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493" r:id="rId3"/>
    <p:sldId id="458" r:id="rId4"/>
    <p:sldId id="522" r:id="rId5"/>
    <p:sldId id="525" r:id="rId6"/>
    <p:sldId id="524" r:id="rId7"/>
    <p:sldId id="523" r:id="rId8"/>
    <p:sldId id="499" r:id="rId9"/>
    <p:sldId id="504" r:id="rId10"/>
    <p:sldId id="527" r:id="rId11"/>
    <p:sldId id="526" r:id="rId12"/>
    <p:sldId id="495" r:id="rId13"/>
    <p:sldId id="505" r:id="rId14"/>
    <p:sldId id="506" r:id="rId15"/>
    <p:sldId id="496" r:id="rId16"/>
    <p:sldId id="518" r:id="rId17"/>
    <p:sldId id="519" r:id="rId18"/>
    <p:sldId id="520" r:id="rId19"/>
    <p:sldId id="521" r:id="rId20"/>
    <p:sldId id="528" r:id="rId21"/>
    <p:sldId id="529" r:id="rId22"/>
    <p:sldId id="567" r:id="rId23"/>
    <p:sldId id="568" r:id="rId24"/>
    <p:sldId id="570" r:id="rId25"/>
    <p:sldId id="571" r:id="rId26"/>
    <p:sldId id="581" r:id="rId27"/>
    <p:sldId id="572" r:id="rId28"/>
    <p:sldId id="579" r:id="rId29"/>
    <p:sldId id="576" r:id="rId30"/>
    <p:sldId id="577" r:id="rId31"/>
    <p:sldId id="582" r:id="rId32"/>
    <p:sldId id="580" r:id="rId33"/>
    <p:sldId id="569" r:id="rId34"/>
    <p:sldId id="583" r:id="rId35"/>
    <p:sldId id="531" r:id="rId36"/>
    <p:sldId id="532" r:id="rId37"/>
    <p:sldId id="533" r:id="rId38"/>
    <p:sldId id="538" r:id="rId39"/>
    <p:sldId id="575" r:id="rId40"/>
    <p:sldId id="537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4" r:id="rId55"/>
    <p:sldId id="555" r:id="rId56"/>
    <p:sldId id="556" r:id="rId57"/>
    <p:sldId id="557" r:id="rId58"/>
    <p:sldId id="561" r:id="rId59"/>
    <p:sldId id="562" r:id="rId60"/>
    <p:sldId id="563" r:id="rId61"/>
    <p:sldId id="564" r:id="rId62"/>
    <p:sldId id="565" r:id="rId63"/>
    <p:sldId id="566" r:id="rId64"/>
    <p:sldId id="560" r:id="rId65"/>
    <p:sldId id="57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C3"/>
    <a:srgbClr val="E45740"/>
    <a:srgbClr val="C6341C"/>
    <a:srgbClr val="F4FB9F"/>
    <a:srgbClr val="3366FF"/>
    <a:srgbClr val="585C2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3" autoAdjust="0"/>
    <p:restoredTop sz="94633" autoAdjust="0"/>
  </p:normalViewPr>
  <p:slideViewPr>
    <p:cSldViewPr>
      <p:cViewPr varScale="1">
        <p:scale>
          <a:sx n="98" d="100"/>
          <a:sy n="98" d="100"/>
        </p:scale>
        <p:origin x="5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143000"/>
            <a:ext cx="8001000" cy="4928657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What are the behavioral properties we must have an implementation exhibit?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C00000"/>
                </a:solidFill>
              </a:rPr>
              <a:t>ins</a:t>
            </a:r>
            <a:r>
              <a:rPr lang="en-US" sz="2400" dirty="0" smtClean="0"/>
              <a:t>, the elements that were in the list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before</a:t>
            </a:r>
            <a:r>
              <a:rPr lang="en-US" sz="2400" dirty="0" smtClean="0"/>
              <a:t>, remain in the list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after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C00000"/>
                </a:solidFill>
              </a:rPr>
              <a:t>ins</a:t>
            </a:r>
            <a:r>
              <a:rPr lang="en-US" sz="2400" dirty="0" smtClean="0"/>
              <a:t>, the elements that were in the list before are in the same relative order after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C00000"/>
                </a:solidFill>
              </a:rPr>
              <a:t>rem</a:t>
            </a:r>
            <a:r>
              <a:rPr lang="en-US" sz="2400" dirty="0" smtClean="0"/>
              <a:t>, the elements that remain after are in the same relative order as before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ins the size increases by at most 1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rem the size decreases by at most 1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Empty </a:t>
            </a:r>
            <a:r>
              <a:rPr lang="en-US" sz="2400" dirty="0"/>
              <a:t>lists have size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Behavior? Properties?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843272"/>
          </a:xfrm>
        </p:spPr>
        <p:txBody>
          <a:bodyPr>
            <a:normAutofit fontScale="92500"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More behavioral properties …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A list does not fill up… there is no maximum size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A list starts with the first element in position 0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ins, when adding to position </a:t>
            </a:r>
            <a:r>
              <a:rPr lang="en-US" sz="2400" dirty="0" err="1" smtClean="0"/>
              <a:t>i</a:t>
            </a:r>
            <a:r>
              <a:rPr lang="en-US" sz="2400" dirty="0" smtClean="0"/>
              <a:t>, the list </a:t>
            </a:r>
            <a:r>
              <a:rPr lang="en-US" sz="2400" dirty="0" err="1" smtClean="0"/>
              <a:t>elemets</a:t>
            </a:r>
            <a:r>
              <a:rPr lang="en-US" sz="2400" dirty="0" smtClean="0"/>
              <a:t> from 0 to i-1 are the same (and in the same order) before and after; the list before from </a:t>
            </a:r>
            <a:r>
              <a:rPr lang="en-US" sz="2400" dirty="0" err="1" smtClean="0"/>
              <a:t>i</a:t>
            </a:r>
            <a:r>
              <a:rPr lang="en-US" sz="2400" dirty="0" smtClean="0"/>
              <a:t> to “size-1” has positions i+1 to “size” after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If we have a list with N items, then they are in positions 0 to N-1, and adding to a position larger than N cannot happen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C00000"/>
                </a:solidFill>
              </a:rPr>
              <a:t>get(k)</a:t>
            </a:r>
            <a:r>
              <a:rPr lang="en-US" sz="2400" dirty="0" smtClean="0"/>
              <a:t> , the element is produced such that there are k elements before it in the list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/>
              <a:t>On </a:t>
            </a:r>
            <a:r>
              <a:rPr lang="en-US" sz="2400" dirty="0" smtClean="0">
                <a:solidFill>
                  <a:srgbClr val="C00000"/>
                </a:solidFill>
              </a:rPr>
              <a:t>get(k)</a:t>
            </a:r>
            <a:r>
              <a:rPr lang="en-US" sz="2400" dirty="0" smtClean="0"/>
              <a:t>, if k </a:t>
            </a:r>
            <a:r>
              <a:rPr lang="en-US" sz="2400" smtClean="0"/>
              <a:t>&gt; </a:t>
            </a:r>
            <a:r>
              <a:rPr lang="en-US" sz="2400" smtClean="0"/>
              <a:t>size-1 </a:t>
            </a:r>
            <a:r>
              <a:rPr lang="en-US" sz="2400" dirty="0" smtClean="0"/>
              <a:t>then it cannot happen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Behavior? Properties?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Two main ways: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linked</a:t>
            </a:r>
            <a:r>
              <a:rPr lang="en-US" dirty="0" smtClean="0"/>
              <a:t> structure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Array: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52913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2582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564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8901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238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3029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6011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2654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1645" y="313697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7224" y="4194094"/>
            <a:ext cx="151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ns( 2</a:t>
            </a:r>
            <a:r>
              <a:rPr lang="en-US" sz="2000" b="1" dirty="0">
                <a:solidFill>
                  <a:srgbClr val="C00000"/>
                </a:solidFill>
              </a:rPr>
              <a:t>7</a:t>
            </a:r>
            <a:r>
              <a:rPr lang="en-US" sz="2000" b="1" dirty="0" smtClean="0">
                <a:solidFill>
                  <a:srgbClr val="C00000"/>
                </a:solidFill>
              </a:rPr>
              <a:t>, 2 )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367" y="3932485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9764" y="3932484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236" y="3935399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898" y="3923820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5564" y="3905740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6638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77970" y="3905739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45720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4966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69841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8972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2978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8189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04033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9287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1010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7425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896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36425" y="3545160"/>
            <a:ext cx="762000" cy="898625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53473" y="3571040"/>
            <a:ext cx="762000" cy="898625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Array:</a:t>
            </a:r>
            <a:r>
              <a:rPr lang="en-US" dirty="0" smtClean="0"/>
              <a:t> Time complexity of operations</a:t>
            </a:r>
          </a:p>
          <a:p>
            <a:pPr lvl="1">
              <a:spcAft>
                <a:spcPts val="60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   O(n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 time proportional to list length</a:t>
            </a:r>
          </a:p>
          <a:p>
            <a:pPr lvl="1">
              <a:spcAft>
                <a:spcPts val="60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    O(n)   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   O(1)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also say constant time</a:t>
            </a:r>
            <a:endParaRPr lang="en-US" sz="1800" b="1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   O(n)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searching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mpty  O(1)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O(1)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690" y="1344549"/>
            <a:ext cx="8229600" cy="4640992"/>
          </a:xfrm>
        </p:spPr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               linked</a:t>
            </a:r>
            <a:r>
              <a:rPr lang="en-US" dirty="0" smtClean="0"/>
              <a:t>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086" y="2268843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6580" y="222315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05467" y="222315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8252" y="226011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0908" y="2480426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9707" y="248030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8135" y="2480662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0730" y="2515812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4542" y="3722816"/>
            <a:ext cx="151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ns( 2</a:t>
            </a:r>
            <a:r>
              <a:rPr lang="en-US" sz="2000" b="1" dirty="0">
                <a:solidFill>
                  <a:srgbClr val="C00000"/>
                </a:solidFill>
              </a:rPr>
              <a:t>7</a:t>
            </a:r>
            <a:r>
              <a:rPr lang="en-US" sz="2000" b="1" dirty="0" smtClean="0">
                <a:solidFill>
                  <a:srgbClr val="C00000"/>
                </a:solidFill>
              </a:rPr>
              <a:t>, 2 )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6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40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6658" y="389783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62227" y="5513189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1856" y="393612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17492" y="419326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8135" y="419326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56513" y="5770334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3098" y="422571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908" y="420511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0908" y="1740161"/>
            <a:ext cx="44762" cy="43755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5595" y="2665413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17" y="5342518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039" y="1344548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76487" y="5083852"/>
            <a:ext cx="98192" cy="455347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00319" y="2665413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81991" y="2662614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52039" y="4393324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81990" y="4333392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50284" y="4862374"/>
            <a:ext cx="721622" cy="62917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98439" y="4428189"/>
            <a:ext cx="458074" cy="10850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Linked: </a:t>
            </a:r>
            <a:r>
              <a:rPr lang="en-US" dirty="0" smtClean="0"/>
              <a:t>Time complexity of operations</a:t>
            </a:r>
          </a:p>
          <a:p>
            <a:pPr lvl="1"/>
            <a:r>
              <a:rPr lang="en-US" sz="24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insCell</a:t>
            </a:r>
            <a:r>
              <a:rPr lang="en-US" sz="24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O(1</a:t>
            </a: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2 link pointers</a:t>
            </a:r>
          </a:p>
          <a:p>
            <a:pPr lvl="1"/>
            <a:r>
              <a:rPr lang="en-US" sz="24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remCell</a:t>
            </a:r>
            <a:r>
              <a:rPr lang="en-US" sz="24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O(1) 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O(n) + O(1)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O(n)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  <a:r>
              <a:rPr lang="en-US" sz="19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insCell</a:t>
            </a:r>
            <a:endParaRPr lang="en-US" sz="19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O(n) + O(1)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O(n)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O(n) 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index like array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    O(n) 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searching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mpty    O(1)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 O(n), </a:t>
            </a:r>
            <a:r>
              <a:rPr lang="en-US" sz="24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keep a counter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look at using a linked list for solving an important problem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Sorting: </a:t>
            </a:r>
            <a:r>
              <a:rPr lang="en-US" i="1" dirty="0" smtClean="0"/>
              <a:t>We are given a sequence of numbers and asked to produce the sequence in sorted order, smallest to largest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Basic idea: </a:t>
            </a:r>
          </a:p>
          <a:p>
            <a:pPr marL="88011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i="1" dirty="0" smtClean="0"/>
              <a:t>Create a new (empty) linked list.</a:t>
            </a:r>
          </a:p>
          <a:p>
            <a:pPr marL="88011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i="1" dirty="0" smtClean="0"/>
              <a:t>Add each item from input to the list, at the proper place by sort order</a:t>
            </a:r>
          </a:p>
          <a:p>
            <a:pPr marL="88011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i="1" dirty="0" smtClean="0"/>
              <a:t>In this way, list is always sorted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Our First Sort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6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736" y="1417638"/>
            <a:ext cx="8115910" cy="4640992"/>
          </a:xfrm>
        </p:spPr>
        <p:txBody>
          <a:bodyPr/>
          <a:lstStyle/>
          <a:p>
            <a:pPr marL="109728" indent="0" algn="r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               linked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Sorting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287" y="181508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0808" y="182673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05467" y="182738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558" y="1858557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02951" y="2083876"/>
            <a:ext cx="511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1933" y="2115702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1680" y="2129614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31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6151" y="3150320"/>
            <a:ext cx="503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Input:  </a:t>
            </a:r>
            <a:r>
              <a:rPr lang="en-US" sz="2000" b="1" dirty="0" smtClean="0"/>
              <a:t>18, 7, 31, 4, </a:t>
            </a:r>
            <a:r>
              <a:rPr lang="en-US" sz="2000" b="1" dirty="0" smtClean="0">
                <a:solidFill>
                  <a:srgbClr val="FF0000"/>
                </a:solidFill>
              </a:rPr>
              <a:t>12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smtClean="0"/>
              <a:t>72, 8, 63, 10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6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40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6658" y="389783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62227" y="5513189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1856" y="393612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89382" y="417991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31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4031" y="420002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6513" y="5770334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5178" y="4205119"/>
            <a:ext cx="46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678" y="4214149"/>
            <a:ext cx="49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0935" y="1238310"/>
            <a:ext cx="44762" cy="43755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73382" y="2283931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3907" y="3324021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2658" y="914400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03708" y="3550430"/>
            <a:ext cx="272780" cy="347402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52039" y="2283931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51207" y="2284586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52039" y="4393324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81988" y="4335129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50284" y="4862374"/>
            <a:ext cx="721622" cy="62917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98439" y="4428189"/>
            <a:ext cx="458074" cy="10850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3316" y="2058612"/>
            <a:ext cx="51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91058" y="2315757"/>
            <a:ext cx="304800" cy="0"/>
          </a:xfrm>
          <a:prstGeom prst="straightConnector1">
            <a:avLst/>
          </a:prstGeom>
          <a:ln w="412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91058" y="4335129"/>
            <a:ext cx="304800" cy="0"/>
          </a:xfrm>
          <a:prstGeom prst="straightConnector1">
            <a:avLst/>
          </a:prstGeom>
          <a:ln w="412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38841" y="5596039"/>
            <a:ext cx="1051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&lt; 12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79472" y="5677883"/>
            <a:ext cx="1051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&gt;= 12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661532" y="5040351"/>
            <a:ext cx="780585" cy="568712"/>
          </a:xfrm>
          <a:custGeom>
            <a:avLst/>
            <a:gdLst>
              <a:gd name="connsiteX0" fmla="*/ 100361 w 780585"/>
              <a:gd name="connsiteY0" fmla="*/ 568712 h 568712"/>
              <a:gd name="connsiteX1" fmla="*/ 66907 w 780585"/>
              <a:gd name="connsiteY1" fmla="*/ 479503 h 568712"/>
              <a:gd name="connsiteX2" fmla="*/ 55756 w 780585"/>
              <a:gd name="connsiteY2" fmla="*/ 446049 h 568712"/>
              <a:gd name="connsiteX3" fmla="*/ 11151 w 780585"/>
              <a:gd name="connsiteY3" fmla="*/ 401444 h 568712"/>
              <a:gd name="connsiteX4" fmla="*/ 0 w 780585"/>
              <a:gd name="connsiteY4" fmla="*/ 367990 h 568712"/>
              <a:gd name="connsiteX5" fmla="*/ 11151 w 780585"/>
              <a:gd name="connsiteY5" fmla="*/ 267629 h 568712"/>
              <a:gd name="connsiteX6" fmla="*/ 100361 w 780585"/>
              <a:gd name="connsiteY6" fmla="*/ 211873 h 568712"/>
              <a:gd name="connsiteX7" fmla="*/ 144966 w 780585"/>
              <a:gd name="connsiteY7" fmla="*/ 200722 h 568712"/>
              <a:gd name="connsiteX8" fmla="*/ 245327 w 780585"/>
              <a:gd name="connsiteY8" fmla="*/ 211873 h 568712"/>
              <a:gd name="connsiteX9" fmla="*/ 278780 w 780585"/>
              <a:gd name="connsiteY9" fmla="*/ 223025 h 568712"/>
              <a:gd name="connsiteX10" fmla="*/ 401444 w 780585"/>
              <a:gd name="connsiteY10" fmla="*/ 245327 h 568712"/>
              <a:gd name="connsiteX11" fmla="*/ 446048 w 780585"/>
              <a:gd name="connsiteY11" fmla="*/ 256478 h 568712"/>
              <a:gd name="connsiteX12" fmla="*/ 613317 w 780585"/>
              <a:gd name="connsiteY12" fmla="*/ 267629 h 568712"/>
              <a:gd name="connsiteX13" fmla="*/ 691375 w 780585"/>
              <a:gd name="connsiteY13" fmla="*/ 234176 h 568712"/>
              <a:gd name="connsiteX14" fmla="*/ 702527 w 780585"/>
              <a:gd name="connsiteY14" fmla="*/ 189571 h 568712"/>
              <a:gd name="connsiteX15" fmla="*/ 735980 w 780585"/>
              <a:gd name="connsiteY15" fmla="*/ 122664 h 568712"/>
              <a:gd name="connsiteX16" fmla="*/ 758283 w 780585"/>
              <a:gd name="connsiteY16" fmla="*/ 44605 h 568712"/>
              <a:gd name="connsiteX17" fmla="*/ 780585 w 780585"/>
              <a:gd name="connsiteY17" fmla="*/ 0 h 56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0585" h="568712">
                <a:moveTo>
                  <a:pt x="100361" y="568712"/>
                </a:moveTo>
                <a:cubicBezTo>
                  <a:pt x="78844" y="461136"/>
                  <a:pt x="105193" y="556076"/>
                  <a:pt x="66907" y="479503"/>
                </a:cubicBezTo>
                <a:cubicBezTo>
                  <a:pt x="61650" y="468989"/>
                  <a:pt x="62588" y="455614"/>
                  <a:pt x="55756" y="446049"/>
                </a:cubicBezTo>
                <a:cubicBezTo>
                  <a:pt x="43534" y="428939"/>
                  <a:pt x="11151" y="401444"/>
                  <a:pt x="11151" y="401444"/>
                </a:cubicBezTo>
                <a:cubicBezTo>
                  <a:pt x="7434" y="390293"/>
                  <a:pt x="0" y="379745"/>
                  <a:pt x="0" y="367990"/>
                </a:cubicBezTo>
                <a:cubicBezTo>
                  <a:pt x="0" y="334330"/>
                  <a:pt x="2987" y="300284"/>
                  <a:pt x="11151" y="267629"/>
                </a:cubicBezTo>
                <a:cubicBezTo>
                  <a:pt x="21923" y="224541"/>
                  <a:pt x="63840" y="221003"/>
                  <a:pt x="100361" y="211873"/>
                </a:cubicBezTo>
                <a:lnTo>
                  <a:pt x="144966" y="200722"/>
                </a:lnTo>
                <a:cubicBezTo>
                  <a:pt x="178420" y="204439"/>
                  <a:pt x="212125" y="206339"/>
                  <a:pt x="245327" y="211873"/>
                </a:cubicBezTo>
                <a:cubicBezTo>
                  <a:pt x="256921" y="213805"/>
                  <a:pt x="267377" y="220174"/>
                  <a:pt x="278780" y="223025"/>
                </a:cubicBezTo>
                <a:cubicBezTo>
                  <a:pt x="326609" y="234983"/>
                  <a:pt x="351745" y="235387"/>
                  <a:pt x="401444" y="245327"/>
                </a:cubicBezTo>
                <a:cubicBezTo>
                  <a:pt x="416472" y="248333"/>
                  <a:pt x="430807" y="254874"/>
                  <a:pt x="446048" y="256478"/>
                </a:cubicBezTo>
                <a:cubicBezTo>
                  <a:pt x="501621" y="262328"/>
                  <a:pt x="557561" y="263912"/>
                  <a:pt x="613317" y="267629"/>
                </a:cubicBezTo>
                <a:cubicBezTo>
                  <a:pt x="635698" y="262034"/>
                  <a:pt x="675973" y="257279"/>
                  <a:pt x="691375" y="234176"/>
                </a:cubicBezTo>
                <a:cubicBezTo>
                  <a:pt x="699876" y="221424"/>
                  <a:pt x="698317" y="204307"/>
                  <a:pt x="702527" y="189571"/>
                </a:cubicBezTo>
                <a:cubicBezTo>
                  <a:pt x="714070" y="149172"/>
                  <a:pt x="711543" y="159320"/>
                  <a:pt x="735980" y="122664"/>
                </a:cubicBezTo>
                <a:cubicBezTo>
                  <a:pt x="762716" y="42453"/>
                  <a:pt x="730278" y="142620"/>
                  <a:pt x="758283" y="44605"/>
                </a:cubicBezTo>
                <a:cubicBezTo>
                  <a:pt x="768534" y="8726"/>
                  <a:pt x="762268" y="18317"/>
                  <a:pt x="780585" y="0"/>
                </a:cubicBezTo>
              </a:path>
            </a:pathLst>
          </a:custGeom>
          <a:noFill/>
          <a:ln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115923" y="4973443"/>
            <a:ext cx="624468" cy="702527"/>
          </a:xfrm>
          <a:custGeom>
            <a:avLst/>
            <a:gdLst>
              <a:gd name="connsiteX0" fmla="*/ 624468 w 624468"/>
              <a:gd name="connsiteY0" fmla="*/ 702527 h 702527"/>
              <a:gd name="connsiteX1" fmla="*/ 345688 w 624468"/>
              <a:gd name="connsiteY1" fmla="*/ 501805 h 702527"/>
              <a:gd name="connsiteX2" fmla="*/ 323385 w 624468"/>
              <a:gd name="connsiteY2" fmla="*/ 479502 h 702527"/>
              <a:gd name="connsiteX3" fmla="*/ 301083 w 624468"/>
              <a:gd name="connsiteY3" fmla="*/ 446048 h 702527"/>
              <a:gd name="connsiteX4" fmla="*/ 289932 w 624468"/>
              <a:gd name="connsiteY4" fmla="*/ 401444 h 702527"/>
              <a:gd name="connsiteX5" fmla="*/ 278781 w 624468"/>
              <a:gd name="connsiteY5" fmla="*/ 367990 h 702527"/>
              <a:gd name="connsiteX6" fmla="*/ 245327 w 624468"/>
              <a:gd name="connsiteY6" fmla="*/ 133814 h 702527"/>
              <a:gd name="connsiteX7" fmla="*/ 211873 w 624468"/>
              <a:gd name="connsiteY7" fmla="*/ 122663 h 702527"/>
              <a:gd name="connsiteX8" fmla="*/ 178420 w 624468"/>
              <a:gd name="connsiteY8" fmla="*/ 100361 h 702527"/>
              <a:gd name="connsiteX9" fmla="*/ 122664 w 624468"/>
              <a:gd name="connsiteY9" fmla="*/ 55756 h 702527"/>
              <a:gd name="connsiteX10" fmla="*/ 89210 w 624468"/>
              <a:gd name="connsiteY10" fmla="*/ 44605 h 702527"/>
              <a:gd name="connsiteX11" fmla="*/ 66907 w 624468"/>
              <a:gd name="connsiteY11" fmla="*/ 22302 h 702527"/>
              <a:gd name="connsiteX12" fmla="*/ 0 w 624468"/>
              <a:gd name="connsiteY12" fmla="*/ 0 h 70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4468" h="702527">
                <a:moveTo>
                  <a:pt x="624468" y="702527"/>
                </a:moveTo>
                <a:cubicBezTo>
                  <a:pt x="531541" y="635620"/>
                  <a:pt x="437701" y="569963"/>
                  <a:pt x="345688" y="501805"/>
                </a:cubicBezTo>
                <a:cubicBezTo>
                  <a:pt x="337240" y="495547"/>
                  <a:pt x="329953" y="487712"/>
                  <a:pt x="323385" y="479502"/>
                </a:cubicBezTo>
                <a:cubicBezTo>
                  <a:pt x="315013" y="469037"/>
                  <a:pt x="308517" y="457199"/>
                  <a:pt x="301083" y="446048"/>
                </a:cubicBezTo>
                <a:cubicBezTo>
                  <a:pt x="297366" y="431180"/>
                  <a:pt x="294142" y="416180"/>
                  <a:pt x="289932" y="401444"/>
                </a:cubicBezTo>
                <a:cubicBezTo>
                  <a:pt x="286703" y="390142"/>
                  <a:pt x="279845" y="379696"/>
                  <a:pt x="278781" y="367990"/>
                </a:cubicBezTo>
                <a:cubicBezTo>
                  <a:pt x="276784" y="346024"/>
                  <a:pt x="316193" y="176334"/>
                  <a:pt x="245327" y="133814"/>
                </a:cubicBezTo>
                <a:cubicBezTo>
                  <a:pt x="235248" y="127766"/>
                  <a:pt x="223024" y="126380"/>
                  <a:pt x="211873" y="122663"/>
                </a:cubicBezTo>
                <a:cubicBezTo>
                  <a:pt x="200722" y="115229"/>
                  <a:pt x="188885" y="108733"/>
                  <a:pt x="178420" y="100361"/>
                </a:cubicBezTo>
                <a:cubicBezTo>
                  <a:pt x="143848" y="72703"/>
                  <a:pt x="168425" y="78636"/>
                  <a:pt x="122664" y="55756"/>
                </a:cubicBezTo>
                <a:cubicBezTo>
                  <a:pt x="112150" y="50499"/>
                  <a:pt x="100361" y="48322"/>
                  <a:pt x="89210" y="44605"/>
                </a:cubicBezTo>
                <a:cubicBezTo>
                  <a:pt x="81776" y="37171"/>
                  <a:pt x="76311" y="27004"/>
                  <a:pt x="66907" y="22302"/>
                </a:cubicBezTo>
                <a:cubicBezTo>
                  <a:pt x="45880" y="11789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4" grpId="0"/>
      <p:bldP spid="35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An “insort” op will insert an element in the right place… if we start with a sorted list, the op will create a list that ends up still sorted, but with a new element in it.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We will allow duplicates… so every “insort” will extend the list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The new op will put the element in between the first two elements it finds that it fits between.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In case of duplicates, put the new element before the first occurrence of its duplicate.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Might help to have a version of “find” that will locate the place the new </a:t>
            </a:r>
            <a:r>
              <a:rPr lang="en-US" sz="2200" dirty="0" err="1" smtClean="0"/>
              <a:t>elt</a:t>
            </a:r>
            <a:r>
              <a:rPr lang="en-US" sz="2200" dirty="0" smtClean="0"/>
              <a:t> belongs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 Behavior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9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What is the time complexity of this algorithm?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What is cost of adding the next input item?</a:t>
                </a:r>
              </a:p>
              <a:p>
                <a:pPr marL="1572768" lvl="4" indent="-457200"/>
                <a:r>
                  <a:rPr lang="en-US" sz="2800" dirty="0" smtClean="0"/>
                  <a:t>O(N)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How many “next” items are there?</a:t>
                </a:r>
              </a:p>
              <a:p>
                <a:pPr marL="1572768" lvl="4" indent="-457200"/>
                <a:r>
                  <a:rPr lang="en-US" sz="2800" dirty="0" smtClean="0"/>
                  <a:t>N</a:t>
                </a:r>
              </a:p>
              <a:p>
                <a:pPr marL="109728" indent="0" algn="ctr">
                  <a:buNone/>
                </a:pPr>
                <a:endParaRPr lang="en-US" sz="3200" dirty="0"/>
              </a:p>
              <a:p>
                <a:pPr marL="603504" lvl="2" indent="0"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O(N)*O(N)</a:t>
                </a:r>
              </a:p>
              <a:p>
                <a:pPr marL="603504" lvl="2" indent="0">
                  <a:buNone/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hich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𝐍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Sorting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and List-based 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(Stack, Queue)</a:t>
            </a:r>
            <a:endParaRPr lang="en-US" sz="4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What is the time complexity of this algorithm?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/>
              <a:t>First insert takes 1 unit of work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/>
              <a:t>Second insert takes 2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smtClean="0"/>
              <a:t>Third insert takes 3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b="1" dirty="0" smtClean="0"/>
              <a:t>Nth takes N units of work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b="1" dirty="0" smtClean="0"/>
              <a:t>Total work is 1+2+3+ … +N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800" b="1" dirty="0" smtClean="0"/>
              <a:t>SUM(k) for k=1 to N  </a:t>
            </a:r>
            <a:r>
              <a:rPr lang="en-US" sz="1800" b="1" dirty="0" smtClean="0">
                <a:solidFill>
                  <a:srgbClr val="C00000"/>
                </a:solidFill>
              </a:rPr>
              <a:t>is</a:t>
            </a:r>
            <a:r>
              <a:rPr lang="en-US" sz="1800" b="1" dirty="0"/>
              <a:t> (½)</a:t>
            </a:r>
            <a:r>
              <a:rPr lang="en-US" sz="1800" b="1" dirty="0" smtClean="0"/>
              <a:t>N(N+1)  </a:t>
            </a:r>
            <a:r>
              <a:rPr lang="en-US" sz="1800" b="1" dirty="0" smtClean="0">
                <a:solidFill>
                  <a:srgbClr val="C00000"/>
                </a:solidFill>
              </a:rPr>
              <a:t>is</a:t>
            </a:r>
            <a:r>
              <a:rPr lang="en-US" sz="1800" b="1" dirty="0" smtClean="0"/>
              <a:t>  (½)</a:t>
            </a:r>
            <a:r>
              <a:rPr lang="en-US" sz="1800" b="1" dirty="0"/>
              <a:t>N^2 + (½)</a:t>
            </a:r>
            <a:r>
              <a:rPr lang="en-US" sz="1800" b="1" dirty="0" smtClean="0"/>
              <a:t>N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 </a:t>
            </a:r>
            <a:r>
              <a:rPr lang="en-US" sz="1800" b="1" i="1" dirty="0" smtClean="0">
                <a:solidFill>
                  <a:srgbClr val="C00000"/>
                </a:solidFill>
              </a:rPr>
              <a:t>                            this term dominates  ^     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 </a:t>
            </a:r>
            <a:r>
              <a:rPr lang="en-US" sz="1800" b="1" i="1" dirty="0" smtClean="0">
                <a:solidFill>
                  <a:srgbClr val="C00000"/>
                </a:solidFill>
              </a:rPr>
              <a:t>                                              ignore this term    ^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More Detailed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47800" y="2040704"/>
            <a:ext cx="3429000" cy="33058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What is the time complexity of this algorithm?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N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N-1                        .   .   .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.</a:t>
            </a:r>
          </a:p>
          <a:p>
            <a:pPr marL="109728" indent="0">
              <a:buNone/>
            </a:pPr>
            <a:endParaRPr lang="en-US" sz="1800" b="1" i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.                                                           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blue area is N^2  work units</a:t>
            </a:r>
          </a:p>
          <a:p>
            <a:pPr marL="109728" indent="0">
              <a:buNone/>
            </a:pPr>
            <a:endParaRPr lang="en-US" sz="1800" b="1" i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.                                                              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green area above purple line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3                                                             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is about ½ N^2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2</a:t>
            </a:r>
          </a:p>
          <a:p>
            <a:pPr marL="109728" indent="0"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1</a:t>
            </a:r>
          </a:p>
          <a:p>
            <a:pPr marL="109728" indent="0">
              <a:buNone/>
            </a:pPr>
            <a:endParaRPr lang="en-US" sz="1800" b="1" i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 </a:t>
            </a:r>
            <a:r>
              <a:rPr lang="en-US" sz="1800" b="1" i="1" dirty="0" smtClean="0">
                <a:solidFill>
                  <a:srgbClr val="C00000"/>
                </a:solidFill>
              </a:rPr>
              <a:t>           1    2    3    .    .    .     N-1   N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Another view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2042483"/>
            <a:ext cx="0" cy="336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371600" y="5410200"/>
            <a:ext cx="358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47800" y="504171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799" y="469423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469423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71445" y="2406306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799" y="43257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3054" y="43257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4544" y="4326489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798" y="242500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04544" y="242500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242500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71445" y="2040704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04544" y="204248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798" y="204248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04248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2444" y="2040704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395247" y="2040704"/>
            <a:ext cx="3438196" cy="336949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STACK and QUEUE are LISTs with special access disciplines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STACK is LIFO, access top only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QUEUE is FIFO, access ends only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This gives efficient implementation benefits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No find </a:t>
            </a:r>
            <a:r>
              <a:rPr lang="en-US" dirty="0" smtClean="0"/>
              <a:t>(search) by content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No get </a:t>
            </a:r>
            <a:r>
              <a:rPr lang="en-US" dirty="0" smtClean="0"/>
              <a:t>(go into center of list)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Build on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Special lists are useful for solving many problems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STACK: reversing sequences, balancing </a:t>
            </a:r>
            <a:r>
              <a:rPr lang="en-US" dirty="0" err="1" smtClean="0"/>
              <a:t>parens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QUEUE: fairness, maintain order </a:t>
            </a:r>
            <a:r>
              <a:rPr lang="en-US" smtClean="0"/>
              <a:t>of arrival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Build on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826" y="1219201"/>
            <a:ext cx="8229600" cy="47737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LIFO: last in first out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n</a:t>
            </a:r>
            <a:r>
              <a:rPr lang="en-US" sz="2400" b="1" i="1" dirty="0" smtClean="0">
                <a:solidFill>
                  <a:srgbClr val="0070C0"/>
                </a:solidFill>
              </a:rPr>
              <a:t>ew() 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ush(73)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ush(8)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ush(-61)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53304" y="232596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404" y="25523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57600" y="2511710"/>
            <a:ext cx="1253169" cy="461665"/>
            <a:chOff x="3657600" y="2511710"/>
            <a:chExt cx="125316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657600" y="2511710"/>
              <a:ext cx="84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top</a:t>
              </a:r>
              <a:endParaRPr lang="en-US" sz="2400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78463" y="2742542"/>
              <a:ext cx="532306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053304" y="-381000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3384" y="4457186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4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5330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558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6027" y="609600"/>
            <a:ext cx="6125657" cy="53588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p</a:t>
            </a:r>
            <a:r>
              <a:rPr lang="en-US" sz="2800" b="1" i="1" dirty="0" smtClean="0">
                <a:solidFill>
                  <a:srgbClr val="0070C0"/>
                </a:solidFill>
              </a:rPr>
              <a:t>op( )</a:t>
            </a:r>
            <a:endParaRPr lang="en-US" sz="28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401" y="233205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877" y="260272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65980" y="3540158"/>
            <a:ext cx="1381320" cy="461665"/>
            <a:chOff x="6865980" y="3540158"/>
            <a:chExt cx="138132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7399380" y="3540158"/>
              <a:ext cx="84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top</a:t>
              </a:r>
              <a:endParaRPr lang="en-US" sz="2400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865980" y="3770990"/>
              <a:ext cx="53340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39654" y="4679874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3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584" y="513312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13213" y="537131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584" y="421217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41676" y="44959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6767" y="328065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3232" y="3581570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574971" y="1172553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51011" y="2611747"/>
            <a:ext cx="8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17611" y="2855706"/>
            <a:ext cx="533400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5" grpId="0"/>
      <p:bldP spid="6" grpId="0" animBg="1"/>
      <p:bldP spid="7" grpId="0" animBg="1"/>
      <p:bldP spid="9" grpId="0"/>
      <p:bldP spid="10" grpId="0"/>
      <p:bldP spid="17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</a:rPr>
              <a:t>new: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push: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pop:     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top: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     Nat 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OR… maybe something like this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</a:rPr>
              <a:t>new:      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push: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  B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oolean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pop: 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Boolean  (or maybe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top:      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Nat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Signature (Java)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stk</a:t>
            </a:r>
            <a:r>
              <a:rPr lang="en-US" dirty="0" smtClean="0"/>
              <a:t> = New STACK(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   </a:t>
            </a:r>
            <a:r>
              <a:rPr lang="en-US" b="1" dirty="0" smtClean="0">
                <a:solidFill>
                  <a:srgbClr val="C00000"/>
                </a:solidFill>
              </a:rPr>
              <a:t>// 0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(8);</a:t>
            </a:r>
          </a:p>
          <a:p>
            <a:r>
              <a:rPr lang="en-US" dirty="0"/>
              <a:t>print( </a:t>
            </a:r>
            <a:r>
              <a:rPr lang="en-US" dirty="0" err="1"/>
              <a:t>stk.top</a:t>
            </a:r>
            <a:r>
              <a:rPr lang="en-US" dirty="0"/>
              <a:t>( ) </a:t>
            </a:r>
            <a:r>
              <a:rPr lang="en-US" dirty="0" smtClean="0"/>
              <a:t>);     </a:t>
            </a:r>
            <a:r>
              <a:rPr lang="en-US" b="1" dirty="0" smtClean="0">
                <a:solidFill>
                  <a:srgbClr val="C00000"/>
                </a:solidFill>
              </a:rPr>
              <a:t>// 8 most recent pushed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(12);</a:t>
            </a:r>
          </a:p>
          <a:p>
            <a:r>
              <a:rPr lang="en-US" dirty="0"/>
              <a:t>print( </a:t>
            </a:r>
            <a:r>
              <a:rPr lang="en-US" dirty="0" err="1"/>
              <a:t>stk.top</a:t>
            </a:r>
            <a:r>
              <a:rPr lang="en-US" dirty="0"/>
              <a:t>( ) </a:t>
            </a:r>
            <a:r>
              <a:rPr lang="en-US" dirty="0" smtClean="0"/>
              <a:t>);     </a:t>
            </a:r>
            <a:r>
              <a:rPr lang="en-US" b="1" dirty="0" smtClean="0">
                <a:solidFill>
                  <a:srgbClr val="C00000"/>
                </a:solidFill>
              </a:rPr>
              <a:t>// 12 is most recent pushed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stk.size</a:t>
            </a:r>
            <a:r>
              <a:rPr lang="en-US" dirty="0" smtClean="0"/>
              <a:t>( ) );     </a:t>
            </a:r>
            <a:r>
              <a:rPr lang="en-US" b="1" dirty="0" smtClean="0">
                <a:solidFill>
                  <a:srgbClr val="C00000"/>
                </a:solidFill>
              </a:rPr>
              <a:t>// 4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tk.pop</a:t>
            </a:r>
            <a:r>
              <a:rPr lang="en-US" dirty="0" smtClean="0"/>
              <a:t>( );               </a:t>
            </a:r>
            <a:r>
              <a:rPr lang="en-US" b="1" dirty="0" smtClean="0">
                <a:solidFill>
                  <a:srgbClr val="C00000"/>
                </a:solidFill>
              </a:rPr>
              <a:t>// removes the 12 on top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    </a:t>
            </a:r>
            <a:r>
              <a:rPr lang="en-US" b="1" dirty="0" smtClean="0">
                <a:solidFill>
                  <a:srgbClr val="C00000"/>
                </a:solidFill>
              </a:rPr>
              <a:t>// 3</a:t>
            </a:r>
          </a:p>
          <a:p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stk.top</a:t>
            </a:r>
            <a:r>
              <a:rPr lang="en-US" dirty="0" smtClean="0"/>
              <a:t>( ) );     </a:t>
            </a:r>
            <a:r>
              <a:rPr lang="en-US" b="1" dirty="0" smtClean="0">
                <a:solidFill>
                  <a:srgbClr val="C00000"/>
                </a:solidFill>
              </a:rPr>
              <a:t>// -61 </a:t>
            </a:r>
            <a:r>
              <a:rPr lang="en-US" b="1" smtClean="0">
                <a:solidFill>
                  <a:srgbClr val="C00000"/>
                </a:solidFill>
              </a:rPr>
              <a:t>is now </a:t>
            </a:r>
            <a:r>
              <a:rPr lang="en-US" b="1" dirty="0" smtClean="0">
                <a:solidFill>
                  <a:srgbClr val="C00000"/>
                </a:solidFill>
              </a:rPr>
              <a:t>on top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Stack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Stacks used to reverse sequences</a:t>
            </a:r>
          </a:p>
          <a:p>
            <a:r>
              <a:rPr lang="en-US" dirty="0" smtClean="0"/>
              <a:t>Data comes in: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A, B, C, D</a:t>
            </a:r>
          </a:p>
          <a:p>
            <a:r>
              <a:rPr lang="en-US" dirty="0" smtClean="0"/>
              <a:t>Push each data item as you get it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ush(A), push(B), push(C), push(D)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data is done, pop until stack is empty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pop( 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D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op( )  C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op( )  B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op( )  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Uses for a Stack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FIFO:  first in, first out</a:t>
            </a:r>
            <a:endParaRPr lang="en-US" b="1" dirty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new( ) </a:t>
            </a:r>
          </a:p>
          <a:p>
            <a:pPr marL="365760" lvl="1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(4)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(-31)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enq</a:t>
            </a:r>
            <a:r>
              <a:rPr lang="en-US" sz="2400" b="1" i="1" dirty="0" smtClean="0">
                <a:solidFill>
                  <a:srgbClr val="0070C0"/>
                </a:solidFill>
              </a:rPr>
              <a:t>(15)  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933" y="33594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3676081"/>
            <a:ext cx="325967" cy="3750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658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0900" y="47094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6618" y="3100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76700" y="3475187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3264208"/>
            <a:ext cx="162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3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3" grpId="0" animBg="1"/>
      <p:bldP spid="14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 fontScale="925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Lists are one of the first data structures extensively studied and used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LISP: List Processing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Invented by John McCarthy at MIT in 1958, used list as the main way of representing data and programs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Second oldest major PL, only Fortran is older (by 1 year)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Other data structures were built using lists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Still heavily used today, in variants like Scheme, and Common Lisp 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319" y="21144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611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4723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9150" y="853885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74011" y="1473751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3411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820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222" y="5967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56172" y="887461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51034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6561" y="455716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1361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961" y="4563142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67820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3670" y="37789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53620" y="4025178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4161" y="37792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26311" y="4023273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6487" y="54063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2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3587" y="3427027"/>
            <a:ext cx="1668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800" b="1" i="1" dirty="0" err="1" smtClean="0">
                <a:solidFill>
                  <a:srgbClr val="0070C0"/>
                </a:solidFill>
              </a:rPr>
              <a:t>deq</a:t>
            </a:r>
            <a:r>
              <a:rPr lang="en-US" sz="2800" b="1" i="1" dirty="0" smtClean="0">
                <a:solidFill>
                  <a:srgbClr val="0070C0"/>
                </a:solidFill>
              </a:rPr>
              <a:t> ( )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259624" y="3634186"/>
            <a:ext cx="484632" cy="632121"/>
          </a:xfrm>
          <a:prstGeom prst="downArrow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/>
      <p:bldP spid="24" grpId="0"/>
      <p:bldP spid="26" grpId="0"/>
      <p:bldP spid="28" grpId="0"/>
      <p:bldP spid="10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</a:rPr>
              <a:t>new: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void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    void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front: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     Nat  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</a:p>
          <a:p>
            <a:pPr marL="109728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OR… maybe something like this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</a:rPr>
              <a:t>new:      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   B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oolean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:      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Boolean  (or maybe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front:     </a:t>
            </a:r>
            <a:r>
              <a:rPr lang="en-US" dirty="0" err="1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     Nat  </a:t>
            </a:r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Signature (Java)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que = New QUEUE(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que.size</a:t>
            </a:r>
            <a:r>
              <a:rPr lang="en-US" dirty="0" smtClean="0"/>
              <a:t>( ) );   </a:t>
            </a:r>
            <a:r>
              <a:rPr lang="en-US" b="1" dirty="0" smtClean="0">
                <a:solidFill>
                  <a:srgbClr val="C00000"/>
                </a:solidFill>
              </a:rPr>
              <a:t>// 0</a:t>
            </a:r>
          </a:p>
          <a:p>
            <a:r>
              <a:rPr lang="en-US" dirty="0" err="1" smtClean="0"/>
              <a:t>que.enq</a:t>
            </a:r>
            <a:r>
              <a:rPr lang="en-US" dirty="0" smtClean="0"/>
              <a:t>(73);</a:t>
            </a:r>
          </a:p>
          <a:p>
            <a:r>
              <a:rPr lang="en-US" dirty="0" err="1" smtClean="0"/>
              <a:t>que.enq</a:t>
            </a:r>
            <a:r>
              <a:rPr lang="en-US" dirty="0" smtClean="0"/>
              <a:t>(8);</a:t>
            </a:r>
          </a:p>
          <a:p>
            <a:r>
              <a:rPr lang="en-US" dirty="0" err="1" smtClean="0"/>
              <a:t>que.enq</a:t>
            </a:r>
            <a:r>
              <a:rPr lang="en-US" dirty="0" smtClean="0"/>
              <a:t>(-61);</a:t>
            </a:r>
          </a:p>
          <a:p>
            <a:r>
              <a:rPr lang="en-US" dirty="0" err="1" smtClean="0"/>
              <a:t>que.enq</a:t>
            </a:r>
            <a:r>
              <a:rPr lang="en-US" dirty="0" smtClean="0"/>
              <a:t>(12);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que.size</a:t>
            </a:r>
            <a:r>
              <a:rPr lang="en-US" dirty="0" smtClean="0"/>
              <a:t>( ) );    </a:t>
            </a:r>
            <a:r>
              <a:rPr lang="en-US" b="1" dirty="0" smtClean="0">
                <a:solidFill>
                  <a:srgbClr val="C00000"/>
                </a:solidFill>
              </a:rPr>
              <a:t>// 4</a:t>
            </a:r>
          </a:p>
          <a:p>
            <a:r>
              <a:rPr lang="en-US" dirty="0"/>
              <a:t>print( </a:t>
            </a:r>
            <a:r>
              <a:rPr lang="en-US" dirty="0" err="1"/>
              <a:t>que.front</a:t>
            </a:r>
            <a:r>
              <a:rPr lang="en-US" dirty="0"/>
              <a:t>( ) );  </a:t>
            </a:r>
            <a:r>
              <a:rPr lang="en-US" b="1" dirty="0">
                <a:solidFill>
                  <a:srgbClr val="C00000"/>
                </a:solidFill>
              </a:rPr>
              <a:t>// </a:t>
            </a:r>
            <a:r>
              <a:rPr lang="en-US" b="1" dirty="0" smtClean="0">
                <a:solidFill>
                  <a:srgbClr val="C00000"/>
                </a:solidFill>
              </a:rPr>
              <a:t>73 </a:t>
            </a:r>
            <a:r>
              <a:rPr lang="en-US" b="1" dirty="0">
                <a:solidFill>
                  <a:srgbClr val="C00000"/>
                </a:solidFill>
              </a:rPr>
              <a:t>is at the </a:t>
            </a:r>
            <a:r>
              <a:rPr lang="en-US" b="1" dirty="0" smtClean="0">
                <a:solidFill>
                  <a:srgbClr val="C00000"/>
                </a:solidFill>
              </a:rPr>
              <a:t>head</a:t>
            </a:r>
          </a:p>
          <a:p>
            <a:r>
              <a:rPr lang="en-US" dirty="0" err="1" smtClean="0"/>
              <a:t>que.deq</a:t>
            </a:r>
            <a:r>
              <a:rPr lang="en-US" dirty="0" smtClean="0"/>
              <a:t>( );               </a:t>
            </a:r>
            <a:r>
              <a:rPr lang="en-US" b="1" dirty="0" smtClean="0">
                <a:solidFill>
                  <a:srgbClr val="C00000"/>
                </a:solidFill>
              </a:rPr>
              <a:t>// removes 73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que.size</a:t>
            </a:r>
            <a:r>
              <a:rPr lang="en-US" dirty="0" smtClean="0"/>
              <a:t>( ) );   </a:t>
            </a:r>
            <a:r>
              <a:rPr lang="en-US" b="1" dirty="0" smtClean="0">
                <a:solidFill>
                  <a:srgbClr val="C00000"/>
                </a:solidFill>
              </a:rPr>
              <a:t>// 3 items remain</a:t>
            </a:r>
          </a:p>
          <a:p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que.front</a:t>
            </a:r>
            <a:r>
              <a:rPr lang="en-US" dirty="0" smtClean="0"/>
              <a:t>( ) );  </a:t>
            </a:r>
            <a:r>
              <a:rPr lang="en-US" b="1" dirty="0" smtClean="0">
                <a:solidFill>
                  <a:srgbClr val="C00000"/>
                </a:solidFill>
              </a:rPr>
              <a:t>// 8 is at the 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Queue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STACK: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op</a:t>
            </a:r>
            <a:r>
              <a:rPr lang="en-US" dirty="0" smtClean="0"/>
              <a:t> (get) is now O(1</a:t>
            </a:r>
            <a:r>
              <a:rPr lang="en-US" sz="2000" dirty="0" smtClean="0"/>
              <a:t>)      </a:t>
            </a:r>
            <a:r>
              <a:rPr lang="en-US" sz="2000" i="1" dirty="0" smtClean="0">
                <a:solidFill>
                  <a:srgbClr val="0070C0"/>
                </a:solidFill>
              </a:rPr>
              <a:t>(only top item available)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ush</a:t>
            </a:r>
            <a:r>
              <a:rPr lang="en-US" b="1" dirty="0" smtClean="0"/>
              <a:t> </a:t>
            </a:r>
            <a:r>
              <a:rPr lang="en-US" dirty="0" smtClean="0"/>
              <a:t>(ins) is now O(1)   </a:t>
            </a:r>
            <a:r>
              <a:rPr lang="en-US" sz="2000" i="1" dirty="0" smtClean="0">
                <a:solidFill>
                  <a:srgbClr val="0070C0"/>
                </a:solidFill>
              </a:rPr>
              <a:t>(how with array impl?)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 smtClean="0"/>
              <a:t>QUEUE: </a:t>
            </a:r>
          </a:p>
          <a:p>
            <a:pPr lvl="1">
              <a:spcAft>
                <a:spcPts val="600"/>
              </a:spcAft>
            </a:pPr>
            <a:r>
              <a:rPr lang="en-US" b="1" dirty="0" err="1">
                <a:solidFill>
                  <a:srgbClr val="C00000"/>
                </a:solidFill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</a:rPr>
              <a:t>nq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O(1)      </a:t>
            </a:r>
            <a:r>
              <a:rPr lang="en-US" sz="2000" i="1" dirty="0" smtClean="0">
                <a:solidFill>
                  <a:srgbClr val="0070C0"/>
                </a:solidFill>
              </a:rPr>
              <a:t>for linked impl</a:t>
            </a:r>
          </a:p>
          <a:p>
            <a:pPr lvl="1">
              <a:spcAft>
                <a:spcPts val="2400"/>
              </a:spcAft>
            </a:pP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="1" dirty="0" err="1" smtClean="0">
                <a:solidFill>
                  <a:srgbClr val="C00000"/>
                </a:solidFill>
              </a:rPr>
              <a:t>eq</a:t>
            </a:r>
            <a:r>
              <a:rPr lang="en-US" dirty="0" smtClean="0"/>
              <a:t> is O(1) </a:t>
            </a:r>
          </a:p>
          <a:p>
            <a:pPr lvl="1">
              <a:spcAft>
                <a:spcPts val="600"/>
              </a:spcAft>
            </a:pPr>
            <a:r>
              <a:rPr lang="en-US" b="1" dirty="0" err="1">
                <a:solidFill>
                  <a:srgbClr val="C00000"/>
                </a:solidFill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</a:rPr>
              <a:t>nq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O(1)      </a:t>
            </a:r>
            <a:r>
              <a:rPr lang="en-US" sz="2000" i="1" dirty="0" smtClean="0">
                <a:solidFill>
                  <a:srgbClr val="0070C0"/>
                </a:solidFill>
              </a:rPr>
              <a:t>for array impl</a:t>
            </a:r>
          </a:p>
          <a:p>
            <a:pPr lvl="1">
              <a:spcAft>
                <a:spcPts val="600"/>
              </a:spcAft>
            </a:pP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="1" dirty="0" err="1" smtClean="0">
                <a:solidFill>
                  <a:srgbClr val="C00000"/>
                </a:solidFill>
              </a:rPr>
              <a:t>eq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O(n)      </a:t>
            </a:r>
            <a:r>
              <a:rPr lang="en-US" sz="2000" i="1" dirty="0" smtClean="0">
                <a:solidFill>
                  <a:srgbClr val="0070C0"/>
                </a:solidFill>
              </a:rPr>
              <a:t>why?</a:t>
            </a: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Complexity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This segment will cover how to define the 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Behavior</a:t>
            </a:r>
            <a:endParaRPr lang="en-US" sz="8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of a data structure without being bogged down in the details of an</a:t>
            </a:r>
          </a:p>
          <a:p>
            <a:pPr marL="365760" lvl="1" indent="0">
              <a:spcAft>
                <a:spcPts val="12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Implementation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/>
              <a:t>o</a:t>
            </a:r>
            <a:r>
              <a:rPr lang="en-US" sz="2800" dirty="0" smtClean="0"/>
              <a:t>f the operations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Formal ADT</a:t>
            </a:r>
            <a:r>
              <a:rPr lang="en-US" sz="3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One ADT definition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    will be correct for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Many implementations</a:t>
            </a:r>
            <a:endParaRPr lang="en-US" sz="2800" b="1" dirty="0" smtClean="0"/>
          </a:p>
          <a:p>
            <a:pPr marL="109728" indent="0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Define the behavior once, then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guides implementation 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provides an oracle for determining correctness of the code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ADT is a definition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We want a model …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out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details related to implementation in any   particular programming language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in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changes made to state of the data (the values and their relationships) when various operations are performed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be Abstract?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Use a functional notation to define functions (no surprise there)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think of ADTs as a model for objects in programs, so there is a slight mismatch…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Function takes input and produces output, like a black box… no state remains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Object has persistent state and a method call alters that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Guttag’s Method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stk</a:t>
            </a:r>
            <a:r>
              <a:rPr lang="en-US" dirty="0" smtClean="0"/>
              <a:t> = New STACK(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(12);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tk.pop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stk.top</a:t>
            </a:r>
            <a:r>
              <a:rPr lang="en-US" dirty="0" smtClean="0"/>
              <a:t>( )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Stack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Don’t worry too much about exact operation names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/>
              <a:t>In your code you will be given operation names 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/>
              <a:t>In these slides the names we use might differ a bit from your text, or other web explanations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Most data structures will have at least 3 kinds of operations</a:t>
            </a:r>
            <a:endParaRPr lang="en-US" sz="2400" b="1" dirty="0">
              <a:solidFill>
                <a:srgbClr val="002060"/>
              </a:solidFill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en-US" sz="1600" b="1" dirty="0" smtClean="0">
                <a:solidFill>
                  <a:srgbClr val="C00000"/>
                </a:solidFill>
              </a:rPr>
              <a:t>add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an item  (build a structure)</a:t>
            </a: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en-US" sz="1600" b="1" dirty="0" smtClean="0">
                <a:solidFill>
                  <a:srgbClr val="C00000"/>
                </a:solidFill>
              </a:rPr>
              <a:t>remove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an item  (un-build a structure)</a:t>
            </a: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en-US" sz="1600" b="1" dirty="0" smtClean="0">
                <a:solidFill>
                  <a:srgbClr val="C00000"/>
                </a:solidFill>
              </a:rPr>
              <a:t>find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an item (search a structure)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General… with data structures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new ( );</a:t>
            </a:r>
          </a:p>
          <a:p>
            <a:r>
              <a:rPr lang="en-US" dirty="0"/>
              <a:t>p</a:t>
            </a:r>
            <a:r>
              <a:rPr lang="en-US" dirty="0" smtClean="0"/>
              <a:t>rint ( size ( </a:t>
            </a:r>
            <a:r>
              <a:rPr lang="en-US" dirty="0" err="1" smtClean="0"/>
              <a:t>stk</a:t>
            </a:r>
            <a:r>
              <a:rPr lang="en-US" dirty="0" smtClean="0"/>
              <a:t>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push(stk,12);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pop(</a:t>
            </a:r>
            <a:r>
              <a:rPr lang="en-US" dirty="0" err="1" smtClean="0"/>
              <a:t>stk</a:t>
            </a:r>
            <a:r>
              <a:rPr lang="en-US" dirty="0" smtClean="0"/>
              <a:t>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/>
              <a:t>p</a:t>
            </a:r>
            <a:r>
              <a:rPr lang="en-US" dirty="0" smtClean="0"/>
              <a:t>rint(top(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Functional view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develop the </a:t>
            </a:r>
            <a:r>
              <a:rPr lang="en-US" b="1" dirty="0" smtClean="0">
                <a:solidFill>
                  <a:srgbClr val="C00000"/>
                </a:solidFill>
              </a:rPr>
              <a:t>functional signature </a:t>
            </a:r>
          </a:p>
          <a:p>
            <a:pPr lvl="1"/>
            <a:r>
              <a:rPr lang="en-US" dirty="0" smtClean="0"/>
              <a:t>list of all operations,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arguments to them, and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results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provide an </a:t>
            </a:r>
            <a:r>
              <a:rPr lang="en-US" b="1" dirty="0" smtClean="0">
                <a:solidFill>
                  <a:srgbClr val="C00000"/>
                </a:solidFill>
              </a:rPr>
              <a:t>axiomatic specification </a:t>
            </a:r>
            <a:r>
              <a:rPr lang="en-US" b="1" dirty="0" smtClean="0"/>
              <a:t>of </a:t>
            </a:r>
            <a:r>
              <a:rPr lang="en-US" dirty="0" smtClean="0"/>
              <a:t>the behavior of each operation (method)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Today we will use a math notion to get used to the idea of specifying ADTs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time we will use ML (and get executable specifications)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(Defining) an ADT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push: STACK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STACK 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513" y="1295400"/>
            <a:ext cx="8229600" cy="48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Axioms for Behavior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dirty="0" smtClean="0"/>
              <a:t>Idea is to write an equation (axiom) giving two equivalent forms of the data structure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 smtClean="0">
                <a:solidFill>
                  <a:srgbClr val="C00000"/>
                </a:solidFill>
              </a:rPr>
              <a:t>   </a:t>
            </a:r>
            <a:r>
              <a:rPr lang="en-US" b="1" i="1" dirty="0" smtClean="0">
                <a:solidFill>
                  <a:srgbClr val="0070C0"/>
                </a:solidFill>
              </a:rPr>
              <a:t>pop ( push ( new(), -3 ) ) 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C00000"/>
                </a:solidFill>
              </a:rPr>
              <a:t>=        </a:t>
            </a:r>
            <a:r>
              <a:rPr lang="en-US" b="1" i="1" dirty="0" smtClean="0">
                <a:solidFill>
                  <a:srgbClr val="0070C0"/>
                </a:solidFill>
              </a:rPr>
              <a:t>new( )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         </a:t>
            </a:r>
            <a:r>
              <a:rPr lang="en-US" sz="2400" b="1" i="1" dirty="0" smtClean="0">
                <a:solidFill>
                  <a:srgbClr val="00B050"/>
                </a:solidFill>
              </a:rPr>
              <a:t>LHS </a:t>
            </a:r>
            <a:r>
              <a:rPr lang="en-US" sz="2400" b="1" i="1" dirty="0" smtClean="0">
                <a:solidFill>
                  <a:srgbClr val="0070C0"/>
                </a:solidFill>
              </a:rPr>
              <a:t>                        </a:t>
            </a:r>
            <a:r>
              <a:rPr lang="en-US" sz="2400" b="1" i="1" dirty="0" smtClean="0">
                <a:solidFill>
                  <a:srgbClr val="C00000"/>
                </a:solidFill>
              </a:rPr>
              <a:t>same as</a:t>
            </a:r>
            <a:r>
              <a:rPr lang="en-US" sz="2400" b="1" i="1" dirty="0" smtClean="0">
                <a:solidFill>
                  <a:srgbClr val="0070C0"/>
                </a:solidFill>
              </a:rPr>
              <a:t>      </a:t>
            </a:r>
            <a:r>
              <a:rPr lang="en-US" sz="2400" b="1" i="1" dirty="0" smtClean="0">
                <a:solidFill>
                  <a:srgbClr val="00B050"/>
                </a:solidFill>
              </a:rPr>
              <a:t>RHS</a:t>
            </a:r>
            <a:endParaRPr lang="en-US" sz="2400" b="1" i="1" dirty="0">
              <a:solidFill>
                <a:srgbClr val="00B050"/>
              </a:solidFill>
            </a:endParaRP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  </a:t>
            </a:r>
            <a:r>
              <a:rPr lang="en-US" sz="2400" b="1" i="1" dirty="0" smtClean="0">
                <a:solidFill>
                  <a:srgbClr val="0070C0"/>
                </a:solidFill>
              </a:rPr>
              <a:t>pop(push(push(new</a:t>
            </a:r>
            <a:r>
              <a:rPr lang="en-US" sz="2400" b="1" i="1" dirty="0">
                <a:solidFill>
                  <a:srgbClr val="0070C0"/>
                </a:solidFill>
              </a:rPr>
              <a:t>(), 7</a:t>
            </a:r>
            <a:r>
              <a:rPr lang="en-US" sz="2400" b="1" i="1" dirty="0" smtClean="0">
                <a:solidFill>
                  <a:srgbClr val="0070C0"/>
                </a:solidFill>
              </a:rPr>
              <a:t>) ,4) )    </a:t>
            </a:r>
            <a:r>
              <a:rPr lang="en-US" sz="2400" b="1" i="1" dirty="0">
                <a:solidFill>
                  <a:srgbClr val="C00000"/>
                </a:solidFill>
              </a:rPr>
              <a:t>=   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push(new(),7)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Similar to axioms in integer algebra</a:t>
            </a:r>
          </a:p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2 + 2 + 3    </a:t>
            </a:r>
            <a:r>
              <a:rPr lang="en-US" sz="2400" b="1" i="1" dirty="0" smtClean="0">
                <a:solidFill>
                  <a:srgbClr val="C00000"/>
                </a:solidFill>
              </a:rPr>
              <a:t>= </a:t>
            </a:r>
            <a:r>
              <a:rPr lang="en-US" sz="2400" b="1" i="1" dirty="0" smtClean="0">
                <a:solidFill>
                  <a:srgbClr val="0070C0"/>
                </a:solidFill>
              </a:rPr>
              <a:t>  2 + 5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513" y="1295400"/>
            <a:ext cx="8229600" cy="48006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Axioms for STACK Behavior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new() ) =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push( new(), 6 ) ) = 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 ( push ( push ( new(), 3 ), -8 ) ) = -8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pop ( push ( new(), -3 ) ) = new()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top(pop(push(push(new(),2),7))) = 2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smtClean="0">
                <a:solidFill>
                  <a:srgbClr val="C00000"/>
                </a:solidFill>
              </a:rPr>
              <a:t>More?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smtClean="0">
                <a:solidFill>
                  <a:srgbClr val="C00000"/>
                </a:solidFill>
              </a:rPr>
              <a:t>Will </a:t>
            </a:r>
            <a:r>
              <a:rPr lang="en-US" i="1" dirty="0" smtClean="0">
                <a:solidFill>
                  <a:srgbClr val="C00000"/>
                </a:solidFill>
              </a:rPr>
              <a:t>this end?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How can we capture all possible behavior?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1430" y="1295400"/>
            <a:ext cx="7030170" cy="2626938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How can we create this element of type STACK ?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ush( push( new,8 ),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ush( push( pop ( push(new,12) ), 8),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op( push( push( push( new, 8), 5), 9) 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 smtClean="0"/>
              <a:t>push( push( pop( push( pop( new ), 8), 8), 8), 5)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/>
              <a:t>push( pop( pop( push( push( push( new, 8), 5), -10) ) ), 5</a:t>
            </a:r>
            <a:r>
              <a:rPr lang="en-US" sz="1800" b="1" dirty="0" smtClean="0"/>
              <a:t>)</a:t>
            </a:r>
          </a:p>
          <a:p>
            <a:pPr marL="109728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</a:rPr>
              <a:t>nlimited ways…</a:t>
            </a:r>
            <a:endParaRPr lang="en-US" sz="1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685800"/>
            <a:ext cx="1295400" cy="4090412"/>
            <a:chOff x="6324600" y="2819400"/>
            <a:chExt cx="1295400" cy="3480812"/>
          </a:xfrm>
        </p:grpSpPr>
        <p:sp>
          <p:nvSpPr>
            <p:cNvPr id="4" name="Rectangle 3"/>
            <p:cNvSpPr/>
            <p:nvPr/>
          </p:nvSpPr>
          <p:spPr>
            <a:xfrm>
              <a:off x="6324600" y="2819400"/>
              <a:ext cx="1295400" cy="3465138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4455738"/>
              <a:ext cx="1295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5385812"/>
              <a:ext cx="1295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04616" y="3423458"/>
              <a:ext cx="754370" cy="827602"/>
              <a:chOff x="5492545" y="2611702"/>
              <a:chExt cx="847920" cy="82760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492545" y="2611702"/>
                <a:ext cx="847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0070C0"/>
                    </a:solidFill>
                  </a:rPr>
                  <a:t>top</a:t>
                </a:r>
                <a:endParaRPr lang="en-US" sz="2000" b="1" i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040161" y="3011812"/>
                <a:ext cx="287351" cy="427492"/>
              </a:xfrm>
              <a:prstGeom prst="straightConnector1">
                <a:avLst/>
              </a:prstGeom>
              <a:ln w="539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781800" y="4704342"/>
              <a:ext cx="479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1800" y="5642957"/>
              <a:ext cx="479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8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Content Placeholder 1"/>
          <p:cNvSpPr txBox="1">
            <a:spLocks/>
          </p:cNvSpPr>
          <p:nvPr/>
        </p:nvSpPr>
        <p:spPr>
          <a:xfrm>
            <a:off x="381000" y="3975395"/>
            <a:ext cx="8382000" cy="21206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Which is the “easiest way” to construct it? </a:t>
            </a:r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-- the first one… no pop use</a:t>
            </a:r>
          </a:p>
          <a:p>
            <a:pPr marL="109728" indent="0" algn="r">
              <a:spcBef>
                <a:spcPts val="120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 smtClean="0">
                <a:solidFill>
                  <a:srgbClr val="C00000"/>
                </a:solidFill>
              </a:rPr>
              <a:t>Can any ST in STACK be built with no “pop” use?</a:t>
            </a:r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b="1" i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smtClean="0"/>
              <a:t>-- yes… sequence of push on a new</a:t>
            </a:r>
            <a:endParaRPr lang="en-US" sz="2400" b="1" dirty="0"/>
          </a:p>
          <a:p>
            <a:pPr marL="109728" indent="0" algn="r">
              <a:spcBef>
                <a:spcPts val="0"/>
              </a:spcBef>
              <a:spcAft>
                <a:spcPts val="600"/>
              </a:spcAft>
              <a:buFont typeface="Wingdings 3"/>
              <a:buNone/>
            </a:pPr>
            <a:endParaRPr lang="en-US" sz="2000" b="1" dirty="0" smtClean="0"/>
          </a:p>
          <a:p>
            <a:pPr marL="109728" indent="0">
              <a:spcAft>
                <a:spcPts val="1200"/>
              </a:spcAft>
              <a:buFont typeface="Wingdings 3"/>
              <a:buNone/>
            </a:pPr>
            <a:endParaRPr lang="en-US" sz="2000" b="1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357187" y="5781449"/>
            <a:ext cx="7620000" cy="1076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spcBef>
                <a:spcPts val="0"/>
              </a:spcBef>
              <a:buNone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10972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push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new </a:t>
            </a:r>
            <a:r>
              <a:rPr lang="en-US" sz="2800" b="1" dirty="0" smtClean="0"/>
              <a:t>are “canonical” operations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071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canonical operation </a:t>
            </a:r>
            <a:r>
              <a:rPr lang="en-US" sz="2400" dirty="0" smtClean="0"/>
              <a:t>is one that is needed if your goal is to generate ALL possible stack values by calling successive operations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non-canonical op is one that is not needed… in other words, all uses of it can be replaced by some use of others (canonicals).</a:t>
            </a:r>
          </a:p>
          <a:p>
            <a:r>
              <a:rPr lang="en-US" sz="2400" dirty="0" smtClean="0"/>
              <a:t>Ex:  </a:t>
            </a:r>
            <a:r>
              <a:rPr lang="en-US" sz="2400" dirty="0" smtClean="0">
                <a:solidFill>
                  <a:srgbClr val="C00000"/>
                </a:solidFill>
              </a:rPr>
              <a:t> push ( pop ( push ( new(), 6) ), 3)</a:t>
            </a:r>
          </a:p>
          <a:p>
            <a:pPr marL="109728" indent="0">
              <a:buNone/>
            </a:pPr>
            <a:r>
              <a:rPr lang="en-US" sz="2400" dirty="0" smtClean="0"/>
              <a:t>   is the same as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push ( new(), 3 )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/>
              <a:t>the pop operation is not needed to create the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stack with a single element, the “3”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 this procedure to generate set of axioms that are finite and complete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Find canonical operations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Make all LHS for axioms by applying each non-canonical op to a canonical op (cross product)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Use your brain and create an equivalent RHS for each LHS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</a:t>
            </a:r>
            <a:r>
              <a:rPr lang="en-US" dirty="0" err="1" smtClean="0">
                <a:solidFill>
                  <a:srgbClr val="0070C0"/>
                </a:solidFill>
              </a:rPr>
              <a:t>Guttag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STACK ops</a:t>
            </a:r>
            <a:r>
              <a:rPr lang="en-US" dirty="0" smtClean="0"/>
              <a:t>: new, push, pop, top,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Canonicals</a:t>
            </a:r>
            <a:r>
              <a:rPr lang="en-US" dirty="0" smtClean="0"/>
              <a:t>: new, push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Note that all ops that return something other than STACK are non-canonical (top, size)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Canonicals are ops that </a:t>
            </a:r>
            <a:r>
              <a:rPr lang="en-US" b="1" i="1" dirty="0" smtClean="0">
                <a:solidFill>
                  <a:srgbClr val="C00000"/>
                </a:solidFill>
              </a:rPr>
              <a:t>construct  </a:t>
            </a:r>
            <a:r>
              <a:rPr lang="en-US" dirty="0" smtClean="0"/>
              <a:t>values, and even so only the </a:t>
            </a:r>
            <a:r>
              <a:rPr lang="en-US" i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 ones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70C0"/>
                </a:solidFill>
              </a:rPr>
              <a:t>p</a:t>
            </a:r>
            <a:r>
              <a:rPr lang="en-US" b="1" i="1" dirty="0" smtClean="0">
                <a:solidFill>
                  <a:srgbClr val="0070C0"/>
                </a:solidFill>
              </a:rPr>
              <a:t>op</a:t>
            </a:r>
            <a:r>
              <a:rPr lang="en-US" dirty="0" smtClean="0"/>
              <a:t> constructs… it returns a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 we showed it can be successfully avoided with judicious use of </a:t>
            </a:r>
            <a:r>
              <a:rPr lang="en-US" b="1" i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push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new( ) ) 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top</a:t>
            </a:r>
            <a:r>
              <a:rPr lang="en-US" b="1" dirty="0"/>
              <a:t>( new</a:t>
            </a:r>
            <a:r>
              <a:rPr lang="en-US" b="1" dirty="0" smtClean="0"/>
              <a:t>( ) </a:t>
            </a:r>
            <a:r>
              <a:rPr lang="en-US" b="1" dirty="0"/>
              <a:t>) </a:t>
            </a:r>
            <a:r>
              <a:rPr lang="en-US" b="1" dirty="0" smtClean="0"/>
              <a:t>          = </a:t>
            </a:r>
            <a:r>
              <a:rPr lang="en-US" b="1" dirty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top( push( S,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   </a:t>
            </a:r>
            <a:r>
              <a:rPr lang="en-US" b="1" dirty="0"/>
              <a:t>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1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OO Signature (methods)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ins: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Boolean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(add)</a:t>
            </a:r>
            <a:endParaRPr lang="en-US" i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rem: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Boolean 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(remove)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i="1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searching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20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size:      Nat 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(natural number)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    Boolean</a:t>
            </a: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ADT: LIST of </a:t>
            </a:r>
            <a:r>
              <a:rPr lang="en-US" sz="40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Elt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>
            <a:normAutofit fontScale="925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</a:t>
            </a:r>
          </a:p>
          <a:p>
            <a:pPr>
              <a:spcBef>
                <a:spcPts val="0"/>
              </a:spcBef>
            </a:pP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pop(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top</a:t>
            </a:r>
            <a:r>
              <a:rPr lang="en-US" b="1" dirty="0"/>
              <a:t>( new</a:t>
            </a:r>
            <a:r>
              <a:rPr lang="en-US" b="1" dirty="0" smtClean="0"/>
              <a:t>( ) </a:t>
            </a:r>
            <a:r>
              <a:rPr lang="en-US" b="1" dirty="0"/>
              <a:t>) = </a:t>
            </a:r>
            <a:endParaRPr lang="en-US" b="1" dirty="0" smtClean="0"/>
          </a:p>
          <a:p>
            <a:pPr>
              <a:spcBef>
                <a:spcPts val="0"/>
              </a:spcBef>
            </a:pP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top</a:t>
            </a:r>
            <a:r>
              <a:rPr lang="en-US" b="1" dirty="0"/>
              <a:t>( push( S,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=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190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49100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/>
              <a:t>size( S ) 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31096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new(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73151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2902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/>
              <a:t>err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05300" y="49427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0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How do the axioms specify behavior like “</a:t>
            </a:r>
            <a:r>
              <a:rPr lang="en-US" sz="2400" b="1" i="1" dirty="0" smtClean="0">
                <a:solidFill>
                  <a:srgbClr val="C00000"/>
                </a:solidFill>
              </a:rPr>
              <a:t>when we pop a STACK the size goes down by one</a:t>
            </a:r>
            <a:r>
              <a:rPr lang="en-US" sz="2400" b="1" dirty="0" smtClean="0">
                <a:solidFill>
                  <a:srgbClr val="C00000"/>
                </a:solidFill>
              </a:rPr>
              <a:t>” ?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STACK values as sequences of ops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push( pop( push( push(new( 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axioms as rules for rewriting these sequences into simpler form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pop( push(</a:t>
            </a:r>
            <a:r>
              <a:rPr lang="en-US" sz="2400" b="1" dirty="0" err="1" smtClean="0">
                <a:solidFill>
                  <a:srgbClr val="C00000"/>
                </a:solidFill>
              </a:rPr>
              <a:t>S,i</a:t>
            </a:r>
            <a:r>
              <a:rPr lang="en-US" sz="2400" b="1" dirty="0" smtClean="0">
                <a:solidFill>
                  <a:srgbClr val="C00000"/>
                </a:solidFill>
              </a:rPr>
              <a:t>) ) 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STACK:</a:t>
            </a:r>
            <a:r>
              <a:rPr lang="en-US" sz="2400" b="1" dirty="0" smtClean="0">
                <a:solidFill>
                  <a:srgbClr val="C00000"/>
                </a:solidFill>
              </a:rPr>
              <a:t> push</a:t>
            </a:r>
            <a:r>
              <a:rPr lang="en-US" sz="2400" b="1" dirty="0">
                <a:solidFill>
                  <a:srgbClr val="C00000"/>
                </a:solidFill>
              </a:rPr>
              <a:t>( pop( push( push(new(),6),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AXIOM:           </a:t>
            </a:r>
            <a:r>
              <a:rPr lang="en-US" sz="2400" b="1" dirty="0" smtClean="0">
                <a:solidFill>
                  <a:srgbClr val="C00000"/>
                </a:solidFill>
              </a:rPr>
              <a:t>pop( push( S,        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)        ) </a:t>
            </a:r>
            <a:r>
              <a:rPr lang="en-US" sz="2400" b="1" dirty="0">
                <a:solidFill>
                  <a:srgbClr val="C00000"/>
                </a:solidFill>
              </a:rPr>
              <a:t>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In the STACK value this part is S from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S  matches  </a:t>
            </a:r>
            <a:r>
              <a:rPr lang="en-US" sz="2400" b="1" i="1" dirty="0" smtClean="0">
                <a:solidFill>
                  <a:srgbClr val="C00000"/>
                </a:solidFill>
              </a:rPr>
              <a:t>push(new(),6)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Axiom rewrites the STACK as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       push( push( new(), 6) , 4 )        </a:t>
            </a:r>
            <a:r>
              <a:rPr lang="en-US" sz="2400" b="1" i="1" dirty="0" smtClean="0"/>
              <a:t>size is 2    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3 pushes in STACK value, but size is 2 when done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Why non-canonical applied to canonical?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Canonical op constructs (or extends) a STACK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Non-canonical op then measures it… tells us something about its state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“We just built a STACK by using push on some previous STACK.. what happens to the size?  what item is now on top? “  </a:t>
            </a:r>
            <a:r>
              <a:rPr lang="en-US" sz="2400" i="1" dirty="0"/>
              <a:t>e</a:t>
            </a:r>
            <a:r>
              <a:rPr lang="en-US" sz="2400" i="1" dirty="0" smtClean="0"/>
              <a:t>tc.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81200"/>
            <a:ext cx="80772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enq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QUEUE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QUEUE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deq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QUEUE        QUEUE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front: QUEUE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QUEUE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QUEUE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2406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Canonical ops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133" y="5181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Note: we never ask “what is on the back of the Queue?”</a:t>
            </a:r>
          </a:p>
          <a:p>
            <a:endParaRPr lang="en-US" b="1" dirty="0" smtClean="0">
              <a:solidFill>
                <a:srgbClr val="002060"/>
              </a:solidFill>
              <a:latin typeface="Segoe Print" panose="02000600000000000000" pitchFamily="2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    This is not an operation in the abstract behavior </a:t>
            </a:r>
          </a:p>
          <a:p>
            <a:r>
              <a:rPr lang="en-US" b="1" dirty="0">
                <a:solidFill>
                  <a:srgbClr val="002060"/>
                </a:solidFill>
                <a:latin typeface="Segoe Print" panose="02000600000000000000" pitchFamily="2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           (it is something an implementation can reveal)</a:t>
            </a:r>
            <a:endParaRPr lang="en-US" b="1" dirty="0">
              <a:solidFill>
                <a:srgbClr val="00206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new( ) )        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 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</a:t>
            </a:r>
            <a:r>
              <a:rPr lang="en-US" b="1" dirty="0" smtClean="0"/>
              <a:t>       = </a:t>
            </a:r>
            <a:r>
              <a:rPr lang="en-US" b="1" dirty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 = </a:t>
            </a:r>
            <a:r>
              <a:rPr lang="en-US" b="1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 ) ) =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 smtClean="0"/>
              <a:t>i</a:t>
            </a:r>
            <a:r>
              <a:rPr lang="en-US" b="1" dirty="0" smtClean="0"/>
              <a:t> ) ) = size(Q) + 1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= </a:t>
            </a:r>
            <a:r>
              <a:rPr lang="en-US" b="1" dirty="0" smtClean="0"/>
              <a:t>err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 err="1" smtClean="0"/>
              <a:t>enq</a:t>
            </a:r>
            <a:r>
              <a:rPr lang="en-US" b="1" dirty="0" smtClean="0"/>
              <a:t>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  <a:r>
              <a:rPr lang="en-US" b="1" dirty="0" err="1" smtClean="0">
                <a:solidFill>
                  <a:srgbClr val="0070C0"/>
                </a:solidFill>
              </a:rPr>
              <a:t>ite</a:t>
            </a:r>
            <a:r>
              <a:rPr lang="en-US" b="1" dirty="0" smtClean="0"/>
              <a:t>( Q=new( ), </a:t>
            </a:r>
            <a:r>
              <a:rPr lang="en-US" b="1" dirty="0" err="1" smtClean="0"/>
              <a:t>i</a:t>
            </a:r>
            <a:r>
              <a:rPr lang="en-US" b="1" dirty="0" smtClean="0"/>
              <a:t>, front(Q) 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/>
              <a:t>new</a:t>
            </a:r>
            <a:r>
              <a:rPr lang="en-US" b="1" dirty="0" smtClean="0"/>
              <a:t>( ) </a:t>
            </a:r>
            <a:r>
              <a:rPr lang="en-US" b="1" dirty="0"/>
              <a:t>) = new()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deq</a:t>
            </a:r>
            <a:r>
              <a:rPr lang="en-US" b="1" dirty="0" smtClean="0"/>
              <a:t>( </a:t>
            </a:r>
            <a:r>
              <a:rPr lang="en-US" b="1" dirty="0" err="1" smtClean="0"/>
              <a:t>enq</a:t>
            </a:r>
            <a:r>
              <a:rPr lang="en-US" b="1" dirty="0" smtClean="0"/>
              <a:t>( </a:t>
            </a:r>
            <a:r>
              <a:rPr lang="en-US" b="1" dirty="0"/>
              <a:t>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b="1" dirty="0" err="1" smtClean="0">
                <a:solidFill>
                  <a:srgbClr val="0070C0"/>
                </a:solidFill>
              </a:rPr>
              <a:t>ite</a:t>
            </a:r>
            <a:r>
              <a:rPr lang="en-US" b="1" dirty="0" smtClean="0"/>
              <a:t>( Q=new( ), </a:t>
            </a:r>
            <a:r>
              <a:rPr lang="en-US" b="1" dirty="0"/>
              <a:t>Q, </a:t>
            </a:r>
            <a:r>
              <a:rPr lang="en-US" b="1" dirty="0" err="1" smtClean="0"/>
              <a:t>enq</a:t>
            </a:r>
            <a:r>
              <a:rPr lang="en-US" b="1" dirty="0" smtClean="0"/>
              <a:t>( </a:t>
            </a:r>
            <a:r>
              <a:rPr lang="en-US" b="1" dirty="0" err="1" smtClean="0"/>
              <a:t>deq</a:t>
            </a:r>
            <a:r>
              <a:rPr lang="en-US" b="1" dirty="0" smtClean="0"/>
              <a:t>(Q), </a:t>
            </a:r>
            <a:r>
              <a:rPr lang="en-US" b="1" dirty="0" err="1" smtClean="0"/>
              <a:t>i</a:t>
            </a:r>
            <a:r>
              <a:rPr lang="en-US" b="1" dirty="0" smtClean="0"/>
              <a:t>) )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7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signatures have been expressed in </a:t>
            </a:r>
            <a:r>
              <a:rPr lang="en-US" dirty="0" smtClean="0">
                <a:solidFill>
                  <a:srgbClr val="0070C0"/>
                </a:solidFill>
              </a:rPr>
              <a:t>functional notation </a:t>
            </a:r>
            <a:r>
              <a:rPr lang="en-US" dirty="0" smtClean="0"/>
              <a:t>(since axiomatic definitions are functional)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Functional signatures help when “implementing” ADT behavior is a functional language like ML (or LISP)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Java is not functional, so signature will look a little different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Functional vs. Java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Following are </a:t>
            </a:r>
            <a:r>
              <a:rPr lang="en-US" dirty="0" err="1" smtClean="0"/>
              <a:t>Guttag</a:t>
            </a:r>
            <a:r>
              <a:rPr lang="en-US" dirty="0" smtClean="0"/>
              <a:t> Axioms for LIST</a:t>
            </a:r>
          </a:p>
          <a:p>
            <a:r>
              <a:rPr lang="en-US" dirty="0" smtClean="0"/>
              <a:t>You may study them if you are interested but you may ignore them for now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Formal List Semantics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ins: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rem: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find: LIST 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(searching)</a:t>
            </a:r>
            <a:endParaRPr lang="en-US" sz="2000" i="1" dirty="0">
              <a:solidFill>
                <a:srgbClr val="C0000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LIST        Nat 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LIST       Boolean</a:t>
            </a: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ADT: LIST of </a:t>
            </a:r>
            <a:r>
              <a:rPr lang="en-US" dirty="0" err="1" smtClean="0">
                <a:solidFill>
                  <a:srgbClr val="0070C0"/>
                </a:solidFill>
              </a:rPr>
              <a:t>Elt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Functional Signature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</a:rPr>
              <a:t>new: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ins: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rem: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find: LIST 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size: LIST 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LIST       Boolean</a:t>
            </a: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ADT: LIST of </a:t>
            </a:r>
            <a:r>
              <a:rPr lang="en-US" dirty="0" err="1" smtClean="0">
                <a:solidFill>
                  <a:srgbClr val="0070C0"/>
                </a:solidFill>
              </a:rPr>
              <a:t>Elt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i="1" dirty="0" smtClean="0">
                <a:solidFill>
                  <a:srgbClr val="C00000"/>
                </a:solidFill>
              </a:rPr>
              <a:t>LIST ops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new, ins</a:t>
            </a:r>
            <a:r>
              <a:rPr lang="en-US" sz="2000" dirty="0" smtClean="0"/>
              <a:t>, rem, get, find, size, empty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smtClean="0"/>
              <a:t>Axioms LHS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r</a:t>
            </a:r>
            <a:r>
              <a:rPr lang="en-US" sz="2000" dirty="0" smtClean="0"/>
              <a:t>em( new(), </a:t>
            </a:r>
            <a:r>
              <a:rPr lang="en-US" sz="2000" dirty="0" err="1" smtClean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rem( ins(</a:t>
            </a:r>
            <a:r>
              <a:rPr lang="en-US" sz="2000" dirty="0" err="1" smtClean="0"/>
              <a:t>L,e,k</a:t>
            </a:r>
            <a:r>
              <a:rPr lang="en-US" sz="2000" dirty="0" smtClean="0"/>
              <a:t>), </a:t>
            </a:r>
            <a:r>
              <a:rPr lang="en-US" sz="2000" dirty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g</a:t>
            </a:r>
            <a:r>
              <a:rPr lang="en-US" sz="2000" dirty="0" smtClean="0"/>
              <a:t>et( new(), </a:t>
            </a:r>
            <a:r>
              <a:rPr lang="en-US" sz="2000" dirty="0" err="1" smtClean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get( ins(</a:t>
            </a:r>
            <a:r>
              <a:rPr lang="en-US" sz="2000" dirty="0" err="1" smtClean="0"/>
              <a:t>L,e,k</a:t>
            </a:r>
            <a:r>
              <a:rPr lang="en-US" sz="2000" dirty="0" smtClean="0"/>
              <a:t>), </a:t>
            </a:r>
            <a:r>
              <a:rPr lang="en-US" sz="2000" dirty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f</a:t>
            </a:r>
            <a:r>
              <a:rPr lang="en-US" sz="2000" dirty="0" smtClean="0"/>
              <a:t>ind( new(), e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find(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), f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s</a:t>
            </a:r>
            <a:r>
              <a:rPr lang="en-US" sz="2000" dirty="0" smtClean="0"/>
              <a:t>ize( new()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size(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e</a:t>
            </a:r>
            <a:r>
              <a:rPr lang="en-US" sz="2000" dirty="0" smtClean="0"/>
              <a:t>mpty( new()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empty(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 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4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size</a:t>
            </a:r>
            <a:r>
              <a:rPr lang="en-US" sz="2000" b="1" dirty="0" smtClean="0"/>
              <a:t>( new()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0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size( ins(</a:t>
            </a:r>
            <a:r>
              <a:rPr lang="en-US" sz="2000" b="1" dirty="0" err="1" smtClean="0"/>
              <a:t>L,e,i</a:t>
            </a:r>
            <a:r>
              <a:rPr lang="en-US" sz="2000" b="1" dirty="0" smtClean="0"/>
              <a:t>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size(L</a:t>
            </a:r>
            <a:r>
              <a:rPr lang="en-US" sz="2000" b="1" dirty="0"/>
              <a:t>) + 1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empty</a:t>
            </a:r>
            <a:r>
              <a:rPr lang="en-US" sz="2000" b="1" dirty="0" smtClean="0"/>
              <a:t>( new()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true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empty( ins(</a:t>
            </a:r>
            <a:r>
              <a:rPr lang="en-US" sz="2000" b="1" dirty="0" err="1" smtClean="0"/>
              <a:t>L,e,i</a:t>
            </a:r>
            <a:r>
              <a:rPr lang="en-US" sz="2000" b="1" dirty="0" smtClean="0"/>
              <a:t>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false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get( new(),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=        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err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get( ins(</a:t>
            </a:r>
            <a:r>
              <a:rPr lang="en-US" sz="2000" b="1" dirty="0" err="1" smtClean="0"/>
              <a:t>L,e,k</a:t>
            </a:r>
            <a:r>
              <a:rPr lang="en-US" sz="2000" b="1" dirty="0" smtClean="0"/>
              <a:t>),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=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if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=k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then e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else if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&lt;k) then get( L,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else (* </a:t>
            </a:r>
            <a:r>
              <a:rPr lang="en-US" sz="2000" b="1" dirty="0" err="1" smtClean="0"/>
              <a:t>i</a:t>
            </a:r>
            <a:r>
              <a:rPr lang="en-US" sz="2000" b="1" smtClean="0"/>
              <a:t>&gt;k *) get(L</a:t>
            </a:r>
            <a:r>
              <a:rPr lang="en-US" sz="2000" b="1" dirty="0" smtClean="0"/>
              <a:t>, i-1)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 Behavior for LIST 1.3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find( new(), e ) </a:t>
            </a:r>
            <a:r>
              <a:rPr lang="en-US" sz="2400" b="1" dirty="0"/>
              <a:t>= </a:t>
            </a: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err</a:t>
            </a:r>
            <a:endParaRPr lang="en-US" sz="2400" b="1" dirty="0"/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find( ins(</a:t>
            </a:r>
            <a:r>
              <a:rPr lang="en-US" sz="2400" b="1" dirty="0" err="1" smtClean="0"/>
              <a:t>L,e,i</a:t>
            </a:r>
            <a:r>
              <a:rPr lang="en-US" sz="2400" b="1" dirty="0" smtClean="0"/>
              <a:t>), </a:t>
            </a:r>
            <a:r>
              <a:rPr lang="en-US" sz="2400" b="1" dirty="0"/>
              <a:t>f</a:t>
            </a:r>
            <a:r>
              <a:rPr lang="en-US" sz="2400" b="1" dirty="0" smtClean="0"/>
              <a:t> ) =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if ( e=f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then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else if ( find( L, </a:t>
            </a:r>
            <a:r>
              <a:rPr lang="en-US" sz="2400" b="1" dirty="0"/>
              <a:t>f</a:t>
            </a:r>
            <a:r>
              <a:rPr lang="en-US" sz="2400" b="1" dirty="0" smtClean="0"/>
              <a:t> ) &lt;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then find( L, f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else find( L, f ) + 1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This finds *some* instance of  </a:t>
            </a:r>
            <a:r>
              <a:rPr lang="en-US" sz="2400" b="1" i="1" dirty="0" smtClean="0">
                <a:solidFill>
                  <a:srgbClr val="C00000"/>
                </a:solidFill>
              </a:rPr>
              <a:t>f</a:t>
            </a:r>
            <a:r>
              <a:rPr lang="en-US" sz="2400" i="1" dirty="0" smtClean="0">
                <a:solidFill>
                  <a:srgbClr val="C00000"/>
                </a:solidFill>
              </a:rPr>
              <a:t> , if it’s there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         What if we need to find the first instance of  </a:t>
            </a:r>
            <a:r>
              <a:rPr lang="en-US" sz="2400" b="1" i="1" dirty="0" smtClean="0">
                <a:solidFill>
                  <a:srgbClr val="C00000"/>
                </a:solidFill>
              </a:rPr>
              <a:t>f </a:t>
            </a:r>
            <a:r>
              <a:rPr lang="en-US" sz="2400" i="1" dirty="0" smtClean="0">
                <a:solidFill>
                  <a:srgbClr val="C00000"/>
                </a:solidFill>
              </a:rPr>
              <a:t>?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 2.3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rem( new(),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 =     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new</a:t>
            </a:r>
            <a:r>
              <a:rPr lang="en-US" sz="2400" b="1" dirty="0"/>
              <a:t>()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rem( ins(</a:t>
            </a:r>
            <a:r>
              <a:rPr lang="en-US" sz="2400" b="1" dirty="0" err="1" smtClean="0"/>
              <a:t>L,e,k</a:t>
            </a:r>
            <a:r>
              <a:rPr lang="en-US" sz="2400" b="1" dirty="0" smtClean="0"/>
              <a:t>),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 =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if 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=k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then L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else if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&gt;k)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then ins( rem(L,i-1), e, k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else ins( rem(</a:t>
            </a:r>
            <a:r>
              <a:rPr lang="en-US" sz="2400" b="1" dirty="0" err="1" smtClean="0"/>
              <a:t>L,i</a:t>
            </a:r>
            <a:r>
              <a:rPr lang="en-US" sz="2400" b="1" dirty="0" smtClean="0"/>
              <a:t>), e, k-1 )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 3.3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spcAft>
                <a:spcPts val="1800"/>
              </a:spcAft>
              <a:buNone/>
            </a:pPr>
            <a:r>
              <a:rPr lang="en-US" dirty="0" smtClean="0"/>
              <a:t>We can use ML to write these ADT specs</a:t>
            </a:r>
            <a:endParaRPr lang="en-US" i="1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With ML we can then “execute” the specs and see if the behavior is what we like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dirty="0" smtClean="0"/>
              <a:t>Download and install ML on your computer and if you like you can begin to try ML…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OR.. Online </a:t>
            </a:r>
            <a:r>
              <a:rPr lang="en-US" b="1" i="1" dirty="0">
                <a:solidFill>
                  <a:srgbClr val="C00000"/>
                </a:solidFill>
              </a:rPr>
              <a:t>ML interpreter: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https://www.tutorialspoint.com/execute_smlnj_online.php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See the ML notes on the class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Implementation?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Behavior: ins and rem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The first element of the list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the last </a:t>
                </a:r>
                <a:r>
                  <a:rPr lang="en-US" dirty="0" smtClean="0"/>
                  <a:t>element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We </a:t>
                </a:r>
                <a:r>
                  <a:rPr lang="en-US" dirty="0"/>
                  <a:t>will not define the predecessor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the successor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/>
              </a:p>
              <a:p>
                <a:pPr>
                  <a:spcAft>
                    <a:spcPts val="1200"/>
                  </a:spcAft>
                </a:pPr>
                <a:r>
                  <a:rPr lang="en-US" b="1" dirty="0" smtClean="0"/>
                  <a:t>Position</a:t>
                </a:r>
                <a:r>
                  <a:rPr lang="en-US" dirty="0" smtClean="0"/>
                  <a:t> of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:r>
                  <a:rPr lang="en-US" dirty="0"/>
                  <a:t>a </a:t>
                </a:r>
                <a:r>
                  <a:rPr lang="en-US" dirty="0" smtClean="0"/>
                  <a:t>list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</a:t>
                </a:r>
                <a:r>
                  <a:rPr lang="en-US" dirty="0" smtClean="0"/>
                  <a:t>nsert and remove need to be told position to act at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insert(“</a:t>
                </a:r>
                <a:r>
                  <a:rPr lang="en-US" dirty="0" err="1" smtClean="0"/>
                  <a:t>unc</a:t>
                </a:r>
                <a:r>
                  <a:rPr lang="en-US" dirty="0" smtClean="0"/>
                  <a:t>”, 2) means make the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item in the list be the data value “</a:t>
                </a:r>
                <a:r>
                  <a:rPr lang="en-US" dirty="0" err="1" smtClean="0"/>
                  <a:t>unc</a:t>
                </a:r>
                <a:r>
                  <a:rPr lang="en-US" dirty="0" smtClean="0"/>
                  <a:t>” (remember first item is position 0).  This means move any previous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item down to where </a:t>
                </a:r>
                <a:r>
                  <a:rPr lang="en-US" smtClean="0"/>
                  <a:t>it is 4</a:t>
                </a:r>
                <a:r>
                  <a:rPr lang="en-US" baseline="30000" smtClean="0"/>
                  <a:t>th</a:t>
                </a:r>
                <a:r>
                  <a:rPr lang="en-US" smtClean="0"/>
                  <a:t> (etc</a:t>
                </a:r>
                <a:r>
                  <a:rPr lang="en-US" dirty="0" smtClean="0"/>
                  <a:t>.).  It means items in positions 0 and 1 stay as they were.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8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3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9310" y="1417638"/>
            <a:ext cx="4193690" cy="513556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= new LIST(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lst.empty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 “</a:t>
            </a:r>
            <a:r>
              <a:rPr lang="en-US" dirty="0"/>
              <a:t>hi”,</a:t>
            </a:r>
            <a:r>
              <a:rPr lang="en-US" dirty="0" smtClean="0"/>
              <a:t>0 );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 “lo”,0 );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lst.get</a:t>
            </a:r>
            <a:r>
              <a:rPr lang="en-US" dirty="0" smtClean="0"/>
              <a:t>(0)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lst.get</a:t>
            </a:r>
            <a:r>
              <a:rPr lang="en-US" dirty="0" smtClean="0"/>
              <a:t>(1)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List Object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500" y="2555406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934173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" y="4153373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700" y="4153373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45321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300" y="450303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0850" y="551158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7769" y="5520507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98336" y="31242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08705" y="43434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8256" y="1417638"/>
            <a:ext cx="3452085" cy="528796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(“un”,1);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lst.rem</a:t>
            </a:r>
            <a:r>
              <a:rPr lang="en-US" dirty="0" smtClean="0"/>
              <a:t>(0);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lst.get</a:t>
            </a:r>
            <a:r>
              <a:rPr lang="en-US" dirty="0" smtClean="0"/>
              <a:t>(0) );</a:t>
            </a:r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lst.find</a:t>
            </a:r>
            <a:r>
              <a:rPr lang="en-US" dirty="0" smtClean="0"/>
              <a:t>(“hi”)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lst.empty</a:t>
            </a:r>
            <a:r>
              <a:rPr lang="en-US" dirty="0" smtClean="0"/>
              <a:t>() );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List Object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411" y="2580225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5209" y="295899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411" y="1116199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1520" y="1128506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86715" y="14929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818" y="14828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2276" y="54937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632" y="5493734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931" y="295899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8633" y="2601201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3855" y="2601201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1776" y="297996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“u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955" y="54937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2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411" y="4036980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48633" y="4036980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3931" y="44157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“u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1839" y="443777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77651" y="28194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22909" y="4403713"/>
            <a:ext cx="1375101" cy="34059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4" grpId="0" animBg="1"/>
      <p:bldP spid="15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5211</TotalTime>
  <Words>3832</Words>
  <Application>Microsoft Office PowerPoint</Application>
  <PresentationFormat>On-screen Show (4:3)</PresentationFormat>
  <Paragraphs>626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Cambria Math</vt:lpstr>
      <vt:lpstr>Courier New</vt:lpstr>
      <vt:lpstr>Lucida Sans Unicode</vt:lpstr>
      <vt:lpstr>Segoe Print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Lists</vt:lpstr>
      <vt:lpstr>In General… with data structures</vt:lpstr>
      <vt:lpstr>ADT: LIST of Elt</vt:lpstr>
      <vt:lpstr>ADT: LIST of Elt</vt:lpstr>
      <vt:lpstr>Behavior: ins and rem</vt:lpstr>
      <vt:lpstr>Using a List Object</vt:lpstr>
      <vt:lpstr>Using a List Object</vt:lpstr>
      <vt:lpstr>Behavior? Properties?</vt:lpstr>
      <vt:lpstr>Behavior? Properties?</vt:lpstr>
      <vt:lpstr>LIST Implementation</vt:lpstr>
      <vt:lpstr>LIST Implementation</vt:lpstr>
      <vt:lpstr>LIST Implementation</vt:lpstr>
      <vt:lpstr>LIST Implementation</vt:lpstr>
      <vt:lpstr>Our First Sort</vt:lpstr>
      <vt:lpstr>LIST Sorting</vt:lpstr>
      <vt:lpstr>ADT Behavior</vt:lpstr>
      <vt:lpstr>LIST Sorting</vt:lpstr>
      <vt:lpstr>More Detailed Analysis</vt:lpstr>
      <vt:lpstr>Another view</vt:lpstr>
      <vt:lpstr>Build on LIST</vt:lpstr>
      <vt:lpstr>Build on LIST</vt:lpstr>
      <vt:lpstr>Stack</vt:lpstr>
      <vt:lpstr>Stack</vt:lpstr>
      <vt:lpstr>STACK of Int Signature (Java)</vt:lpstr>
      <vt:lpstr>Using a Stack Object</vt:lpstr>
      <vt:lpstr>Uses for a Stack Object</vt:lpstr>
      <vt:lpstr>QUEUE</vt:lpstr>
      <vt:lpstr>QUEUE</vt:lpstr>
      <vt:lpstr>QUEUE of Int Signature (Java)</vt:lpstr>
      <vt:lpstr>Using a Queue Object</vt:lpstr>
      <vt:lpstr>Complexity</vt:lpstr>
      <vt:lpstr>PowerPoint Presentation</vt:lpstr>
      <vt:lpstr>Formal ADT Semantics</vt:lpstr>
      <vt:lpstr>ADT is a definition </vt:lpstr>
      <vt:lpstr>How can Data be Abstract?</vt:lpstr>
      <vt:lpstr>Guttag’s Method</vt:lpstr>
      <vt:lpstr>Using a Stack Object</vt:lpstr>
      <vt:lpstr>Functional view</vt:lpstr>
      <vt:lpstr>Specifying (Defining) an ADT</vt:lpstr>
      <vt:lpstr>Example: STACK of Int</vt:lpstr>
      <vt:lpstr>Example: STACK of Int</vt:lpstr>
      <vt:lpstr>Example: STACK of Int</vt:lpstr>
      <vt:lpstr>Back to STACK of Int</vt:lpstr>
      <vt:lpstr>Back to STACK of Int</vt:lpstr>
      <vt:lpstr>Back to Guttag</vt:lpstr>
      <vt:lpstr>STACK (cont.)</vt:lpstr>
      <vt:lpstr>STACK (cont.)</vt:lpstr>
      <vt:lpstr>STACK (cont.)</vt:lpstr>
      <vt:lpstr>Notes</vt:lpstr>
      <vt:lpstr>Notes</vt:lpstr>
      <vt:lpstr>Notes</vt:lpstr>
      <vt:lpstr>Example: QUEUE of Int</vt:lpstr>
      <vt:lpstr>QUEUE (cont.)</vt:lpstr>
      <vt:lpstr>QUEUE (cont.)</vt:lpstr>
      <vt:lpstr>Functional vs. Java</vt:lpstr>
      <vt:lpstr>Formal List Semantics</vt:lpstr>
      <vt:lpstr>ADT: LIST of Elt</vt:lpstr>
      <vt:lpstr>Behavior for LIST</vt:lpstr>
      <vt:lpstr> Behavior for LIST 1.3</vt:lpstr>
      <vt:lpstr>Behavior for LIST 2.3</vt:lpstr>
      <vt:lpstr>Behavior for LIST 3.3</vt:lpstr>
      <vt:lpstr>Implementation?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631</cp:revision>
  <dcterms:created xsi:type="dcterms:W3CDTF">2013-02-22T17:09:52Z</dcterms:created>
  <dcterms:modified xsi:type="dcterms:W3CDTF">2019-09-04T16:37:58Z</dcterms:modified>
</cp:coreProperties>
</file>