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493" r:id="rId3"/>
    <p:sldId id="546" r:id="rId4"/>
    <p:sldId id="581" r:id="rId5"/>
    <p:sldId id="579" r:id="rId6"/>
    <p:sldId id="577" r:id="rId7"/>
    <p:sldId id="576" r:id="rId8"/>
    <p:sldId id="582" r:id="rId9"/>
    <p:sldId id="580" r:id="rId10"/>
    <p:sldId id="4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5633"/>
    <a:srgbClr val="201E42"/>
    <a:srgbClr val="FF00FF"/>
    <a:srgbClr val="FF5050"/>
    <a:srgbClr val="0066FF"/>
    <a:srgbClr val="E45740"/>
    <a:srgbClr val="FF6600"/>
    <a:srgbClr val="9966FF"/>
    <a:srgbClr val="BE442C"/>
    <a:srgbClr val="F9F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94633" autoAdjust="0"/>
  </p:normalViewPr>
  <p:slideViewPr>
    <p:cSldViewPr>
      <p:cViewPr varScale="1">
        <p:scale>
          <a:sx n="113" d="100"/>
          <a:sy n="113" d="100"/>
        </p:scale>
        <p:origin x="63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4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731CC-7623-49A2-BDB8-9242858AF01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7FE0E-92D0-472F-9E15-224B450E1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96200" cy="2514600"/>
          </a:xfrm>
        </p:spPr>
        <p:txBody>
          <a:bodyPr>
            <a:normAutofit fontScale="40000" lnSpcReduction="20000"/>
          </a:bodyPr>
          <a:lstStyle/>
          <a:p>
            <a:pPr algn="r">
              <a:lnSpc>
                <a:spcPts val="100"/>
              </a:lnSpc>
              <a:spcBef>
                <a:spcPts val="0"/>
              </a:spcBef>
            </a:pP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rgbClr val="C00000"/>
              </a:solidFill>
            </a:endParaRPr>
          </a:p>
          <a:p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David </a:t>
            </a:r>
            <a:r>
              <a:rPr lang="en-US" sz="5100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Stotts</a:t>
            </a:r>
            <a:endParaRPr lang="en-US" sz="51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 Science Department</a:t>
            </a: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UNC Chapel </a:t>
            </a:r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Hill</a:t>
            </a:r>
            <a:endParaRPr lang="en-US" sz="28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609600"/>
            <a:ext cx="7620000" cy="2590800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Structures 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Analysis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i="1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(COMP 410)</a:t>
            </a:r>
            <a:endParaRPr lang="en-US" sz="2400" i="1" dirty="0">
              <a:solidFill>
                <a:srgbClr val="F9FDC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048000"/>
            <a:ext cx="8229600" cy="3763963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3200" dirty="0" smtClean="0"/>
              <a:t>Beyond this is just templates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</a:t>
            </a:r>
            <a:endParaRPr lang="en-US" sz="6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5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30891"/>
          </a:xfrm>
        </p:spPr>
        <p:txBody>
          <a:bodyPr>
            <a:normAutofit/>
          </a:bodyPr>
          <a:lstStyle/>
          <a:p>
            <a:pPr marL="109728" indent="0" algn="ctr">
              <a:spcBef>
                <a:spcPts val="600"/>
              </a:spcBef>
              <a:buNone/>
            </a:pPr>
            <a:endParaRPr lang="en-US" sz="54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ctr">
              <a:spcBef>
                <a:spcPts val="600"/>
              </a:spcBef>
              <a:buNone/>
            </a:pPr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Priority Queue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4336"/>
            <a:ext cx="8229600" cy="5181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>
                <a:latin typeface="Calibri" panose="020F0502020204030204" pitchFamily="34" charset="0"/>
              </a:rPr>
              <a:t>Consider an emergency room at a hospital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latin typeface="Calibri" panose="020F0502020204030204" pitchFamily="34" charset="0"/>
              </a:rPr>
              <a:t>Patients arrive at various time with various injuries and maladies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latin typeface="Calibri" panose="020F0502020204030204" pitchFamily="34" charset="0"/>
              </a:rPr>
              <a:t>Triage is done to determine level of emergency and priority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latin typeface="Calibri" panose="020F0502020204030204" pitchFamily="34" charset="0"/>
              </a:rPr>
              <a:t>Doctors finish with one patient, take the next </a:t>
            </a:r>
          </a:p>
          <a:p>
            <a:pPr lvl="1">
              <a:spcBef>
                <a:spcPts val="1200"/>
              </a:spcBef>
            </a:pPr>
            <a:r>
              <a:rPr lang="en-US" sz="2800" i="1" dirty="0">
                <a:solidFill>
                  <a:srgbClr val="0070C0"/>
                </a:solidFill>
                <a:latin typeface="Calibri" panose="020F0502020204030204" pitchFamily="34" charset="0"/>
              </a:rPr>
              <a:t>n</a:t>
            </a:r>
            <a:r>
              <a:rPr lang="en-US" sz="2800" i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ot in FIFO order</a:t>
            </a:r>
          </a:p>
          <a:p>
            <a:pPr lvl="1">
              <a:spcBef>
                <a:spcPts val="1200"/>
              </a:spcBef>
            </a:pPr>
            <a:r>
              <a:rPr lang="en-US" sz="2800" i="1" dirty="0">
                <a:solidFill>
                  <a:srgbClr val="0070C0"/>
                </a:solidFill>
                <a:latin typeface="Calibri" panose="020F0502020204030204" pitchFamily="34" charset="0"/>
              </a:rPr>
              <a:t>b</a:t>
            </a:r>
            <a:r>
              <a:rPr lang="en-US" sz="2800" i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ut in </a:t>
            </a:r>
            <a:r>
              <a:rPr lang="en-US" sz="2800" b="1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highest priority order</a:t>
            </a:r>
          </a:p>
          <a:p>
            <a:pPr marL="109728" indent="0">
              <a:spcBef>
                <a:spcPts val="1200"/>
              </a:spcBef>
              <a:buNone/>
            </a:pPr>
            <a:endParaRPr lang="en-US" sz="1400" b="1" i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endParaRPr lang="en-US" sz="2400" b="1" i="1" dirty="0">
              <a:solidFill>
                <a:srgbClr val="C75633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Find the highest priority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53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4336"/>
            <a:ext cx="8229600" cy="5181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>
                <a:latin typeface="Calibri" panose="020F0502020204030204" pitchFamily="34" charset="0"/>
              </a:rPr>
              <a:t>Consider an operating system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latin typeface="Calibri" panose="020F0502020204030204" pitchFamily="34" charset="0"/>
              </a:rPr>
              <a:t>Processes are created (by user, by system) each with a priority,  and go into a “pool” 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latin typeface="Calibri" panose="020F0502020204030204" pitchFamily="34" charset="0"/>
              </a:rPr>
              <a:t>Higher priority processes get more time, or first use of processor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latin typeface="Calibri" panose="020F0502020204030204" pitchFamily="34" charset="0"/>
              </a:rPr>
              <a:t>When one process finishes (or ends time slice) the next process to run is the one with highest priority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latin typeface="Calibri" panose="020F0502020204030204" pitchFamily="34" charset="0"/>
              </a:rPr>
              <a:t>Must select this from the pool somehow, might have 1000’s of processes</a:t>
            </a:r>
            <a:endParaRPr lang="en-US" sz="2400" b="1" i="1" dirty="0">
              <a:solidFill>
                <a:srgbClr val="C75633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Find the highest priority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60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8620" y="1371600"/>
            <a:ext cx="8229600" cy="5133471"/>
          </a:xfrm>
        </p:spPr>
        <p:txBody>
          <a:bodyPr/>
          <a:lstStyle/>
          <a:p>
            <a:pPr marL="109728" indent="0">
              <a:spcBef>
                <a:spcPts val="600"/>
              </a:spcBef>
              <a:buNone/>
            </a:pPr>
            <a:r>
              <a:rPr lang="en-US" sz="2400" b="1" i="1" dirty="0" smtClean="0"/>
              <a:t>Let’s work with elements composed of two pieces:</a:t>
            </a:r>
          </a:p>
          <a:p>
            <a:pPr marL="70866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b="1" i="1" dirty="0">
                <a:solidFill>
                  <a:srgbClr val="C00000"/>
                </a:solidFill>
              </a:rPr>
              <a:t>t</a:t>
            </a:r>
            <a:r>
              <a:rPr lang="en-US" sz="2000" b="1" i="1" dirty="0" smtClean="0">
                <a:solidFill>
                  <a:srgbClr val="C00000"/>
                </a:solidFill>
              </a:rPr>
              <a:t>he data value </a:t>
            </a:r>
            <a:r>
              <a:rPr lang="en-US" sz="2000" b="1" i="1" dirty="0" smtClean="0">
                <a:solidFill>
                  <a:srgbClr val="002060"/>
                </a:solidFill>
              </a:rPr>
              <a:t>(injury, process, document, etc.)</a:t>
            </a:r>
          </a:p>
          <a:p>
            <a:pPr marL="70866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b="1" i="1" dirty="0" smtClean="0">
                <a:solidFill>
                  <a:srgbClr val="0070C0"/>
                </a:solidFill>
              </a:rPr>
              <a:t>a priority </a:t>
            </a:r>
            <a:r>
              <a:rPr lang="en-US" sz="2000" b="1" i="1" dirty="0" smtClean="0">
                <a:solidFill>
                  <a:srgbClr val="002060"/>
                </a:solidFill>
              </a:rPr>
              <a:t>(something like </a:t>
            </a:r>
            <a:r>
              <a:rPr lang="en-US" sz="2000" b="1" i="1" dirty="0" err="1" smtClean="0">
                <a:solidFill>
                  <a:srgbClr val="002060"/>
                </a:solidFill>
              </a:rPr>
              <a:t>int</a:t>
            </a:r>
            <a:r>
              <a:rPr lang="en-US" sz="2000" b="1" i="1" dirty="0" smtClean="0">
                <a:solidFill>
                  <a:srgbClr val="002060"/>
                </a:solidFill>
              </a:rPr>
              <a:t> that can be ordered)</a:t>
            </a:r>
          </a:p>
          <a:p>
            <a:pPr marL="109728" indent="0">
              <a:buNone/>
            </a:pPr>
            <a:endParaRPr lang="en-US" sz="1400" b="1" i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endParaRPr lang="en-US" sz="2400" b="1" i="1" dirty="0">
              <a:solidFill>
                <a:srgbClr val="C75633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2554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Priority Queue</a:t>
            </a:r>
            <a:b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200" i="1" dirty="0" smtClean="0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 the abstract level</a:t>
            </a:r>
            <a:endParaRPr lang="en-US" sz="2700" i="1" dirty="0">
              <a:solidFill>
                <a:srgbClr val="C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2300752" y="2988004"/>
            <a:ext cx="6553200" cy="3774556"/>
          </a:xfrm>
          <a:prstGeom prst="cloudCallout">
            <a:avLst>
              <a:gd name="adj1" fmla="val -63988"/>
              <a:gd name="adj2" fmla="val -34521"/>
            </a:avLst>
          </a:prstGeom>
          <a:solidFill>
            <a:schemeClr val="accent3">
              <a:lumMod val="60000"/>
              <a:lumOff val="40000"/>
              <a:alpha val="28000"/>
            </a:schemeClr>
          </a:solidFill>
          <a:ln>
            <a:solidFill>
              <a:schemeClr val="accent2">
                <a:lumMod val="5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30676" y="4822915"/>
            <a:ext cx="791776" cy="778403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71870" y="5298084"/>
            <a:ext cx="791776" cy="778403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28942" y="3525071"/>
            <a:ext cx="791776" cy="778403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31644" y="3744282"/>
            <a:ext cx="791776" cy="778403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98620" y="3729808"/>
            <a:ext cx="791776" cy="778403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11207" y="5033495"/>
            <a:ext cx="791776" cy="778403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72522" y="3826622"/>
            <a:ext cx="59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</a:t>
            </a:r>
            <a:r>
              <a:rPr lang="en-US" sz="1600" b="1" dirty="0" smtClean="0">
                <a:solidFill>
                  <a:srgbClr val="C00000"/>
                </a:solidFill>
              </a:rPr>
              <a:t>.4</a:t>
            </a:r>
          </a:p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1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0132" y="4934535"/>
            <a:ext cx="59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4.7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44773" y="5394897"/>
            <a:ext cx="59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8.0</a:t>
            </a:r>
          </a:p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7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11844" y="5130308"/>
            <a:ext cx="59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7.3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10633" y="3838044"/>
            <a:ext cx="59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9.5</a:t>
            </a:r>
          </a:p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8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07732" y="3621884"/>
            <a:ext cx="59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r>
              <a:rPr lang="en-US" sz="1600" b="1" dirty="0" smtClean="0">
                <a:solidFill>
                  <a:srgbClr val="C00000"/>
                </a:solidFill>
              </a:rPr>
              <a:t>.4</a:t>
            </a:r>
          </a:p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9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5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632" y="1234921"/>
            <a:ext cx="8229600" cy="5181600"/>
          </a:xfrm>
        </p:spPr>
        <p:txBody>
          <a:bodyPr/>
          <a:lstStyle/>
          <a:p>
            <a:pPr marL="109728" indent="0">
              <a:buNone/>
            </a:pPr>
            <a:r>
              <a:rPr lang="en-US" sz="2400" b="1" dirty="0" smtClean="0">
                <a:latin typeface="Calibri" panose="020F0502020204030204" pitchFamily="34" charset="0"/>
              </a:rPr>
              <a:t>From this blob get the element with highest priority</a:t>
            </a:r>
          </a:p>
          <a:p>
            <a:pPr marL="109728" indent="0">
              <a:buNone/>
            </a:pPr>
            <a:r>
              <a:rPr lang="en-US" sz="2400" b="1" dirty="0" smtClean="0">
                <a:latin typeface="Calibri" panose="020F0502020204030204" pitchFamily="34" charset="0"/>
              </a:rPr>
              <a:t>Now get the next element with highest priority</a:t>
            </a:r>
            <a:endParaRPr lang="en-US" sz="1400" b="1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Find the highest priority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2209800" y="2819399"/>
            <a:ext cx="6858000" cy="3979885"/>
          </a:xfrm>
          <a:prstGeom prst="cloudCallout">
            <a:avLst>
              <a:gd name="adj1" fmla="val -65040"/>
              <a:gd name="adj2" fmla="val -34118"/>
            </a:avLst>
          </a:prstGeom>
          <a:solidFill>
            <a:schemeClr val="accent3">
              <a:lumMod val="60000"/>
              <a:lumOff val="40000"/>
              <a:alpha val="28000"/>
            </a:schemeClr>
          </a:solidFill>
          <a:ln>
            <a:solidFill>
              <a:schemeClr val="accent2">
                <a:lumMod val="5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758151" y="3436520"/>
            <a:ext cx="791776" cy="778403"/>
            <a:chOff x="5758151" y="3436520"/>
            <a:chExt cx="791776" cy="778403"/>
          </a:xfrm>
        </p:grpSpPr>
        <p:sp>
          <p:nvSpPr>
            <p:cNvPr id="9" name="Rectangle 8"/>
            <p:cNvSpPr/>
            <p:nvPr/>
          </p:nvSpPr>
          <p:spPr>
            <a:xfrm>
              <a:off x="5758151" y="3436520"/>
              <a:ext cx="791776" cy="77840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60960" y="3521333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6</a:t>
              </a:r>
              <a:r>
                <a:rPr lang="en-US" sz="1600" b="1" dirty="0" smtClean="0">
                  <a:solidFill>
                    <a:srgbClr val="C00000"/>
                  </a:solidFill>
                </a:rPr>
                <a:t>.4</a:t>
              </a:r>
            </a:p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50310" y="4809341"/>
            <a:ext cx="791776" cy="778403"/>
            <a:chOff x="3250310" y="4809341"/>
            <a:chExt cx="791776" cy="778403"/>
          </a:xfrm>
        </p:grpSpPr>
        <p:sp>
          <p:nvSpPr>
            <p:cNvPr id="5" name="Rectangle 4"/>
            <p:cNvSpPr/>
            <p:nvPr/>
          </p:nvSpPr>
          <p:spPr>
            <a:xfrm>
              <a:off x="3250310" y="4809341"/>
              <a:ext cx="791776" cy="77840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4094" y="4882914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4.7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3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74936" y="5546410"/>
            <a:ext cx="791776" cy="778403"/>
            <a:chOff x="4966375" y="5367206"/>
            <a:chExt cx="791776" cy="778403"/>
          </a:xfrm>
        </p:grpSpPr>
        <p:sp>
          <p:nvSpPr>
            <p:cNvPr id="6" name="Rectangle 5"/>
            <p:cNvSpPr/>
            <p:nvPr/>
          </p:nvSpPr>
          <p:spPr>
            <a:xfrm>
              <a:off x="4966375" y="5367206"/>
              <a:ext cx="791776" cy="77840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18683" y="5467689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8.0</a:t>
              </a:r>
            </a:p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7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53408" y="4872113"/>
            <a:ext cx="791776" cy="778403"/>
            <a:chOff x="6453408" y="4872113"/>
            <a:chExt cx="791776" cy="778403"/>
          </a:xfrm>
        </p:grpSpPr>
        <p:sp>
          <p:nvSpPr>
            <p:cNvPr id="10" name="Rectangle 9"/>
            <p:cNvSpPr/>
            <p:nvPr/>
          </p:nvSpPr>
          <p:spPr>
            <a:xfrm>
              <a:off x="6453408" y="4872113"/>
              <a:ext cx="791776" cy="77840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49933" y="4972596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7.3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5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44595" y="3626683"/>
            <a:ext cx="791776" cy="778403"/>
            <a:chOff x="4174599" y="3719829"/>
            <a:chExt cx="791776" cy="778403"/>
          </a:xfrm>
        </p:grpSpPr>
        <p:sp>
          <p:nvSpPr>
            <p:cNvPr id="8" name="Rectangle 7"/>
            <p:cNvSpPr/>
            <p:nvPr/>
          </p:nvSpPr>
          <p:spPr>
            <a:xfrm>
              <a:off x="4174599" y="3719829"/>
              <a:ext cx="791776" cy="77840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64182" y="3827273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9.5</a:t>
              </a:r>
            </a:p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8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222475" y="3626684"/>
            <a:ext cx="791776" cy="778403"/>
            <a:chOff x="7222475" y="3626684"/>
            <a:chExt cx="791776" cy="778403"/>
          </a:xfrm>
        </p:grpSpPr>
        <p:sp>
          <p:nvSpPr>
            <p:cNvPr id="7" name="Rectangle 6"/>
            <p:cNvSpPr/>
            <p:nvPr/>
          </p:nvSpPr>
          <p:spPr>
            <a:xfrm>
              <a:off x="7222475" y="3626684"/>
              <a:ext cx="791776" cy="77840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07562" y="3704890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2</a:t>
              </a:r>
              <a:r>
                <a:rPr lang="en-US" sz="1600" b="1" dirty="0" smtClean="0">
                  <a:solidFill>
                    <a:srgbClr val="C00000"/>
                  </a:solidFill>
                </a:rPr>
                <a:t>.4</a:t>
              </a:r>
            </a:p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9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917987" y="4493712"/>
            <a:ext cx="791776" cy="778403"/>
            <a:chOff x="4966375" y="5367206"/>
            <a:chExt cx="791776" cy="778403"/>
          </a:xfrm>
        </p:grpSpPr>
        <p:sp>
          <p:nvSpPr>
            <p:cNvPr id="24" name="Rectangle 23"/>
            <p:cNvSpPr/>
            <p:nvPr/>
          </p:nvSpPr>
          <p:spPr>
            <a:xfrm>
              <a:off x="4966375" y="5367206"/>
              <a:ext cx="791776" cy="77840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18683" y="5467689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3</a:t>
              </a:r>
              <a:r>
                <a:rPr lang="en-US" sz="1600" b="1" dirty="0" smtClean="0">
                  <a:solidFill>
                    <a:srgbClr val="C00000"/>
                  </a:solidFill>
                </a:rPr>
                <a:t>.1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43742" y="410372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Add another element</a:t>
            </a:r>
            <a:endParaRPr lang="en-US" b="1" i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3742" y="4856616"/>
            <a:ext cx="181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Calibri" panose="020F0502020204030204" pitchFamily="34" charset="0"/>
              </a:rPr>
              <a:t>Get next highest priority element</a:t>
            </a:r>
            <a:endParaRPr lang="en-US" b="1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8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27813 -3.7037E-7 C -0.40313 -3.7037E-7 -0.55625 -0.05093 -0.55625 -0.0919 L -0.55625 -0.18356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12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L -0.08246 -1.85185E-6 C -0.11944 -1.85185E-6 -0.16458 -0.10509 -0.16458 -0.19051 L -0.16458 -0.38032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9" y="-1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L -0.11285 2.96296E-6 C -0.16355 2.96296E-6 -0.2257 -0.09236 -0.2257 -0.16713 L -0.2257 -0.33426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5" y="-1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2400" b="1" i="1" dirty="0" smtClean="0">
                <a:solidFill>
                  <a:srgbClr val="C00000"/>
                </a:solidFill>
              </a:rPr>
              <a:t>Priority Queue is an abstract type</a:t>
            </a:r>
          </a:p>
          <a:p>
            <a:pPr marL="109728" indent="0">
              <a:buNone/>
            </a:pPr>
            <a:r>
              <a:rPr lang="en-US" sz="2400" b="1" i="1" dirty="0">
                <a:solidFill>
                  <a:srgbClr val="C00000"/>
                </a:solidFill>
              </a:rPr>
              <a:t>l</a:t>
            </a:r>
            <a:r>
              <a:rPr lang="en-US" sz="2400" b="1" i="1" dirty="0" smtClean="0">
                <a:solidFill>
                  <a:srgbClr val="C00000"/>
                </a:solidFill>
              </a:rPr>
              <a:t>ike Queue, Stack are </a:t>
            </a:r>
            <a:r>
              <a:rPr lang="en-US" sz="2400" b="1" i="1" dirty="0" smtClean="0">
                <a:solidFill>
                  <a:srgbClr val="C00000"/>
                </a:solidFill>
              </a:rPr>
              <a:t>abstract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Functional signature ( like used for axioms ) </a:t>
            </a:r>
            <a:endParaRPr lang="en-US" sz="2400" b="1" i="1" dirty="0" smtClean="0">
              <a:solidFill>
                <a:srgbClr val="0070C0"/>
              </a:solidFill>
            </a:endParaRPr>
          </a:p>
          <a:p>
            <a:pPr marL="109728" indent="0">
              <a:buNone/>
            </a:pPr>
            <a:endParaRPr lang="en-US" sz="1400" b="1" i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  </a:t>
            </a:r>
            <a:r>
              <a:rPr lang="en-US" sz="2400" b="1" dirty="0" smtClean="0">
                <a:latin typeface="Calibri" panose="020F0502020204030204" pitchFamily="34" charset="0"/>
              </a:rPr>
              <a:t>enq :    PrQUE  x  </a:t>
            </a:r>
            <a:r>
              <a:rPr lang="en-US" sz="2400" b="1" dirty="0" err="1" smtClean="0">
                <a:latin typeface="Calibri" panose="020F0502020204030204" pitchFamily="34" charset="0"/>
              </a:rPr>
              <a:t>elt</a:t>
            </a:r>
            <a:r>
              <a:rPr lang="en-US" sz="2400" b="1" dirty="0" smtClean="0">
                <a:latin typeface="Calibri" panose="020F0502020204030204" pitchFamily="34" charset="0"/>
              </a:rPr>
              <a:t>  x  priority  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 PrQUE</a:t>
            </a:r>
            <a:endParaRPr lang="en-US" sz="24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 </a:t>
            </a:r>
            <a:r>
              <a:rPr lang="en-US" sz="2400" b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deq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:    PrQUE                                   PrQUE</a:t>
            </a:r>
            <a:endParaRPr lang="en-US" sz="24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 front :  PrQUE                                   </a:t>
            </a:r>
            <a:r>
              <a:rPr lang="en-US" sz="2400" b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elt</a:t>
            </a:r>
            <a:endParaRPr lang="en-US" sz="2400" b="1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size, empty, </a:t>
            </a:r>
            <a:r>
              <a:rPr lang="en-US" sz="2400" i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etc.</a:t>
            </a:r>
          </a:p>
          <a:p>
            <a:pPr marL="109728" indent="0">
              <a:buNone/>
            </a:pPr>
            <a:endParaRPr lang="en-US" sz="1050" b="1" i="1" dirty="0" smtClean="0">
              <a:solidFill>
                <a:srgbClr val="002060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09728" indent="0">
              <a:buNone/>
            </a:pPr>
            <a:r>
              <a:rPr lang="en-US" sz="2400" b="1" i="1" dirty="0" smtClean="0">
                <a:solidFill>
                  <a:srgbClr val="00206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The “enq” puts an item with its priority into the PrQUE</a:t>
            </a:r>
          </a:p>
          <a:p>
            <a:pPr marL="109728" indent="0">
              <a:buNone/>
            </a:pPr>
            <a:r>
              <a:rPr lang="en-US" sz="2400" b="1" i="1" dirty="0" smtClean="0">
                <a:solidFill>
                  <a:srgbClr val="00206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The “front” gives the item with highest priority</a:t>
            </a:r>
          </a:p>
          <a:p>
            <a:pPr marL="109728" indent="0">
              <a:buNone/>
            </a:pPr>
            <a:r>
              <a:rPr lang="en-US" sz="2400" b="1" i="1" dirty="0" smtClean="0">
                <a:solidFill>
                  <a:srgbClr val="00206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The “</a:t>
            </a:r>
            <a:r>
              <a:rPr lang="en-US" sz="2400" b="1" i="1" dirty="0" err="1" smtClean="0">
                <a:solidFill>
                  <a:srgbClr val="00206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deq</a:t>
            </a:r>
            <a:r>
              <a:rPr lang="en-US" sz="2400" b="1" i="1" dirty="0" smtClean="0">
                <a:solidFill>
                  <a:srgbClr val="00206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” removes the highest priority item from the PrQUE</a:t>
            </a:r>
          </a:p>
          <a:p>
            <a:pPr marL="109728" indent="0" algn="ctr">
              <a:spcBef>
                <a:spcPts val="1200"/>
              </a:spcBef>
              <a:buNone/>
            </a:pPr>
            <a:r>
              <a:rPr lang="en-US" sz="2400" b="1" i="1" dirty="0" smtClean="0">
                <a:solidFill>
                  <a:srgbClr val="C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                      </a:t>
            </a:r>
            <a:r>
              <a:rPr lang="en-US" sz="2400" b="1" i="1" dirty="0" smtClean="0">
                <a:solidFill>
                  <a:srgbClr val="C75633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PrQUE is not FIFO, not LIFO, </a:t>
            </a:r>
          </a:p>
          <a:p>
            <a:pPr marL="109728" indent="0" algn="ctr">
              <a:buNone/>
            </a:pPr>
            <a:r>
              <a:rPr lang="en-US" sz="2400" b="1" i="1" dirty="0" smtClean="0">
                <a:solidFill>
                  <a:srgbClr val="C75633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                       order is based on priorities</a:t>
            </a:r>
            <a:endParaRPr lang="en-US" sz="2400" b="1" i="1" dirty="0">
              <a:solidFill>
                <a:srgbClr val="C75633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r"/>
            <a:r>
              <a:rPr lang="en-US" sz="3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PrQUE</a:t>
            </a:r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ADT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66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109728" indent="0">
              <a:buNone/>
            </a:pPr>
            <a:r>
              <a:rPr lang="en-US" sz="2400" b="1" i="1" dirty="0" smtClean="0">
                <a:solidFill>
                  <a:srgbClr val="C00000"/>
                </a:solidFill>
              </a:rPr>
              <a:t>OO signature </a:t>
            </a:r>
            <a:endParaRPr lang="en-US" sz="2400" b="1" i="1" dirty="0" smtClean="0">
              <a:solidFill>
                <a:srgbClr val="C00000"/>
              </a:solidFill>
            </a:endParaRPr>
          </a:p>
          <a:p>
            <a:pPr marL="109728" indent="0">
              <a:buNone/>
            </a:pPr>
            <a:endParaRPr lang="en-US" sz="1400" b="1" i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 </a:t>
            </a:r>
            <a:r>
              <a:rPr lang="en-US" sz="2400" b="1" dirty="0" err="1" smtClean="0">
                <a:latin typeface="Calibri" panose="020F0502020204030204" pitchFamily="34" charset="0"/>
              </a:rPr>
              <a:t>enq</a:t>
            </a:r>
            <a:r>
              <a:rPr lang="en-US" sz="2400" b="1" dirty="0" smtClean="0"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latin typeface="Calibri" panose="020F0502020204030204" pitchFamily="34" charset="0"/>
              </a:rPr>
              <a:t>:    </a:t>
            </a:r>
            <a:r>
              <a:rPr lang="en-US" sz="2400" b="1" dirty="0" err="1">
                <a:latin typeface="Calibri" panose="020F0502020204030204" pitchFamily="34" charset="0"/>
              </a:rPr>
              <a:t>E</a:t>
            </a:r>
            <a:r>
              <a:rPr lang="en-US" sz="2400" b="1" dirty="0" err="1" smtClean="0">
                <a:latin typeface="Calibri" panose="020F0502020204030204" pitchFamily="34" charset="0"/>
              </a:rPr>
              <a:t>lt</a:t>
            </a:r>
            <a:r>
              <a:rPr lang="en-US" sz="2400" b="1" dirty="0" smtClean="0">
                <a:latin typeface="Calibri" panose="020F0502020204030204" pitchFamily="34" charset="0"/>
              </a:rPr>
              <a:t>  </a:t>
            </a:r>
            <a:r>
              <a:rPr lang="en-US" sz="2400" b="1" dirty="0" smtClean="0">
                <a:latin typeface="Calibri" panose="020F0502020204030204" pitchFamily="34" charset="0"/>
              </a:rPr>
              <a:t>x  </a:t>
            </a:r>
            <a:r>
              <a:rPr lang="en-US" sz="2400" b="1" dirty="0" smtClean="0">
                <a:latin typeface="Calibri" panose="020F0502020204030204" pitchFamily="34" charset="0"/>
              </a:rPr>
              <a:t>Priority  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 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 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 </a:t>
            </a:r>
            <a:r>
              <a:rPr lang="en-US" sz="2400" b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( </a:t>
            </a:r>
            <a:r>
              <a:rPr lang="en-US" sz="2400" b="1" i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or B</a:t>
            </a:r>
            <a:r>
              <a:rPr lang="en-US" sz="2400" b="1" i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oolean </a:t>
            </a:r>
            <a:r>
              <a:rPr lang="en-US" sz="2400" b="1" i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or </a:t>
            </a:r>
            <a:r>
              <a:rPr lang="en-US" sz="2400" b="1" i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something else 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) </a:t>
            </a:r>
            <a:endParaRPr lang="en-US" sz="24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</a:t>
            </a:r>
            <a:r>
              <a:rPr lang="en-US" sz="2400" b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deq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: 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                                     </a:t>
            </a:r>
            <a:r>
              <a:rPr lang="en-US" sz="2400" b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( </a:t>
            </a:r>
            <a:r>
              <a:rPr lang="en-US" sz="2400" b="1" i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or Boolean etc. </a:t>
            </a:r>
            <a:r>
              <a:rPr lang="en-US" sz="2400" b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)</a:t>
            </a:r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front :                             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 </a:t>
            </a:r>
            <a:r>
              <a:rPr lang="en-US" sz="2400" b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E</a:t>
            </a:r>
            <a:r>
              <a:rPr lang="en-US" sz="2400" b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lt</a:t>
            </a:r>
            <a:endParaRPr lang="en-US" sz="24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</a:t>
            </a:r>
            <a:r>
              <a:rPr lang="en-US" sz="2400" b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frontPri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                         Priority  </a:t>
            </a:r>
            <a:r>
              <a:rPr lang="en-US" sz="2400" b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( </a:t>
            </a:r>
            <a:r>
              <a:rPr lang="en-US" sz="2400" b="1" i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maybe </a:t>
            </a:r>
            <a:r>
              <a:rPr lang="en-US" sz="2400" b="1" i="1" dirty="0" err="1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int</a:t>
            </a:r>
            <a:r>
              <a:rPr lang="en-US" sz="2400" b="1" i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)</a:t>
            </a:r>
            <a:endParaRPr lang="en-US" sz="2400" b="1" dirty="0" smtClean="0">
              <a:solidFill>
                <a:srgbClr val="0070C0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size, empty, </a:t>
            </a:r>
            <a:r>
              <a:rPr lang="en-US" sz="2400" i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etc.</a:t>
            </a:r>
          </a:p>
          <a:p>
            <a:pPr marL="109728" indent="0">
              <a:buNone/>
            </a:pPr>
            <a:endParaRPr lang="en-US" sz="1050" b="1" i="1" dirty="0" smtClean="0">
              <a:solidFill>
                <a:srgbClr val="002060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09728" indent="0">
              <a:buNone/>
            </a:pPr>
            <a:r>
              <a:rPr lang="en-US" sz="2400" b="1" i="1" dirty="0" smtClean="0">
                <a:solidFill>
                  <a:srgbClr val="00206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The “enq” puts an item with its priority into the PrQUE</a:t>
            </a:r>
          </a:p>
          <a:p>
            <a:pPr marL="109728" indent="0">
              <a:buNone/>
            </a:pPr>
            <a:r>
              <a:rPr lang="en-US" sz="2400" b="1" i="1" dirty="0" smtClean="0">
                <a:solidFill>
                  <a:srgbClr val="00206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The “front” gives the item with highest priority</a:t>
            </a:r>
          </a:p>
          <a:p>
            <a:pPr marL="109728" indent="0">
              <a:buNone/>
            </a:pPr>
            <a:r>
              <a:rPr lang="en-US" sz="2400" b="1" i="1" dirty="0" smtClean="0">
                <a:solidFill>
                  <a:srgbClr val="00206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The “</a:t>
            </a:r>
            <a:r>
              <a:rPr lang="en-US" sz="2400" b="1" i="1" dirty="0" err="1" smtClean="0">
                <a:solidFill>
                  <a:srgbClr val="00206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deq</a:t>
            </a:r>
            <a:r>
              <a:rPr lang="en-US" sz="2400" b="1" i="1" dirty="0" smtClean="0">
                <a:solidFill>
                  <a:srgbClr val="00206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” removes the highest priority item from the PrQUE</a:t>
            </a:r>
          </a:p>
          <a:p>
            <a:pPr marL="109728" indent="0" algn="ctr">
              <a:spcBef>
                <a:spcPts val="1200"/>
              </a:spcBef>
              <a:buNone/>
            </a:pPr>
            <a:r>
              <a:rPr lang="en-US" sz="2400" b="1" i="1" dirty="0" smtClean="0">
                <a:solidFill>
                  <a:srgbClr val="C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                      </a:t>
            </a:r>
            <a:r>
              <a:rPr lang="en-US" sz="2400" b="1" i="1" dirty="0" smtClean="0">
                <a:solidFill>
                  <a:srgbClr val="C75633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PrQUE is not FIFO, not LIFO, </a:t>
            </a:r>
          </a:p>
          <a:p>
            <a:pPr marL="109728" indent="0" algn="ctr">
              <a:buNone/>
            </a:pPr>
            <a:r>
              <a:rPr lang="en-US" sz="2400" b="1" i="1" dirty="0" smtClean="0">
                <a:solidFill>
                  <a:srgbClr val="C75633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                       order is based on priorities</a:t>
            </a:r>
            <a:endParaRPr lang="en-US" sz="2400" b="1" i="1" dirty="0">
              <a:solidFill>
                <a:srgbClr val="C75633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r"/>
            <a:r>
              <a:rPr lang="en-US" sz="3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PrQUE</a:t>
            </a:r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ADT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35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marL="109728" indent="0">
              <a:buNone/>
            </a:pPr>
            <a:r>
              <a:rPr lang="en-US" sz="2400" b="1" i="1" dirty="0" smtClean="0">
                <a:solidFill>
                  <a:srgbClr val="C75633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Discuss in Poll Everywhere</a:t>
            </a:r>
            <a:endParaRPr lang="en-US" sz="2400" b="1" i="1" dirty="0">
              <a:solidFill>
                <a:srgbClr val="C75633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Implementation?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97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7964</TotalTime>
  <Words>440</Words>
  <Application>Microsoft Office PowerPoint</Application>
  <PresentationFormat>On-screen Show (4:3)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Data Structures  and Analysis  (COMP 410)</vt:lpstr>
      <vt:lpstr>PowerPoint Presentation</vt:lpstr>
      <vt:lpstr>Find the highest priority</vt:lpstr>
      <vt:lpstr>Find the highest priority</vt:lpstr>
      <vt:lpstr>Priority Queue at the abstract level</vt:lpstr>
      <vt:lpstr>Find the highest priority</vt:lpstr>
      <vt:lpstr>PrQUE ADT</vt:lpstr>
      <vt:lpstr>PrQUE ADT</vt:lpstr>
      <vt:lpstr>Implementation?</vt:lpstr>
      <vt:lpstr>END</vt:lpstr>
    </vt:vector>
  </TitlesOfParts>
  <Company>The University of North Carolina at Chapel Hill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Elemental Design Patterns</dc:title>
  <dc:creator>pds</dc:creator>
  <cp:lastModifiedBy>David Stotts</cp:lastModifiedBy>
  <cp:revision>777</cp:revision>
  <dcterms:created xsi:type="dcterms:W3CDTF">2013-02-22T17:09:52Z</dcterms:created>
  <dcterms:modified xsi:type="dcterms:W3CDTF">2017-09-25T19:03:42Z</dcterms:modified>
</cp:coreProperties>
</file>