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493" r:id="rId3"/>
    <p:sldId id="587" r:id="rId4"/>
    <p:sldId id="588" r:id="rId5"/>
    <p:sldId id="589" r:id="rId6"/>
    <p:sldId id="593" r:id="rId7"/>
    <p:sldId id="594" r:id="rId8"/>
    <p:sldId id="595" r:id="rId9"/>
    <p:sldId id="596" r:id="rId10"/>
    <p:sldId id="592" r:id="rId11"/>
    <p:sldId id="597" r:id="rId12"/>
    <p:sldId id="598" r:id="rId13"/>
    <p:sldId id="472" r:id="rId14"/>
    <p:sldId id="5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633"/>
    <a:srgbClr val="0066FF"/>
    <a:srgbClr val="201E42"/>
    <a:srgbClr val="FF00FF"/>
    <a:srgbClr val="FF5050"/>
    <a:srgbClr val="E45740"/>
    <a:srgbClr val="FF6600"/>
    <a:srgbClr val="9966FF"/>
    <a:srgbClr val="BE442C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94633" autoAdjust="0"/>
  </p:normalViewPr>
  <p:slideViewPr>
    <p:cSldViewPr>
      <p:cViewPr varScale="1">
        <p:scale>
          <a:sx n="85" d="100"/>
          <a:sy n="85" d="100"/>
        </p:scale>
        <p:origin x="84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C00000"/>
                </a:solidFill>
              </a:rPr>
              <a:t>MAP can be implemented like SET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 smtClean="0">
                <a:solidFill>
                  <a:srgbClr val="0070C0"/>
                </a:solidFill>
              </a:rPr>
              <a:t>We store a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key,value</a:t>
            </a:r>
            <a:r>
              <a:rPr lang="en-US" sz="2000" b="1" i="1" dirty="0" smtClean="0">
                <a:solidFill>
                  <a:srgbClr val="0070C0"/>
                </a:solidFill>
              </a:rPr>
              <a:t>) pair rather than only a key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b="1" dirty="0" smtClean="0"/>
              <a:t>Organized as a BST (balanced) we get this</a:t>
            </a:r>
          </a:p>
          <a:p>
            <a:pPr marL="630936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rgbClr val="C00000"/>
                </a:solidFill>
              </a:rPr>
              <a:t>ut: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O(log N)</a:t>
            </a:r>
            <a:r>
              <a:rPr lang="en-US" sz="2400" b="1" dirty="0" smtClean="0"/>
              <a:t>  </a:t>
            </a:r>
            <a:r>
              <a:rPr lang="en-US" sz="2400" b="1" i="1" dirty="0" smtClean="0"/>
              <a:t>time, worst case and average</a:t>
            </a:r>
          </a:p>
          <a:p>
            <a:pPr marL="630936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b="1" dirty="0" smtClean="0">
                <a:solidFill>
                  <a:srgbClr val="C00000"/>
                </a:solidFill>
              </a:rPr>
              <a:t>et:</a:t>
            </a:r>
            <a:r>
              <a:rPr lang="en-US" sz="2400" b="1" dirty="0" smtClean="0">
                <a:solidFill>
                  <a:srgbClr val="0070C0"/>
                </a:solidFill>
              </a:rPr>
              <a:t> O(log N)  </a:t>
            </a:r>
            <a:r>
              <a:rPr lang="en-US" sz="2400" b="1" i="1" dirty="0" smtClean="0"/>
              <a:t>time, worst case and average</a:t>
            </a:r>
          </a:p>
          <a:p>
            <a:pPr marL="630936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hasKey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O(log N)  </a:t>
            </a:r>
            <a:r>
              <a:rPr lang="en-US" sz="2400" b="1" i="1" dirty="0" smtClean="0"/>
              <a:t>time, worst case and average</a:t>
            </a:r>
          </a:p>
          <a:p>
            <a:pPr marL="630936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emove: </a:t>
            </a:r>
            <a:r>
              <a:rPr lang="en-US" sz="2400" b="1" dirty="0" smtClean="0">
                <a:solidFill>
                  <a:srgbClr val="0070C0"/>
                </a:solidFill>
              </a:rPr>
              <a:t>O(log N)  </a:t>
            </a:r>
            <a:r>
              <a:rPr lang="en-US" sz="2400" b="1" i="1" dirty="0" smtClean="0"/>
              <a:t>time, worst case and average</a:t>
            </a: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Implementation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Java Collections has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</a:rPr>
              <a:t>TreeMap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 err="1" smtClean="0">
                <a:solidFill>
                  <a:srgbClr val="C00000"/>
                </a:solidFill>
              </a:rPr>
              <a:t>HashMap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Tree Map</a:t>
            </a:r>
          </a:p>
          <a:p>
            <a:pPr marL="708660" lvl="1" indent="-342900"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</a:rPr>
              <a:t>MAP elements stored in balanced BST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Hash Map</a:t>
            </a:r>
          </a:p>
          <a:p>
            <a:pPr marL="708660" lvl="1" indent="-342900"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</a:rPr>
              <a:t>MAP elements stored using Hash Table</a:t>
            </a:r>
          </a:p>
          <a:p>
            <a:pPr marL="708660" lvl="1" indent="-342900"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</a:rPr>
              <a:t>Next chapter, after break (chapter 5)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Implementation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Why use hashing for MAP ?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Average case times: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rgbClr val="C00000"/>
                </a:solidFill>
              </a:rPr>
              <a:t>ut: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O(1)</a:t>
            </a:r>
            <a:endParaRPr lang="en-US" sz="2400" b="1" i="1" dirty="0" smtClean="0"/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b="1" dirty="0" smtClean="0">
                <a:solidFill>
                  <a:srgbClr val="C00000"/>
                </a:solidFill>
              </a:rPr>
              <a:t>et:</a:t>
            </a:r>
            <a:r>
              <a:rPr lang="en-US" sz="2400" b="1" dirty="0" smtClean="0">
                <a:solidFill>
                  <a:srgbClr val="0070C0"/>
                </a:solidFill>
              </a:rPr>
              <a:t> O(1)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hasKey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O(1)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emove: </a:t>
            </a:r>
            <a:r>
              <a:rPr lang="en-US" sz="2400" b="1" dirty="0" smtClean="0">
                <a:solidFill>
                  <a:srgbClr val="0070C0"/>
                </a:solidFill>
              </a:rPr>
              <a:t>O(1)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Worst </a:t>
            </a:r>
            <a:r>
              <a:rPr lang="en-US" sz="2800" b="1" dirty="0"/>
              <a:t>case times</a:t>
            </a:r>
            <a:r>
              <a:rPr lang="en-US" sz="2800" b="1" dirty="0" smtClean="0"/>
              <a:t>: </a:t>
            </a:r>
            <a:r>
              <a:rPr lang="en-US" sz="2800" b="1" i="1" dirty="0" smtClean="0">
                <a:solidFill>
                  <a:srgbClr val="0070C0"/>
                </a:solidFill>
              </a:rPr>
              <a:t>(the downside)</a:t>
            </a:r>
            <a:endParaRPr lang="en-US" sz="2800" b="1" i="1" dirty="0">
              <a:solidFill>
                <a:srgbClr val="0070C0"/>
              </a:solidFill>
            </a:endParaRP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put: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endParaRPr lang="en-US" sz="2400" b="1" i="1" dirty="0"/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get: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O(N) </a:t>
            </a:r>
            <a:endParaRPr lang="en-US" sz="2400" b="1" dirty="0">
              <a:solidFill>
                <a:srgbClr val="0070C0"/>
              </a:solidFill>
            </a:endParaRP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hasKey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endParaRPr lang="en-US" sz="2400" b="1" dirty="0">
              <a:solidFill>
                <a:srgbClr val="0070C0"/>
              </a:solidFill>
            </a:endParaRP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remove: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endParaRPr lang="en-US" sz="2400" b="1" dirty="0">
              <a:solidFill>
                <a:srgbClr val="0070C0"/>
              </a:solidFill>
            </a:endParaRPr>
          </a:p>
          <a:p>
            <a:pPr marL="137160" indent="0">
              <a:spcBef>
                <a:spcPts val="600"/>
              </a:spcBef>
              <a:buNone/>
            </a:pPr>
            <a:endParaRPr lang="en-US" sz="3000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 MAP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50292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We will see that with care, these are rare</a:t>
            </a:r>
            <a:endParaRPr lang="en-US" sz="2400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endParaRPr lang="en-US" sz="6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3" y="1521879"/>
            <a:ext cx="4706057" cy="345397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35997" y="3204789"/>
              <a:ext cx="42577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9164" y="3153402"/>
              <a:ext cx="64921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4987" y="4092864"/>
              <a:ext cx="784742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3228" y="4131576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3361" y="4247426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525711" y="3670486"/>
            <a:ext cx="276758" cy="57694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65" idx="0"/>
          </p:cNvCxnSpPr>
          <p:nvPr/>
        </p:nvCxnSpPr>
        <p:spPr>
          <a:xfrm flipH="1">
            <a:off x="3393175" y="3705740"/>
            <a:ext cx="270890" cy="541686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06865" y="3699744"/>
            <a:ext cx="250108" cy="54768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656639" y="3689105"/>
            <a:ext cx="180389" cy="58095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52204" y="3705740"/>
            <a:ext cx="250108" cy="54768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447284" y="4248240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36981" y="4241335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62101" y="4232695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84067" y="4247426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600"/>
              </a:spcBef>
              <a:buNone/>
            </a:pPr>
            <a:endParaRPr lang="en-US" sz="5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60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and Maps</a:t>
            </a:r>
          </a:p>
          <a:p>
            <a:pPr marL="109728" indent="0" algn="ctr">
              <a:spcBef>
                <a:spcPts val="600"/>
              </a:spcBef>
              <a:buNone/>
            </a:pPr>
            <a:endParaRPr lang="en-US" sz="5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Set is an abstract type</a:t>
            </a: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</a:rPr>
              <a:t>add:            SET   x  </a:t>
            </a:r>
            <a:r>
              <a:rPr lang="en-US" sz="2400" b="1" dirty="0" err="1" smtClean="0">
                <a:latin typeface="Calibri" panose="020F0502020204030204" pitchFamily="34" charset="0"/>
              </a:rPr>
              <a:t>elt</a:t>
            </a:r>
            <a:r>
              <a:rPr lang="en-US" sz="2400" b="1" dirty="0" smtClean="0">
                <a:latin typeface="Calibri" panose="020F0502020204030204" pitchFamily="34" charset="0"/>
              </a:rPr>
              <a:t>  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SET</a:t>
            </a: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remove:     SET   x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elt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  SET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contains :   SET   x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elt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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boolean</a:t>
            </a:r>
            <a:endParaRPr lang="en-US" sz="24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The add will enforce uniqueness… only one instance of an element may be in a SET</a:t>
            </a:r>
          </a:p>
          <a:p>
            <a:pPr marL="109728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A variant of SET called MULTISET will allow multiple instances of an element, then you need a </a:t>
            </a:r>
            <a:r>
              <a:rPr lang="en-US" sz="2000" b="1" i="1" dirty="0" smtClean="0"/>
              <a:t>count</a:t>
            </a:r>
            <a:r>
              <a:rPr lang="en-US" sz="2000" b="1" dirty="0" smtClean="0">
                <a:solidFill>
                  <a:srgbClr val="002060"/>
                </a:solidFill>
              </a:rPr>
              <a:t>  function for an element (</a:t>
            </a:r>
            <a:r>
              <a:rPr lang="en-US" sz="2000" b="1" i="1" dirty="0" smtClean="0">
                <a:solidFill>
                  <a:srgbClr val="002060"/>
                </a:solidFill>
              </a:rPr>
              <a:t>contains</a:t>
            </a:r>
            <a:r>
              <a:rPr lang="en-US" sz="2000" b="1" dirty="0" smtClean="0">
                <a:solidFill>
                  <a:srgbClr val="002060"/>
                </a:solidFill>
              </a:rPr>
              <a:t> is </a:t>
            </a:r>
            <a:r>
              <a:rPr lang="en-US" sz="2000" b="1" i="1" dirty="0" smtClean="0">
                <a:solidFill>
                  <a:srgbClr val="002060"/>
                </a:solidFill>
              </a:rPr>
              <a:t>count</a:t>
            </a:r>
            <a:r>
              <a:rPr lang="en-US" sz="2000" b="1" dirty="0" smtClean="0">
                <a:solidFill>
                  <a:srgbClr val="002060"/>
                </a:solidFill>
              </a:rPr>
              <a:t>&gt;0 )</a:t>
            </a:r>
          </a:p>
          <a:p>
            <a:pPr marL="109728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ADT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Map is an abstract type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</a:rPr>
              <a:t>a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C00000"/>
                </a:solidFill>
              </a:rPr>
              <a:t>s</a:t>
            </a:r>
            <a:r>
              <a:rPr lang="en-US" sz="2400" b="1" i="1" u="sng" dirty="0" smtClean="0">
                <a:solidFill>
                  <a:srgbClr val="C00000"/>
                </a:solidFill>
              </a:rPr>
              <a:t>tores “pairs” (</a:t>
            </a:r>
            <a:r>
              <a:rPr lang="en-US" sz="2400" b="1" i="1" u="sng" dirty="0" err="1" smtClean="0">
                <a:solidFill>
                  <a:srgbClr val="C00000"/>
                </a:solidFill>
              </a:rPr>
              <a:t>key,value</a:t>
            </a:r>
            <a:r>
              <a:rPr lang="en-US" sz="2400" b="1" i="1" u="sng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pPr marL="137160" indent="0">
              <a:spcBef>
                <a:spcPts val="240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We insert/retrieve items using the key</a:t>
            </a:r>
            <a:endParaRPr lang="en-US" sz="1800" b="1" dirty="0">
              <a:solidFill>
                <a:srgbClr val="002060"/>
              </a:solidFill>
            </a:endParaRPr>
          </a:p>
          <a:p>
            <a:pPr marL="137160" indent="0">
              <a:spcBef>
                <a:spcPts val="240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Goal is to use the associated value</a:t>
            </a:r>
            <a:endParaRPr lang="en-US" sz="1800" b="1" dirty="0">
              <a:solidFill>
                <a:srgbClr val="002060"/>
              </a:solidFill>
            </a:endParaRPr>
          </a:p>
          <a:p>
            <a:pPr marL="137160" indent="0">
              <a:spcBef>
                <a:spcPts val="240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We are using this in the </a:t>
            </a:r>
            <a:r>
              <a:rPr lang="en-US" sz="2800" b="1" dirty="0" err="1" smtClean="0">
                <a:solidFill>
                  <a:srgbClr val="002060"/>
                </a:solidFill>
              </a:rPr>
              <a:t>PrQUE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pot in min bin heap found from priority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C00000"/>
                </a:solidFill>
              </a:rPr>
              <a:t>w</a:t>
            </a:r>
            <a:r>
              <a:rPr lang="en-US" sz="2400" b="1" i="1" dirty="0" smtClean="0">
                <a:solidFill>
                  <a:srgbClr val="C00000"/>
                </a:solidFill>
              </a:rPr>
              <a:t>ant to retrieve and use the data </a:t>
            </a:r>
          </a:p>
          <a:p>
            <a:pPr marL="393192" lvl="1" indent="0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 (process, name, diagnosis, etc.)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Map is an abstract type</a:t>
            </a: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  </a:t>
            </a:r>
            <a:r>
              <a:rPr lang="en-US" sz="2400" b="1" dirty="0" smtClean="0">
                <a:latin typeface="Calibri" panose="020F0502020204030204" pitchFamily="34" charset="0"/>
              </a:rPr>
              <a:t>get:              MAP   x  key                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value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put:              MAP   x  key  x  value      MAP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remove:      MAP   x  key                      MAP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hasKey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:      MAP   x  key                      Boolean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   </a:t>
            </a:r>
            <a:r>
              <a:rPr lang="en-US" sz="2400" b="1" dirty="0">
                <a:latin typeface="Calibri" panose="020F0502020204030204" pitchFamily="34" charset="0"/>
              </a:rPr>
              <a:t>keys:            </a:t>
            </a:r>
            <a:r>
              <a:rPr lang="en-US" sz="2400" b="1" dirty="0" smtClean="0">
                <a:latin typeface="Calibri" panose="020F0502020204030204" pitchFamily="34" charset="0"/>
              </a:rPr>
              <a:t>MAP  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 SET </a:t>
            </a: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of key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values: 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MAP         “blob” of </a:t>
            </a: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value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1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000" b="1" i="1" dirty="0" smtClean="0">
                <a:solidFill>
                  <a:srgbClr val="002060"/>
                </a:solidFill>
              </a:rPr>
              <a:t>“put” </a:t>
            </a:r>
            <a:r>
              <a:rPr lang="en-US" sz="2000" b="1" dirty="0" smtClean="0">
                <a:solidFill>
                  <a:srgbClr val="002060"/>
                </a:solidFill>
              </a:rPr>
              <a:t>will enforce uniqueness of keys… only one of each key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 several keys may MAP to the same value</a:t>
            </a:r>
          </a:p>
          <a:p>
            <a:pPr>
              <a:spcBef>
                <a:spcPts val="600"/>
              </a:spcBef>
            </a:pPr>
            <a:r>
              <a:rPr lang="en-US" sz="2000" b="1" i="1" dirty="0">
                <a:solidFill>
                  <a:srgbClr val="002060"/>
                </a:solidFill>
              </a:rPr>
              <a:t>“keys” returns a SET since keys are unique</a:t>
            </a:r>
          </a:p>
          <a:p>
            <a:pPr>
              <a:spcBef>
                <a:spcPts val="600"/>
              </a:spcBef>
            </a:pPr>
            <a:r>
              <a:rPr lang="en-US" sz="2000" b="1" i="1" dirty="0">
                <a:solidFill>
                  <a:srgbClr val="002060"/>
                </a:solidFill>
              </a:rPr>
              <a:t>“values” returns a </a:t>
            </a:r>
            <a:r>
              <a:rPr lang="en-US" sz="2000" b="1" i="1" dirty="0" smtClean="0">
                <a:solidFill>
                  <a:srgbClr val="002060"/>
                </a:solidFill>
              </a:rPr>
              <a:t> list/collection </a:t>
            </a:r>
            <a:r>
              <a:rPr lang="en-US" sz="2000" b="1" i="1" dirty="0">
                <a:solidFill>
                  <a:srgbClr val="002060"/>
                </a:solidFill>
              </a:rPr>
              <a:t>of the values (and the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               </a:t>
            </a:r>
            <a:r>
              <a:rPr lang="en-US" sz="2000" b="1" i="1" dirty="0">
                <a:solidFill>
                  <a:srgbClr val="002060"/>
                </a:solidFill>
              </a:rPr>
              <a:t>elements in the collection might not be unique)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ADT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MAP is like a mathematical function…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 math  function 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f(x) </a:t>
            </a: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</a:t>
            </a: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y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  give a domain element x,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  get back a range element y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MAP(k) </a:t>
            </a: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v       </a:t>
            </a:r>
            <a:r>
              <a:rPr lang="en-US" sz="28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or,</a:t>
            </a: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get(k)   v</a:t>
            </a:r>
            <a:endParaRPr lang="en-US" sz="2800" b="1" i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  give a key k, 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 get back a value v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b="1" i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is like a Function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Math functions are often continuous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       </a:t>
            </a:r>
            <a:r>
              <a:rPr lang="en-US" sz="2800" b="1" i="1" dirty="0" smtClean="0">
                <a:solidFill>
                  <a:srgbClr val="0070C0"/>
                </a:solidFill>
              </a:rPr>
              <a:t>f(x) </a:t>
            </a:r>
            <a:r>
              <a:rPr lang="en-US" sz="2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3x + 5     where x is a real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ym typeface="Wingdings" panose="05000000000000000000" pitchFamily="2" charset="2"/>
              </a:rPr>
              <a:t>c</a:t>
            </a:r>
            <a:r>
              <a:rPr lang="en-US" sz="2800" b="1" dirty="0" smtClean="0">
                <a:sym typeface="Wingdings" panose="05000000000000000000" pitchFamily="2" charset="2"/>
              </a:rPr>
              <a:t>an’t enumerate all elements of the domain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800" b="1" dirty="0"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In a MAP the function is discrete,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a</a:t>
            </a:r>
            <a:r>
              <a:rPr lang="en-US" sz="2800" b="1" dirty="0" smtClean="0"/>
              <a:t> set of ordered pairs (domain, range)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{  (123,”dave”), (234,”jane”), (345,”kim”),  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 (456,“pete”), (567,“amy”), (678,”bob”)  }</a:t>
            </a:r>
            <a:r>
              <a:rPr lang="en-US" sz="28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</a:t>
            </a:r>
            <a:endParaRPr lang="en-US" sz="1400" b="1" i="1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keys (domain elements) are a finite enumerable set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is like a Function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/>
              <a:t>Each key maps to only one value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/>
              <a:t>Here is a MAP that might represent </a:t>
            </a:r>
            <a:r>
              <a:rPr lang="en-US" sz="2000" b="1" dirty="0" smtClean="0">
                <a:solidFill>
                  <a:srgbClr val="0070C0"/>
                </a:solidFill>
              </a:rPr>
              <a:t>SSN mapped to names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is like a Function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85825" y="2286000"/>
            <a:ext cx="1600200" cy="33528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28518" y="2289921"/>
            <a:ext cx="1600200" cy="33528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1075" y="44769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9650" y="49828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amy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132" y="2679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jane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9182" y="35714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kim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0125" y="314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dave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650" y="40013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pete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6825" y="2685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300" y="3175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234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5666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456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6825" y="50326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678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725" y="3631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567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6825" y="41256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345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47850" y="2839097"/>
            <a:ext cx="2971800" cy="495296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885950" y="2891833"/>
            <a:ext cx="3005137" cy="445808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83570" y="3813940"/>
            <a:ext cx="2926555" cy="1304867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60960" y="3738416"/>
            <a:ext cx="2868215" cy="575529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98453" y="4211759"/>
            <a:ext cx="2868215" cy="530319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98453" y="4648211"/>
            <a:ext cx="2868215" cy="575529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03207" y="2522674"/>
            <a:ext cx="2019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 to 1</a:t>
            </a:r>
          </a:p>
          <a:p>
            <a:endParaRPr lang="en-US" sz="2400" i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Keys must be unique</a:t>
            </a:r>
          </a:p>
          <a:p>
            <a:endParaRPr lang="en-US" sz="2400" i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Values are chosen to be unique</a:t>
            </a:r>
            <a:endParaRPr lang="en-US" sz="2400" i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7850" y="5669924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keys</a:t>
            </a:r>
            <a:endParaRPr lang="en-US" sz="24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8725" y="5742385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values</a:t>
            </a:r>
            <a:endParaRPr lang="en-US" sz="24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76912" y="2974630"/>
            <a:ext cx="2980838" cy="1089079"/>
          </a:xfrm>
          <a:prstGeom prst="straightConnector1">
            <a:avLst/>
          </a:prstGeom>
          <a:ln w="57150">
            <a:solidFill>
              <a:srgbClr val="FF0000">
                <a:alpha val="79000"/>
              </a:srgb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3212" y="3466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endParaRPr lang="en-US" sz="24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/>
              <a:t>Each key maps to only one value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/>
              <a:t>Here is a MAP that might represent </a:t>
            </a:r>
            <a:r>
              <a:rPr lang="en-US" sz="2000" b="1" dirty="0" smtClean="0">
                <a:solidFill>
                  <a:srgbClr val="0070C0"/>
                </a:solidFill>
              </a:rPr>
              <a:t>product mapped to price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is like a Function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85825" y="2286000"/>
            <a:ext cx="1600200" cy="33528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43400" y="2286000"/>
            <a:ext cx="1600200" cy="33528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0846" y="47182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1.25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2276" y="3450252"/>
            <a:ext cx="9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2.25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496" y="40197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1.75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0082" y="2663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2.50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6825" y="2685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fuji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300" y="3175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gala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831" y="45768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goldD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8725" y="5022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4185" y="36435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redD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6085" y="41402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honey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85950" y="2875656"/>
            <a:ext cx="2979536" cy="767862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885950" y="2891833"/>
            <a:ext cx="3005137" cy="445808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1776" y="3796690"/>
            <a:ext cx="3039070" cy="921551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60960" y="3046097"/>
            <a:ext cx="2895896" cy="1267849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70485" y="4181163"/>
            <a:ext cx="2970011" cy="541005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1"/>
          </p:cNvCxnSpPr>
          <p:nvPr/>
        </p:nvCxnSpPr>
        <p:spPr>
          <a:xfrm flipV="1">
            <a:off x="1900833" y="4902907"/>
            <a:ext cx="2970013" cy="288994"/>
          </a:xfrm>
          <a:prstGeom prst="straightConnector1">
            <a:avLst/>
          </a:prstGeom>
          <a:ln w="57150">
            <a:solidFill>
              <a:srgbClr val="7030A0">
                <a:alpha val="79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03206" y="2522674"/>
            <a:ext cx="2259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Not necessarily 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 to 1</a:t>
            </a:r>
          </a:p>
          <a:p>
            <a:endParaRPr lang="en-US" sz="2400" i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Keys must be unique</a:t>
            </a:r>
          </a:p>
          <a:p>
            <a:endParaRPr lang="en-US" sz="2400" i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b="1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Values can be duplicated</a:t>
            </a:r>
            <a:endParaRPr lang="en-US" sz="2400" b="1" i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7875" y="5560367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keys</a:t>
            </a:r>
            <a:endParaRPr lang="en-US" sz="24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2950" y="5819150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values</a:t>
            </a:r>
            <a:endParaRPr lang="en-US" sz="24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76018" y="2712471"/>
            <a:ext cx="3010898" cy="14806"/>
          </a:xfrm>
          <a:prstGeom prst="straightConnector1">
            <a:avLst/>
          </a:prstGeom>
          <a:ln w="57150">
            <a:solidFill>
              <a:srgbClr val="FF0000">
                <a:alpha val="79000"/>
              </a:srgb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7908" y="2245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endParaRPr lang="en-US" sz="24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  <p:bldP spid="32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8967</TotalTime>
  <Words>723</Words>
  <Application>Microsoft Office PowerPoint</Application>
  <PresentationFormat>On-screen Show 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Arial Narrow</vt:lpstr>
      <vt:lpstr>Calibri</vt:lpstr>
      <vt:lpstr>Comic Sans MS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SET ADT</vt:lpstr>
      <vt:lpstr>MAP</vt:lpstr>
      <vt:lpstr>MAP ADT</vt:lpstr>
      <vt:lpstr>MAP is like a Function</vt:lpstr>
      <vt:lpstr>MAP is like a Function</vt:lpstr>
      <vt:lpstr>MAP is like a Function</vt:lpstr>
      <vt:lpstr>MAP is like a Function</vt:lpstr>
      <vt:lpstr>MAP Implementation</vt:lpstr>
      <vt:lpstr>MAP Implementation</vt:lpstr>
      <vt:lpstr>Hash MAP</vt:lpstr>
      <vt:lpstr>END</vt:lpstr>
      <vt:lpstr>Example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813</cp:revision>
  <dcterms:created xsi:type="dcterms:W3CDTF">2013-02-22T17:09:52Z</dcterms:created>
  <dcterms:modified xsi:type="dcterms:W3CDTF">2016-03-08T16:56:41Z</dcterms:modified>
</cp:coreProperties>
</file>