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493" r:id="rId3"/>
    <p:sldId id="546" r:id="rId4"/>
    <p:sldId id="567" r:id="rId5"/>
    <p:sldId id="574" r:id="rId6"/>
    <p:sldId id="568" r:id="rId7"/>
    <p:sldId id="569" r:id="rId8"/>
    <p:sldId id="571" r:id="rId9"/>
    <p:sldId id="576" r:id="rId10"/>
    <p:sldId id="581" r:id="rId11"/>
    <p:sldId id="587" r:id="rId12"/>
    <p:sldId id="584" r:id="rId13"/>
    <p:sldId id="583" r:id="rId14"/>
    <p:sldId id="588" r:id="rId15"/>
    <p:sldId id="585" r:id="rId16"/>
    <p:sldId id="586" r:id="rId17"/>
    <p:sldId id="590" r:id="rId18"/>
    <p:sldId id="575" r:id="rId19"/>
    <p:sldId id="577" r:id="rId20"/>
    <p:sldId id="578" r:id="rId21"/>
    <p:sldId id="579" r:id="rId22"/>
    <p:sldId id="580" r:id="rId23"/>
    <p:sldId id="572" r:id="rId24"/>
    <p:sldId id="573" r:id="rId25"/>
    <p:sldId id="545" r:id="rId26"/>
    <p:sldId id="5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990033"/>
    <a:srgbClr val="33CC33"/>
    <a:srgbClr val="BE442C"/>
    <a:srgbClr val="C6341C"/>
    <a:srgbClr val="CC0099"/>
    <a:srgbClr val="F59D9D"/>
    <a:srgbClr val="99FF33"/>
    <a:srgbClr val="33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2" autoAdjust="0"/>
    <p:restoredTop sz="94633" autoAdjust="0"/>
  </p:normalViewPr>
  <p:slideViewPr>
    <p:cSldViewPr>
      <p:cViewPr varScale="1">
        <p:scale>
          <a:sx n="98" d="100"/>
          <a:sy n="98" d="100"/>
        </p:scale>
        <p:origin x="4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lnSpcReduction="10000"/>
          </a:bodyPr>
          <a:lstStyle/>
          <a:p>
            <a:pPr marL="109728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Segoe Print" panose="02000600000000000000" pitchFamily="2" charset="0"/>
                <a:cs typeface="Consolas" panose="020B0609020204030204" pitchFamily="49" charset="0"/>
              </a:rPr>
              <a:t>Elements:</a:t>
            </a:r>
            <a:r>
              <a:rPr lang="en-US" sz="2800" b="1" dirty="0" smtClean="0">
                <a:solidFill>
                  <a:srgbClr val="C00000"/>
                </a:solidFill>
                <a:latin typeface="Segoe Print" panose="02000600000000000000" pitchFamily="2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7, 2, 19, 8, 11, 4, 16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 heap array:  x  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7  2 19  8 11  4 16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Complete 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x  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2  7  4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8 11 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 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x  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4  7 16  8 11 19 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 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7  8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19 11 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 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 array:      x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19 16 11  8  7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1  2  3  4  5  6  7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In-Place Heap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83845" y="3244334"/>
                <a:ext cx="3376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such that</a:t>
                </a:r>
                <a:r>
                  <a:rPr lang="en-US" b="1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45" y="3244334"/>
                <a:ext cx="3376309" cy="369332"/>
              </a:xfrm>
              <a:prstGeom prst="rect">
                <a:avLst/>
              </a:prstGeom>
              <a:blipFill>
                <a:blip r:embed="rId2"/>
                <a:stretch>
                  <a:fillRect l="-144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895600"/>
            <a:ext cx="4572000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95672"/>
              </a:xfrm>
            </p:spPr>
            <p:txBody>
              <a:bodyPr>
                <a:normAutofit/>
              </a:bodyPr>
              <a:lstStyle/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en-US" sz="2800" b="1" dirty="0" smtClean="0"/>
                  <a:t>Remember the defining formula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if there are positive constants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and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09728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       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such that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200" b="1" i="1" dirty="0" smtClean="0">
                    <a:solidFill>
                      <a:srgbClr val="0070C0"/>
                    </a:solidFill>
                  </a:rPr>
                  <a:t>(once we are far enough out the X axis)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When we say something like “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this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alg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is O(N^2)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“ we are saying that the </a:t>
                </a:r>
                <a:r>
                  <a:rPr lang="en-US" sz="2000" dirty="0" err="1" smtClean="0"/>
                  <a:t>alg</a:t>
                </a:r>
                <a:r>
                  <a:rPr lang="en-US" sz="2000" dirty="0" smtClean="0"/>
                  <a:t> run time is always under (or on) the N^2 curve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If this is true, what other curves is the </a:t>
                </a:r>
                <a:r>
                  <a:rPr lang="en-US" sz="2000" dirty="0" err="1" smtClean="0"/>
                  <a:t>alg</a:t>
                </a:r>
                <a:r>
                  <a:rPr lang="en-US" sz="2000" dirty="0" smtClean="0"/>
                  <a:t> run-time also under?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95672"/>
              </a:xfrm>
              <a:blipFill>
                <a:blip r:embed="rId2"/>
                <a:stretch>
                  <a:fillRect l="-148" t="-1220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Recall: Big O is an Upper Bound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5517653"/>
            <a:ext cx="6096000" cy="1015663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endParaRPr lang="en-US" dirty="0" smtClean="0"/>
          </a:p>
          <a:p>
            <a:pPr marL="109728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2400" b="1" dirty="0" smtClean="0">
                <a:solidFill>
                  <a:srgbClr val="C00000"/>
                </a:solidFill>
              </a:rPr>
              <a:t>5N^2</a:t>
            </a:r>
            <a:r>
              <a:rPr lang="en-US" sz="2400" b="1" dirty="0">
                <a:solidFill>
                  <a:srgbClr val="C00000"/>
                </a:solidFill>
              </a:rPr>
              <a:t>,  N^3, N^5, 15*(2^N), N!, </a:t>
            </a:r>
            <a:r>
              <a:rPr lang="en-US" sz="2400" b="1" dirty="0" smtClean="0">
                <a:solidFill>
                  <a:srgbClr val="C00000"/>
                </a:solidFill>
              </a:rPr>
              <a:t>etc.</a:t>
            </a:r>
          </a:p>
          <a:p>
            <a:pPr marL="109728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0070C0"/>
                </a:solidFill>
              </a:rPr>
              <a:t>Big </a:t>
            </a:r>
            <a:r>
              <a:rPr lang="en-US" dirty="0" smtClean="0">
                <a:solidFill>
                  <a:srgbClr val="0070C0"/>
                </a:solidFill>
                <a:latin typeface="Symbol" panose="05050102010706020507" pitchFamily="18" charset="2"/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 Visual Illustration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5638800"/>
            <a:ext cx="286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( adapted from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Kahn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Academy 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6439566" cy="385656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1524000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24000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638800" y="4963383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b="1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7400" y="4778717"/>
                <a:ext cx="457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78717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895600"/>
            <a:ext cx="4572000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95672"/>
              </a:xfrm>
            </p:spPr>
            <p:txBody>
              <a:bodyPr>
                <a:normAutofit/>
              </a:bodyPr>
              <a:lstStyle/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en-US" sz="2800" b="1" dirty="0" smtClean="0"/>
                  <a:t>The defining formula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  <a:latin typeface="Symbol" panose="05050102010706020507" pitchFamily="18" charset="2"/>
                  </a:rPr>
                  <a:t> 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if there are positive constants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and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09728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       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such that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(once we are far enough out the X axis)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When we say something like “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this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alg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is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(N^2)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“ we are saying that the </a:t>
                </a:r>
                <a:r>
                  <a:rPr lang="en-US" sz="2000" dirty="0" err="1" smtClean="0"/>
                  <a:t>alg</a:t>
                </a:r>
                <a:r>
                  <a:rPr lang="en-US" sz="2000" dirty="0" smtClean="0"/>
                  <a:t> run time is always over (or on) the N^2 curve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If this is true, what other curves is the </a:t>
                </a:r>
                <a:r>
                  <a:rPr lang="en-US" sz="2000" dirty="0" err="1" smtClean="0"/>
                  <a:t>alg</a:t>
                </a:r>
                <a:r>
                  <a:rPr lang="en-US" sz="2000" dirty="0" smtClean="0"/>
                  <a:t> run-time also over?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95672"/>
              </a:xfrm>
              <a:blipFill>
                <a:blip r:embed="rId2"/>
                <a:stretch>
                  <a:fillRect l="-148" t="-122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Big </a:t>
            </a:r>
            <a:r>
              <a:rPr lang="en-US" dirty="0" smtClean="0">
                <a:solidFill>
                  <a:srgbClr val="0070C0"/>
                </a:solidFill>
                <a:latin typeface="Symbol" panose="05050102010706020507" pitchFamily="18" charset="2"/>
              </a:rPr>
              <a:t>W</a:t>
            </a:r>
            <a:r>
              <a:rPr lang="en-US" dirty="0" smtClean="0">
                <a:solidFill>
                  <a:srgbClr val="0070C0"/>
                </a:solidFill>
              </a:rPr>
              <a:t> is Lower Bound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5517653"/>
            <a:ext cx="6096000" cy="1015663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endParaRPr lang="en-US" dirty="0" smtClean="0"/>
          </a:p>
          <a:p>
            <a:pPr marL="109728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2400" b="1" dirty="0" smtClean="0">
                <a:solidFill>
                  <a:srgbClr val="C00000"/>
                </a:solidFill>
              </a:rPr>
              <a:t>N, </a:t>
            </a:r>
            <a:r>
              <a:rPr lang="en-US" sz="2400" b="1" dirty="0" err="1" smtClean="0">
                <a:solidFill>
                  <a:srgbClr val="C00000"/>
                </a:solidFill>
              </a:rPr>
              <a:t>sqrt</a:t>
            </a:r>
            <a:r>
              <a:rPr lang="en-US" sz="2400" b="1" dirty="0" smtClean="0">
                <a:solidFill>
                  <a:srgbClr val="C00000"/>
                </a:solidFill>
              </a:rPr>
              <a:t>(N), log N, N log N, 1, etc.</a:t>
            </a:r>
          </a:p>
          <a:p>
            <a:pPr marL="109728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3" y="1600200"/>
            <a:ext cx="6535307" cy="3795761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0070C0"/>
                </a:solidFill>
              </a:rPr>
              <a:t>Big </a:t>
            </a:r>
            <a:r>
              <a:rPr lang="en-US" dirty="0" smtClean="0">
                <a:solidFill>
                  <a:srgbClr val="0070C0"/>
                </a:solidFill>
                <a:latin typeface="Symbol" panose="05050102010706020507" pitchFamily="18" charset="2"/>
              </a:rPr>
              <a:t>W</a:t>
            </a:r>
            <a:r>
              <a:rPr lang="en-US" dirty="0" smtClean="0">
                <a:solidFill>
                  <a:srgbClr val="0070C0"/>
                </a:solidFill>
              </a:rPr>
              <a:t> Visual Illustration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5638800"/>
            <a:ext cx="286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( adapted from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Kahn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Academy 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45227" y="2667000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227" y="2667000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638800" y="4963383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b="1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47347" y="4778717"/>
                <a:ext cx="457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47" y="4778717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75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743200"/>
            <a:ext cx="4572000" cy="13716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995672"/>
              </a:xfrm>
            </p:spPr>
            <p:txBody>
              <a:bodyPr>
                <a:normAutofit/>
              </a:bodyPr>
              <a:lstStyle/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en-US" sz="2800" b="1" dirty="0" smtClean="0"/>
                  <a:t>The defining formula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  <a:latin typeface="Symbol" panose="05050102010706020507" pitchFamily="18" charset="2"/>
                  </a:rPr>
                  <a:t> Q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if there are positive constants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𝐜𝟐</m:t>
                    </m:r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and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       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such that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and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(once we are far enough out the X axis)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When we say something like “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this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alg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is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(N^2)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“ we are saying that the </a:t>
                </a:r>
                <a:r>
                  <a:rPr lang="en-US" sz="2000" dirty="0" err="1" smtClean="0"/>
                  <a:t>alg</a:t>
                </a:r>
                <a:r>
                  <a:rPr lang="en-US" sz="2000" dirty="0" smtClean="0"/>
                  <a:t> run time is always between the N^2 curves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995672"/>
              </a:xfrm>
              <a:blipFill>
                <a:blip r:embed="rId2"/>
                <a:stretch>
                  <a:fillRect l="-148" t="-134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Big </a:t>
            </a:r>
            <a:r>
              <a:rPr lang="en-US" sz="4400" dirty="0" smtClean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dirty="0" smtClean="0">
                <a:solidFill>
                  <a:srgbClr val="0070C0"/>
                </a:solidFill>
              </a:rPr>
              <a:t> is Both Bounds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0070C0"/>
                </a:solidFill>
              </a:rPr>
              <a:t>Big </a:t>
            </a:r>
            <a:r>
              <a:rPr lang="en-US" sz="4400" dirty="0" smtClean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dirty="0" smtClean="0">
                <a:solidFill>
                  <a:srgbClr val="0070C0"/>
                </a:solidFill>
              </a:rPr>
              <a:t> Visual Illustration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7185" y="5638800"/>
            <a:ext cx="286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( adapted from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Kahn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Academy 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19136"/>
            <a:ext cx="6540758" cy="39281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14859" y="1519136"/>
                <a:ext cx="11916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59" y="1519136"/>
                <a:ext cx="119165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15000" y="3169478"/>
                <a:ext cx="1219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169478"/>
                <a:ext cx="1219200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638800" y="5077914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b="1" i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4600" y="4869378"/>
                <a:ext cx="457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69378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38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Sorting by swapping two elements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We know it is O( N log N ) from other discussions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We can prove it is </a:t>
            </a:r>
            <a:r>
              <a:rPr lang="en-US" sz="2800" dirty="0" smtClean="0">
                <a:latin typeface="Symbol" panose="05050102010706020507" pitchFamily="18" charset="2"/>
              </a:rPr>
              <a:t>W( </a:t>
            </a:r>
            <a:r>
              <a:rPr lang="en-US" sz="2400" dirty="0" smtClean="0"/>
              <a:t>N log N </a:t>
            </a:r>
            <a:r>
              <a:rPr lang="en-US" sz="2800" dirty="0" smtClean="0">
                <a:latin typeface="Symbol" panose="05050102010706020507" pitchFamily="18" charset="2"/>
              </a:rPr>
              <a:t>) </a:t>
            </a:r>
            <a:r>
              <a:rPr lang="en-US" sz="2000" b="1" i="1" dirty="0" smtClean="0"/>
              <a:t>… see text, using decision tree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So this means it is also </a:t>
            </a:r>
            <a:r>
              <a:rPr lang="en-US" sz="2800" dirty="0" smtClean="0">
                <a:latin typeface="Symbol" panose="05050102010706020507" pitchFamily="18" charset="2"/>
              </a:rPr>
              <a:t>Q( </a:t>
            </a:r>
            <a:r>
              <a:rPr lang="en-US" sz="2400" dirty="0" smtClean="0"/>
              <a:t>N </a:t>
            </a:r>
            <a:r>
              <a:rPr lang="en-US" sz="2400"/>
              <a:t>log </a:t>
            </a:r>
            <a:r>
              <a:rPr lang="en-US" sz="2400" smtClean="0"/>
              <a:t>N </a:t>
            </a:r>
            <a:r>
              <a:rPr lang="en-US" sz="2800" dirty="0" smtClean="0"/>
              <a:t>)</a:t>
            </a:r>
            <a:endParaRPr lang="en-US" sz="24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>
                <a:solidFill>
                  <a:srgbClr val="0070C0"/>
                </a:solidFill>
              </a:rPr>
              <a:t>Complexity of Sorting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4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Merge Sort we discussed when I had to sort your midterms</a:t>
            </a:r>
          </a:p>
          <a:p>
            <a:pPr marL="452628" indent="-342900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O(N log N)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worst case time complexity for list of N items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</a:rPr>
              <a:t>an be in-place, usually done with extra arrays</a:t>
            </a:r>
            <a:endParaRPr lang="en-US" sz="2400" b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</a:rPr>
              <a:t>an easily be made stable 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>
              <a:spcBef>
                <a:spcPts val="1800"/>
              </a:spcBef>
            </a:pP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Halve list repeatedly until single elements ( O(log N) )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Merge neighbor 1-lists into 2-lists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Repeat (2-lists, into 4-lists,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Merge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52661" y="5473891"/>
            <a:ext cx="295275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0944" y="5776457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Stable 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5776458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YES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9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 smtClean="0"/>
              <a:t>Solve a recurrence relation</a:t>
            </a:r>
          </a:p>
          <a:p>
            <a:pPr marL="36576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T(1) = </a:t>
            </a:r>
            <a:r>
              <a:rPr lang="en-US" sz="2000" dirty="0" smtClean="0">
                <a:solidFill>
                  <a:srgbClr val="0070C0"/>
                </a:solidFill>
              </a:rPr>
              <a:t>1                   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time to MS list of size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T(N) = </a:t>
            </a:r>
            <a:r>
              <a:rPr lang="en-US" sz="2000" dirty="0" smtClean="0">
                <a:solidFill>
                  <a:srgbClr val="0070C0"/>
                </a:solidFill>
              </a:rPr>
              <a:t>2 * T(N/2</a:t>
            </a:r>
            <a:r>
              <a:rPr lang="en-US" sz="2000" dirty="0">
                <a:solidFill>
                  <a:srgbClr val="0070C0"/>
                </a:solidFill>
              </a:rPr>
              <a:t>) + </a:t>
            </a:r>
            <a:r>
              <a:rPr lang="en-US" sz="2000" dirty="0" smtClean="0">
                <a:solidFill>
                  <a:srgbClr val="0070C0"/>
                </a:solidFill>
              </a:rPr>
              <a:t>N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time to MS list of size N</a:t>
            </a:r>
          </a:p>
          <a:p>
            <a:pPr marL="365760" lvl="1" indent="0">
              <a:buNone/>
            </a:pPr>
            <a:endParaRPr lang="en-US" sz="2000" dirty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pPr marL="36576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                            time to merge 2 halves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    time to MS sort half the list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T(N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   2 </a:t>
            </a:r>
            <a:r>
              <a:rPr lang="en-US" sz="2000" dirty="0">
                <a:solidFill>
                  <a:srgbClr val="0070C0"/>
                </a:solidFill>
              </a:rPr>
              <a:t>* T(N/2) + </a:t>
            </a:r>
            <a:r>
              <a:rPr lang="en-US" sz="2000" dirty="0" smtClean="0">
                <a:solidFill>
                  <a:srgbClr val="0070C0"/>
                </a:solidFill>
              </a:rPr>
              <a:t>N      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divide both sides by N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----       -------------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N    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N</a:t>
            </a:r>
            <a:r>
              <a:rPr lang="en-US" sz="2000" dirty="0" smtClean="0">
                <a:solidFill>
                  <a:srgbClr val="0070C0"/>
                </a:solidFill>
              </a:rPr>
              <a:t>                  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    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            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 T(N)        T(N/2)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       ----  =   ------  + 1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         N             N/2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Analysis of Merge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276600" y="2855536"/>
            <a:ext cx="538597" cy="573464"/>
          </a:xfrm>
          <a:custGeom>
            <a:avLst/>
            <a:gdLst>
              <a:gd name="connsiteX0" fmla="*/ 462397 w 462397"/>
              <a:gd name="connsiteY0" fmla="*/ 499621 h 537328"/>
              <a:gd name="connsiteX1" fmla="*/ 405836 w 462397"/>
              <a:gd name="connsiteY1" fmla="*/ 509047 h 537328"/>
              <a:gd name="connsiteX2" fmla="*/ 368129 w 462397"/>
              <a:gd name="connsiteY2" fmla="*/ 518474 h 537328"/>
              <a:gd name="connsiteX3" fmla="*/ 207873 w 462397"/>
              <a:gd name="connsiteY3" fmla="*/ 537328 h 537328"/>
              <a:gd name="connsiteX4" fmla="*/ 132459 w 462397"/>
              <a:gd name="connsiteY4" fmla="*/ 527901 h 537328"/>
              <a:gd name="connsiteX5" fmla="*/ 57044 w 462397"/>
              <a:gd name="connsiteY5" fmla="*/ 471340 h 537328"/>
              <a:gd name="connsiteX6" fmla="*/ 484 w 462397"/>
              <a:gd name="connsiteY6" fmla="*/ 433633 h 537328"/>
              <a:gd name="connsiteX7" fmla="*/ 9910 w 462397"/>
              <a:gd name="connsiteY7" fmla="*/ 216816 h 537328"/>
              <a:gd name="connsiteX8" fmla="*/ 66471 w 462397"/>
              <a:gd name="connsiteY8" fmla="*/ 160256 h 537328"/>
              <a:gd name="connsiteX9" fmla="*/ 94752 w 462397"/>
              <a:gd name="connsiteY9" fmla="*/ 131975 h 537328"/>
              <a:gd name="connsiteX10" fmla="*/ 123032 w 462397"/>
              <a:gd name="connsiteY10" fmla="*/ 103695 h 537328"/>
              <a:gd name="connsiteX11" fmla="*/ 151312 w 462397"/>
              <a:gd name="connsiteY11" fmla="*/ 84841 h 537328"/>
              <a:gd name="connsiteX12" fmla="*/ 179593 w 462397"/>
              <a:gd name="connsiteY12" fmla="*/ 28280 h 537328"/>
              <a:gd name="connsiteX13" fmla="*/ 189020 w 462397"/>
              <a:gd name="connsiteY13" fmla="*/ 0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2397" h="537328">
                <a:moveTo>
                  <a:pt x="462397" y="499621"/>
                </a:moveTo>
                <a:cubicBezTo>
                  <a:pt x="443543" y="502763"/>
                  <a:pt x="424579" y="505299"/>
                  <a:pt x="405836" y="509047"/>
                </a:cubicBezTo>
                <a:cubicBezTo>
                  <a:pt x="393132" y="511588"/>
                  <a:pt x="380909" y="516344"/>
                  <a:pt x="368129" y="518474"/>
                </a:cubicBezTo>
                <a:cubicBezTo>
                  <a:pt x="342214" y="522793"/>
                  <a:pt x="230582" y="534805"/>
                  <a:pt x="207873" y="537328"/>
                </a:cubicBezTo>
                <a:cubicBezTo>
                  <a:pt x="182735" y="534186"/>
                  <a:pt x="156672" y="535351"/>
                  <a:pt x="132459" y="527901"/>
                </a:cubicBezTo>
                <a:cubicBezTo>
                  <a:pt x="83519" y="512843"/>
                  <a:pt x="91277" y="497966"/>
                  <a:pt x="57044" y="471340"/>
                </a:cubicBezTo>
                <a:cubicBezTo>
                  <a:pt x="39158" y="457429"/>
                  <a:pt x="484" y="433633"/>
                  <a:pt x="484" y="433633"/>
                </a:cubicBezTo>
                <a:cubicBezTo>
                  <a:pt x="3626" y="361361"/>
                  <a:pt x="-7064" y="287137"/>
                  <a:pt x="9910" y="216816"/>
                </a:cubicBezTo>
                <a:cubicBezTo>
                  <a:pt x="16166" y="190897"/>
                  <a:pt x="47617" y="179109"/>
                  <a:pt x="66471" y="160256"/>
                </a:cubicBezTo>
                <a:lnTo>
                  <a:pt x="94752" y="131975"/>
                </a:lnTo>
                <a:cubicBezTo>
                  <a:pt x="104179" y="122548"/>
                  <a:pt x="111940" y="111090"/>
                  <a:pt x="123032" y="103695"/>
                </a:cubicBezTo>
                <a:lnTo>
                  <a:pt x="151312" y="84841"/>
                </a:lnTo>
                <a:cubicBezTo>
                  <a:pt x="175007" y="13759"/>
                  <a:pt x="143044" y="101376"/>
                  <a:pt x="179593" y="28280"/>
                </a:cubicBezTo>
                <a:cubicBezTo>
                  <a:pt x="184037" y="19392"/>
                  <a:pt x="189020" y="0"/>
                  <a:pt x="189020" y="0"/>
                </a:cubicBezTo>
              </a:path>
            </a:pathLst>
          </a:custGeom>
          <a:noFill/>
          <a:ln w="38100" cmpd="sng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981200" y="2855537"/>
            <a:ext cx="609600" cy="802063"/>
          </a:xfrm>
          <a:custGeom>
            <a:avLst/>
            <a:gdLst>
              <a:gd name="connsiteX0" fmla="*/ 28575 w 600094"/>
              <a:gd name="connsiteY0" fmla="*/ 895350 h 895350"/>
              <a:gd name="connsiteX1" fmla="*/ 19050 w 600094"/>
              <a:gd name="connsiteY1" fmla="*/ 781050 h 895350"/>
              <a:gd name="connsiteX2" fmla="*/ 0 w 600094"/>
              <a:gd name="connsiteY2" fmla="*/ 723900 h 895350"/>
              <a:gd name="connsiteX3" fmla="*/ 28575 w 600094"/>
              <a:gd name="connsiteY3" fmla="*/ 619125 h 895350"/>
              <a:gd name="connsiteX4" fmla="*/ 66675 w 600094"/>
              <a:gd name="connsiteY4" fmla="*/ 561975 h 895350"/>
              <a:gd name="connsiteX5" fmla="*/ 85725 w 600094"/>
              <a:gd name="connsiteY5" fmla="*/ 533400 h 895350"/>
              <a:gd name="connsiteX6" fmla="*/ 114300 w 600094"/>
              <a:gd name="connsiteY6" fmla="*/ 514350 h 895350"/>
              <a:gd name="connsiteX7" fmla="*/ 171450 w 600094"/>
              <a:gd name="connsiteY7" fmla="*/ 466725 h 895350"/>
              <a:gd name="connsiteX8" fmla="*/ 228600 w 600094"/>
              <a:gd name="connsiteY8" fmla="*/ 447675 h 895350"/>
              <a:gd name="connsiteX9" fmla="*/ 323850 w 600094"/>
              <a:gd name="connsiteY9" fmla="*/ 409575 h 895350"/>
              <a:gd name="connsiteX10" fmla="*/ 352425 w 600094"/>
              <a:gd name="connsiteY10" fmla="*/ 400050 h 895350"/>
              <a:gd name="connsiteX11" fmla="*/ 381000 w 600094"/>
              <a:gd name="connsiteY11" fmla="*/ 390525 h 895350"/>
              <a:gd name="connsiteX12" fmla="*/ 438150 w 600094"/>
              <a:gd name="connsiteY12" fmla="*/ 361950 h 895350"/>
              <a:gd name="connsiteX13" fmla="*/ 457200 w 600094"/>
              <a:gd name="connsiteY13" fmla="*/ 333375 h 895350"/>
              <a:gd name="connsiteX14" fmla="*/ 485775 w 600094"/>
              <a:gd name="connsiteY14" fmla="*/ 314325 h 895350"/>
              <a:gd name="connsiteX15" fmla="*/ 495300 w 600094"/>
              <a:gd name="connsiteY15" fmla="*/ 285750 h 895350"/>
              <a:gd name="connsiteX16" fmla="*/ 514350 w 600094"/>
              <a:gd name="connsiteY16" fmla="*/ 257175 h 895350"/>
              <a:gd name="connsiteX17" fmla="*/ 523875 w 600094"/>
              <a:gd name="connsiteY17" fmla="*/ 228600 h 895350"/>
              <a:gd name="connsiteX18" fmla="*/ 561975 w 600094"/>
              <a:gd name="connsiteY18" fmla="*/ 171450 h 895350"/>
              <a:gd name="connsiteX19" fmla="*/ 581025 w 600094"/>
              <a:gd name="connsiteY19" fmla="*/ 114300 h 895350"/>
              <a:gd name="connsiteX20" fmla="*/ 590550 w 600094"/>
              <a:gd name="connsiteY20" fmla="*/ 85725 h 895350"/>
              <a:gd name="connsiteX21" fmla="*/ 600075 w 600094"/>
              <a:gd name="connsiteY21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0094" h="895350">
                <a:moveTo>
                  <a:pt x="28575" y="895350"/>
                </a:moveTo>
                <a:cubicBezTo>
                  <a:pt x="25400" y="857250"/>
                  <a:pt x="25335" y="818762"/>
                  <a:pt x="19050" y="781050"/>
                </a:cubicBezTo>
                <a:cubicBezTo>
                  <a:pt x="15749" y="761243"/>
                  <a:pt x="0" y="723900"/>
                  <a:pt x="0" y="723900"/>
                </a:cubicBezTo>
                <a:cubicBezTo>
                  <a:pt x="5112" y="698340"/>
                  <a:pt x="14764" y="639842"/>
                  <a:pt x="28575" y="619125"/>
                </a:cubicBezTo>
                <a:lnTo>
                  <a:pt x="66675" y="561975"/>
                </a:lnTo>
                <a:cubicBezTo>
                  <a:pt x="73025" y="552450"/>
                  <a:pt x="76200" y="539750"/>
                  <a:pt x="85725" y="533400"/>
                </a:cubicBezTo>
                <a:cubicBezTo>
                  <a:pt x="95250" y="527050"/>
                  <a:pt x="105506" y="521679"/>
                  <a:pt x="114300" y="514350"/>
                </a:cubicBezTo>
                <a:cubicBezTo>
                  <a:pt x="139935" y="492987"/>
                  <a:pt x="141044" y="480239"/>
                  <a:pt x="171450" y="466725"/>
                </a:cubicBezTo>
                <a:cubicBezTo>
                  <a:pt x="189800" y="458570"/>
                  <a:pt x="210639" y="456655"/>
                  <a:pt x="228600" y="447675"/>
                </a:cubicBezTo>
                <a:cubicBezTo>
                  <a:pt x="284661" y="419645"/>
                  <a:pt x="253230" y="433115"/>
                  <a:pt x="323850" y="409575"/>
                </a:cubicBezTo>
                <a:lnTo>
                  <a:pt x="352425" y="400050"/>
                </a:lnTo>
                <a:cubicBezTo>
                  <a:pt x="361950" y="396875"/>
                  <a:pt x="372646" y="396094"/>
                  <a:pt x="381000" y="390525"/>
                </a:cubicBezTo>
                <a:cubicBezTo>
                  <a:pt x="417929" y="365906"/>
                  <a:pt x="398715" y="375095"/>
                  <a:pt x="438150" y="361950"/>
                </a:cubicBezTo>
                <a:cubicBezTo>
                  <a:pt x="444500" y="352425"/>
                  <a:pt x="449105" y="341470"/>
                  <a:pt x="457200" y="333375"/>
                </a:cubicBezTo>
                <a:cubicBezTo>
                  <a:pt x="465295" y="325280"/>
                  <a:pt x="478624" y="323264"/>
                  <a:pt x="485775" y="314325"/>
                </a:cubicBezTo>
                <a:cubicBezTo>
                  <a:pt x="492047" y="306485"/>
                  <a:pt x="490810" y="294730"/>
                  <a:pt x="495300" y="285750"/>
                </a:cubicBezTo>
                <a:cubicBezTo>
                  <a:pt x="500420" y="275511"/>
                  <a:pt x="509230" y="267414"/>
                  <a:pt x="514350" y="257175"/>
                </a:cubicBezTo>
                <a:cubicBezTo>
                  <a:pt x="518840" y="248195"/>
                  <a:pt x="518999" y="237377"/>
                  <a:pt x="523875" y="228600"/>
                </a:cubicBezTo>
                <a:cubicBezTo>
                  <a:pt x="534994" y="208586"/>
                  <a:pt x="554735" y="193170"/>
                  <a:pt x="561975" y="171450"/>
                </a:cubicBezTo>
                <a:lnTo>
                  <a:pt x="581025" y="114300"/>
                </a:lnTo>
                <a:lnTo>
                  <a:pt x="590550" y="85725"/>
                </a:lnTo>
                <a:cubicBezTo>
                  <a:pt x="600973" y="12764"/>
                  <a:pt x="600075" y="41501"/>
                  <a:pt x="600075" y="0"/>
                </a:cubicBezTo>
              </a:path>
            </a:pathLst>
          </a:custGeom>
          <a:noFill/>
          <a:ln w="38100" cmpd="sng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162425" y="5238750"/>
            <a:ext cx="666750" cy="486901"/>
          </a:xfrm>
          <a:custGeom>
            <a:avLst/>
            <a:gdLst>
              <a:gd name="connsiteX0" fmla="*/ 0 w 666750"/>
              <a:gd name="connsiteY0" fmla="*/ 0 h 486901"/>
              <a:gd name="connsiteX1" fmla="*/ 47625 w 666750"/>
              <a:gd name="connsiteY1" fmla="*/ 57150 h 486901"/>
              <a:gd name="connsiteX2" fmla="*/ 76200 w 666750"/>
              <a:gd name="connsiteY2" fmla="*/ 85725 h 486901"/>
              <a:gd name="connsiteX3" fmla="*/ 114300 w 666750"/>
              <a:gd name="connsiteY3" fmla="*/ 123825 h 486901"/>
              <a:gd name="connsiteX4" fmla="*/ 152400 w 666750"/>
              <a:gd name="connsiteY4" fmla="*/ 190500 h 486901"/>
              <a:gd name="connsiteX5" fmla="*/ 190500 w 666750"/>
              <a:gd name="connsiteY5" fmla="*/ 247650 h 486901"/>
              <a:gd name="connsiteX6" fmla="*/ 219075 w 666750"/>
              <a:gd name="connsiteY6" fmla="*/ 285750 h 486901"/>
              <a:gd name="connsiteX7" fmla="*/ 238125 w 666750"/>
              <a:gd name="connsiteY7" fmla="*/ 323850 h 486901"/>
              <a:gd name="connsiteX8" fmla="*/ 285750 w 666750"/>
              <a:gd name="connsiteY8" fmla="*/ 390525 h 486901"/>
              <a:gd name="connsiteX9" fmla="*/ 342900 w 666750"/>
              <a:gd name="connsiteY9" fmla="*/ 419100 h 486901"/>
              <a:gd name="connsiteX10" fmla="*/ 371475 w 666750"/>
              <a:gd name="connsiteY10" fmla="*/ 438150 h 486901"/>
              <a:gd name="connsiteX11" fmla="*/ 400050 w 666750"/>
              <a:gd name="connsiteY11" fmla="*/ 447675 h 486901"/>
              <a:gd name="connsiteX12" fmla="*/ 476250 w 666750"/>
              <a:gd name="connsiteY12" fmla="*/ 466725 h 486901"/>
              <a:gd name="connsiteX13" fmla="*/ 523875 w 666750"/>
              <a:gd name="connsiteY13" fmla="*/ 476250 h 486901"/>
              <a:gd name="connsiteX14" fmla="*/ 552450 w 666750"/>
              <a:gd name="connsiteY14" fmla="*/ 485775 h 486901"/>
              <a:gd name="connsiteX15" fmla="*/ 666750 w 666750"/>
              <a:gd name="connsiteY15" fmla="*/ 485775 h 48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6750" h="486901">
                <a:moveTo>
                  <a:pt x="0" y="0"/>
                </a:moveTo>
                <a:cubicBezTo>
                  <a:pt x="15875" y="19050"/>
                  <a:pt x="31150" y="38616"/>
                  <a:pt x="47625" y="57150"/>
                </a:cubicBezTo>
                <a:cubicBezTo>
                  <a:pt x="56574" y="67218"/>
                  <a:pt x="68728" y="74517"/>
                  <a:pt x="76200" y="85725"/>
                </a:cubicBezTo>
                <a:cubicBezTo>
                  <a:pt x="105229" y="129268"/>
                  <a:pt x="59871" y="105682"/>
                  <a:pt x="114300" y="123825"/>
                </a:cubicBezTo>
                <a:cubicBezTo>
                  <a:pt x="130171" y="171439"/>
                  <a:pt x="115704" y="138077"/>
                  <a:pt x="152400" y="190500"/>
                </a:cubicBezTo>
                <a:cubicBezTo>
                  <a:pt x="165530" y="209257"/>
                  <a:pt x="176763" y="229334"/>
                  <a:pt x="190500" y="247650"/>
                </a:cubicBezTo>
                <a:cubicBezTo>
                  <a:pt x="200025" y="260350"/>
                  <a:pt x="210661" y="272288"/>
                  <a:pt x="219075" y="285750"/>
                </a:cubicBezTo>
                <a:cubicBezTo>
                  <a:pt x="226600" y="297791"/>
                  <a:pt x="231080" y="311522"/>
                  <a:pt x="238125" y="323850"/>
                </a:cubicBezTo>
                <a:cubicBezTo>
                  <a:pt x="245336" y="336470"/>
                  <a:pt x="278936" y="383711"/>
                  <a:pt x="285750" y="390525"/>
                </a:cubicBezTo>
                <a:cubicBezTo>
                  <a:pt x="313047" y="417822"/>
                  <a:pt x="311912" y="403606"/>
                  <a:pt x="342900" y="419100"/>
                </a:cubicBezTo>
                <a:cubicBezTo>
                  <a:pt x="353139" y="424220"/>
                  <a:pt x="361236" y="433030"/>
                  <a:pt x="371475" y="438150"/>
                </a:cubicBezTo>
                <a:cubicBezTo>
                  <a:pt x="380455" y="442640"/>
                  <a:pt x="390364" y="445033"/>
                  <a:pt x="400050" y="447675"/>
                </a:cubicBezTo>
                <a:cubicBezTo>
                  <a:pt x="425309" y="454564"/>
                  <a:pt x="450577" y="461590"/>
                  <a:pt x="476250" y="466725"/>
                </a:cubicBezTo>
                <a:cubicBezTo>
                  <a:pt x="492125" y="469900"/>
                  <a:pt x="508169" y="472323"/>
                  <a:pt x="523875" y="476250"/>
                </a:cubicBezTo>
                <a:cubicBezTo>
                  <a:pt x="533615" y="478685"/>
                  <a:pt x="542432" y="485107"/>
                  <a:pt x="552450" y="485775"/>
                </a:cubicBezTo>
                <a:cubicBezTo>
                  <a:pt x="590466" y="488309"/>
                  <a:pt x="628650" y="485775"/>
                  <a:pt x="666750" y="485775"/>
                </a:cubicBezTo>
              </a:path>
            </a:pathLst>
          </a:custGeom>
          <a:noFill/>
          <a:ln w="69850" cmpd="sng">
            <a:solidFill>
              <a:srgbClr val="BE442C">
                <a:alpha val="48000"/>
              </a:srgb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endParaRPr lang="en-US" sz="5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en-US" sz="54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1" dirty="0" smtClean="0"/>
              <a:t>Solve a recurrence relation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T(N/2)        T(N/4)          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if it works for N, then also N/2</a:t>
            </a: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------  =  ------  + 1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N/2            N/4</a:t>
            </a:r>
          </a:p>
          <a:p>
            <a:pPr marL="365760" lvl="1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T(N/4)        T(N/8)            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if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works for N/2,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then also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N/4</a:t>
            </a: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------  =  ------  + 1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N/4            N/8</a:t>
            </a:r>
            <a:endParaRPr lang="en-US" sz="2000" dirty="0">
              <a:solidFill>
                <a:srgbClr val="C00000"/>
              </a:solidFill>
            </a:endParaRPr>
          </a:p>
          <a:p>
            <a:pPr marL="36576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. . .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etc.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T(2)         T(2/2)            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 to smallest divide in the sort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-----  </a:t>
            </a:r>
            <a:r>
              <a:rPr lang="en-US" sz="2000" dirty="0">
                <a:solidFill>
                  <a:srgbClr val="0070C0"/>
                </a:solidFill>
              </a:rPr>
              <a:t>=  ------  + </a:t>
            </a:r>
            <a:r>
              <a:rPr lang="en-US" sz="2000" dirty="0" smtClean="0">
                <a:solidFill>
                  <a:srgbClr val="0070C0"/>
                </a:solidFill>
              </a:rPr>
              <a:t>1        </a:t>
            </a:r>
            <a:endParaRPr lang="en-US" sz="2000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 2              2/2                          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          T(2)   =   T(1)  + 1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          ----       ----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            2            1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Analysis of Merge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14800" y="5334000"/>
            <a:ext cx="666750" cy="486901"/>
          </a:xfrm>
          <a:custGeom>
            <a:avLst/>
            <a:gdLst>
              <a:gd name="connsiteX0" fmla="*/ 0 w 666750"/>
              <a:gd name="connsiteY0" fmla="*/ 0 h 486901"/>
              <a:gd name="connsiteX1" fmla="*/ 47625 w 666750"/>
              <a:gd name="connsiteY1" fmla="*/ 57150 h 486901"/>
              <a:gd name="connsiteX2" fmla="*/ 76200 w 666750"/>
              <a:gd name="connsiteY2" fmla="*/ 85725 h 486901"/>
              <a:gd name="connsiteX3" fmla="*/ 114300 w 666750"/>
              <a:gd name="connsiteY3" fmla="*/ 123825 h 486901"/>
              <a:gd name="connsiteX4" fmla="*/ 152400 w 666750"/>
              <a:gd name="connsiteY4" fmla="*/ 190500 h 486901"/>
              <a:gd name="connsiteX5" fmla="*/ 190500 w 666750"/>
              <a:gd name="connsiteY5" fmla="*/ 247650 h 486901"/>
              <a:gd name="connsiteX6" fmla="*/ 219075 w 666750"/>
              <a:gd name="connsiteY6" fmla="*/ 285750 h 486901"/>
              <a:gd name="connsiteX7" fmla="*/ 238125 w 666750"/>
              <a:gd name="connsiteY7" fmla="*/ 323850 h 486901"/>
              <a:gd name="connsiteX8" fmla="*/ 285750 w 666750"/>
              <a:gd name="connsiteY8" fmla="*/ 390525 h 486901"/>
              <a:gd name="connsiteX9" fmla="*/ 342900 w 666750"/>
              <a:gd name="connsiteY9" fmla="*/ 419100 h 486901"/>
              <a:gd name="connsiteX10" fmla="*/ 371475 w 666750"/>
              <a:gd name="connsiteY10" fmla="*/ 438150 h 486901"/>
              <a:gd name="connsiteX11" fmla="*/ 400050 w 666750"/>
              <a:gd name="connsiteY11" fmla="*/ 447675 h 486901"/>
              <a:gd name="connsiteX12" fmla="*/ 476250 w 666750"/>
              <a:gd name="connsiteY12" fmla="*/ 466725 h 486901"/>
              <a:gd name="connsiteX13" fmla="*/ 523875 w 666750"/>
              <a:gd name="connsiteY13" fmla="*/ 476250 h 486901"/>
              <a:gd name="connsiteX14" fmla="*/ 552450 w 666750"/>
              <a:gd name="connsiteY14" fmla="*/ 485775 h 486901"/>
              <a:gd name="connsiteX15" fmla="*/ 666750 w 666750"/>
              <a:gd name="connsiteY15" fmla="*/ 485775 h 48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6750" h="486901">
                <a:moveTo>
                  <a:pt x="0" y="0"/>
                </a:moveTo>
                <a:cubicBezTo>
                  <a:pt x="15875" y="19050"/>
                  <a:pt x="31150" y="38616"/>
                  <a:pt x="47625" y="57150"/>
                </a:cubicBezTo>
                <a:cubicBezTo>
                  <a:pt x="56574" y="67218"/>
                  <a:pt x="68728" y="74517"/>
                  <a:pt x="76200" y="85725"/>
                </a:cubicBezTo>
                <a:cubicBezTo>
                  <a:pt x="105229" y="129268"/>
                  <a:pt x="59871" y="105682"/>
                  <a:pt x="114300" y="123825"/>
                </a:cubicBezTo>
                <a:cubicBezTo>
                  <a:pt x="130171" y="171439"/>
                  <a:pt x="115704" y="138077"/>
                  <a:pt x="152400" y="190500"/>
                </a:cubicBezTo>
                <a:cubicBezTo>
                  <a:pt x="165530" y="209257"/>
                  <a:pt x="176763" y="229334"/>
                  <a:pt x="190500" y="247650"/>
                </a:cubicBezTo>
                <a:cubicBezTo>
                  <a:pt x="200025" y="260350"/>
                  <a:pt x="210661" y="272288"/>
                  <a:pt x="219075" y="285750"/>
                </a:cubicBezTo>
                <a:cubicBezTo>
                  <a:pt x="226600" y="297791"/>
                  <a:pt x="231080" y="311522"/>
                  <a:pt x="238125" y="323850"/>
                </a:cubicBezTo>
                <a:cubicBezTo>
                  <a:pt x="245336" y="336470"/>
                  <a:pt x="278936" y="383711"/>
                  <a:pt x="285750" y="390525"/>
                </a:cubicBezTo>
                <a:cubicBezTo>
                  <a:pt x="313047" y="417822"/>
                  <a:pt x="311912" y="403606"/>
                  <a:pt x="342900" y="419100"/>
                </a:cubicBezTo>
                <a:cubicBezTo>
                  <a:pt x="353139" y="424220"/>
                  <a:pt x="361236" y="433030"/>
                  <a:pt x="371475" y="438150"/>
                </a:cubicBezTo>
                <a:cubicBezTo>
                  <a:pt x="380455" y="442640"/>
                  <a:pt x="390364" y="445033"/>
                  <a:pt x="400050" y="447675"/>
                </a:cubicBezTo>
                <a:cubicBezTo>
                  <a:pt x="425309" y="454564"/>
                  <a:pt x="450577" y="461590"/>
                  <a:pt x="476250" y="466725"/>
                </a:cubicBezTo>
                <a:cubicBezTo>
                  <a:pt x="492125" y="469900"/>
                  <a:pt x="508169" y="472323"/>
                  <a:pt x="523875" y="476250"/>
                </a:cubicBezTo>
                <a:cubicBezTo>
                  <a:pt x="533615" y="478685"/>
                  <a:pt x="542432" y="485107"/>
                  <a:pt x="552450" y="485775"/>
                </a:cubicBezTo>
                <a:cubicBezTo>
                  <a:pt x="590466" y="488309"/>
                  <a:pt x="628650" y="485775"/>
                  <a:pt x="666750" y="485775"/>
                </a:cubicBezTo>
              </a:path>
            </a:pathLst>
          </a:custGeom>
          <a:noFill/>
          <a:ln w="69850" cmpd="sng">
            <a:solidFill>
              <a:srgbClr val="BE442C">
                <a:alpha val="48000"/>
              </a:srgb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4272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Sum up all these equations… (Sum all LHS) = (Sum all RHS)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1800" dirty="0" smtClean="0">
                <a:solidFill>
                  <a:srgbClr val="0070C0"/>
                </a:solidFill>
              </a:rPr>
              <a:t>T(N)      T(N/2)     T(N/4)     T(N/8)       . . .      T(2)    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---- + ------ + ------ + ------ +          + ----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N         N/2          N/4         N/8                      2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800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=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050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0070C0"/>
                </a:solidFill>
              </a:rPr>
              <a:t>   </a:t>
            </a:r>
            <a:r>
              <a:rPr lang="en-US" sz="1700" dirty="0">
                <a:solidFill>
                  <a:srgbClr val="0070C0"/>
                </a:solidFill>
              </a:rPr>
              <a:t>T(N/2)     </a:t>
            </a:r>
            <a:r>
              <a:rPr lang="en-US" sz="1700" dirty="0" smtClean="0">
                <a:solidFill>
                  <a:srgbClr val="0070C0"/>
                </a:solidFill>
              </a:rPr>
              <a:t>       T(N/4</a:t>
            </a:r>
            <a:r>
              <a:rPr lang="en-US" sz="1700" dirty="0">
                <a:solidFill>
                  <a:srgbClr val="0070C0"/>
                </a:solidFill>
              </a:rPr>
              <a:t>)    </a:t>
            </a:r>
            <a:r>
              <a:rPr lang="en-US" sz="1700" dirty="0" smtClean="0">
                <a:solidFill>
                  <a:srgbClr val="0070C0"/>
                </a:solidFill>
              </a:rPr>
              <a:t>       </a:t>
            </a:r>
            <a:r>
              <a:rPr lang="en-US" sz="1700" dirty="0">
                <a:solidFill>
                  <a:srgbClr val="0070C0"/>
                </a:solidFill>
              </a:rPr>
              <a:t>T(N/8)    </a:t>
            </a:r>
            <a:r>
              <a:rPr lang="en-US" sz="1700" dirty="0" smtClean="0">
                <a:solidFill>
                  <a:srgbClr val="0070C0"/>
                </a:solidFill>
              </a:rPr>
              <a:t>      . </a:t>
            </a:r>
            <a:r>
              <a:rPr lang="en-US" sz="1700" dirty="0">
                <a:solidFill>
                  <a:srgbClr val="0070C0"/>
                </a:solidFill>
              </a:rPr>
              <a:t>. . </a:t>
            </a:r>
            <a:r>
              <a:rPr lang="en-US" sz="1700" dirty="0" smtClean="0">
                <a:solidFill>
                  <a:srgbClr val="0070C0"/>
                </a:solidFill>
              </a:rPr>
              <a:t>    T(2)            T(1)    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0070C0"/>
                </a:solidFill>
              </a:rPr>
              <a:t>   </a:t>
            </a:r>
            <a:r>
              <a:rPr lang="en-US" sz="1700" dirty="0">
                <a:solidFill>
                  <a:srgbClr val="0070C0"/>
                </a:solidFill>
              </a:rPr>
              <a:t>------ </a:t>
            </a:r>
            <a:r>
              <a:rPr lang="en-US" sz="1700" dirty="0" smtClean="0">
                <a:solidFill>
                  <a:srgbClr val="7030A0"/>
                </a:solidFill>
              </a:rPr>
              <a:t>+1</a:t>
            </a:r>
            <a:r>
              <a:rPr lang="en-US" sz="1700" dirty="0" smtClean="0">
                <a:solidFill>
                  <a:srgbClr val="0070C0"/>
                </a:solidFill>
              </a:rPr>
              <a:t> + ------ </a:t>
            </a:r>
            <a:r>
              <a:rPr lang="en-US" sz="1700" dirty="0" smtClean="0">
                <a:solidFill>
                  <a:srgbClr val="7030A0"/>
                </a:solidFill>
              </a:rPr>
              <a:t>+1</a:t>
            </a:r>
            <a:r>
              <a:rPr lang="en-US" sz="1700" dirty="0" smtClean="0">
                <a:solidFill>
                  <a:srgbClr val="0070C0"/>
                </a:solidFill>
              </a:rPr>
              <a:t> + ------ </a:t>
            </a:r>
            <a:r>
              <a:rPr lang="en-US" sz="1700" dirty="0" smtClean="0">
                <a:solidFill>
                  <a:srgbClr val="7030A0"/>
                </a:solidFill>
              </a:rPr>
              <a:t>+1</a:t>
            </a:r>
            <a:r>
              <a:rPr lang="en-US" sz="1700" dirty="0" smtClean="0">
                <a:solidFill>
                  <a:srgbClr val="0070C0"/>
                </a:solidFill>
              </a:rPr>
              <a:t> +       + ---- </a:t>
            </a:r>
            <a:r>
              <a:rPr lang="en-US" sz="1700" dirty="0" smtClean="0">
                <a:solidFill>
                  <a:srgbClr val="7030A0"/>
                </a:solidFill>
              </a:rPr>
              <a:t>+1</a:t>
            </a:r>
            <a:r>
              <a:rPr lang="en-US" sz="1700" dirty="0" smtClean="0">
                <a:solidFill>
                  <a:srgbClr val="0070C0"/>
                </a:solidFill>
              </a:rPr>
              <a:t>  + ---- </a:t>
            </a:r>
            <a:r>
              <a:rPr lang="en-US" sz="1700" dirty="0" smtClean="0">
                <a:solidFill>
                  <a:srgbClr val="7030A0"/>
                </a:solidFill>
              </a:rPr>
              <a:t>+1</a:t>
            </a:r>
            <a:endParaRPr lang="en-US" sz="1700" dirty="0">
              <a:solidFill>
                <a:srgbClr val="7030A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70C0"/>
                </a:solidFill>
              </a:rPr>
              <a:t>  </a:t>
            </a:r>
            <a:r>
              <a:rPr lang="en-US" sz="1700" dirty="0" smtClean="0">
                <a:solidFill>
                  <a:srgbClr val="0070C0"/>
                </a:solidFill>
              </a:rPr>
              <a:t>   </a:t>
            </a:r>
            <a:r>
              <a:rPr lang="en-US" sz="1700" dirty="0">
                <a:solidFill>
                  <a:srgbClr val="0070C0"/>
                </a:solidFill>
              </a:rPr>
              <a:t>N/2         </a:t>
            </a:r>
            <a:r>
              <a:rPr lang="en-US" sz="1700" dirty="0" smtClean="0">
                <a:solidFill>
                  <a:srgbClr val="0070C0"/>
                </a:solidFill>
              </a:rPr>
              <a:t>      </a:t>
            </a:r>
            <a:r>
              <a:rPr lang="en-US" sz="1700" dirty="0">
                <a:solidFill>
                  <a:srgbClr val="0070C0"/>
                </a:solidFill>
              </a:rPr>
              <a:t>N/4       </a:t>
            </a:r>
            <a:r>
              <a:rPr lang="en-US" sz="1700" dirty="0" smtClean="0">
                <a:solidFill>
                  <a:srgbClr val="0070C0"/>
                </a:solidFill>
              </a:rPr>
              <a:t>        </a:t>
            </a:r>
            <a:r>
              <a:rPr lang="en-US" sz="1700" dirty="0">
                <a:solidFill>
                  <a:srgbClr val="0070C0"/>
                </a:solidFill>
              </a:rPr>
              <a:t>N/8               </a:t>
            </a:r>
            <a:r>
              <a:rPr lang="en-US" sz="1700" dirty="0" smtClean="0">
                <a:solidFill>
                  <a:srgbClr val="0070C0"/>
                </a:solidFill>
              </a:rPr>
              <a:t>          2                1</a:t>
            </a:r>
            <a:endParaRPr lang="en-US" sz="1700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T(N)        T(1)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----  =  ----   +   </a:t>
            </a:r>
            <a:r>
              <a:rPr lang="en-US" sz="2000" dirty="0" smtClean="0">
                <a:solidFill>
                  <a:srgbClr val="7030A0"/>
                </a:solidFill>
              </a:rPr>
              <a:t>1 + 1 + 1 +  . . .  + 1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N            1</a:t>
            </a:r>
            <a:endParaRPr lang="en-US" sz="2000" dirty="0">
              <a:solidFill>
                <a:srgbClr val="0070C0"/>
              </a:solidFill>
            </a:endParaRP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Analysis of Merge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90600" y="1752600"/>
            <a:ext cx="1752600" cy="2438400"/>
          </a:xfrm>
          <a:prstGeom prst="line">
            <a:avLst/>
          </a:prstGeom>
          <a:ln w="50800">
            <a:solidFill>
              <a:srgbClr val="C00000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590800" y="1781175"/>
            <a:ext cx="1066800" cy="2486025"/>
          </a:xfrm>
          <a:prstGeom prst="line">
            <a:avLst/>
          </a:prstGeom>
          <a:ln w="50800">
            <a:solidFill>
              <a:srgbClr val="C00000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38600" y="1781175"/>
            <a:ext cx="685800" cy="2438400"/>
          </a:xfrm>
          <a:prstGeom prst="line">
            <a:avLst/>
          </a:prstGeom>
          <a:ln w="50800">
            <a:solidFill>
              <a:srgbClr val="C00000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72200" y="1781175"/>
            <a:ext cx="304800" cy="2438400"/>
          </a:xfrm>
          <a:prstGeom prst="line">
            <a:avLst/>
          </a:prstGeom>
          <a:ln w="50800">
            <a:solidFill>
              <a:srgbClr val="C00000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>
            <a:off x="4510881" y="4055268"/>
            <a:ext cx="427038" cy="2895600"/>
          </a:xfrm>
          <a:prstGeom prst="leftBrace">
            <a:avLst/>
          </a:prstGeom>
          <a:ln w="31750">
            <a:solidFill>
              <a:srgbClr val="C00000">
                <a:alpha val="4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19413" y="5908549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l</a:t>
            </a: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og N of these</a:t>
            </a:r>
            <a:endParaRPr lang="en-US" sz="2000" b="1" dirty="0">
              <a:solidFill>
                <a:srgbClr val="BE442C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4272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Sum up all these equations… (Sum all LHS) = (Sum all RHS)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T(N)        T(1)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----  =  ----   +   </a:t>
            </a:r>
            <a:r>
              <a:rPr lang="en-US" sz="2000" dirty="0" smtClean="0">
                <a:solidFill>
                  <a:srgbClr val="7030A0"/>
                </a:solidFill>
              </a:rPr>
              <a:t>1 + 1 + 1 +  . . .  + 1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N            1</a:t>
            </a:r>
            <a:endParaRPr lang="en-US" sz="2000" dirty="0">
              <a:solidFill>
                <a:srgbClr val="0070C0"/>
              </a:solidFill>
            </a:endParaRP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T(N)/N = T(1) + log N    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T(N) = N + N log N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</a:rPr>
              <a:t>so  </a:t>
            </a:r>
            <a:r>
              <a:rPr lang="en-US" sz="2000" b="1" dirty="0" smtClean="0">
                <a:solidFill>
                  <a:srgbClr val="C00000"/>
                </a:solidFill>
              </a:rPr>
              <a:t> T(N) is O( N log N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Analysis of Merge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4501356" y="1204119"/>
            <a:ext cx="427038" cy="2895600"/>
          </a:xfrm>
          <a:prstGeom prst="leftBrace">
            <a:avLst/>
          </a:prstGeom>
          <a:ln w="31750">
            <a:solidFill>
              <a:srgbClr val="C00000">
                <a:alpha val="4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14875" y="2865439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l</a:t>
            </a: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og N of these</a:t>
            </a:r>
            <a:endParaRPr lang="en-US" sz="2000" b="1" dirty="0">
              <a:solidFill>
                <a:srgbClr val="BE442C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3707481"/>
            <a:ext cx="3310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T(1) = 1 from first </a:t>
            </a:r>
            <a:r>
              <a:rPr lang="en-US" sz="2000" b="1" dirty="0" err="1" smtClean="0">
                <a:solidFill>
                  <a:srgbClr val="BE442C"/>
                </a:solidFill>
                <a:latin typeface="Segoe Print" panose="02000600000000000000" pitchFamily="2" charset="0"/>
              </a:rPr>
              <a:t>eqns</a:t>
            </a:r>
            <a:endParaRPr lang="en-US" sz="2000" b="1" dirty="0">
              <a:solidFill>
                <a:srgbClr val="BE442C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Quick Sort is a comparison/swapping sort</a:t>
            </a:r>
          </a:p>
          <a:p>
            <a:pPr marL="452628" indent="-342900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O(N log N) </a:t>
            </a:r>
            <a:r>
              <a:rPr lang="en-US" sz="2400" b="1" dirty="0" smtClean="0">
                <a:solidFill>
                  <a:srgbClr val="990033"/>
                </a:solidFill>
                <a:latin typeface="Segoe Print" panose="02000600000000000000" pitchFamily="2" charset="0"/>
              </a:rPr>
              <a:t>average case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time complexity of for lists of N items</a:t>
            </a:r>
          </a:p>
          <a:p>
            <a:pPr marL="452628" indent="-342900">
              <a:spcBef>
                <a:spcPts val="6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Worst case is O(N^2) but it is rare so Quick Sort is heavily used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in-place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not stable (due to long range swaps)</a:t>
            </a:r>
            <a:endParaRPr lang="en-US" sz="2400" b="1" dirty="0"/>
          </a:p>
          <a:p>
            <a:pPr marL="109728" indent="0">
              <a:spcBef>
                <a:spcPts val="600"/>
              </a:spcBef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An example (see videos)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Quick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9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Selection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Insertion</a:t>
            </a:r>
            <a:r>
              <a:rPr lang="en-US" b="1" dirty="0" smtClean="0"/>
              <a:t> are worst case O(N^2) but in practice they are efficient for small lists</a:t>
            </a:r>
            <a:endParaRPr lang="en-US" b="1" dirty="0"/>
          </a:p>
          <a:p>
            <a:pPr marL="109728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Merge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Quicksort </a:t>
            </a:r>
            <a:r>
              <a:rPr lang="en-US" b="1" dirty="0" smtClean="0"/>
              <a:t>are efficient on large sets but slow on small lists due to dividing, merging, recursive calls, </a:t>
            </a:r>
            <a:r>
              <a:rPr lang="en-US" b="1" i="1" dirty="0" smtClean="0"/>
              <a:t>etc.</a:t>
            </a:r>
          </a:p>
          <a:p>
            <a:pPr marL="109728" indent="0">
              <a:spcBef>
                <a:spcPts val="300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Common to do </a:t>
            </a:r>
            <a:r>
              <a:rPr lang="en-US" b="1" dirty="0" smtClean="0">
                <a:latin typeface="Segoe Print" panose="02000600000000000000" pitchFamily="2" charset="0"/>
              </a:rPr>
              <a:t>Merge/Quick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until sub-lists get smallish, then finish small lists with (say) </a:t>
            </a:r>
            <a:r>
              <a:rPr lang="en-US" b="1" dirty="0" smtClean="0">
                <a:latin typeface="Segoe Print" panose="02000600000000000000" pitchFamily="2" charset="0"/>
              </a:rPr>
              <a:t>Insertion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sort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Combo Sorts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73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0" y="2209800"/>
            <a:ext cx="1752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70C0"/>
                </a:solidFill>
                <a:effectLst/>
              </a:rPr>
              <a:t>END</a:t>
            </a:r>
            <a:endParaRPr lang="en-US" sz="54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34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848600" cy="5638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Decision Tree for Comparison Sorting</a:t>
            </a:r>
            <a:endParaRPr lang="en-US" sz="4000" dirty="0">
              <a:solidFill>
                <a:srgbClr val="0070C0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3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Fundamental Problem in many applications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Ebay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</a:p>
          <a:p>
            <a:pPr marL="708660" lvl="1" indent="-342900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I got 300,000 hits on my search for “widgets” please put them into “ending soonest” order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pPr marL="708660" lvl="1" indent="-342900">
              <a:spcBef>
                <a:spcPts val="18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Put them into “lowest price first” order</a:t>
            </a:r>
          </a:p>
          <a:p>
            <a:pPr marL="708660" lvl="1" indent="-342900">
              <a:spcBef>
                <a:spcPts val="18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happens in ½ second or so</a:t>
            </a:r>
          </a:p>
          <a:p>
            <a:pPr marL="109728" indent="0">
              <a:spcBef>
                <a:spcPts val="3000"/>
              </a:spcBef>
              <a:buNone/>
            </a:pPr>
            <a:r>
              <a:rPr lang="en-US" sz="2400" b="1" dirty="0" smtClean="0"/>
              <a:t>Efficiency is critical for large data 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Sorting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99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Bubble Sort has been our gold standard for badness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Segoe Print" panose="02000600000000000000" pitchFamily="2" charset="0"/>
              </a:rPr>
              <a:t>O(N^2) worst </a:t>
            </a: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case time complexity for lists of N items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/>
              <a:t>It works “</a:t>
            </a:r>
            <a:r>
              <a:rPr lang="en-US" sz="2400" b="1" dirty="0" smtClean="0">
                <a:solidFill>
                  <a:srgbClr val="C00000"/>
                </a:solidFill>
              </a:rPr>
              <a:t>in-place</a:t>
            </a:r>
            <a:r>
              <a:rPr lang="en-US" sz="2400" b="1" dirty="0" smtClean="0"/>
              <a:t>” </a:t>
            </a:r>
          </a:p>
          <a:p>
            <a:pPr marL="70866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Segoe Print" panose="02000600000000000000" pitchFamily="2" charset="0"/>
              </a:rPr>
              <a:t>m</a:t>
            </a: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eans if we have the items in an array, the sort happens without needing another array of size N as “temp” space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/>
              <a:t>It is “</a:t>
            </a:r>
            <a:r>
              <a:rPr lang="en-US" sz="2400" b="1" dirty="0" smtClean="0">
                <a:solidFill>
                  <a:srgbClr val="C00000"/>
                </a:solidFill>
              </a:rPr>
              <a:t>stable</a:t>
            </a:r>
            <a:r>
              <a:rPr lang="en-US" sz="2400" b="1" dirty="0" smtClean="0"/>
              <a:t>” </a:t>
            </a:r>
          </a:p>
          <a:p>
            <a:pPr marL="70866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Segoe Print" panose="02000600000000000000" pitchFamily="2" charset="0"/>
              </a:rPr>
              <a:t>m</a:t>
            </a: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eans it preserves original order for items with the same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Bubble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38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Original </a:t>
            </a: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unsorted list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: </a:t>
            </a:r>
            <a:endParaRPr lang="en-US" b="1" dirty="0" smtClean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marL="708660" lvl="1" indent="-342900">
              <a:spcAft>
                <a:spcPts val="600"/>
              </a:spcAft>
            </a:pPr>
            <a:r>
              <a:rPr lang="en-US" sz="2400" b="1" dirty="0" smtClean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, 5, 1, 8, </a:t>
            </a:r>
            <a:r>
              <a:rPr lang="en-US" sz="2400" b="1" dirty="0"/>
              <a:t>2</a:t>
            </a:r>
            <a:r>
              <a:rPr lang="en-US" sz="2400" b="1" dirty="0">
                <a:solidFill>
                  <a:srgbClr val="0070C0"/>
                </a:solidFill>
              </a:rPr>
              <a:t>, 7, 9,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, 4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Stable sort</a:t>
            </a:r>
            <a:r>
              <a:rPr lang="en-US" b="1" dirty="0" smtClean="0">
                <a:latin typeface="Segoe Print" panose="02000600000000000000" pitchFamily="2" charset="0"/>
              </a:rPr>
              <a:t> gives this:</a:t>
            </a:r>
          </a:p>
          <a:p>
            <a:pPr marL="708660" lvl="1" indent="-342900"/>
            <a:r>
              <a:rPr lang="en-US" sz="2400" b="1" dirty="0" smtClean="0">
                <a:solidFill>
                  <a:srgbClr val="0070C0"/>
                </a:solidFill>
              </a:rPr>
              <a:t>1, </a:t>
            </a:r>
            <a:r>
              <a:rPr lang="en-US" sz="2400" b="1" dirty="0" smtClean="0"/>
              <a:t>2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0070C0"/>
                </a:solidFill>
              </a:rPr>
              <a:t>, 3, 4, 5, 7, 8, 9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728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Unstable sort </a:t>
            </a:r>
            <a:r>
              <a:rPr lang="en-US" b="1" dirty="0" smtClean="0">
                <a:latin typeface="Segoe Print" panose="02000600000000000000" pitchFamily="2" charset="0"/>
              </a:rPr>
              <a:t>might give this:</a:t>
            </a:r>
          </a:p>
          <a:p>
            <a:pPr marL="708660" lvl="1" indent="-342900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/>
              <a:t>2</a:t>
            </a:r>
            <a:r>
              <a:rPr lang="en-US" sz="2400" b="1" dirty="0">
                <a:solidFill>
                  <a:srgbClr val="0070C0"/>
                </a:solidFill>
              </a:rPr>
              <a:t>, 3, 4, 5, 7, 8, </a:t>
            </a:r>
            <a:r>
              <a:rPr lang="en-US" sz="2400" b="1" dirty="0" smtClean="0">
                <a:solidFill>
                  <a:srgbClr val="0070C0"/>
                </a:solidFill>
              </a:rPr>
              <a:t>9</a:t>
            </a:r>
            <a:endParaRPr lang="en-US" sz="2400" b="1" dirty="0">
              <a:solidFill>
                <a:srgbClr val="0070C0"/>
              </a:solidFill>
            </a:endParaRPr>
          </a:p>
          <a:p>
            <a:pPr marL="708660" lvl="1" indent="-342900">
              <a:spcBef>
                <a:spcPts val="0"/>
              </a:spcBef>
            </a:pPr>
            <a:endParaRPr lang="en-US" b="1" dirty="0" smtClean="0">
              <a:solidFill>
                <a:srgbClr val="0070C0"/>
              </a:solidFill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matters if you have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secondary keys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to sort on as well as primary key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Stability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94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Insertion Sort is a comparison and “swap” sort</a:t>
            </a:r>
          </a:p>
          <a:p>
            <a:pPr marL="452628" indent="-342900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O(N^2) worst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case time complexity for lists of N items</a:t>
            </a:r>
            <a:endParaRPr lang="en-US" sz="28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in-place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Pass through main array once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Compare current item to its up neighbor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If out of order, pull out up neighbor and shift elements up until you find a slot the item belongs between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“insert” due to shifting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Insertion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53000" y="5413513"/>
            <a:ext cx="295275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2915" y="5716080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Stable 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855" y="5716079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YES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2590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, stable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Selection Sort is a comparison and “swap” sort</a:t>
            </a:r>
          </a:p>
          <a:p>
            <a:pPr marL="452628" indent="-342900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O(N^2) worst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case time complexity for lists of N items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in-place</a:t>
            </a:r>
            <a:endParaRPr lang="en-US" sz="2400" b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not inherently stable (due to long range swaps)</a:t>
            </a:r>
            <a:endParaRPr lang="en-US" sz="2400" b="1" dirty="0" smtClean="0"/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Pass through main array N times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Each pass </a:t>
            </a:r>
            <a:r>
              <a:rPr lang="en-US" sz="2400" b="1" dirty="0" err="1" smtClean="0">
                <a:latin typeface="Segoe Print" panose="02000600000000000000" pitchFamily="2" charset="0"/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, find smallest item in array and swap it with slot </a:t>
            </a:r>
            <a:r>
              <a:rPr lang="en-US" sz="2400" b="1" dirty="0" err="1" smtClean="0">
                <a:latin typeface="Segoe Print" panose="02000600000000000000" pitchFamily="2" charset="0"/>
              </a:rPr>
              <a:t>i</a:t>
            </a:r>
            <a:endParaRPr lang="en-US" sz="2400" b="1" dirty="0" smtClean="0"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Selection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4940491"/>
            <a:ext cx="295275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7550" y="5243058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Stable 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3925" y="5233533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NO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Heap Sort we studied with heaps</a:t>
            </a:r>
          </a:p>
          <a:p>
            <a:pPr marL="452628" indent="-342900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O(N log N)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worst case time complexity for list of N items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ot in-place  </a:t>
            </a:r>
            <a:r>
              <a:rPr lang="en-US" sz="24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(the way we discussed in class is not)</a:t>
            </a:r>
            <a:endParaRPr lang="en-US" sz="2400" b="1" dirty="0">
              <a:solidFill>
                <a:srgbClr val="BE442C"/>
              </a:solidFill>
              <a:latin typeface="Segoe Print" panose="02000600000000000000" pitchFamily="2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not stable  </a:t>
            </a:r>
            <a:r>
              <a:rPr lang="en-US" sz="24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(due to heap)</a:t>
            </a:r>
          </a:p>
          <a:p>
            <a:pPr marL="109728" indent="0">
              <a:spcBef>
                <a:spcPts val="3000"/>
              </a:spcBef>
              <a:buNone/>
            </a:pPr>
            <a:r>
              <a:rPr lang="en-US" sz="2400" b="1" dirty="0" smtClean="0">
                <a:latin typeface="Segoe Print" panose="02000600000000000000" pitchFamily="2" charset="0"/>
              </a:rPr>
              <a:t>Do BuildHeap with array of items (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O(N)</a:t>
            </a:r>
            <a:r>
              <a:rPr lang="en-US" sz="2400" b="1" dirty="0" smtClean="0">
                <a:latin typeface="Segoe Print" panose="02000600000000000000" pitchFamily="2" charset="0"/>
              </a:rPr>
              <a:t> )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latin typeface="Segoe Print" panose="02000600000000000000" pitchFamily="2" charset="0"/>
              </a:rPr>
              <a:t>Do </a:t>
            </a:r>
            <a:r>
              <a:rPr lang="en-US" sz="2400" b="1" dirty="0" err="1" smtClean="0">
                <a:latin typeface="Segoe Print" panose="02000600000000000000" pitchFamily="2" charset="0"/>
              </a:rPr>
              <a:t>delMin</a:t>
            </a:r>
            <a:r>
              <a:rPr lang="en-US" sz="2400" b="1" dirty="0" smtClean="0">
                <a:latin typeface="Segoe Print" panose="02000600000000000000" pitchFamily="2" charset="0"/>
              </a:rPr>
              <a:t> N times back into array (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O(N log N) </a:t>
            </a:r>
            <a:r>
              <a:rPr lang="en-US" sz="2400" b="1" dirty="0" smtClean="0">
                <a:latin typeface="Segoe Print" panose="02000600000000000000" pitchFamily="2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Heap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86200" y="5257800"/>
            <a:ext cx="295275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5560367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NO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888" y="5560367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Stable 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Heap Sort can be done </a:t>
            </a:r>
            <a:r>
              <a:rPr lang="en-US" sz="2400" b="1" dirty="0" smtClean="0">
                <a:solidFill>
                  <a:srgbClr val="C00000"/>
                </a:solidFill>
              </a:rPr>
              <a:t>in-place</a:t>
            </a:r>
            <a:r>
              <a:rPr lang="en-US" sz="2400" b="1" dirty="0" smtClean="0">
                <a:solidFill>
                  <a:srgbClr val="0070C0"/>
                </a:solidFill>
              </a:rPr>
              <a:t> (still not stable)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egoe Print" panose="02000600000000000000" pitchFamily="2" charset="0"/>
              </a:rPr>
              <a:t>BuildHeap loads all elements into an array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egoe Print" panose="02000600000000000000" pitchFamily="2" charset="0"/>
              </a:rPr>
              <a:t>delMin</a:t>
            </a:r>
            <a:r>
              <a:rPr lang="en-US" sz="2400" b="1" dirty="0" smtClean="0">
                <a:latin typeface="Segoe Print" panose="02000600000000000000" pitchFamily="2" charset="0"/>
              </a:rPr>
              <a:t> removes an element from heap array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egoe Print" panose="02000600000000000000" pitchFamily="2" charset="0"/>
              </a:rPr>
              <a:t>This makes one array slot open (at the end)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egoe Print" panose="02000600000000000000" pitchFamily="2" charset="0"/>
              </a:rPr>
              <a:t>Put removed element at array end (heap last+1)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egoe Print" panose="02000600000000000000" pitchFamily="2" charset="0"/>
              </a:rPr>
              <a:t>Keep doing this… when heap is empty array will contain all the elements in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reverse</a:t>
            </a:r>
            <a:r>
              <a:rPr lang="en-US" sz="2400" b="1" dirty="0" smtClean="0">
                <a:latin typeface="Segoe Print" panose="02000600000000000000" pitchFamily="2" charset="0"/>
              </a:rPr>
              <a:t>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In-Place Heap Sort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88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10677</TotalTime>
  <Words>1316</Words>
  <Application>Microsoft Office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Aharoni</vt:lpstr>
      <vt:lpstr>Arial</vt:lpstr>
      <vt:lpstr>Arial Black</vt:lpstr>
      <vt:lpstr>Arial Narrow</vt:lpstr>
      <vt:lpstr>Calibri</vt:lpstr>
      <vt:lpstr>Cambria Math</vt:lpstr>
      <vt:lpstr>Consolas</vt:lpstr>
      <vt:lpstr>Lucida Sans Unicode</vt:lpstr>
      <vt:lpstr>Segoe Print</vt:lpstr>
      <vt:lpstr>Symbol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Sorting</vt:lpstr>
      <vt:lpstr>Bubble Sort</vt:lpstr>
      <vt:lpstr>Stability</vt:lpstr>
      <vt:lpstr>Insertion Sort</vt:lpstr>
      <vt:lpstr>Selection Sort</vt:lpstr>
      <vt:lpstr>Heap Sort</vt:lpstr>
      <vt:lpstr>In-Place Heap Sort</vt:lpstr>
      <vt:lpstr>In-Place Heap Sort</vt:lpstr>
      <vt:lpstr>Recall: Big O is an Upper Bound</vt:lpstr>
      <vt:lpstr>PowerPoint Presentation</vt:lpstr>
      <vt:lpstr>Big W is Lower Bound</vt:lpstr>
      <vt:lpstr>PowerPoint Presentation</vt:lpstr>
      <vt:lpstr>Big Q is Both Bounds</vt:lpstr>
      <vt:lpstr>PowerPoint Presentation</vt:lpstr>
      <vt:lpstr>PowerPoint Presentation</vt:lpstr>
      <vt:lpstr>Merge Sort</vt:lpstr>
      <vt:lpstr>Analysis of Merge Sort</vt:lpstr>
      <vt:lpstr>Analysis of Merge Sort</vt:lpstr>
      <vt:lpstr>Analysis of Merge Sort</vt:lpstr>
      <vt:lpstr>Analysis of Merge Sort</vt:lpstr>
      <vt:lpstr>Quick Sort</vt:lpstr>
      <vt:lpstr>Combo Sorts</vt:lpstr>
      <vt:lpstr>END</vt:lpstr>
      <vt:lpstr>Decision Tree for Comparison Sorting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1091</cp:revision>
  <dcterms:created xsi:type="dcterms:W3CDTF">2013-02-22T17:09:52Z</dcterms:created>
  <dcterms:modified xsi:type="dcterms:W3CDTF">2019-11-25T17:37:36Z</dcterms:modified>
</cp:coreProperties>
</file>