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493" r:id="rId3"/>
    <p:sldId id="554" r:id="rId4"/>
    <p:sldId id="596" r:id="rId5"/>
    <p:sldId id="577" r:id="rId6"/>
    <p:sldId id="578" r:id="rId7"/>
    <p:sldId id="591" r:id="rId8"/>
    <p:sldId id="593" r:id="rId9"/>
    <p:sldId id="583" r:id="rId10"/>
    <p:sldId id="587" r:id="rId11"/>
    <p:sldId id="579" r:id="rId12"/>
    <p:sldId id="588" r:id="rId13"/>
    <p:sldId id="585" r:id="rId14"/>
    <p:sldId id="594" r:id="rId15"/>
    <p:sldId id="586" r:id="rId16"/>
    <p:sldId id="589" r:id="rId17"/>
    <p:sldId id="584" r:id="rId18"/>
    <p:sldId id="600" r:id="rId19"/>
    <p:sldId id="590" r:id="rId20"/>
    <p:sldId id="514" r:id="rId21"/>
    <p:sldId id="496" r:id="rId22"/>
    <p:sldId id="595" r:id="rId23"/>
    <p:sldId id="524" r:id="rId24"/>
    <p:sldId id="597" r:id="rId25"/>
    <p:sldId id="598" r:id="rId26"/>
    <p:sldId id="599" r:id="rId27"/>
    <p:sldId id="472" r:id="rId28"/>
    <p:sldId id="5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BE442C"/>
    <a:srgbClr val="CC0099"/>
    <a:srgbClr val="F59D9D"/>
    <a:srgbClr val="99FF33"/>
    <a:srgbClr val="3366FF"/>
    <a:srgbClr val="FF6600"/>
    <a:srgbClr val="F9FDC3"/>
    <a:srgbClr val="E45740"/>
    <a:srgbClr val="C63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39" autoAdjust="0"/>
    <p:restoredTop sz="94633" autoAdjust="0"/>
  </p:normalViewPr>
  <p:slideViewPr>
    <p:cSldViewPr>
      <p:cViewPr varScale="1">
        <p:scale>
          <a:sx n="98" d="100"/>
          <a:sy n="98" d="100"/>
        </p:scale>
        <p:origin x="1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56414"/>
          </a:xfrm>
        </p:spPr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Node X has a parent P,  no grandparent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Zig R Pattern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874" y="3106498"/>
            <a:ext cx="398299" cy="39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18064" y="2363941"/>
            <a:ext cx="3025160" cy="2460521"/>
            <a:chOff x="507005" y="2293585"/>
            <a:chExt cx="3025160" cy="246052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29312" y="2713147"/>
              <a:ext cx="405942" cy="33408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88653" y="2293585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231093" y="2966272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2637265" y="3892817"/>
              <a:ext cx="894900" cy="861289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507005" y="3175827"/>
              <a:ext cx="911135" cy="85231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488151" y="3913037"/>
              <a:ext cx="871085" cy="82085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26" idx="3"/>
            </p:cNvCxnSpPr>
            <p:nvPr/>
          </p:nvCxnSpPr>
          <p:spPr>
            <a:xfrm flipH="1">
              <a:off x="1941555" y="3421557"/>
              <a:ext cx="367653" cy="44333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946835" y="2782768"/>
              <a:ext cx="378457" cy="3809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699014" y="3389450"/>
              <a:ext cx="358584" cy="42295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5928" y="3062569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96190" y="2382933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P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1599" y="4208758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3477" y="4208758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B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6429" y="3612346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C</a:t>
              </a:r>
            </a:p>
          </p:txBody>
        </p:sp>
      </p:grpSp>
      <p:sp>
        <p:nvSpPr>
          <p:cNvPr id="66" name="Curved Right Arrow 65"/>
          <p:cNvSpPr/>
          <p:nvPr/>
        </p:nvSpPr>
        <p:spPr>
          <a:xfrm rot="5400000">
            <a:off x="1596259" y="2923769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862349" y="2903717"/>
            <a:ext cx="3077577" cy="2460151"/>
            <a:chOff x="5120107" y="2297131"/>
            <a:chExt cx="3077577" cy="2460151"/>
          </a:xfrm>
        </p:grpSpPr>
        <p:sp>
          <p:nvSpPr>
            <p:cNvPr id="54" name="Oval 53"/>
            <p:cNvSpPr/>
            <p:nvPr/>
          </p:nvSpPr>
          <p:spPr>
            <a:xfrm>
              <a:off x="5926090" y="3038905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769944" y="2297131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7270612" y="3232387"/>
              <a:ext cx="927072" cy="916113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5120107" y="3950260"/>
              <a:ext cx="854575" cy="80702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6290761" y="3934628"/>
              <a:ext cx="814712" cy="822654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5631154" y="3549396"/>
              <a:ext cx="303791" cy="34904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3" idx="3"/>
            </p:cNvCxnSpPr>
            <p:nvPr/>
          </p:nvCxnSpPr>
          <p:spPr>
            <a:xfrm flipH="1">
              <a:off x="6433754" y="2752416"/>
              <a:ext cx="414305" cy="33814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412263" y="3580011"/>
              <a:ext cx="243607" cy="31843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7274666" y="2760175"/>
              <a:ext cx="415638" cy="46972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881501" y="2405853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60767" y="4328365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04653" y="4263548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B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30558" y="363175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33283" y="3115103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P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Right Arrow 75"/>
          <p:cNvSpPr/>
          <p:nvPr/>
        </p:nvSpPr>
        <p:spPr>
          <a:xfrm>
            <a:off x="4048505" y="3305490"/>
            <a:ext cx="838200" cy="323845"/>
          </a:xfrm>
          <a:prstGeom prst="rightArrow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44450">
            <a:solidFill>
              <a:schemeClr val="accent2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6518207" y="3545774"/>
            <a:ext cx="231325" cy="901816"/>
          </a:xfrm>
          <a:prstGeom prst="line">
            <a:avLst/>
          </a:prstGeom>
          <a:ln w="31750">
            <a:solidFill>
              <a:schemeClr val="accent2">
                <a:lumMod val="75000"/>
                <a:alpha val="8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rved Right Arrow 80"/>
          <p:cNvSpPr/>
          <p:nvPr/>
        </p:nvSpPr>
        <p:spPr>
          <a:xfrm rot="5400000">
            <a:off x="6411634" y="3789755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ontent Placeholder 1"/>
          <p:cNvSpPr txBox="1">
            <a:spLocks/>
          </p:cNvSpPr>
          <p:nvPr/>
        </p:nvSpPr>
        <p:spPr>
          <a:xfrm>
            <a:off x="3647453" y="2205370"/>
            <a:ext cx="1865744" cy="832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AVL single rotation</a:t>
            </a:r>
          </a:p>
        </p:txBody>
      </p:sp>
    </p:spTree>
    <p:extLst>
      <p:ext uri="{BB962C8B-B14F-4D97-AF65-F5344CB8AC3E}">
        <p14:creationId xmlns:p14="http://schemas.microsoft.com/office/powerpoint/2010/main" val="206896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6" grpId="0" animBg="1"/>
      <p:bldP spid="81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60"/>
          <p:cNvSpPr/>
          <p:nvPr/>
        </p:nvSpPr>
        <p:spPr>
          <a:xfrm>
            <a:off x="7062750" y="3152519"/>
            <a:ext cx="1745296" cy="190128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4969672" y="3846673"/>
            <a:ext cx="1370155" cy="114276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6237856" y="3832747"/>
            <a:ext cx="953786" cy="780398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27908" y="224495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02802" y="289173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926514" y="3715389"/>
            <a:ext cx="2026677" cy="1566545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73661" y="3026811"/>
            <a:ext cx="1370155" cy="114276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1500465" y="3564741"/>
            <a:ext cx="953786" cy="780398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668" y="694830"/>
            <a:ext cx="3567379" cy="969706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Node X has parent P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 grandparent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9938" y="283386"/>
            <a:ext cx="4800600" cy="11430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Zig R Example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2359498"/>
            <a:ext cx="3657600" cy="2962145"/>
            <a:chOff x="4114800" y="2133416"/>
            <a:chExt cx="4811821" cy="343611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210158" y="2512944"/>
              <a:ext cx="534045" cy="38753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85531" y="2133416"/>
              <a:ext cx="675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398162" y="3214233"/>
              <a:ext cx="284150" cy="44793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15447" y="3798159"/>
              <a:ext cx="53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8510" y="2969235"/>
              <a:ext cx="523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100842" y="2537298"/>
              <a:ext cx="497886" cy="4419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4800" y="3824770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436268" y="3418938"/>
              <a:ext cx="362132" cy="41947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262195" y="3764447"/>
              <a:ext cx="795607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2002" y="3756293"/>
              <a:ext cx="796889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06522" y="2905025"/>
              <a:ext cx="786824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033791" y="3358743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80540" y="3314667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821757" y="4419600"/>
              <a:ext cx="731333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60558" y="5105400"/>
              <a:ext cx="666063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700996" y="4118751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260558" y="4783863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128724" y="1888196"/>
            <a:ext cx="2142429" cy="1200329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f</a:t>
            </a:r>
            <a:r>
              <a:rPr lang="en-US" b="1" i="1" dirty="0" smtClean="0">
                <a:solidFill>
                  <a:srgbClr val="0070C0"/>
                </a:solidFill>
              </a:rPr>
              <a:t>ind ( 15 )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Means we splay 15 to root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Use single AVL</a:t>
            </a:r>
          </a:p>
        </p:txBody>
      </p:sp>
      <p:sp>
        <p:nvSpPr>
          <p:cNvPr id="23" name="Freeform 22"/>
          <p:cNvSpPr/>
          <p:nvPr/>
        </p:nvSpPr>
        <p:spPr>
          <a:xfrm>
            <a:off x="2392707" y="2315004"/>
            <a:ext cx="561861" cy="419413"/>
          </a:xfrm>
          <a:custGeom>
            <a:avLst/>
            <a:gdLst>
              <a:gd name="connsiteX0" fmla="*/ 0 w 561861"/>
              <a:gd name="connsiteY0" fmla="*/ 419413 h 419413"/>
              <a:gd name="connsiteX1" fmla="*/ 22034 w 561861"/>
              <a:gd name="connsiteY1" fmla="*/ 298227 h 419413"/>
              <a:gd name="connsiteX2" fmla="*/ 44068 w 561861"/>
              <a:gd name="connsiteY2" fmla="*/ 232126 h 419413"/>
              <a:gd name="connsiteX3" fmla="*/ 99152 w 561861"/>
              <a:gd name="connsiteY3" fmla="*/ 166025 h 419413"/>
              <a:gd name="connsiteX4" fmla="*/ 176270 w 561861"/>
              <a:gd name="connsiteY4" fmla="*/ 66873 h 419413"/>
              <a:gd name="connsiteX5" fmla="*/ 242371 w 561861"/>
              <a:gd name="connsiteY5" fmla="*/ 44839 h 419413"/>
              <a:gd name="connsiteX6" fmla="*/ 275422 w 561861"/>
              <a:gd name="connsiteY6" fmla="*/ 33822 h 419413"/>
              <a:gd name="connsiteX7" fmla="*/ 319489 w 561861"/>
              <a:gd name="connsiteY7" fmla="*/ 22806 h 419413"/>
              <a:gd name="connsiteX8" fmla="*/ 352540 w 561861"/>
              <a:gd name="connsiteY8" fmla="*/ 11789 h 419413"/>
              <a:gd name="connsiteX9" fmla="*/ 462709 w 561861"/>
              <a:gd name="connsiteY9" fmla="*/ 772 h 419413"/>
              <a:gd name="connsiteX10" fmla="*/ 561861 w 561861"/>
              <a:gd name="connsiteY10" fmla="*/ 772 h 4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61" h="419413">
                <a:moveTo>
                  <a:pt x="0" y="419413"/>
                </a:moveTo>
                <a:cubicBezTo>
                  <a:pt x="3599" y="397820"/>
                  <a:pt x="15435" y="322422"/>
                  <a:pt x="22034" y="298227"/>
                </a:cubicBezTo>
                <a:cubicBezTo>
                  <a:pt x="28145" y="275820"/>
                  <a:pt x="31185" y="251451"/>
                  <a:pt x="44068" y="232126"/>
                </a:cubicBezTo>
                <a:cubicBezTo>
                  <a:pt x="74743" y="186111"/>
                  <a:pt x="56738" y="208437"/>
                  <a:pt x="99152" y="166025"/>
                </a:cubicBezTo>
                <a:cubicBezTo>
                  <a:pt x="113099" y="124184"/>
                  <a:pt x="120535" y="85451"/>
                  <a:pt x="176270" y="66873"/>
                </a:cubicBezTo>
                <a:lnTo>
                  <a:pt x="242371" y="44839"/>
                </a:lnTo>
                <a:cubicBezTo>
                  <a:pt x="253388" y="41167"/>
                  <a:pt x="264156" y="36638"/>
                  <a:pt x="275422" y="33822"/>
                </a:cubicBezTo>
                <a:cubicBezTo>
                  <a:pt x="290111" y="30150"/>
                  <a:pt x="304931" y="26965"/>
                  <a:pt x="319489" y="22806"/>
                </a:cubicBezTo>
                <a:cubicBezTo>
                  <a:pt x="330655" y="19616"/>
                  <a:pt x="341062" y="13555"/>
                  <a:pt x="352540" y="11789"/>
                </a:cubicBezTo>
                <a:cubicBezTo>
                  <a:pt x="389017" y="6177"/>
                  <a:pt x="425854" y="2712"/>
                  <a:pt x="462709" y="772"/>
                </a:cubicBezTo>
                <a:cubicBezTo>
                  <a:pt x="495714" y="-965"/>
                  <a:pt x="528810" y="772"/>
                  <a:pt x="561861" y="772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271153" y="1914521"/>
            <a:ext cx="859315" cy="475009"/>
          </a:xfrm>
          <a:custGeom>
            <a:avLst/>
            <a:gdLst>
              <a:gd name="connsiteX0" fmla="*/ 0 w 859315"/>
              <a:gd name="connsiteY0" fmla="*/ 56368 h 475009"/>
              <a:gd name="connsiteX1" fmla="*/ 55084 w 859315"/>
              <a:gd name="connsiteY1" fmla="*/ 45352 h 475009"/>
              <a:gd name="connsiteX2" fmla="*/ 187287 w 859315"/>
              <a:gd name="connsiteY2" fmla="*/ 23318 h 475009"/>
              <a:gd name="connsiteX3" fmla="*/ 517793 w 859315"/>
              <a:gd name="connsiteY3" fmla="*/ 23318 h 475009"/>
              <a:gd name="connsiteX4" fmla="*/ 627961 w 859315"/>
              <a:gd name="connsiteY4" fmla="*/ 56368 h 475009"/>
              <a:gd name="connsiteX5" fmla="*/ 661012 w 859315"/>
              <a:gd name="connsiteY5" fmla="*/ 67385 h 475009"/>
              <a:gd name="connsiteX6" fmla="*/ 716096 w 859315"/>
              <a:gd name="connsiteY6" fmla="*/ 144503 h 475009"/>
              <a:gd name="connsiteX7" fmla="*/ 793214 w 859315"/>
              <a:gd name="connsiteY7" fmla="*/ 243655 h 475009"/>
              <a:gd name="connsiteX8" fmla="*/ 815248 w 859315"/>
              <a:gd name="connsiteY8" fmla="*/ 309756 h 475009"/>
              <a:gd name="connsiteX9" fmla="*/ 859315 w 859315"/>
              <a:gd name="connsiteY9" fmla="*/ 375858 h 475009"/>
              <a:gd name="connsiteX10" fmla="*/ 859315 w 859315"/>
              <a:gd name="connsiteY10" fmla="*/ 475009 h 4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315" h="475009">
                <a:moveTo>
                  <a:pt x="0" y="56368"/>
                </a:moveTo>
                <a:cubicBezTo>
                  <a:pt x="18361" y="52696"/>
                  <a:pt x="36644" y="48606"/>
                  <a:pt x="55084" y="45352"/>
                </a:cubicBezTo>
                <a:lnTo>
                  <a:pt x="187287" y="23318"/>
                </a:lnTo>
                <a:cubicBezTo>
                  <a:pt x="311967" y="-18243"/>
                  <a:pt x="230079" y="4756"/>
                  <a:pt x="517793" y="23318"/>
                </a:cubicBezTo>
                <a:cubicBezTo>
                  <a:pt x="538436" y="24650"/>
                  <a:pt x="617990" y="53044"/>
                  <a:pt x="627961" y="56368"/>
                </a:cubicBezTo>
                <a:lnTo>
                  <a:pt x="661012" y="67385"/>
                </a:lnTo>
                <a:cubicBezTo>
                  <a:pt x="732648" y="174840"/>
                  <a:pt x="620441" y="7852"/>
                  <a:pt x="716096" y="144503"/>
                </a:cubicBezTo>
                <a:cubicBezTo>
                  <a:pt x="777590" y="232353"/>
                  <a:pt x="736271" y="186712"/>
                  <a:pt x="793214" y="243655"/>
                </a:cubicBezTo>
                <a:cubicBezTo>
                  <a:pt x="800559" y="265689"/>
                  <a:pt x="802365" y="290431"/>
                  <a:pt x="815248" y="309756"/>
                </a:cubicBezTo>
                <a:cubicBezTo>
                  <a:pt x="829937" y="331790"/>
                  <a:pt x="859315" y="349377"/>
                  <a:pt x="859315" y="375858"/>
                </a:cubicBezTo>
                <a:lnTo>
                  <a:pt x="859315" y="475009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9175" y="2725459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79340" y="1963759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8495" y="4965791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1961" y="413027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6011" y="396065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942640" y="2494145"/>
            <a:ext cx="3858928" cy="2542805"/>
            <a:chOff x="5215589" y="2453605"/>
            <a:chExt cx="3858928" cy="2542805"/>
          </a:xfrm>
        </p:grpSpPr>
        <p:sp>
          <p:nvSpPr>
            <p:cNvPr id="35" name="TextBox 34"/>
            <p:cNvSpPr txBox="1"/>
            <p:nvPr/>
          </p:nvSpPr>
          <p:spPr>
            <a:xfrm>
              <a:off x="7010683" y="2453605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68305" y="3154118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22547" y="3871988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5589" y="4537270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82311" y="4567340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550326" y="4189755"/>
              <a:ext cx="275267" cy="361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971050" y="4178373"/>
              <a:ext cx="276164" cy="36477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972274" y="3491027"/>
              <a:ext cx="378457" cy="3809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788277" y="2796316"/>
              <a:ext cx="292851" cy="3132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43306" y="3922901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726845" y="3549878"/>
              <a:ext cx="195245" cy="28870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7483397" y="2785401"/>
              <a:ext cx="501805" cy="42031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938160" y="3224728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90271" y="3921711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68224" y="4596300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8600046" y="4269972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8253251" y="3598193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6762765" y="2368177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32022" y="3057018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84662" y="205426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6780" y="2848982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23424" y="468043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42482" y="4313052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15612" y="465369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6" name="Curved Right Arrow 65"/>
          <p:cNvSpPr/>
          <p:nvPr/>
        </p:nvSpPr>
        <p:spPr>
          <a:xfrm rot="5400000">
            <a:off x="1458561" y="2785469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7" grpId="0" animBg="1"/>
      <p:bldP spid="59" grpId="0" animBg="1"/>
      <p:bldP spid="25" grpId="0" animBg="1"/>
      <p:bldP spid="26" grpId="0" animBg="1"/>
      <p:bldP spid="33" grpId="0" animBg="1"/>
      <p:bldP spid="34" grpId="0" animBg="1"/>
      <p:bldP spid="29" grpId="0" animBg="1"/>
      <p:bldP spid="22" grpId="0" animBg="1"/>
      <p:bldP spid="23" grpId="0" animBg="1"/>
      <p:bldP spid="24" grpId="0" animBg="1"/>
      <p:bldP spid="27" grpId="0"/>
      <p:bldP spid="28" grpId="0"/>
      <p:bldP spid="30" grpId="0"/>
      <p:bldP spid="31" grpId="0"/>
      <p:bldP spid="32" grpId="0"/>
      <p:bldP spid="53" grpId="0" animBg="1"/>
      <p:bldP spid="54" grpId="0" animBg="1"/>
      <p:bldP spid="55" grpId="0"/>
      <p:bldP spid="56" grpId="0"/>
      <p:bldP spid="58" grpId="0"/>
      <p:bldP spid="60" grpId="0"/>
      <p:bldP spid="62" grpId="0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dirty="0" smtClean="0">
                <a:solidFill>
                  <a:srgbClr val="0070C0"/>
                </a:solidFill>
              </a:rPr>
              <a:t>Zig </a:t>
            </a:r>
            <a:r>
              <a:rPr lang="en-US" sz="3600" dirty="0" err="1" smtClean="0">
                <a:solidFill>
                  <a:srgbClr val="0070C0"/>
                </a:solidFill>
              </a:rPr>
              <a:t>Zig</a:t>
            </a:r>
            <a:r>
              <a:rPr lang="en-US" sz="3600" dirty="0" smtClean="0">
                <a:solidFill>
                  <a:srgbClr val="0070C0"/>
                </a:solidFill>
              </a:rPr>
              <a:t> R Pattern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874" y="3106498"/>
            <a:ext cx="398299" cy="39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034159" y="2984802"/>
            <a:ext cx="838200" cy="323845"/>
          </a:xfrm>
          <a:prstGeom prst="rightArrow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44450">
            <a:solidFill>
              <a:schemeClr val="accent2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2632" y="2256694"/>
            <a:ext cx="3711224" cy="3316046"/>
            <a:chOff x="206097" y="2258019"/>
            <a:chExt cx="3711224" cy="3316046"/>
          </a:xfrm>
        </p:grpSpPr>
        <p:sp>
          <p:nvSpPr>
            <p:cNvPr id="44" name="Isosceles Triangle 43"/>
            <p:cNvSpPr/>
            <p:nvPr/>
          </p:nvSpPr>
          <p:spPr>
            <a:xfrm>
              <a:off x="1962563" y="4753215"/>
              <a:ext cx="871085" cy="82085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176995" y="3866207"/>
              <a:ext cx="871085" cy="82085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28404" y="2677581"/>
              <a:ext cx="405942" cy="33408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87745" y="2258019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30185" y="2930706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022421" y="4698414"/>
              <a:ext cx="894900" cy="861289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06097" y="3140261"/>
              <a:ext cx="911135" cy="85231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26" idx="3"/>
            </p:cNvCxnSpPr>
            <p:nvPr/>
          </p:nvCxnSpPr>
          <p:spPr>
            <a:xfrm flipH="1">
              <a:off x="1640647" y="3385991"/>
              <a:ext cx="367653" cy="44333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45927" y="2747202"/>
              <a:ext cx="378457" cy="3809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98106" y="3353884"/>
              <a:ext cx="358584" cy="42295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5360" y="303882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P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5282" y="2347367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8645" y="5069811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6239" y="5081591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B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42751" y="4239529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664157" y="3720475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3067" y="381205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111287" y="4239529"/>
              <a:ext cx="358584" cy="42295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426782" y="4242977"/>
              <a:ext cx="367653" cy="44333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70626" y="3532095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16345" y="2189642"/>
            <a:ext cx="3684690" cy="3482475"/>
            <a:chOff x="5276276" y="2376245"/>
            <a:chExt cx="3684690" cy="3482475"/>
          </a:xfrm>
        </p:grpSpPr>
        <p:sp>
          <p:nvSpPr>
            <p:cNvPr id="54" name="Oval 53"/>
            <p:cNvSpPr/>
            <p:nvPr/>
          </p:nvSpPr>
          <p:spPr>
            <a:xfrm>
              <a:off x="6689372" y="3118019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533226" y="2376245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8033894" y="3311501"/>
              <a:ext cx="927072" cy="916113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5276276" y="5051698"/>
              <a:ext cx="854575" cy="80702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7084550" y="3996862"/>
              <a:ext cx="814712" cy="822654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6394436" y="3628510"/>
              <a:ext cx="303791" cy="34904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3" idx="3"/>
            </p:cNvCxnSpPr>
            <p:nvPr/>
          </p:nvCxnSpPr>
          <p:spPr>
            <a:xfrm flipH="1">
              <a:off x="7197036" y="2831530"/>
              <a:ext cx="414305" cy="33814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4" idx="5"/>
            </p:cNvCxnSpPr>
            <p:nvPr/>
          </p:nvCxnSpPr>
          <p:spPr>
            <a:xfrm>
              <a:off x="7144657" y="3573304"/>
              <a:ext cx="274495" cy="40425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037948" y="2839289"/>
              <a:ext cx="415638" cy="46972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644783" y="2484967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98083" y="5359298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35091" y="434163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B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93840" y="3710868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96565" y="3194217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P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933028" y="3985850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9567" y="4063207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G</a:t>
              </a: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6264046" y="5042260"/>
              <a:ext cx="854575" cy="80702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74255" y="542145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C</a:t>
              </a:r>
            </a:p>
          </p:txBody>
        </p:sp>
        <p:cxnSp>
          <p:nvCxnSpPr>
            <p:cNvPr id="56" name="Straight Arrow Connector 55"/>
            <p:cNvCxnSpPr>
              <a:endCxn id="51" idx="0"/>
            </p:cNvCxnSpPr>
            <p:nvPr/>
          </p:nvCxnSpPr>
          <p:spPr>
            <a:xfrm>
              <a:off x="6394436" y="4484113"/>
              <a:ext cx="296898" cy="5581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H="1">
              <a:off x="5703564" y="4515910"/>
              <a:ext cx="345737" cy="53578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 flipH="1">
            <a:off x="7327509" y="2786646"/>
            <a:ext cx="231325" cy="901816"/>
          </a:xfrm>
          <a:prstGeom prst="line">
            <a:avLst/>
          </a:prstGeom>
          <a:ln w="31750">
            <a:solidFill>
              <a:schemeClr val="accent2">
                <a:lumMod val="75000"/>
                <a:alpha val="8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497096" y="3541014"/>
            <a:ext cx="191891" cy="1185201"/>
          </a:xfrm>
          <a:prstGeom prst="line">
            <a:avLst/>
          </a:prstGeom>
          <a:ln w="31750">
            <a:solidFill>
              <a:schemeClr val="accent2">
                <a:lumMod val="75000"/>
                <a:alpha val="8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Right Arrow 67"/>
          <p:cNvSpPr/>
          <p:nvPr/>
        </p:nvSpPr>
        <p:spPr>
          <a:xfrm rot="5400000">
            <a:off x="7179945" y="3112700"/>
            <a:ext cx="238374" cy="519404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Right Arrow 68"/>
          <p:cNvSpPr/>
          <p:nvPr/>
        </p:nvSpPr>
        <p:spPr>
          <a:xfrm rot="5400000">
            <a:off x="6349036" y="4050785"/>
            <a:ext cx="207461" cy="472655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109630" y="913960"/>
            <a:ext cx="4538570" cy="11971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200"/>
              </a:spcBef>
              <a:buFont typeface="Wingdings 3"/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X is R-child of parent P  </a:t>
            </a:r>
          </a:p>
          <a:p>
            <a:pPr marL="109728" indent="0">
              <a:spcBef>
                <a:spcPts val="1200"/>
              </a:spcBef>
              <a:buFont typeface="Wingdings 3"/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 is R-child of grandparent G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3068229" y="2305241"/>
            <a:ext cx="2935378" cy="436305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200"/>
              </a:spcBef>
              <a:buFont typeface="Wingdings 3"/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Use the pattern</a:t>
            </a:r>
          </a:p>
        </p:txBody>
      </p:sp>
    </p:spTree>
    <p:extLst>
      <p:ext uri="{BB962C8B-B14F-4D97-AF65-F5344CB8AC3E}">
        <p14:creationId xmlns:p14="http://schemas.microsoft.com/office/powerpoint/2010/main" val="27073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8" grpId="0" animBg="1"/>
      <p:bldP spid="69" grpId="0" animBg="1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651" y="504860"/>
            <a:ext cx="4253587" cy="925399"/>
          </a:xfrm>
        </p:spPr>
        <p:txBody>
          <a:bodyPr>
            <a:no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X is L-child of parent P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 is L-child of  grandparent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6209088" y="3185520"/>
            <a:ext cx="763346" cy="682717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803963" y="2509687"/>
            <a:ext cx="1276674" cy="124750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833054" y="245553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921890" y="1742631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337801" y="316796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7201878" y="3732853"/>
            <a:ext cx="1836272" cy="202065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6698675" y="3902306"/>
            <a:ext cx="837826" cy="76608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1675082" y="3066025"/>
            <a:ext cx="837826" cy="76608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2694" y="177595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9083" y="318536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417315" y="2551359"/>
            <a:ext cx="1836272" cy="202065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007380" y="3952922"/>
            <a:ext cx="763346" cy="682717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78677" y="3985797"/>
            <a:ext cx="861591" cy="126287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8238" y="274638"/>
            <a:ext cx="4679911" cy="1143000"/>
          </a:xfrm>
        </p:spPr>
        <p:txBody>
          <a:bodyPr>
            <a:noAutofit/>
          </a:bodyPr>
          <a:lstStyle/>
          <a:p>
            <a:pPr algn="r"/>
            <a:r>
              <a:rPr lang="en-US" sz="3800" dirty="0" smtClean="0">
                <a:solidFill>
                  <a:srgbClr val="0070C0"/>
                </a:solidFill>
              </a:rPr>
              <a:t>Zig-Zig L Example</a:t>
            </a:r>
            <a:endParaRPr lang="en-US" sz="38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981" y="5104032"/>
            <a:ext cx="2142429" cy="1200329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f</a:t>
            </a:r>
            <a:r>
              <a:rPr lang="en-US" b="1" i="1" dirty="0" smtClean="0">
                <a:solidFill>
                  <a:srgbClr val="0070C0"/>
                </a:solidFill>
              </a:rPr>
              <a:t>ind ( </a:t>
            </a:r>
            <a:r>
              <a:rPr lang="en-US" b="1" i="1" dirty="0">
                <a:solidFill>
                  <a:srgbClr val="0070C0"/>
                </a:solidFill>
              </a:rPr>
              <a:t>7</a:t>
            </a:r>
            <a:r>
              <a:rPr lang="en-US" b="1" i="1" dirty="0" smtClean="0">
                <a:solidFill>
                  <a:srgbClr val="0070C0"/>
                </a:solidFill>
              </a:rPr>
              <a:t> )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Means we splay 7 to root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Use double AVL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0796" y="295121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8995" y="225821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863" y="501169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1737" y="438872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87821" y="356284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42373" y="172459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0419" y="1896888"/>
            <a:ext cx="4187954" cy="3406136"/>
            <a:chOff x="44889" y="2036178"/>
            <a:chExt cx="4187954" cy="3406136"/>
          </a:xfrm>
        </p:grpSpPr>
        <p:sp>
          <p:nvSpPr>
            <p:cNvPr id="35" name="TextBox 34"/>
            <p:cNvSpPr txBox="1"/>
            <p:nvPr/>
          </p:nvSpPr>
          <p:spPr>
            <a:xfrm>
              <a:off x="2169009" y="2036178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68276" y="2716317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3278" y="3433572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3915" y="4119843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62617" y="4148438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40" name="Straight Arrow Connector 39"/>
            <p:cNvCxnSpPr>
              <a:stCxn id="26" idx="3"/>
            </p:cNvCxnSpPr>
            <p:nvPr/>
          </p:nvCxnSpPr>
          <p:spPr>
            <a:xfrm flipH="1">
              <a:off x="642373" y="3800080"/>
              <a:ext cx="221441" cy="3598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93308" y="3835522"/>
              <a:ext cx="176750" cy="34973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26" idx="7"/>
            </p:cNvCxnSpPr>
            <p:nvPr/>
          </p:nvCxnSpPr>
          <p:spPr>
            <a:xfrm flipH="1">
              <a:off x="1240984" y="3073600"/>
              <a:ext cx="268074" cy="34931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946603" y="2378889"/>
              <a:ext cx="292851" cy="3132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63840" y="3437194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885171" y="3132451"/>
              <a:ext cx="195245" cy="28870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641723" y="2367974"/>
              <a:ext cx="501805" cy="42031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96486" y="2807301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8597" y="3504284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26550" y="4178873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758372" y="3852545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1577" y="3180766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4889" y="5044330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28285" y="4475937"/>
              <a:ext cx="183265" cy="45219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05146" y="5030032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605146" y="4456865"/>
              <a:ext cx="114091" cy="46537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1411707" y="246575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922344" y="1865802"/>
            <a:ext cx="3962594" cy="3853303"/>
            <a:chOff x="4922344" y="1865802"/>
            <a:chExt cx="3962594" cy="3853303"/>
          </a:xfrm>
        </p:grpSpPr>
        <p:sp>
          <p:nvSpPr>
            <p:cNvPr id="79" name="TextBox 78"/>
            <p:cNvSpPr txBox="1"/>
            <p:nvPr/>
          </p:nvSpPr>
          <p:spPr>
            <a:xfrm>
              <a:off x="5981372" y="1865802"/>
              <a:ext cx="420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</a:t>
              </a:r>
              <a:endParaRPr 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67527" y="2570414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5133616" y="2880466"/>
              <a:ext cx="170718" cy="38181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5541904" y="2207038"/>
              <a:ext cx="448783" cy="2587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532477" y="3278359"/>
              <a:ext cx="541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3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541931" y="2896352"/>
              <a:ext cx="101225" cy="31740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922344" y="3298248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48165" y="3213759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05873" y="2603617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6695153" y="2904538"/>
              <a:ext cx="221441" cy="3598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9264" y="3278359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7692173" y="3627867"/>
              <a:ext cx="302475" cy="32505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7199787" y="3642013"/>
              <a:ext cx="238953" cy="42020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894758" y="4107671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55333" y="3987020"/>
              <a:ext cx="5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8378645" y="4999715"/>
              <a:ext cx="209062" cy="31098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392953" y="2196123"/>
              <a:ext cx="501805" cy="42031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378645" y="5318995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7255417" y="2934310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134127" y="4362038"/>
              <a:ext cx="128798" cy="2736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085422" y="4643937"/>
              <a:ext cx="635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758417" y="426842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07399" y="346812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15811" y="358463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28067" y="439639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407390" y="5428793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14772" y="167338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45044" y="211763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44099" y="298419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04084" y="2381443"/>
            <a:ext cx="318363" cy="701374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0"/>
          </p:cNvCxnSpPr>
          <p:nvPr/>
        </p:nvCxnSpPr>
        <p:spPr>
          <a:xfrm>
            <a:off x="7108254" y="3070759"/>
            <a:ext cx="9334" cy="831547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Down Arrow 12"/>
          <p:cNvSpPr/>
          <p:nvPr/>
        </p:nvSpPr>
        <p:spPr>
          <a:xfrm rot="1500000">
            <a:off x="6202505" y="2690583"/>
            <a:ext cx="557740" cy="184395"/>
          </a:xfrm>
          <a:prstGeom prst="curvedDownArrow">
            <a:avLst/>
          </a:prstGeom>
          <a:solidFill>
            <a:schemeClr val="accent1">
              <a:alpha val="68000"/>
            </a:schemeClr>
          </a:solidFill>
          <a:ln w="9525">
            <a:solidFill>
              <a:srgbClr val="FF0000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Down Arrow 111"/>
          <p:cNvSpPr/>
          <p:nvPr/>
        </p:nvSpPr>
        <p:spPr>
          <a:xfrm rot="1500000">
            <a:off x="6987339" y="3518609"/>
            <a:ext cx="405115" cy="160493"/>
          </a:xfrm>
          <a:prstGeom prst="curvedDownArrow">
            <a:avLst/>
          </a:prstGeom>
          <a:solidFill>
            <a:schemeClr val="accent1">
              <a:alpha val="68000"/>
            </a:schemeClr>
          </a:solidFill>
          <a:ln w="9525">
            <a:solidFill>
              <a:srgbClr val="FF0000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429375" y="5211745"/>
            <a:ext cx="879894" cy="431321"/>
          </a:xfrm>
          <a:custGeom>
            <a:avLst/>
            <a:gdLst>
              <a:gd name="connsiteX0" fmla="*/ 0 w 879894"/>
              <a:gd name="connsiteY0" fmla="*/ 431321 h 431321"/>
              <a:gd name="connsiteX1" fmla="*/ 422694 w 879894"/>
              <a:gd name="connsiteY1" fmla="*/ 414068 h 431321"/>
              <a:gd name="connsiteX2" fmla="*/ 491706 w 879894"/>
              <a:gd name="connsiteY2" fmla="*/ 388189 h 431321"/>
              <a:gd name="connsiteX3" fmla="*/ 517585 w 879894"/>
              <a:gd name="connsiteY3" fmla="*/ 362310 h 431321"/>
              <a:gd name="connsiteX4" fmla="*/ 552090 w 879894"/>
              <a:gd name="connsiteY4" fmla="*/ 353683 h 431321"/>
              <a:gd name="connsiteX5" fmla="*/ 621102 w 879894"/>
              <a:gd name="connsiteY5" fmla="*/ 284672 h 431321"/>
              <a:gd name="connsiteX6" fmla="*/ 672860 w 879894"/>
              <a:gd name="connsiteY6" fmla="*/ 241540 h 431321"/>
              <a:gd name="connsiteX7" fmla="*/ 698739 w 879894"/>
              <a:gd name="connsiteY7" fmla="*/ 215661 h 431321"/>
              <a:gd name="connsiteX8" fmla="*/ 724619 w 879894"/>
              <a:gd name="connsiteY8" fmla="*/ 181155 h 431321"/>
              <a:gd name="connsiteX9" fmla="*/ 776377 w 879894"/>
              <a:gd name="connsiteY9" fmla="*/ 146649 h 431321"/>
              <a:gd name="connsiteX10" fmla="*/ 810883 w 879894"/>
              <a:gd name="connsiteY10" fmla="*/ 94891 h 431321"/>
              <a:gd name="connsiteX11" fmla="*/ 828136 w 879894"/>
              <a:gd name="connsiteY11" fmla="*/ 69012 h 431321"/>
              <a:gd name="connsiteX12" fmla="*/ 862641 w 879894"/>
              <a:gd name="connsiteY12" fmla="*/ 25879 h 431321"/>
              <a:gd name="connsiteX13" fmla="*/ 879894 w 879894"/>
              <a:gd name="connsiteY13" fmla="*/ 0 h 4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79894" h="431321">
                <a:moveTo>
                  <a:pt x="0" y="431321"/>
                </a:moveTo>
                <a:lnTo>
                  <a:pt x="422694" y="414068"/>
                </a:lnTo>
                <a:cubicBezTo>
                  <a:pt x="442311" y="412958"/>
                  <a:pt x="476277" y="399210"/>
                  <a:pt x="491706" y="388189"/>
                </a:cubicBezTo>
                <a:cubicBezTo>
                  <a:pt x="501633" y="381098"/>
                  <a:pt x="506993" y="368363"/>
                  <a:pt x="517585" y="362310"/>
                </a:cubicBezTo>
                <a:cubicBezTo>
                  <a:pt x="527879" y="356428"/>
                  <a:pt x="540588" y="356559"/>
                  <a:pt x="552090" y="353683"/>
                </a:cubicBezTo>
                <a:cubicBezTo>
                  <a:pt x="649543" y="288716"/>
                  <a:pt x="572874" y="352192"/>
                  <a:pt x="621102" y="284672"/>
                </a:cubicBezTo>
                <a:cubicBezTo>
                  <a:pt x="643338" y="253541"/>
                  <a:pt x="646157" y="263793"/>
                  <a:pt x="672860" y="241540"/>
                </a:cubicBezTo>
                <a:cubicBezTo>
                  <a:pt x="682232" y="233730"/>
                  <a:pt x="690800" y="224924"/>
                  <a:pt x="698739" y="215661"/>
                </a:cubicBezTo>
                <a:cubicBezTo>
                  <a:pt x="708096" y="204745"/>
                  <a:pt x="713873" y="190707"/>
                  <a:pt x="724619" y="181155"/>
                </a:cubicBezTo>
                <a:cubicBezTo>
                  <a:pt x="740117" y="167379"/>
                  <a:pt x="776377" y="146649"/>
                  <a:pt x="776377" y="146649"/>
                </a:cubicBezTo>
                <a:lnTo>
                  <a:pt x="810883" y="94891"/>
                </a:lnTo>
                <a:lnTo>
                  <a:pt x="828136" y="69012"/>
                </a:lnTo>
                <a:cubicBezTo>
                  <a:pt x="844929" y="18631"/>
                  <a:pt x="823623" y="64897"/>
                  <a:pt x="862641" y="25879"/>
                </a:cubicBezTo>
                <a:cubicBezTo>
                  <a:pt x="869972" y="18548"/>
                  <a:pt x="879894" y="0"/>
                  <a:pt x="879894" y="0"/>
                </a:cubicBezTo>
              </a:path>
            </a:pathLst>
          </a:custGeom>
          <a:noFill/>
          <a:ln w="60325">
            <a:solidFill>
              <a:schemeClr val="accent2">
                <a:lumMod val="75000"/>
                <a:alpha val="53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509623" y="4994694"/>
            <a:ext cx="1276709" cy="751686"/>
          </a:xfrm>
          <a:custGeom>
            <a:avLst/>
            <a:gdLst>
              <a:gd name="connsiteX0" fmla="*/ 0 w 1276709"/>
              <a:gd name="connsiteY0" fmla="*/ 0 h 751686"/>
              <a:gd name="connsiteX1" fmla="*/ 86264 w 1276709"/>
              <a:gd name="connsiteY1" fmla="*/ 25880 h 751686"/>
              <a:gd name="connsiteX2" fmla="*/ 232913 w 1276709"/>
              <a:gd name="connsiteY2" fmla="*/ 138023 h 751686"/>
              <a:gd name="connsiteX3" fmla="*/ 250166 w 1276709"/>
              <a:gd name="connsiteY3" fmla="*/ 163902 h 751686"/>
              <a:gd name="connsiteX4" fmla="*/ 293298 w 1276709"/>
              <a:gd name="connsiteY4" fmla="*/ 215661 h 751686"/>
              <a:gd name="connsiteX5" fmla="*/ 345056 w 1276709"/>
              <a:gd name="connsiteY5" fmla="*/ 284672 h 751686"/>
              <a:gd name="connsiteX6" fmla="*/ 396815 w 1276709"/>
              <a:gd name="connsiteY6" fmla="*/ 362310 h 751686"/>
              <a:gd name="connsiteX7" fmla="*/ 414068 w 1276709"/>
              <a:gd name="connsiteY7" fmla="*/ 414068 h 751686"/>
              <a:gd name="connsiteX8" fmla="*/ 474452 w 1276709"/>
              <a:gd name="connsiteY8" fmla="*/ 483080 h 751686"/>
              <a:gd name="connsiteX9" fmla="*/ 543464 w 1276709"/>
              <a:gd name="connsiteY9" fmla="*/ 543464 h 751686"/>
              <a:gd name="connsiteX10" fmla="*/ 586596 w 1276709"/>
              <a:gd name="connsiteY10" fmla="*/ 586597 h 751686"/>
              <a:gd name="connsiteX11" fmla="*/ 655607 w 1276709"/>
              <a:gd name="connsiteY11" fmla="*/ 621102 h 751686"/>
              <a:gd name="connsiteX12" fmla="*/ 707366 w 1276709"/>
              <a:gd name="connsiteY12" fmla="*/ 646981 h 751686"/>
              <a:gd name="connsiteX13" fmla="*/ 759124 w 1276709"/>
              <a:gd name="connsiteY13" fmla="*/ 681487 h 751686"/>
              <a:gd name="connsiteX14" fmla="*/ 793630 w 1276709"/>
              <a:gd name="connsiteY14" fmla="*/ 690114 h 751686"/>
              <a:gd name="connsiteX15" fmla="*/ 845388 w 1276709"/>
              <a:gd name="connsiteY15" fmla="*/ 707366 h 751686"/>
              <a:gd name="connsiteX16" fmla="*/ 879894 w 1276709"/>
              <a:gd name="connsiteY16" fmla="*/ 724619 h 751686"/>
              <a:gd name="connsiteX17" fmla="*/ 931652 w 1276709"/>
              <a:gd name="connsiteY17" fmla="*/ 750498 h 751686"/>
              <a:gd name="connsiteX18" fmla="*/ 1276709 w 1276709"/>
              <a:gd name="connsiteY18" fmla="*/ 750498 h 75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6709" h="751686">
                <a:moveTo>
                  <a:pt x="0" y="0"/>
                </a:moveTo>
                <a:cubicBezTo>
                  <a:pt x="28755" y="8627"/>
                  <a:pt x="59867" y="11582"/>
                  <a:pt x="86264" y="25880"/>
                </a:cubicBezTo>
                <a:cubicBezTo>
                  <a:pt x="107716" y="37500"/>
                  <a:pt x="198992" y="97318"/>
                  <a:pt x="232913" y="138023"/>
                </a:cubicBezTo>
                <a:cubicBezTo>
                  <a:pt x="239550" y="145988"/>
                  <a:pt x="243801" y="155718"/>
                  <a:pt x="250166" y="163902"/>
                </a:cubicBezTo>
                <a:cubicBezTo>
                  <a:pt x="263954" y="181629"/>
                  <a:pt x="279423" y="198002"/>
                  <a:pt x="293298" y="215661"/>
                </a:cubicBezTo>
                <a:cubicBezTo>
                  <a:pt x="311063" y="238271"/>
                  <a:pt x="332197" y="258953"/>
                  <a:pt x="345056" y="284672"/>
                </a:cubicBezTo>
                <a:cubicBezTo>
                  <a:pt x="370543" y="335646"/>
                  <a:pt x="354276" y="309136"/>
                  <a:pt x="396815" y="362310"/>
                </a:cubicBezTo>
                <a:cubicBezTo>
                  <a:pt x="402566" y="379563"/>
                  <a:pt x="401209" y="401208"/>
                  <a:pt x="414068" y="414068"/>
                </a:cubicBezTo>
                <a:cubicBezTo>
                  <a:pt x="512522" y="512525"/>
                  <a:pt x="391275" y="388021"/>
                  <a:pt x="474452" y="483080"/>
                </a:cubicBezTo>
                <a:cubicBezTo>
                  <a:pt x="523397" y="539017"/>
                  <a:pt x="492168" y="497867"/>
                  <a:pt x="543464" y="543464"/>
                </a:cubicBezTo>
                <a:cubicBezTo>
                  <a:pt x="558661" y="556972"/>
                  <a:pt x="571294" y="573208"/>
                  <a:pt x="586596" y="586597"/>
                </a:cubicBezTo>
                <a:cubicBezTo>
                  <a:pt x="613240" y="609911"/>
                  <a:pt x="620950" y="603773"/>
                  <a:pt x="655607" y="621102"/>
                </a:cubicBezTo>
                <a:cubicBezTo>
                  <a:pt x="722491" y="654545"/>
                  <a:pt x="642321" y="625301"/>
                  <a:pt x="707366" y="646981"/>
                </a:cubicBezTo>
                <a:cubicBezTo>
                  <a:pt x="724619" y="658483"/>
                  <a:pt x="740578" y="672214"/>
                  <a:pt x="759124" y="681487"/>
                </a:cubicBezTo>
                <a:cubicBezTo>
                  <a:pt x="769728" y="686789"/>
                  <a:pt x="782274" y="686707"/>
                  <a:pt x="793630" y="690114"/>
                </a:cubicBezTo>
                <a:cubicBezTo>
                  <a:pt x="811049" y="695340"/>
                  <a:pt x="828503" y="700612"/>
                  <a:pt x="845388" y="707366"/>
                </a:cubicBezTo>
                <a:cubicBezTo>
                  <a:pt x="857328" y="712142"/>
                  <a:pt x="868729" y="718239"/>
                  <a:pt x="879894" y="724619"/>
                </a:cubicBezTo>
                <a:cubicBezTo>
                  <a:pt x="896117" y="733889"/>
                  <a:pt x="911042" y="750019"/>
                  <a:pt x="931652" y="750498"/>
                </a:cubicBezTo>
                <a:cubicBezTo>
                  <a:pt x="1046640" y="753172"/>
                  <a:pt x="1161690" y="750498"/>
                  <a:pt x="1276709" y="750498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  <a:alpha val="61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30770" y="318835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5902570" y="174479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0" grpId="0" animBg="1"/>
      <p:bldP spid="106" grpId="0" animBg="1"/>
      <p:bldP spid="105" grpId="0" animBg="1"/>
      <p:bldP spid="107" grpId="0" animBg="1"/>
      <p:bldP spid="100" grpId="0" animBg="1"/>
      <p:bldP spid="77" grpId="0" animBg="1"/>
      <p:bldP spid="101" grpId="0" animBg="1"/>
      <p:bldP spid="25" grpId="0" animBg="1"/>
      <p:bldP spid="26" grpId="0" animBg="1"/>
      <p:bldP spid="33" grpId="0" animBg="1"/>
      <p:bldP spid="34" grpId="0" animBg="1"/>
      <p:bldP spid="29" grpId="0" animBg="1"/>
      <p:bldP spid="22" grpId="0" animBg="1"/>
      <p:bldP spid="27" grpId="0"/>
      <p:bldP spid="28" grpId="0"/>
      <p:bldP spid="30" grpId="0"/>
      <p:bldP spid="31" grpId="0"/>
      <p:bldP spid="32" grpId="0"/>
      <p:bldP spid="64" grpId="0"/>
      <p:bldP spid="72" grpId="0" animBg="1"/>
      <p:bldP spid="102" grpId="0"/>
      <p:bldP spid="73" grpId="0"/>
      <p:bldP spid="76" grpId="0"/>
      <p:bldP spid="78" grpId="0"/>
      <p:bldP spid="103" grpId="0"/>
      <p:bldP spid="104" grpId="0"/>
      <p:bldP spid="108" grpId="0"/>
      <p:bldP spid="111" grpId="0"/>
      <p:bldP spid="13" grpId="0" animBg="1"/>
      <p:bldP spid="112" grpId="0" animBg="1"/>
      <p:bldP spid="20" grpId="0" animBg="1"/>
      <p:bldP spid="21" grpId="0" animBg="1"/>
      <p:bldP spid="130" grpId="0" animBg="1"/>
      <p:bldP spid="1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dirty="0" smtClean="0">
                <a:solidFill>
                  <a:srgbClr val="0070C0"/>
                </a:solidFill>
              </a:rPr>
              <a:t>Zig Zag L Pattern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874" y="3106498"/>
            <a:ext cx="398299" cy="39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3932133" y="3062856"/>
            <a:ext cx="838200" cy="323845"/>
          </a:xfrm>
          <a:prstGeom prst="rightArrow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44450">
            <a:solidFill>
              <a:schemeClr val="accent2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8445" y="2298364"/>
            <a:ext cx="3077716" cy="3426455"/>
            <a:chOff x="1176995" y="2147610"/>
            <a:chExt cx="3077716" cy="3426455"/>
          </a:xfrm>
        </p:grpSpPr>
        <p:sp>
          <p:nvSpPr>
            <p:cNvPr id="44" name="Isosceles Triangle 43"/>
            <p:cNvSpPr/>
            <p:nvPr/>
          </p:nvSpPr>
          <p:spPr>
            <a:xfrm>
              <a:off x="1962563" y="4753215"/>
              <a:ext cx="871085" cy="82085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176995" y="3866207"/>
              <a:ext cx="871085" cy="82085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338906" y="2665524"/>
              <a:ext cx="405942" cy="33408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844314" y="2147610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30185" y="2930706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022421" y="4698414"/>
              <a:ext cx="894900" cy="861289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3343576" y="2958173"/>
              <a:ext cx="911135" cy="852310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26" idx="3"/>
            </p:cNvCxnSpPr>
            <p:nvPr/>
          </p:nvCxnSpPr>
          <p:spPr>
            <a:xfrm flipH="1">
              <a:off x="1640647" y="3385991"/>
              <a:ext cx="367653" cy="44333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495348" y="2638994"/>
              <a:ext cx="378457" cy="3809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98106" y="3353884"/>
              <a:ext cx="358584" cy="42295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5360" y="303882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P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5839" y="223476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19092" y="4226681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6239" y="5081591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B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12004" y="5101301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664157" y="3720475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3067" y="3812054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111287" y="4239529"/>
              <a:ext cx="358584" cy="42295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426782" y="4242977"/>
              <a:ext cx="367653" cy="44333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610223" y="3382059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05087" y="2360295"/>
            <a:ext cx="3913092" cy="2482061"/>
            <a:chOff x="5957661" y="2376369"/>
            <a:chExt cx="3913092" cy="2482061"/>
          </a:xfrm>
        </p:grpSpPr>
        <p:sp>
          <p:nvSpPr>
            <p:cNvPr id="51" name="Isosceles Triangle 50"/>
            <p:cNvSpPr/>
            <p:nvPr/>
          </p:nvSpPr>
          <p:spPr>
            <a:xfrm>
              <a:off x="9016178" y="4020811"/>
              <a:ext cx="854575" cy="80702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689372" y="3118019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639000" y="2376369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7987989" y="4045747"/>
              <a:ext cx="927072" cy="812683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5957661" y="4023368"/>
              <a:ext cx="854575" cy="80702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7014815" y="4007298"/>
              <a:ext cx="814712" cy="822654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6394436" y="3628510"/>
              <a:ext cx="303791" cy="34904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3" idx="3"/>
            </p:cNvCxnSpPr>
            <p:nvPr/>
          </p:nvCxnSpPr>
          <p:spPr>
            <a:xfrm flipH="1">
              <a:off x="7196739" y="2831654"/>
              <a:ext cx="520376" cy="28543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4" idx="5"/>
            </p:cNvCxnSpPr>
            <p:nvPr/>
          </p:nvCxnSpPr>
          <p:spPr>
            <a:xfrm>
              <a:off x="7144657" y="3573304"/>
              <a:ext cx="274495" cy="40425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191895" y="2847838"/>
              <a:ext cx="420895" cy="29667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743952" y="2494487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65729" y="4406813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22772" y="4363717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B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85392" y="4307445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96565" y="3194217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P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591054" y="3144513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76511" y="3212576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61157" y="4424322"/>
              <a:ext cx="447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C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9119095" y="3604058"/>
              <a:ext cx="296897" cy="42878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1" idx="0"/>
            </p:cNvCxnSpPr>
            <p:nvPr/>
          </p:nvCxnSpPr>
          <p:spPr>
            <a:xfrm flipH="1">
              <a:off x="8451525" y="3595969"/>
              <a:ext cx="206558" cy="44977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>
            <a:off x="6880668" y="3026084"/>
            <a:ext cx="284631" cy="919452"/>
          </a:xfrm>
          <a:prstGeom prst="line">
            <a:avLst/>
          </a:prstGeom>
          <a:ln w="31750">
            <a:solidFill>
              <a:schemeClr val="accent2">
                <a:lumMod val="75000"/>
                <a:alpha val="8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333150" y="2957356"/>
            <a:ext cx="344984" cy="858690"/>
          </a:xfrm>
          <a:prstGeom prst="line">
            <a:avLst/>
          </a:prstGeom>
          <a:ln w="31750">
            <a:solidFill>
              <a:schemeClr val="accent2">
                <a:lumMod val="75000"/>
                <a:alpha val="8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Right Arrow 67"/>
          <p:cNvSpPr/>
          <p:nvPr/>
        </p:nvSpPr>
        <p:spPr>
          <a:xfrm rot="5400000">
            <a:off x="6255720" y="3313040"/>
            <a:ext cx="176279" cy="468332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109630" y="913960"/>
            <a:ext cx="4538570" cy="11971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200"/>
              </a:spcBef>
              <a:buFont typeface="Wingdings 3"/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X is R-child of parent P  </a:t>
            </a:r>
          </a:p>
          <a:p>
            <a:pPr marL="109728" indent="0">
              <a:spcBef>
                <a:spcPts val="1200"/>
              </a:spcBef>
              <a:buFont typeface="Wingdings 3"/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 is L-child of grandparent G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3293420" y="2216423"/>
            <a:ext cx="2004631" cy="83894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spcBef>
                <a:spcPts val="1200"/>
              </a:spcBef>
              <a:buFont typeface="Wingdings 3"/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AVL double  rotation</a:t>
            </a:r>
          </a:p>
        </p:txBody>
      </p:sp>
      <p:sp>
        <p:nvSpPr>
          <p:cNvPr id="66" name="Curved Right Arrow 65"/>
          <p:cNvSpPr/>
          <p:nvPr/>
        </p:nvSpPr>
        <p:spPr>
          <a:xfrm rot="5400000" flipV="1">
            <a:off x="7100983" y="3460012"/>
            <a:ext cx="152401" cy="383066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urved Right Arrow 71"/>
          <p:cNvSpPr/>
          <p:nvPr/>
        </p:nvSpPr>
        <p:spPr>
          <a:xfrm rot="5400000" flipV="1">
            <a:off x="2127086" y="2899662"/>
            <a:ext cx="405962" cy="610798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urved Right Arrow 72"/>
          <p:cNvSpPr/>
          <p:nvPr/>
        </p:nvSpPr>
        <p:spPr>
          <a:xfrm rot="5400000">
            <a:off x="1163528" y="3663180"/>
            <a:ext cx="379576" cy="564038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8" grpId="0" animBg="1"/>
      <p:bldP spid="71" grpId="0"/>
      <p:bldP spid="66" grpId="0" animBg="1"/>
      <p:bldP spid="72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sosceles Triangle 146"/>
          <p:cNvSpPr/>
          <p:nvPr/>
        </p:nvSpPr>
        <p:spPr>
          <a:xfrm>
            <a:off x="4820252" y="3892562"/>
            <a:ext cx="861366" cy="777687"/>
          </a:xfrm>
          <a:prstGeom prst="triangle">
            <a:avLst>
              <a:gd name="adj" fmla="val 100000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/>
        </p:nvSpPr>
        <p:spPr>
          <a:xfrm>
            <a:off x="2925175" y="3067926"/>
            <a:ext cx="1469623" cy="1917349"/>
          </a:xfrm>
          <a:prstGeom prst="triangle">
            <a:avLst>
              <a:gd name="adj" fmla="val 0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70972" y="320361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153524" y="3111111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07085" y="321918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961" y="741427"/>
            <a:ext cx="4363944" cy="1171186"/>
          </a:xfrm>
        </p:spPr>
        <p:txBody>
          <a:bodyPr>
            <a:no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X is R-child of parent P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 is L-child of grandparent</a:t>
            </a:r>
          </a:p>
        </p:txBody>
      </p:sp>
      <p:sp>
        <p:nvSpPr>
          <p:cNvPr id="61" name="Isosceles Triangle 60"/>
          <p:cNvSpPr/>
          <p:nvPr/>
        </p:nvSpPr>
        <p:spPr>
          <a:xfrm>
            <a:off x="6876685" y="3924382"/>
            <a:ext cx="493262" cy="42690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5890483" y="3947512"/>
            <a:ext cx="861366" cy="71235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1340014" y="4499317"/>
            <a:ext cx="953786" cy="101353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89917" y="248118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03027" y="387031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037849" y="3844748"/>
            <a:ext cx="647496" cy="58499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7232342" y="3727371"/>
            <a:ext cx="1759258" cy="1927751"/>
          </a:xfrm>
          <a:prstGeom prst="triangle">
            <a:avLst>
              <a:gd name="adj" fmla="val 32049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301637" y="4491731"/>
            <a:ext cx="533862" cy="49354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2286" y="244190"/>
            <a:ext cx="5521406" cy="1143000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</a:rPr>
              <a:t>Example: do Zig-Zag L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2286" y="5614972"/>
            <a:ext cx="2349333" cy="92333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f</a:t>
            </a:r>
            <a:r>
              <a:rPr lang="en-US" b="1" i="1" dirty="0" smtClean="0">
                <a:solidFill>
                  <a:srgbClr val="0070C0"/>
                </a:solidFill>
              </a:rPr>
              <a:t>ind ( 19 )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we splay 19 to root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u</a:t>
            </a:r>
            <a:r>
              <a:rPr lang="en-US" b="1" i="1" dirty="0" smtClean="0">
                <a:solidFill>
                  <a:srgbClr val="0070C0"/>
                </a:solidFill>
              </a:rPr>
              <a:t>se double AVL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3132" y="363632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88334" y="295095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1019" y="418037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9221" y="5122133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72473" y="4762229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22721" y="284725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7452" y="542632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7783" y="4413992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84454" y="438139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81852" y="221556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64208" y="2024111"/>
            <a:ext cx="3856982" cy="3071573"/>
            <a:chOff x="276720" y="2493672"/>
            <a:chExt cx="3856982" cy="307157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69460" y="2739437"/>
              <a:ext cx="405943" cy="33408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88994" y="2493672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151844" y="3411558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13353" y="3847372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022" y="3132788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026238" y="2760431"/>
              <a:ext cx="378457" cy="3809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720" y="3870312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21077" y="3520460"/>
              <a:ext cx="275267" cy="361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90385" y="3734513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863" y="3788808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0747" y="3077435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975271" y="3468568"/>
              <a:ext cx="276164" cy="36477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585091" y="3394429"/>
              <a:ext cx="437445" cy="360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45662" y="4435177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7409" y="5165135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201587" y="4100828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609368" y="4795076"/>
              <a:ext cx="219817" cy="3569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87172" y="4775946"/>
              <a:ext cx="137537" cy="38918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969602" y="5149456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30929" y="4475195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69" name="Straight Arrow Connector 68"/>
            <p:cNvCxnSpPr>
              <a:endCxn id="68" idx="0"/>
            </p:cNvCxnSpPr>
            <p:nvPr/>
          </p:nvCxnSpPr>
          <p:spPr>
            <a:xfrm flipH="1">
              <a:off x="1533798" y="4159932"/>
              <a:ext cx="335349" cy="31526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192709" y="4119878"/>
              <a:ext cx="120798" cy="32802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094005" y="4441703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2009814" y="4824515"/>
              <a:ext cx="243294" cy="30491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25471" y="5139810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325440" y="1905907"/>
            <a:ext cx="4444870" cy="3771696"/>
            <a:chOff x="4249641" y="2121055"/>
            <a:chExt cx="4444870" cy="3771696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5973832" y="2417525"/>
              <a:ext cx="546722" cy="37525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658068" y="2121055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6140414" y="3148252"/>
              <a:ext cx="395026" cy="3463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947837" y="3536245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01256" y="2769943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4898301" y="2444435"/>
              <a:ext cx="759767" cy="301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9641" y="3497566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4426120" y="3086470"/>
              <a:ext cx="292094" cy="3792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525319" y="4093010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01017" y="3501549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95430" y="3450052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4866366" y="3093929"/>
              <a:ext cx="240294" cy="4137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497567" y="3790764"/>
              <a:ext cx="213858" cy="30148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852128" y="4769314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88218" y="5485878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7853549" y="4413867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8188218" y="5107130"/>
              <a:ext cx="219817" cy="3569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7719705" y="5092531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379788" y="5492641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733" y="4221786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5540510" y="3878109"/>
              <a:ext cx="215311" cy="3306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968542" y="3155769"/>
              <a:ext cx="218420" cy="29005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503802" y="2818346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059751" y="3914325"/>
              <a:ext cx="116113" cy="35585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950546" y="4264717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2666450" y="5512851"/>
            <a:ext cx="612709" cy="687311"/>
          </a:xfrm>
          <a:custGeom>
            <a:avLst/>
            <a:gdLst>
              <a:gd name="connsiteX0" fmla="*/ 0 w 1276709"/>
              <a:gd name="connsiteY0" fmla="*/ 0 h 751686"/>
              <a:gd name="connsiteX1" fmla="*/ 86264 w 1276709"/>
              <a:gd name="connsiteY1" fmla="*/ 25880 h 751686"/>
              <a:gd name="connsiteX2" fmla="*/ 232913 w 1276709"/>
              <a:gd name="connsiteY2" fmla="*/ 138023 h 751686"/>
              <a:gd name="connsiteX3" fmla="*/ 250166 w 1276709"/>
              <a:gd name="connsiteY3" fmla="*/ 163902 h 751686"/>
              <a:gd name="connsiteX4" fmla="*/ 293298 w 1276709"/>
              <a:gd name="connsiteY4" fmla="*/ 215661 h 751686"/>
              <a:gd name="connsiteX5" fmla="*/ 345056 w 1276709"/>
              <a:gd name="connsiteY5" fmla="*/ 284672 h 751686"/>
              <a:gd name="connsiteX6" fmla="*/ 396815 w 1276709"/>
              <a:gd name="connsiteY6" fmla="*/ 362310 h 751686"/>
              <a:gd name="connsiteX7" fmla="*/ 414068 w 1276709"/>
              <a:gd name="connsiteY7" fmla="*/ 414068 h 751686"/>
              <a:gd name="connsiteX8" fmla="*/ 474452 w 1276709"/>
              <a:gd name="connsiteY8" fmla="*/ 483080 h 751686"/>
              <a:gd name="connsiteX9" fmla="*/ 543464 w 1276709"/>
              <a:gd name="connsiteY9" fmla="*/ 543464 h 751686"/>
              <a:gd name="connsiteX10" fmla="*/ 586596 w 1276709"/>
              <a:gd name="connsiteY10" fmla="*/ 586597 h 751686"/>
              <a:gd name="connsiteX11" fmla="*/ 655607 w 1276709"/>
              <a:gd name="connsiteY11" fmla="*/ 621102 h 751686"/>
              <a:gd name="connsiteX12" fmla="*/ 707366 w 1276709"/>
              <a:gd name="connsiteY12" fmla="*/ 646981 h 751686"/>
              <a:gd name="connsiteX13" fmla="*/ 759124 w 1276709"/>
              <a:gd name="connsiteY13" fmla="*/ 681487 h 751686"/>
              <a:gd name="connsiteX14" fmla="*/ 793630 w 1276709"/>
              <a:gd name="connsiteY14" fmla="*/ 690114 h 751686"/>
              <a:gd name="connsiteX15" fmla="*/ 845388 w 1276709"/>
              <a:gd name="connsiteY15" fmla="*/ 707366 h 751686"/>
              <a:gd name="connsiteX16" fmla="*/ 879894 w 1276709"/>
              <a:gd name="connsiteY16" fmla="*/ 724619 h 751686"/>
              <a:gd name="connsiteX17" fmla="*/ 931652 w 1276709"/>
              <a:gd name="connsiteY17" fmla="*/ 750498 h 751686"/>
              <a:gd name="connsiteX18" fmla="*/ 1276709 w 1276709"/>
              <a:gd name="connsiteY18" fmla="*/ 750498 h 75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6709" h="751686">
                <a:moveTo>
                  <a:pt x="0" y="0"/>
                </a:moveTo>
                <a:cubicBezTo>
                  <a:pt x="28755" y="8627"/>
                  <a:pt x="59867" y="11582"/>
                  <a:pt x="86264" y="25880"/>
                </a:cubicBezTo>
                <a:cubicBezTo>
                  <a:pt x="107716" y="37500"/>
                  <a:pt x="198992" y="97318"/>
                  <a:pt x="232913" y="138023"/>
                </a:cubicBezTo>
                <a:cubicBezTo>
                  <a:pt x="239550" y="145988"/>
                  <a:pt x="243801" y="155718"/>
                  <a:pt x="250166" y="163902"/>
                </a:cubicBezTo>
                <a:cubicBezTo>
                  <a:pt x="263954" y="181629"/>
                  <a:pt x="279423" y="198002"/>
                  <a:pt x="293298" y="215661"/>
                </a:cubicBezTo>
                <a:cubicBezTo>
                  <a:pt x="311063" y="238271"/>
                  <a:pt x="332197" y="258953"/>
                  <a:pt x="345056" y="284672"/>
                </a:cubicBezTo>
                <a:cubicBezTo>
                  <a:pt x="370543" y="335646"/>
                  <a:pt x="354276" y="309136"/>
                  <a:pt x="396815" y="362310"/>
                </a:cubicBezTo>
                <a:cubicBezTo>
                  <a:pt x="402566" y="379563"/>
                  <a:pt x="401209" y="401208"/>
                  <a:pt x="414068" y="414068"/>
                </a:cubicBezTo>
                <a:cubicBezTo>
                  <a:pt x="512522" y="512525"/>
                  <a:pt x="391275" y="388021"/>
                  <a:pt x="474452" y="483080"/>
                </a:cubicBezTo>
                <a:cubicBezTo>
                  <a:pt x="523397" y="539017"/>
                  <a:pt x="492168" y="497867"/>
                  <a:pt x="543464" y="543464"/>
                </a:cubicBezTo>
                <a:cubicBezTo>
                  <a:pt x="558661" y="556972"/>
                  <a:pt x="571294" y="573208"/>
                  <a:pt x="586596" y="586597"/>
                </a:cubicBezTo>
                <a:cubicBezTo>
                  <a:pt x="613240" y="609911"/>
                  <a:pt x="620950" y="603773"/>
                  <a:pt x="655607" y="621102"/>
                </a:cubicBezTo>
                <a:cubicBezTo>
                  <a:pt x="722491" y="654545"/>
                  <a:pt x="642321" y="625301"/>
                  <a:pt x="707366" y="646981"/>
                </a:cubicBezTo>
                <a:cubicBezTo>
                  <a:pt x="724619" y="658483"/>
                  <a:pt x="740578" y="672214"/>
                  <a:pt x="759124" y="681487"/>
                </a:cubicBezTo>
                <a:cubicBezTo>
                  <a:pt x="769728" y="686789"/>
                  <a:pt x="782274" y="686707"/>
                  <a:pt x="793630" y="690114"/>
                </a:cubicBezTo>
                <a:cubicBezTo>
                  <a:pt x="811049" y="695340"/>
                  <a:pt x="828503" y="700612"/>
                  <a:pt x="845388" y="707366"/>
                </a:cubicBezTo>
                <a:cubicBezTo>
                  <a:pt x="857328" y="712142"/>
                  <a:pt x="868729" y="718239"/>
                  <a:pt x="879894" y="724619"/>
                </a:cubicBezTo>
                <a:cubicBezTo>
                  <a:pt x="896117" y="733889"/>
                  <a:pt x="911042" y="750019"/>
                  <a:pt x="931652" y="750498"/>
                </a:cubicBezTo>
                <a:cubicBezTo>
                  <a:pt x="1046640" y="753172"/>
                  <a:pt x="1161690" y="750498"/>
                  <a:pt x="1276709" y="750498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  <a:alpha val="61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5935873" y="5162339"/>
            <a:ext cx="769853" cy="857461"/>
          </a:xfrm>
          <a:custGeom>
            <a:avLst/>
            <a:gdLst>
              <a:gd name="connsiteX0" fmla="*/ 0 w 879894"/>
              <a:gd name="connsiteY0" fmla="*/ 431321 h 431321"/>
              <a:gd name="connsiteX1" fmla="*/ 422694 w 879894"/>
              <a:gd name="connsiteY1" fmla="*/ 414068 h 431321"/>
              <a:gd name="connsiteX2" fmla="*/ 491706 w 879894"/>
              <a:gd name="connsiteY2" fmla="*/ 388189 h 431321"/>
              <a:gd name="connsiteX3" fmla="*/ 517585 w 879894"/>
              <a:gd name="connsiteY3" fmla="*/ 362310 h 431321"/>
              <a:gd name="connsiteX4" fmla="*/ 552090 w 879894"/>
              <a:gd name="connsiteY4" fmla="*/ 353683 h 431321"/>
              <a:gd name="connsiteX5" fmla="*/ 621102 w 879894"/>
              <a:gd name="connsiteY5" fmla="*/ 284672 h 431321"/>
              <a:gd name="connsiteX6" fmla="*/ 672860 w 879894"/>
              <a:gd name="connsiteY6" fmla="*/ 241540 h 431321"/>
              <a:gd name="connsiteX7" fmla="*/ 698739 w 879894"/>
              <a:gd name="connsiteY7" fmla="*/ 215661 h 431321"/>
              <a:gd name="connsiteX8" fmla="*/ 724619 w 879894"/>
              <a:gd name="connsiteY8" fmla="*/ 181155 h 431321"/>
              <a:gd name="connsiteX9" fmla="*/ 776377 w 879894"/>
              <a:gd name="connsiteY9" fmla="*/ 146649 h 431321"/>
              <a:gd name="connsiteX10" fmla="*/ 810883 w 879894"/>
              <a:gd name="connsiteY10" fmla="*/ 94891 h 431321"/>
              <a:gd name="connsiteX11" fmla="*/ 828136 w 879894"/>
              <a:gd name="connsiteY11" fmla="*/ 69012 h 431321"/>
              <a:gd name="connsiteX12" fmla="*/ 862641 w 879894"/>
              <a:gd name="connsiteY12" fmla="*/ 25879 h 431321"/>
              <a:gd name="connsiteX13" fmla="*/ 879894 w 879894"/>
              <a:gd name="connsiteY13" fmla="*/ 0 h 4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79894" h="431321">
                <a:moveTo>
                  <a:pt x="0" y="431321"/>
                </a:moveTo>
                <a:lnTo>
                  <a:pt x="422694" y="414068"/>
                </a:lnTo>
                <a:cubicBezTo>
                  <a:pt x="442311" y="412958"/>
                  <a:pt x="476277" y="399210"/>
                  <a:pt x="491706" y="388189"/>
                </a:cubicBezTo>
                <a:cubicBezTo>
                  <a:pt x="501633" y="381098"/>
                  <a:pt x="506993" y="368363"/>
                  <a:pt x="517585" y="362310"/>
                </a:cubicBezTo>
                <a:cubicBezTo>
                  <a:pt x="527879" y="356428"/>
                  <a:pt x="540588" y="356559"/>
                  <a:pt x="552090" y="353683"/>
                </a:cubicBezTo>
                <a:cubicBezTo>
                  <a:pt x="649543" y="288716"/>
                  <a:pt x="572874" y="352192"/>
                  <a:pt x="621102" y="284672"/>
                </a:cubicBezTo>
                <a:cubicBezTo>
                  <a:pt x="643338" y="253541"/>
                  <a:pt x="646157" y="263793"/>
                  <a:pt x="672860" y="241540"/>
                </a:cubicBezTo>
                <a:cubicBezTo>
                  <a:pt x="682232" y="233730"/>
                  <a:pt x="690800" y="224924"/>
                  <a:pt x="698739" y="215661"/>
                </a:cubicBezTo>
                <a:cubicBezTo>
                  <a:pt x="708096" y="204745"/>
                  <a:pt x="713873" y="190707"/>
                  <a:pt x="724619" y="181155"/>
                </a:cubicBezTo>
                <a:cubicBezTo>
                  <a:pt x="740117" y="167379"/>
                  <a:pt x="776377" y="146649"/>
                  <a:pt x="776377" y="146649"/>
                </a:cubicBezTo>
                <a:lnTo>
                  <a:pt x="810883" y="94891"/>
                </a:lnTo>
                <a:lnTo>
                  <a:pt x="828136" y="69012"/>
                </a:lnTo>
                <a:cubicBezTo>
                  <a:pt x="844929" y="18631"/>
                  <a:pt x="823623" y="64897"/>
                  <a:pt x="862641" y="25879"/>
                </a:cubicBezTo>
                <a:cubicBezTo>
                  <a:pt x="869972" y="18548"/>
                  <a:pt x="879894" y="0"/>
                  <a:pt x="879894" y="0"/>
                </a:cubicBezTo>
              </a:path>
            </a:pathLst>
          </a:custGeom>
          <a:noFill/>
          <a:ln w="60325">
            <a:solidFill>
              <a:schemeClr val="accent2">
                <a:lumMod val="75000"/>
                <a:alpha val="53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2415975" y="4295422"/>
            <a:ext cx="222363" cy="32097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2058714" y="2481935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636069" y="287599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08438" y="214898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183114" y="484364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50866" y="409920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45" name="Straight Arrow Connector 144"/>
          <p:cNvCxnSpPr>
            <a:endCxn id="61" idx="0"/>
          </p:cNvCxnSpPr>
          <p:nvPr/>
        </p:nvCxnSpPr>
        <p:spPr>
          <a:xfrm flipH="1">
            <a:off x="7123316" y="3564861"/>
            <a:ext cx="107657" cy="35952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6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6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37" grpId="0" animBg="1"/>
      <p:bldP spid="135" grpId="0" animBg="1"/>
      <p:bldP spid="136" grpId="0" animBg="1"/>
      <p:bldP spid="74" grpId="0" animBg="1"/>
      <p:bldP spid="61" grpId="0" animBg="1"/>
      <p:bldP spid="57" grpId="0" animBg="1"/>
      <p:bldP spid="59" grpId="0" animBg="1"/>
      <p:bldP spid="25" grpId="0" animBg="1"/>
      <p:bldP spid="26" grpId="0" animBg="1"/>
      <p:bldP spid="33" grpId="0" animBg="1"/>
      <p:bldP spid="34" grpId="0" animBg="1"/>
      <p:bldP spid="29" grpId="0" animBg="1"/>
      <p:bldP spid="22" grpId="0" animBg="1"/>
      <p:bldP spid="27" grpId="0"/>
      <p:bldP spid="28" grpId="0"/>
      <p:bldP spid="30" grpId="0"/>
      <p:bldP spid="31" grpId="0"/>
      <p:bldP spid="32" grpId="0"/>
      <p:bldP spid="56" grpId="0"/>
      <p:bldP spid="58" grpId="0"/>
      <p:bldP spid="60" grpId="0"/>
      <p:bldP spid="62" grpId="0"/>
      <p:bldP spid="64" grpId="0"/>
      <p:bldP spid="110" grpId="0" animBg="1"/>
      <p:bldP spid="111" grpId="0" animBg="1"/>
      <p:bldP spid="132" grpId="0" animBg="1"/>
      <p:bldP spid="138" grpId="0"/>
      <p:bldP spid="139" grpId="0"/>
      <p:bldP spid="140" grpId="0"/>
      <p:bldP spid="1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sosceles Triangle 160"/>
          <p:cNvSpPr/>
          <p:nvPr/>
        </p:nvSpPr>
        <p:spPr>
          <a:xfrm>
            <a:off x="6233747" y="3335711"/>
            <a:ext cx="1203633" cy="1447965"/>
          </a:xfrm>
          <a:prstGeom prst="triangle">
            <a:avLst>
              <a:gd name="adj" fmla="val 46338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7467699" y="2385550"/>
            <a:ext cx="1635081" cy="3207207"/>
          </a:xfrm>
          <a:prstGeom prst="triangle">
            <a:avLst>
              <a:gd name="adj" fmla="val 12037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1387175" y="3328397"/>
            <a:ext cx="1203633" cy="1326576"/>
          </a:xfrm>
          <a:prstGeom prst="triangle">
            <a:avLst>
              <a:gd name="adj" fmla="val 46338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352144" y="193106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668113" y="179968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832" y="646493"/>
            <a:ext cx="4363944" cy="1171186"/>
          </a:xfrm>
        </p:spPr>
        <p:txBody>
          <a:bodyPr>
            <a:no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X is R-child of parent P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No grandparent</a:t>
            </a:r>
          </a:p>
        </p:txBody>
      </p:sp>
      <p:sp>
        <p:nvSpPr>
          <p:cNvPr id="57" name="Isosceles Triangle 56"/>
          <p:cNvSpPr/>
          <p:nvPr/>
        </p:nvSpPr>
        <p:spPr>
          <a:xfrm>
            <a:off x="84344" y="2703686"/>
            <a:ext cx="1189406" cy="1267258"/>
          </a:xfrm>
          <a:prstGeom prst="triangle">
            <a:avLst>
              <a:gd name="adj" fmla="val 47261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80347" y="2609775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666891" y="3186455"/>
            <a:ext cx="2264217" cy="2591955"/>
          </a:xfrm>
          <a:prstGeom prst="triangle">
            <a:avLst>
              <a:gd name="adj" fmla="val 17165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4798" y="244190"/>
            <a:ext cx="4608894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</a:rPr>
              <a:t>Now do a Zig R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8372" y="1196726"/>
            <a:ext cx="3297058" cy="830997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Splay again</a:t>
            </a:r>
          </a:p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Now 19 is one level below root</a:t>
            </a:r>
          </a:p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r</a:t>
            </a:r>
            <a:r>
              <a:rPr lang="en-US" sz="1600" b="1" i="1" dirty="0" smtClean="0">
                <a:solidFill>
                  <a:srgbClr val="0070C0"/>
                </a:solidFill>
              </a:rPr>
              <a:t>otate left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53994" y="166140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17487" y="244377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97040" y="445491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92445" y="5382072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26832" y="2018699"/>
            <a:ext cx="4444870" cy="3759711"/>
            <a:chOff x="4249641" y="2133040"/>
            <a:chExt cx="4444870" cy="375971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5973832" y="2417525"/>
              <a:ext cx="546722" cy="37525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577373" y="2133040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6202517" y="3148252"/>
              <a:ext cx="332923" cy="43326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947837" y="3536245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01256" y="2769943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4898302" y="2471284"/>
              <a:ext cx="594578" cy="27429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9641" y="3497566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4503768" y="3086470"/>
              <a:ext cx="214446" cy="38981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525319" y="4093010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02197" y="3541397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95430" y="3450052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4866366" y="3093929"/>
              <a:ext cx="240294" cy="4137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497567" y="3790764"/>
              <a:ext cx="213858" cy="30148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852128" y="4769314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88218" y="5485878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7853549" y="4413867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8188218" y="5107130"/>
              <a:ext cx="219817" cy="3569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7719705" y="5092531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379788" y="5492641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38083" y="4334733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5800828" y="3904360"/>
              <a:ext cx="145828" cy="38360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968542" y="3155769"/>
              <a:ext cx="218420" cy="29005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503802" y="2818346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221624" y="3943039"/>
              <a:ext cx="116113" cy="35585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073657" y="4334733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220859" y="161762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26268" y="2290039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57469" y="349791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12" name="Oval 111"/>
          <p:cNvSpPr/>
          <p:nvPr/>
        </p:nvSpPr>
        <p:spPr>
          <a:xfrm>
            <a:off x="5910000" y="2620111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069701" y="1882860"/>
            <a:ext cx="3850117" cy="3495440"/>
            <a:chOff x="4949450" y="1697404"/>
            <a:chExt cx="3850117" cy="3495440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6180493" y="2885986"/>
              <a:ext cx="406477" cy="37806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90376" y="2477026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5559379" y="2865850"/>
              <a:ext cx="370928" cy="40459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647646" y="4051774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90929" y="3270446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49450" y="4013095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5203577" y="3601999"/>
              <a:ext cx="214446" cy="38981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5566175" y="3609458"/>
              <a:ext cx="240294" cy="4137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58919" y="3288338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194805" y="4081674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 flipH="1">
              <a:off x="6457550" y="3651301"/>
              <a:ext cx="145828" cy="38360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878346" y="3689980"/>
              <a:ext cx="116113" cy="35585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730379" y="4081674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293274" y="4792734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8367286" y="4355061"/>
              <a:ext cx="179134" cy="40433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7920446" y="4381445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570559" y="4770758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flipH="1">
              <a:off x="6140635" y="2080889"/>
              <a:ext cx="483942" cy="39613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7721841" y="3291687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85373" y="2491418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154" name="Straight Arrow Connector 153"/>
            <p:cNvCxnSpPr>
              <a:endCxn id="152" idx="0"/>
            </p:cNvCxnSpPr>
            <p:nvPr/>
          </p:nvCxnSpPr>
          <p:spPr>
            <a:xfrm>
              <a:off x="7797262" y="2832260"/>
              <a:ext cx="226961" cy="45942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8048650" y="4033431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8031607" y="3676423"/>
              <a:ext cx="189718" cy="37662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7007345" y="2065221"/>
              <a:ext cx="470832" cy="3721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6581195" y="1697404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7491896" y="526999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650715" y="454051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3" name="Isosceles Triangle 162"/>
          <p:cNvSpPr/>
          <p:nvPr/>
        </p:nvSpPr>
        <p:spPr>
          <a:xfrm>
            <a:off x="4964836" y="3260475"/>
            <a:ext cx="1189406" cy="1358522"/>
          </a:xfrm>
          <a:prstGeom prst="triangle">
            <a:avLst>
              <a:gd name="adj" fmla="val 52338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5331788" y="432269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6824941" y="2385788"/>
            <a:ext cx="191705" cy="852089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rved Right Arrow 165"/>
          <p:cNvSpPr/>
          <p:nvPr/>
        </p:nvSpPr>
        <p:spPr>
          <a:xfrm rot="5400000">
            <a:off x="6623872" y="2859114"/>
            <a:ext cx="207461" cy="472655"/>
          </a:xfrm>
          <a:prstGeom prst="curvedRightArrow">
            <a:avLst/>
          </a:prstGeom>
          <a:solidFill>
            <a:srgbClr val="FF0000">
              <a:alpha val="42000"/>
            </a:srgbClr>
          </a:solidFill>
          <a:ln w="19050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Curved Right Arrow 166"/>
          <p:cNvSpPr/>
          <p:nvPr/>
        </p:nvSpPr>
        <p:spPr>
          <a:xfrm rot="5400000">
            <a:off x="1661680" y="2530847"/>
            <a:ext cx="207461" cy="472655"/>
          </a:xfrm>
          <a:prstGeom prst="curvedRightArrow">
            <a:avLst/>
          </a:prstGeom>
          <a:solidFill>
            <a:srgbClr val="FF0000">
              <a:alpha val="42000"/>
            </a:srgbClr>
          </a:solidFill>
          <a:ln w="19050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7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2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59" grpId="0" animBg="1"/>
      <p:bldP spid="147" grpId="0" animBg="1"/>
      <p:bldP spid="135" grpId="0" animBg="1"/>
      <p:bldP spid="136" grpId="0" animBg="1"/>
      <p:bldP spid="57" grpId="0" animBg="1"/>
      <p:bldP spid="25" grpId="0" animBg="1"/>
      <p:bldP spid="34" grpId="0" animBg="1"/>
      <p:bldP spid="22" grpId="0" animBg="1"/>
      <p:bldP spid="56" grpId="0"/>
      <p:bldP spid="58" grpId="0"/>
      <p:bldP spid="60" grpId="0"/>
      <p:bldP spid="62" grpId="0"/>
      <p:bldP spid="138" grpId="0"/>
      <p:bldP spid="139" grpId="0"/>
      <p:bldP spid="141" grpId="0"/>
      <p:bldP spid="112" grpId="0" animBg="1"/>
      <p:bldP spid="160" grpId="0"/>
      <p:bldP spid="162" grpId="0"/>
      <p:bldP spid="163" grpId="0" animBg="1"/>
      <p:bldP spid="164" grpId="0"/>
      <p:bldP spid="166" grpId="0" animBg="1"/>
      <p:bldP spid="1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</a:rPr>
              <a:t>nsert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Insert BST style, then splay the new node to root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Each insert causes new root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rgbClr val="C00000"/>
                </a:solidFill>
              </a:rPr>
              <a:t>c</a:t>
            </a:r>
            <a:r>
              <a:rPr lang="en-US" sz="2800" b="1" dirty="0" smtClean="0">
                <a:solidFill>
                  <a:srgbClr val="C00000"/>
                </a:solidFill>
              </a:rPr>
              <a:t>ontains 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If node is found, splay it to root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findMin (Max)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Node will be found, splay it to root</a:t>
            </a: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When to Splay?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remove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Remove node BST-style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Splay parent of removed node to root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>
                <a:solidFill>
                  <a:srgbClr val="0070C0"/>
                </a:solidFill>
              </a:rPr>
              <a:t>What do we do if we must remove the root?</a:t>
            </a:r>
          </a:p>
          <a:p>
            <a:pPr>
              <a:spcBef>
                <a:spcPts val="2400"/>
              </a:spcBef>
            </a:pPr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b="1" dirty="0" smtClean="0">
                <a:solidFill>
                  <a:srgbClr val="C00000"/>
                </a:solidFill>
              </a:rPr>
              <a:t>emove </a:t>
            </a:r>
            <a:r>
              <a:rPr lang="en-US" sz="2800" i="1" dirty="0" smtClean="0">
                <a:solidFill>
                  <a:srgbClr val="C00000"/>
                </a:solidFill>
              </a:rPr>
              <a:t>(</a:t>
            </a:r>
            <a:r>
              <a:rPr lang="en-US" sz="2800" i="1" dirty="0" smtClean="0">
                <a:solidFill>
                  <a:srgbClr val="C00000"/>
                </a:solidFill>
              </a:rPr>
              <a:t>alternate</a:t>
            </a:r>
            <a:r>
              <a:rPr lang="en-US" sz="2800" i="1" dirty="0" smtClean="0">
                <a:solidFill>
                  <a:srgbClr val="C00000"/>
                </a:solidFill>
              </a:rPr>
              <a:t>, do this)</a:t>
            </a:r>
            <a:endParaRPr lang="en-US" sz="2800" i="1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Splay node to be removed to root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Remove the root, leaving two disconnected subtrees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“join” these 2 </a:t>
            </a:r>
            <a:r>
              <a:rPr lang="en-US" sz="2400" i="1" dirty="0" smtClean="0"/>
              <a:t>trees by </a:t>
            </a:r>
            <a:r>
              <a:rPr lang="en-US" sz="2400" i="1" dirty="0" err="1" smtClean="0"/>
              <a:t>findMax</a:t>
            </a:r>
            <a:r>
              <a:rPr lang="en-US" sz="2400" i="1" dirty="0" smtClean="0"/>
              <a:t> in left subtree, then hand right subtree as right child of new root</a:t>
            </a: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When to Splay?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Remove </a:t>
            </a:r>
            <a:r>
              <a:rPr lang="en-US" sz="2800" i="1" dirty="0" smtClean="0">
                <a:solidFill>
                  <a:srgbClr val="C00000"/>
                </a:solidFill>
              </a:rPr>
              <a:t>(what if item is not in tree?)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At some node N we realize the item is not in the tree…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The right (or left) subtree of N is not there, so the item to be removed is not there</a:t>
            </a:r>
            <a:endParaRPr lang="en-US" sz="2400" i="1" dirty="0" smtClean="0"/>
          </a:p>
          <a:p>
            <a:pPr lvl="1">
              <a:spcBef>
                <a:spcPts val="600"/>
              </a:spcBef>
            </a:pPr>
            <a:r>
              <a:rPr lang="en-US" sz="2400" i="1" dirty="0" smtClean="0"/>
              <a:t>Then s</a:t>
            </a:r>
            <a:r>
              <a:rPr lang="en-US" sz="2400" i="1" dirty="0" smtClean="0"/>
              <a:t>play the node N, it becomes the </a:t>
            </a:r>
            <a:r>
              <a:rPr lang="en-US" sz="2400" i="1" smtClean="0"/>
              <a:t>new root</a:t>
            </a:r>
            <a:endParaRPr lang="en-US" sz="2400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When to Splay?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Splay Tree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Balanced BST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18620"/>
            <a:ext cx="8229600" cy="4505980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Signature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n</a:t>
            </a:r>
            <a:r>
              <a:rPr lang="en-US" sz="1800" dirty="0" smtClean="0">
                <a:latin typeface="Courier New" panose="02070309020205020404" pitchFamily="49" charset="0"/>
              </a:rPr>
              <a:t>ew:                 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BST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nsert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BST x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BST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remove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BST x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BST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findMin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BST        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sz="18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findMax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BST        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sz="18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contains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BST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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 </a:t>
            </a:r>
            <a:r>
              <a:rPr lang="en-US" sz="12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(searching</a:t>
            </a:r>
            <a:r>
              <a:rPr lang="en-US" sz="1200" i="1" dirty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get:      BST x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BST     </a:t>
            </a:r>
            <a:r>
              <a:rPr lang="en-US" sz="12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(return a cell)</a:t>
            </a:r>
            <a:r>
              <a:rPr lang="en-US" sz="12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sym typeface="Wingdings" panose="05000000000000000000" pitchFamily="2" charset="2"/>
              </a:rPr>
              <a:t>v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al:      BST        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2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(get root value)</a:t>
            </a:r>
            <a:endParaRPr lang="en-US" sz="12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size</a:t>
            </a:r>
            <a:r>
              <a:rPr lang="en-US" sz="1800" dirty="0">
                <a:latin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 BST         </a:t>
            </a:r>
            <a:r>
              <a:rPr lang="en-US" sz="1800" dirty="0">
                <a:latin typeface="Courier New" panose="02070309020205020404" pitchFamily="49" charset="0"/>
                <a:sym typeface="Wingdings" panose="05000000000000000000" pitchFamily="2" charset="2"/>
              </a:rPr>
              <a:t>Nat   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2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sz="1200" i="1" dirty="0">
                <a:solidFill>
                  <a:srgbClr val="C00000"/>
                </a:solidFill>
                <a:sym typeface="Wingdings" panose="05000000000000000000" pitchFamily="2" charset="2"/>
              </a:rPr>
              <a:t>natural number</a:t>
            </a:r>
            <a:r>
              <a:rPr lang="en-US" sz="12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sz="1200" i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empty: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BST         Boolean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play:    BST         BST  </a:t>
            </a:r>
            <a:r>
              <a:rPr lang="en-US" sz="14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(might want this instead of code dupe)</a:t>
            </a:r>
            <a:endParaRPr lang="en-US" sz="1400" i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ADT: Splay Tree SPLT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2954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F0"/>
                </a:solidFill>
              </a:rPr>
              <a:t>SPLT is a BST… with…</a:t>
            </a:r>
            <a:endParaRPr lang="en-US" sz="2800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9242" y="2362804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C00000"/>
                </a:solidFill>
              </a:rPr>
              <a:t>splay happens on insert, access, remove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25692" y="2710669"/>
            <a:ext cx="637792" cy="1404131"/>
          </a:xfrm>
          <a:custGeom>
            <a:avLst/>
            <a:gdLst>
              <a:gd name="connsiteX0" fmla="*/ 0 w 645016"/>
              <a:gd name="connsiteY0" fmla="*/ 0 h 1578543"/>
              <a:gd name="connsiteX1" fmla="*/ 67377 w 645016"/>
              <a:gd name="connsiteY1" fmla="*/ 9625 h 1578543"/>
              <a:gd name="connsiteX2" fmla="*/ 211756 w 645016"/>
              <a:gd name="connsiteY2" fmla="*/ 28876 h 1578543"/>
              <a:gd name="connsiteX3" fmla="*/ 250257 w 645016"/>
              <a:gd name="connsiteY3" fmla="*/ 38501 h 1578543"/>
              <a:gd name="connsiteX4" fmla="*/ 298383 w 645016"/>
              <a:gd name="connsiteY4" fmla="*/ 125128 h 1578543"/>
              <a:gd name="connsiteX5" fmla="*/ 317634 w 645016"/>
              <a:gd name="connsiteY5" fmla="*/ 163630 h 1578543"/>
              <a:gd name="connsiteX6" fmla="*/ 336884 w 645016"/>
              <a:gd name="connsiteY6" fmla="*/ 192505 h 1578543"/>
              <a:gd name="connsiteX7" fmla="*/ 346510 w 645016"/>
              <a:gd name="connsiteY7" fmla="*/ 221381 h 1578543"/>
              <a:gd name="connsiteX8" fmla="*/ 385011 w 645016"/>
              <a:gd name="connsiteY8" fmla="*/ 288758 h 1578543"/>
              <a:gd name="connsiteX9" fmla="*/ 423512 w 645016"/>
              <a:gd name="connsiteY9" fmla="*/ 404261 h 1578543"/>
              <a:gd name="connsiteX10" fmla="*/ 433137 w 645016"/>
              <a:gd name="connsiteY10" fmla="*/ 433137 h 1578543"/>
              <a:gd name="connsiteX11" fmla="*/ 442762 w 645016"/>
              <a:gd name="connsiteY11" fmla="*/ 462013 h 1578543"/>
              <a:gd name="connsiteX12" fmla="*/ 452388 w 645016"/>
              <a:gd name="connsiteY12" fmla="*/ 510139 h 1578543"/>
              <a:gd name="connsiteX13" fmla="*/ 471638 w 645016"/>
              <a:gd name="connsiteY13" fmla="*/ 567891 h 1578543"/>
              <a:gd name="connsiteX14" fmla="*/ 490889 w 645016"/>
              <a:gd name="connsiteY14" fmla="*/ 644893 h 1578543"/>
              <a:gd name="connsiteX15" fmla="*/ 500514 w 645016"/>
              <a:gd name="connsiteY15" fmla="*/ 770021 h 1578543"/>
              <a:gd name="connsiteX16" fmla="*/ 529390 w 645016"/>
              <a:gd name="connsiteY16" fmla="*/ 866274 h 1578543"/>
              <a:gd name="connsiteX17" fmla="*/ 548640 w 645016"/>
              <a:gd name="connsiteY17" fmla="*/ 933651 h 1578543"/>
              <a:gd name="connsiteX18" fmla="*/ 567891 w 645016"/>
              <a:gd name="connsiteY18" fmla="*/ 991402 h 1578543"/>
              <a:gd name="connsiteX19" fmla="*/ 577516 w 645016"/>
              <a:gd name="connsiteY19" fmla="*/ 1068404 h 1578543"/>
              <a:gd name="connsiteX20" fmla="*/ 596766 w 645016"/>
              <a:gd name="connsiteY20" fmla="*/ 1126156 h 1578543"/>
              <a:gd name="connsiteX21" fmla="*/ 606392 w 645016"/>
              <a:gd name="connsiteY21" fmla="*/ 1155032 h 1578543"/>
              <a:gd name="connsiteX22" fmla="*/ 625642 w 645016"/>
              <a:gd name="connsiteY22" fmla="*/ 1232034 h 1578543"/>
              <a:gd name="connsiteX23" fmla="*/ 635268 w 645016"/>
              <a:gd name="connsiteY23" fmla="*/ 1357162 h 1578543"/>
              <a:gd name="connsiteX24" fmla="*/ 635268 w 645016"/>
              <a:gd name="connsiteY24" fmla="*/ 1520792 h 1578543"/>
              <a:gd name="connsiteX25" fmla="*/ 606392 w 645016"/>
              <a:gd name="connsiteY25" fmla="*/ 1540042 h 1578543"/>
              <a:gd name="connsiteX26" fmla="*/ 548640 w 645016"/>
              <a:gd name="connsiteY26" fmla="*/ 1578543 h 1578543"/>
              <a:gd name="connsiteX27" fmla="*/ 433137 w 645016"/>
              <a:gd name="connsiteY27" fmla="*/ 1568918 h 1578543"/>
              <a:gd name="connsiteX28" fmla="*/ 404261 w 645016"/>
              <a:gd name="connsiteY28" fmla="*/ 1549667 h 157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5016" h="1578543">
                <a:moveTo>
                  <a:pt x="0" y="0"/>
                </a:moveTo>
                <a:lnTo>
                  <a:pt x="67377" y="9625"/>
                </a:lnTo>
                <a:cubicBezTo>
                  <a:pt x="135851" y="18184"/>
                  <a:pt x="150570" y="16639"/>
                  <a:pt x="211756" y="28876"/>
                </a:cubicBezTo>
                <a:cubicBezTo>
                  <a:pt x="224728" y="31470"/>
                  <a:pt x="237423" y="35293"/>
                  <a:pt x="250257" y="38501"/>
                </a:cubicBezTo>
                <a:cubicBezTo>
                  <a:pt x="276873" y="118353"/>
                  <a:pt x="232191" y="-7256"/>
                  <a:pt x="298383" y="125128"/>
                </a:cubicBezTo>
                <a:cubicBezTo>
                  <a:pt x="304800" y="137962"/>
                  <a:pt x="310515" y="151172"/>
                  <a:pt x="317634" y="163630"/>
                </a:cubicBezTo>
                <a:cubicBezTo>
                  <a:pt x="323373" y="173674"/>
                  <a:pt x="331711" y="182158"/>
                  <a:pt x="336884" y="192505"/>
                </a:cubicBezTo>
                <a:cubicBezTo>
                  <a:pt x="341422" y="201580"/>
                  <a:pt x="342513" y="212055"/>
                  <a:pt x="346510" y="221381"/>
                </a:cubicBezTo>
                <a:cubicBezTo>
                  <a:pt x="361166" y="255578"/>
                  <a:pt x="365676" y="259755"/>
                  <a:pt x="385011" y="288758"/>
                </a:cubicBezTo>
                <a:lnTo>
                  <a:pt x="423512" y="404261"/>
                </a:lnTo>
                <a:lnTo>
                  <a:pt x="433137" y="433137"/>
                </a:lnTo>
                <a:cubicBezTo>
                  <a:pt x="436345" y="442762"/>
                  <a:pt x="440772" y="452064"/>
                  <a:pt x="442762" y="462013"/>
                </a:cubicBezTo>
                <a:cubicBezTo>
                  <a:pt x="445971" y="478055"/>
                  <a:pt x="448083" y="494356"/>
                  <a:pt x="452388" y="510139"/>
                </a:cubicBezTo>
                <a:cubicBezTo>
                  <a:pt x="457727" y="529716"/>
                  <a:pt x="466716" y="548205"/>
                  <a:pt x="471638" y="567891"/>
                </a:cubicBezTo>
                <a:lnTo>
                  <a:pt x="490889" y="644893"/>
                </a:lnTo>
                <a:cubicBezTo>
                  <a:pt x="494097" y="686602"/>
                  <a:pt x="495626" y="728475"/>
                  <a:pt x="500514" y="770021"/>
                </a:cubicBezTo>
                <a:cubicBezTo>
                  <a:pt x="503159" y="792505"/>
                  <a:pt x="524212" y="850739"/>
                  <a:pt x="529390" y="866274"/>
                </a:cubicBezTo>
                <a:cubicBezTo>
                  <a:pt x="561739" y="963322"/>
                  <a:pt x="512380" y="812785"/>
                  <a:pt x="548640" y="933651"/>
                </a:cubicBezTo>
                <a:cubicBezTo>
                  <a:pt x="554471" y="953087"/>
                  <a:pt x="567891" y="991402"/>
                  <a:pt x="567891" y="991402"/>
                </a:cubicBezTo>
                <a:cubicBezTo>
                  <a:pt x="571099" y="1017069"/>
                  <a:pt x="572096" y="1043111"/>
                  <a:pt x="577516" y="1068404"/>
                </a:cubicBezTo>
                <a:cubicBezTo>
                  <a:pt x="581768" y="1088246"/>
                  <a:pt x="590349" y="1106905"/>
                  <a:pt x="596766" y="1126156"/>
                </a:cubicBezTo>
                <a:cubicBezTo>
                  <a:pt x="599974" y="1135781"/>
                  <a:pt x="604402" y="1145083"/>
                  <a:pt x="606392" y="1155032"/>
                </a:cubicBezTo>
                <a:cubicBezTo>
                  <a:pt x="618007" y="1213107"/>
                  <a:pt x="610844" y="1187638"/>
                  <a:pt x="625642" y="1232034"/>
                </a:cubicBezTo>
                <a:cubicBezTo>
                  <a:pt x="628851" y="1273743"/>
                  <a:pt x="631644" y="1315487"/>
                  <a:pt x="635268" y="1357162"/>
                </a:cubicBezTo>
                <a:cubicBezTo>
                  <a:pt x="638890" y="1398809"/>
                  <a:pt x="655265" y="1475798"/>
                  <a:pt x="635268" y="1520792"/>
                </a:cubicBezTo>
                <a:cubicBezTo>
                  <a:pt x="630570" y="1531363"/>
                  <a:pt x="615279" y="1532636"/>
                  <a:pt x="606392" y="1540042"/>
                </a:cubicBezTo>
                <a:cubicBezTo>
                  <a:pt x="558324" y="1580098"/>
                  <a:pt x="599387" y="1561628"/>
                  <a:pt x="548640" y="1578543"/>
                </a:cubicBezTo>
                <a:cubicBezTo>
                  <a:pt x="510139" y="1575335"/>
                  <a:pt x="471021" y="1576495"/>
                  <a:pt x="433137" y="1568918"/>
                </a:cubicBezTo>
                <a:cubicBezTo>
                  <a:pt x="421793" y="1566649"/>
                  <a:pt x="404261" y="1549667"/>
                  <a:pt x="404261" y="1549667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029200" y="3378467"/>
            <a:ext cx="1737360" cy="241016"/>
          </a:xfrm>
          <a:custGeom>
            <a:avLst/>
            <a:gdLst>
              <a:gd name="connsiteX0" fmla="*/ 1674796 w 1674796"/>
              <a:gd name="connsiteY0" fmla="*/ 0 h 346510"/>
              <a:gd name="connsiteX1" fmla="*/ 1636295 w 1674796"/>
              <a:gd name="connsiteY1" fmla="*/ 48127 h 346510"/>
              <a:gd name="connsiteX2" fmla="*/ 1617044 w 1674796"/>
              <a:gd name="connsiteY2" fmla="*/ 77002 h 346510"/>
              <a:gd name="connsiteX3" fmla="*/ 1588169 w 1674796"/>
              <a:gd name="connsiteY3" fmla="*/ 96253 h 346510"/>
              <a:gd name="connsiteX4" fmla="*/ 1530417 w 1674796"/>
              <a:gd name="connsiteY4" fmla="*/ 144379 h 346510"/>
              <a:gd name="connsiteX5" fmla="*/ 1463040 w 1674796"/>
              <a:gd name="connsiteY5" fmla="*/ 173255 h 346510"/>
              <a:gd name="connsiteX6" fmla="*/ 1434164 w 1674796"/>
              <a:gd name="connsiteY6" fmla="*/ 192506 h 346510"/>
              <a:gd name="connsiteX7" fmla="*/ 1405289 w 1674796"/>
              <a:gd name="connsiteY7" fmla="*/ 202131 h 346510"/>
              <a:gd name="connsiteX8" fmla="*/ 1376413 w 1674796"/>
              <a:gd name="connsiteY8" fmla="*/ 221381 h 346510"/>
              <a:gd name="connsiteX9" fmla="*/ 1280160 w 1674796"/>
              <a:gd name="connsiteY9" fmla="*/ 250257 h 346510"/>
              <a:gd name="connsiteX10" fmla="*/ 1251284 w 1674796"/>
              <a:gd name="connsiteY10" fmla="*/ 259882 h 346510"/>
              <a:gd name="connsiteX11" fmla="*/ 1164657 w 1674796"/>
              <a:gd name="connsiteY11" fmla="*/ 279133 h 346510"/>
              <a:gd name="connsiteX12" fmla="*/ 1106905 w 1674796"/>
              <a:gd name="connsiteY12" fmla="*/ 288758 h 346510"/>
              <a:gd name="connsiteX13" fmla="*/ 972152 w 1674796"/>
              <a:gd name="connsiteY13" fmla="*/ 308009 h 346510"/>
              <a:gd name="connsiteX14" fmla="*/ 760396 w 1674796"/>
              <a:gd name="connsiteY14" fmla="*/ 327259 h 346510"/>
              <a:gd name="connsiteX15" fmla="*/ 673769 w 1674796"/>
              <a:gd name="connsiteY15" fmla="*/ 336885 h 346510"/>
              <a:gd name="connsiteX16" fmla="*/ 567891 w 1674796"/>
              <a:gd name="connsiteY16" fmla="*/ 346510 h 346510"/>
              <a:gd name="connsiteX17" fmla="*/ 250257 w 1674796"/>
              <a:gd name="connsiteY17" fmla="*/ 336885 h 346510"/>
              <a:gd name="connsiteX18" fmla="*/ 163630 w 1674796"/>
              <a:gd name="connsiteY18" fmla="*/ 327259 h 346510"/>
              <a:gd name="connsiteX19" fmla="*/ 0 w 1674796"/>
              <a:gd name="connsiteY19" fmla="*/ 327259 h 3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4796" h="346510">
                <a:moveTo>
                  <a:pt x="1674796" y="0"/>
                </a:moveTo>
                <a:cubicBezTo>
                  <a:pt x="1661962" y="16042"/>
                  <a:pt x="1648622" y="31692"/>
                  <a:pt x="1636295" y="48127"/>
                </a:cubicBezTo>
                <a:cubicBezTo>
                  <a:pt x="1629354" y="57381"/>
                  <a:pt x="1625224" y="68822"/>
                  <a:pt x="1617044" y="77002"/>
                </a:cubicBezTo>
                <a:cubicBezTo>
                  <a:pt x="1608864" y="85182"/>
                  <a:pt x="1597056" y="88847"/>
                  <a:pt x="1588169" y="96253"/>
                </a:cubicBezTo>
                <a:cubicBezTo>
                  <a:pt x="1556237" y="122864"/>
                  <a:pt x="1566265" y="126455"/>
                  <a:pt x="1530417" y="144379"/>
                </a:cubicBezTo>
                <a:cubicBezTo>
                  <a:pt x="1422449" y="198363"/>
                  <a:pt x="1603216" y="93154"/>
                  <a:pt x="1463040" y="173255"/>
                </a:cubicBezTo>
                <a:cubicBezTo>
                  <a:pt x="1452996" y="178994"/>
                  <a:pt x="1444511" y="187332"/>
                  <a:pt x="1434164" y="192506"/>
                </a:cubicBezTo>
                <a:cubicBezTo>
                  <a:pt x="1425089" y="197043"/>
                  <a:pt x="1414364" y="197594"/>
                  <a:pt x="1405289" y="202131"/>
                </a:cubicBezTo>
                <a:cubicBezTo>
                  <a:pt x="1394942" y="207304"/>
                  <a:pt x="1386984" y="216683"/>
                  <a:pt x="1376413" y="221381"/>
                </a:cubicBezTo>
                <a:cubicBezTo>
                  <a:pt x="1335236" y="239682"/>
                  <a:pt x="1319360" y="239057"/>
                  <a:pt x="1280160" y="250257"/>
                </a:cubicBezTo>
                <a:cubicBezTo>
                  <a:pt x="1270404" y="253044"/>
                  <a:pt x="1261040" y="257095"/>
                  <a:pt x="1251284" y="259882"/>
                </a:cubicBezTo>
                <a:cubicBezTo>
                  <a:pt x="1224239" y="267609"/>
                  <a:pt x="1191960" y="274169"/>
                  <a:pt x="1164657" y="279133"/>
                </a:cubicBezTo>
                <a:cubicBezTo>
                  <a:pt x="1145456" y="282624"/>
                  <a:pt x="1126205" y="285863"/>
                  <a:pt x="1106905" y="288758"/>
                </a:cubicBezTo>
                <a:cubicBezTo>
                  <a:pt x="1062033" y="295489"/>
                  <a:pt x="1016645" y="299111"/>
                  <a:pt x="972152" y="308009"/>
                </a:cubicBezTo>
                <a:cubicBezTo>
                  <a:pt x="862522" y="329934"/>
                  <a:pt x="966829" y="311379"/>
                  <a:pt x="760396" y="327259"/>
                </a:cubicBezTo>
                <a:cubicBezTo>
                  <a:pt x="731428" y="329487"/>
                  <a:pt x="702678" y="333994"/>
                  <a:pt x="673769" y="336885"/>
                </a:cubicBezTo>
                <a:lnTo>
                  <a:pt x="567891" y="346510"/>
                </a:lnTo>
                <a:lnTo>
                  <a:pt x="250257" y="336885"/>
                </a:lnTo>
                <a:cubicBezTo>
                  <a:pt x="221236" y="335503"/>
                  <a:pt x="192662" y="328376"/>
                  <a:pt x="163630" y="327259"/>
                </a:cubicBezTo>
                <a:cubicBezTo>
                  <a:pt x="109127" y="325163"/>
                  <a:pt x="54543" y="327259"/>
                  <a:pt x="0" y="327259"/>
                </a:cubicBezTo>
              </a:path>
            </a:pathLst>
          </a:custGeom>
          <a:noFill/>
          <a:ln w="47625">
            <a:solidFill>
              <a:schemeClr val="accent2">
                <a:lumMod val="75000"/>
                <a:alpha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7638"/>
            <a:ext cx="8229600" cy="4830762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Splays might </a:t>
            </a:r>
            <a:r>
              <a:rPr lang="en-US" dirty="0"/>
              <a:t>lengthen the </a:t>
            </a:r>
            <a:r>
              <a:rPr lang="en-US" dirty="0" smtClean="0"/>
              <a:t>path for some nodes </a:t>
            </a:r>
            <a:r>
              <a:rPr lang="en-US" i="1" dirty="0"/>
              <a:t>(</a:t>
            </a:r>
            <a:r>
              <a:rPr lang="en-US" i="1" dirty="0" smtClean="0"/>
              <a:t>temporarily make balance worse)</a:t>
            </a:r>
            <a:endParaRPr lang="en-US" i="1" dirty="0"/>
          </a:p>
          <a:p>
            <a:pPr>
              <a:spcBef>
                <a:spcPts val="1800"/>
              </a:spcBef>
            </a:pPr>
            <a:r>
              <a:rPr lang="en-US" dirty="0" smtClean="0"/>
              <a:t>Cannot guarantee O(log N) bound for any single operation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O(N) worst case still holds for insert, find,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Has </a:t>
            </a:r>
            <a:r>
              <a:rPr lang="en-US" b="1" i="1" dirty="0" smtClean="0">
                <a:solidFill>
                  <a:srgbClr val="C00000"/>
                </a:solidFill>
              </a:rPr>
              <a:t>amortized</a:t>
            </a:r>
            <a:r>
              <a:rPr lang="en-US" dirty="0" smtClean="0"/>
              <a:t> complexity O(log N)</a:t>
            </a:r>
          </a:p>
          <a:p>
            <a:pPr marL="914400" lvl="3" indent="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Any sequence of </a:t>
            </a:r>
            <a:r>
              <a:rPr lang="en-US" sz="2400" b="1" i="1" dirty="0" smtClean="0">
                <a:solidFill>
                  <a:srgbClr val="C00000"/>
                </a:solidFill>
              </a:rPr>
              <a:t>M </a:t>
            </a:r>
            <a:r>
              <a:rPr lang="en-US" sz="2400" b="1" i="1" dirty="0" smtClean="0">
                <a:solidFill>
                  <a:srgbClr val="0070C0"/>
                </a:solidFill>
              </a:rPr>
              <a:t>operations </a:t>
            </a:r>
          </a:p>
          <a:p>
            <a:pPr marL="914400" lvl="3" indent="0">
              <a:spcBef>
                <a:spcPts val="6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takes total time </a:t>
            </a:r>
            <a:r>
              <a:rPr lang="en-US" sz="2400" b="1" i="1" dirty="0" smtClean="0">
                <a:solidFill>
                  <a:srgbClr val="C00000"/>
                </a:solidFill>
              </a:rPr>
              <a:t>O(M log N)</a:t>
            </a:r>
            <a:endParaRPr lang="en-US" sz="2400" b="1" i="1" dirty="0">
              <a:solidFill>
                <a:srgbClr val="C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No bad sequences like BST has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SPLT Complexity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Linked:</a:t>
            </a:r>
            <a:r>
              <a:rPr lang="en-US" dirty="0" smtClean="0"/>
              <a:t> Time complexity of operations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C00000"/>
                </a:solidFill>
              </a:rPr>
              <a:t>worst</a:t>
            </a:r>
            <a:r>
              <a:rPr lang="en-US" dirty="0" smtClean="0"/>
              <a:t>                    </a:t>
            </a:r>
            <a:r>
              <a:rPr lang="en-US" dirty="0" err="1" smtClean="0">
                <a:solidFill>
                  <a:srgbClr val="C00000"/>
                </a:solidFill>
              </a:rPr>
              <a:t>avg</a:t>
            </a:r>
            <a:endParaRPr lang="en-US" dirty="0" smtClean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n),  O(log n)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findMin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n), 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n), 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O(log n),  O(log n)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amort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O(log n),  O(log n)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   O(1)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    O(1)   </a:t>
            </a:r>
            <a:r>
              <a:rPr 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(keep counter)</a:t>
            </a:r>
          </a:p>
          <a:p>
            <a:pPr marL="393192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O(1)   </a:t>
            </a:r>
            <a:r>
              <a:rPr 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 access)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SPLT Complexity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4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L</a:t>
            </a:r>
            <a:r>
              <a:rPr lang="en-US" sz="3200" b="1" dirty="0" smtClean="0">
                <a:solidFill>
                  <a:srgbClr val="C00000"/>
                </a:solidFill>
              </a:rPr>
              <a:t>inked structure</a:t>
            </a:r>
          </a:p>
          <a:p>
            <a:pPr marL="109728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SPLTCell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String value;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SPLTCell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SPLTCell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RC;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SPLTCell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others like height, etc.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as needed for assignment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SPLT Implementation</a:t>
            </a:r>
            <a:endParaRPr lang="en-US" sz="4000" dirty="0">
              <a:solidFill>
                <a:srgbClr val="0070C0"/>
              </a:solidFill>
              <a:effectLst/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sosceles Triangle 146"/>
          <p:cNvSpPr/>
          <p:nvPr/>
        </p:nvSpPr>
        <p:spPr>
          <a:xfrm>
            <a:off x="4820252" y="3892562"/>
            <a:ext cx="861366" cy="777687"/>
          </a:xfrm>
          <a:prstGeom prst="triangle">
            <a:avLst>
              <a:gd name="adj" fmla="val 100000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/>
        </p:nvSpPr>
        <p:spPr>
          <a:xfrm>
            <a:off x="2925175" y="3067926"/>
            <a:ext cx="1469623" cy="1917349"/>
          </a:xfrm>
          <a:prstGeom prst="triangle">
            <a:avLst>
              <a:gd name="adj" fmla="val 0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70972" y="320361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153524" y="3111111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07085" y="321918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022" y="813596"/>
            <a:ext cx="4363944" cy="1171186"/>
          </a:xfrm>
        </p:spPr>
        <p:txBody>
          <a:bodyPr>
            <a:no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X is R-child of parent P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 is L-child of grandparent</a:t>
            </a:r>
          </a:p>
        </p:txBody>
      </p:sp>
      <p:sp>
        <p:nvSpPr>
          <p:cNvPr id="61" name="Isosceles Triangle 60"/>
          <p:cNvSpPr/>
          <p:nvPr/>
        </p:nvSpPr>
        <p:spPr>
          <a:xfrm>
            <a:off x="6876685" y="3924382"/>
            <a:ext cx="493262" cy="42690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5890483" y="3947512"/>
            <a:ext cx="861366" cy="71235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1340014" y="4499317"/>
            <a:ext cx="953786" cy="101353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89917" y="248118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03027" y="387031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037849" y="3844748"/>
            <a:ext cx="647496" cy="58499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7232342" y="3727371"/>
            <a:ext cx="1759258" cy="1927751"/>
          </a:xfrm>
          <a:prstGeom prst="triangle">
            <a:avLst>
              <a:gd name="adj" fmla="val 32049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301637" y="4491731"/>
            <a:ext cx="533862" cy="49354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4798" y="244190"/>
            <a:ext cx="4608894" cy="1143000"/>
          </a:xfrm>
        </p:spPr>
        <p:txBody>
          <a:bodyPr>
            <a:noAutofit/>
          </a:bodyPr>
          <a:lstStyle/>
          <a:p>
            <a:pPr algn="r"/>
            <a:r>
              <a:rPr lang="en-US" sz="3800" dirty="0" smtClean="0">
                <a:solidFill>
                  <a:srgbClr val="0070C0"/>
                </a:solidFill>
              </a:rPr>
              <a:t>Coding it Up</a:t>
            </a:r>
            <a:endParaRPr lang="en-US" sz="38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2286" y="5614972"/>
            <a:ext cx="2349333" cy="92333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f</a:t>
            </a:r>
            <a:r>
              <a:rPr lang="en-US" b="1" i="1" dirty="0" smtClean="0">
                <a:solidFill>
                  <a:srgbClr val="0070C0"/>
                </a:solidFill>
              </a:rPr>
              <a:t>ind ( 19 )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we splay 19 to root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u</a:t>
            </a:r>
            <a:r>
              <a:rPr lang="en-US" b="1" i="1" dirty="0" smtClean="0">
                <a:solidFill>
                  <a:srgbClr val="0070C0"/>
                </a:solidFill>
              </a:rPr>
              <a:t>se double AVL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3132" y="363632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88334" y="295095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1019" y="418037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9221" y="5122133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72473" y="4762229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22721" y="284725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7452" y="542632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7783" y="4413992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84454" y="438139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81852" y="221556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64208" y="2024111"/>
            <a:ext cx="3856982" cy="3071573"/>
            <a:chOff x="276720" y="2493672"/>
            <a:chExt cx="3856982" cy="307157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69460" y="2739437"/>
              <a:ext cx="405943" cy="33408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88994" y="2493672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151844" y="3411558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13353" y="3847372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022" y="3132788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026238" y="2760431"/>
              <a:ext cx="378457" cy="3809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720" y="3870312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21077" y="3520460"/>
              <a:ext cx="275267" cy="361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90385" y="3734513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863" y="3788808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0747" y="3077435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975271" y="3468568"/>
              <a:ext cx="276164" cy="36477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585091" y="3394429"/>
              <a:ext cx="437445" cy="360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45662" y="4435177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7409" y="5165135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201587" y="4100828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609368" y="4795076"/>
              <a:ext cx="219817" cy="3569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87172" y="4775946"/>
              <a:ext cx="137537" cy="38918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969602" y="5149456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30929" y="4475195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69" name="Straight Arrow Connector 68"/>
            <p:cNvCxnSpPr>
              <a:endCxn id="68" idx="0"/>
            </p:cNvCxnSpPr>
            <p:nvPr/>
          </p:nvCxnSpPr>
          <p:spPr>
            <a:xfrm flipH="1">
              <a:off x="1533798" y="4159932"/>
              <a:ext cx="335349" cy="31526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192709" y="4119878"/>
              <a:ext cx="120798" cy="32802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094005" y="4441703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2009814" y="4824515"/>
              <a:ext cx="243294" cy="30491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25471" y="5139810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325440" y="1905907"/>
            <a:ext cx="4444870" cy="3771696"/>
            <a:chOff x="4249641" y="2121055"/>
            <a:chExt cx="4444870" cy="3771696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5973832" y="2417525"/>
              <a:ext cx="546722" cy="37525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658068" y="2121055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6140414" y="3148252"/>
              <a:ext cx="395026" cy="3463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947837" y="3536245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01256" y="2769943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4898301" y="2444435"/>
              <a:ext cx="759767" cy="301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9641" y="3497566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4426120" y="3086470"/>
              <a:ext cx="292094" cy="3792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525319" y="4093010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01017" y="3501549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95430" y="3450052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4866366" y="3093929"/>
              <a:ext cx="240294" cy="4137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497567" y="3790764"/>
              <a:ext cx="213858" cy="30148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852128" y="4769314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88218" y="5485878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7853549" y="4413867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8188218" y="5107130"/>
              <a:ext cx="219817" cy="3569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7719705" y="5092531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379788" y="5492641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733" y="4221786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5540510" y="3878109"/>
              <a:ext cx="215311" cy="3306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968542" y="3155769"/>
              <a:ext cx="218420" cy="29005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503802" y="2818346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059751" y="3914325"/>
              <a:ext cx="116113" cy="35585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950546" y="4264717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2666450" y="5512851"/>
            <a:ext cx="612709" cy="687311"/>
          </a:xfrm>
          <a:custGeom>
            <a:avLst/>
            <a:gdLst>
              <a:gd name="connsiteX0" fmla="*/ 0 w 1276709"/>
              <a:gd name="connsiteY0" fmla="*/ 0 h 751686"/>
              <a:gd name="connsiteX1" fmla="*/ 86264 w 1276709"/>
              <a:gd name="connsiteY1" fmla="*/ 25880 h 751686"/>
              <a:gd name="connsiteX2" fmla="*/ 232913 w 1276709"/>
              <a:gd name="connsiteY2" fmla="*/ 138023 h 751686"/>
              <a:gd name="connsiteX3" fmla="*/ 250166 w 1276709"/>
              <a:gd name="connsiteY3" fmla="*/ 163902 h 751686"/>
              <a:gd name="connsiteX4" fmla="*/ 293298 w 1276709"/>
              <a:gd name="connsiteY4" fmla="*/ 215661 h 751686"/>
              <a:gd name="connsiteX5" fmla="*/ 345056 w 1276709"/>
              <a:gd name="connsiteY5" fmla="*/ 284672 h 751686"/>
              <a:gd name="connsiteX6" fmla="*/ 396815 w 1276709"/>
              <a:gd name="connsiteY6" fmla="*/ 362310 h 751686"/>
              <a:gd name="connsiteX7" fmla="*/ 414068 w 1276709"/>
              <a:gd name="connsiteY7" fmla="*/ 414068 h 751686"/>
              <a:gd name="connsiteX8" fmla="*/ 474452 w 1276709"/>
              <a:gd name="connsiteY8" fmla="*/ 483080 h 751686"/>
              <a:gd name="connsiteX9" fmla="*/ 543464 w 1276709"/>
              <a:gd name="connsiteY9" fmla="*/ 543464 h 751686"/>
              <a:gd name="connsiteX10" fmla="*/ 586596 w 1276709"/>
              <a:gd name="connsiteY10" fmla="*/ 586597 h 751686"/>
              <a:gd name="connsiteX11" fmla="*/ 655607 w 1276709"/>
              <a:gd name="connsiteY11" fmla="*/ 621102 h 751686"/>
              <a:gd name="connsiteX12" fmla="*/ 707366 w 1276709"/>
              <a:gd name="connsiteY12" fmla="*/ 646981 h 751686"/>
              <a:gd name="connsiteX13" fmla="*/ 759124 w 1276709"/>
              <a:gd name="connsiteY13" fmla="*/ 681487 h 751686"/>
              <a:gd name="connsiteX14" fmla="*/ 793630 w 1276709"/>
              <a:gd name="connsiteY14" fmla="*/ 690114 h 751686"/>
              <a:gd name="connsiteX15" fmla="*/ 845388 w 1276709"/>
              <a:gd name="connsiteY15" fmla="*/ 707366 h 751686"/>
              <a:gd name="connsiteX16" fmla="*/ 879894 w 1276709"/>
              <a:gd name="connsiteY16" fmla="*/ 724619 h 751686"/>
              <a:gd name="connsiteX17" fmla="*/ 931652 w 1276709"/>
              <a:gd name="connsiteY17" fmla="*/ 750498 h 751686"/>
              <a:gd name="connsiteX18" fmla="*/ 1276709 w 1276709"/>
              <a:gd name="connsiteY18" fmla="*/ 750498 h 75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6709" h="751686">
                <a:moveTo>
                  <a:pt x="0" y="0"/>
                </a:moveTo>
                <a:cubicBezTo>
                  <a:pt x="28755" y="8627"/>
                  <a:pt x="59867" y="11582"/>
                  <a:pt x="86264" y="25880"/>
                </a:cubicBezTo>
                <a:cubicBezTo>
                  <a:pt x="107716" y="37500"/>
                  <a:pt x="198992" y="97318"/>
                  <a:pt x="232913" y="138023"/>
                </a:cubicBezTo>
                <a:cubicBezTo>
                  <a:pt x="239550" y="145988"/>
                  <a:pt x="243801" y="155718"/>
                  <a:pt x="250166" y="163902"/>
                </a:cubicBezTo>
                <a:cubicBezTo>
                  <a:pt x="263954" y="181629"/>
                  <a:pt x="279423" y="198002"/>
                  <a:pt x="293298" y="215661"/>
                </a:cubicBezTo>
                <a:cubicBezTo>
                  <a:pt x="311063" y="238271"/>
                  <a:pt x="332197" y="258953"/>
                  <a:pt x="345056" y="284672"/>
                </a:cubicBezTo>
                <a:cubicBezTo>
                  <a:pt x="370543" y="335646"/>
                  <a:pt x="354276" y="309136"/>
                  <a:pt x="396815" y="362310"/>
                </a:cubicBezTo>
                <a:cubicBezTo>
                  <a:pt x="402566" y="379563"/>
                  <a:pt x="401209" y="401208"/>
                  <a:pt x="414068" y="414068"/>
                </a:cubicBezTo>
                <a:cubicBezTo>
                  <a:pt x="512522" y="512525"/>
                  <a:pt x="391275" y="388021"/>
                  <a:pt x="474452" y="483080"/>
                </a:cubicBezTo>
                <a:cubicBezTo>
                  <a:pt x="523397" y="539017"/>
                  <a:pt x="492168" y="497867"/>
                  <a:pt x="543464" y="543464"/>
                </a:cubicBezTo>
                <a:cubicBezTo>
                  <a:pt x="558661" y="556972"/>
                  <a:pt x="571294" y="573208"/>
                  <a:pt x="586596" y="586597"/>
                </a:cubicBezTo>
                <a:cubicBezTo>
                  <a:pt x="613240" y="609911"/>
                  <a:pt x="620950" y="603773"/>
                  <a:pt x="655607" y="621102"/>
                </a:cubicBezTo>
                <a:cubicBezTo>
                  <a:pt x="722491" y="654545"/>
                  <a:pt x="642321" y="625301"/>
                  <a:pt x="707366" y="646981"/>
                </a:cubicBezTo>
                <a:cubicBezTo>
                  <a:pt x="724619" y="658483"/>
                  <a:pt x="740578" y="672214"/>
                  <a:pt x="759124" y="681487"/>
                </a:cubicBezTo>
                <a:cubicBezTo>
                  <a:pt x="769728" y="686789"/>
                  <a:pt x="782274" y="686707"/>
                  <a:pt x="793630" y="690114"/>
                </a:cubicBezTo>
                <a:cubicBezTo>
                  <a:pt x="811049" y="695340"/>
                  <a:pt x="828503" y="700612"/>
                  <a:pt x="845388" y="707366"/>
                </a:cubicBezTo>
                <a:cubicBezTo>
                  <a:pt x="857328" y="712142"/>
                  <a:pt x="868729" y="718239"/>
                  <a:pt x="879894" y="724619"/>
                </a:cubicBezTo>
                <a:cubicBezTo>
                  <a:pt x="896117" y="733889"/>
                  <a:pt x="911042" y="750019"/>
                  <a:pt x="931652" y="750498"/>
                </a:cubicBezTo>
                <a:cubicBezTo>
                  <a:pt x="1046640" y="753172"/>
                  <a:pt x="1161690" y="750498"/>
                  <a:pt x="1276709" y="750498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  <a:alpha val="61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5935873" y="5162339"/>
            <a:ext cx="769853" cy="857461"/>
          </a:xfrm>
          <a:custGeom>
            <a:avLst/>
            <a:gdLst>
              <a:gd name="connsiteX0" fmla="*/ 0 w 879894"/>
              <a:gd name="connsiteY0" fmla="*/ 431321 h 431321"/>
              <a:gd name="connsiteX1" fmla="*/ 422694 w 879894"/>
              <a:gd name="connsiteY1" fmla="*/ 414068 h 431321"/>
              <a:gd name="connsiteX2" fmla="*/ 491706 w 879894"/>
              <a:gd name="connsiteY2" fmla="*/ 388189 h 431321"/>
              <a:gd name="connsiteX3" fmla="*/ 517585 w 879894"/>
              <a:gd name="connsiteY3" fmla="*/ 362310 h 431321"/>
              <a:gd name="connsiteX4" fmla="*/ 552090 w 879894"/>
              <a:gd name="connsiteY4" fmla="*/ 353683 h 431321"/>
              <a:gd name="connsiteX5" fmla="*/ 621102 w 879894"/>
              <a:gd name="connsiteY5" fmla="*/ 284672 h 431321"/>
              <a:gd name="connsiteX6" fmla="*/ 672860 w 879894"/>
              <a:gd name="connsiteY6" fmla="*/ 241540 h 431321"/>
              <a:gd name="connsiteX7" fmla="*/ 698739 w 879894"/>
              <a:gd name="connsiteY7" fmla="*/ 215661 h 431321"/>
              <a:gd name="connsiteX8" fmla="*/ 724619 w 879894"/>
              <a:gd name="connsiteY8" fmla="*/ 181155 h 431321"/>
              <a:gd name="connsiteX9" fmla="*/ 776377 w 879894"/>
              <a:gd name="connsiteY9" fmla="*/ 146649 h 431321"/>
              <a:gd name="connsiteX10" fmla="*/ 810883 w 879894"/>
              <a:gd name="connsiteY10" fmla="*/ 94891 h 431321"/>
              <a:gd name="connsiteX11" fmla="*/ 828136 w 879894"/>
              <a:gd name="connsiteY11" fmla="*/ 69012 h 431321"/>
              <a:gd name="connsiteX12" fmla="*/ 862641 w 879894"/>
              <a:gd name="connsiteY12" fmla="*/ 25879 h 431321"/>
              <a:gd name="connsiteX13" fmla="*/ 879894 w 879894"/>
              <a:gd name="connsiteY13" fmla="*/ 0 h 4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79894" h="431321">
                <a:moveTo>
                  <a:pt x="0" y="431321"/>
                </a:moveTo>
                <a:lnTo>
                  <a:pt x="422694" y="414068"/>
                </a:lnTo>
                <a:cubicBezTo>
                  <a:pt x="442311" y="412958"/>
                  <a:pt x="476277" y="399210"/>
                  <a:pt x="491706" y="388189"/>
                </a:cubicBezTo>
                <a:cubicBezTo>
                  <a:pt x="501633" y="381098"/>
                  <a:pt x="506993" y="368363"/>
                  <a:pt x="517585" y="362310"/>
                </a:cubicBezTo>
                <a:cubicBezTo>
                  <a:pt x="527879" y="356428"/>
                  <a:pt x="540588" y="356559"/>
                  <a:pt x="552090" y="353683"/>
                </a:cubicBezTo>
                <a:cubicBezTo>
                  <a:pt x="649543" y="288716"/>
                  <a:pt x="572874" y="352192"/>
                  <a:pt x="621102" y="284672"/>
                </a:cubicBezTo>
                <a:cubicBezTo>
                  <a:pt x="643338" y="253541"/>
                  <a:pt x="646157" y="263793"/>
                  <a:pt x="672860" y="241540"/>
                </a:cubicBezTo>
                <a:cubicBezTo>
                  <a:pt x="682232" y="233730"/>
                  <a:pt x="690800" y="224924"/>
                  <a:pt x="698739" y="215661"/>
                </a:cubicBezTo>
                <a:cubicBezTo>
                  <a:pt x="708096" y="204745"/>
                  <a:pt x="713873" y="190707"/>
                  <a:pt x="724619" y="181155"/>
                </a:cubicBezTo>
                <a:cubicBezTo>
                  <a:pt x="740117" y="167379"/>
                  <a:pt x="776377" y="146649"/>
                  <a:pt x="776377" y="146649"/>
                </a:cubicBezTo>
                <a:lnTo>
                  <a:pt x="810883" y="94891"/>
                </a:lnTo>
                <a:lnTo>
                  <a:pt x="828136" y="69012"/>
                </a:lnTo>
                <a:cubicBezTo>
                  <a:pt x="844929" y="18631"/>
                  <a:pt x="823623" y="64897"/>
                  <a:pt x="862641" y="25879"/>
                </a:cubicBezTo>
                <a:cubicBezTo>
                  <a:pt x="869972" y="18548"/>
                  <a:pt x="879894" y="0"/>
                  <a:pt x="879894" y="0"/>
                </a:cubicBezTo>
              </a:path>
            </a:pathLst>
          </a:custGeom>
          <a:noFill/>
          <a:ln w="60325">
            <a:solidFill>
              <a:schemeClr val="accent2">
                <a:lumMod val="75000"/>
                <a:alpha val="53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2415975" y="4295422"/>
            <a:ext cx="222363" cy="32097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2058714" y="2481935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636069" y="287599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08438" y="214898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183114" y="484364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50866" y="409920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45" name="Straight Arrow Connector 144"/>
          <p:cNvCxnSpPr>
            <a:endCxn id="61" idx="0"/>
          </p:cNvCxnSpPr>
          <p:nvPr/>
        </p:nvCxnSpPr>
        <p:spPr>
          <a:xfrm flipH="1">
            <a:off x="7123316" y="3564861"/>
            <a:ext cx="107657" cy="35952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6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37" grpId="0" animBg="1"/>
      <p:bldP spid="135" grpId="0" animBg="1"/>
      <p:bldP spid="136" grpId="0" animBg="1"/>
      <p:bldP spid="74" grpId="0" animBg="1"/>
      <p:bldP spid="61" grpId="0" animBg="1"/>
      <p:bldP spid="57" grpId="0" animBg="1"/>
      <p:bldP spid="59" grpId="0" animBg="1"/>
      <p:bldP spid="25" grpId="0" animBg="1"/>
      <p:bldP spid="26" grpId="0" animBg="1"/>
      <p:bldP spid="33" grpId="0" animBg="1"/>
      <p:bldP spid="34" grpId="0" animBg="1"/>
      <p:bldP spid="29" grpId="0" animBg="1"/>
      <p:bldP spid="22" grpId="0" animBg="1"/>
      <p:bldP spid="27" grpId="0"/>
      <p:bldP spid="28" grpId="0"/>
      <p:bldP spid="30" grpId="0"/>
      <p:bldP spid="31" grpId="0"/>
      <p:bldP spid="32" grpId="0"/>
      <p:bldP spid="56" grpId="0"/>
      <p:bldP spid="58" grpId="0"/>
      <p:bldP spid="60" grpId="0"/>
      <p:bldP spid="62" grpId="0"/>
      <p:bldP spid="64" grpId="0"/>
      <p:bldP spid="110" grpId="0" animBg="1"/>
      <p:bldP spid="111" grpId="0" animBg="1"/>
      <p:bldP spid="132" grpId="0" animBg="1"/>
      <p:bldP spid="138" grpId="0"/>
      <p:bldP spid="139" grpId="0"/>
      <p:bldP spid="140" grpId="0"/>
      <p:bldP spid="1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osceles Triangle 136"/>
          <p:cNvSpPr/>
          <p:nvPr/>
        </p:nvSpPr>
        <p:spPr>
          <a:xfrm>
            <a:off x="2925175" y="3067926"/>
            <a:ext cx="1469623" cy="1917349"/>
          </a:xfrm>
          <a:prstGeom prst="triangle">
            <a:avLst>
              <a:gd name="adj" fmla="val 0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07085" y="321918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607" y="459387"/>
            <a:ext cx="4363944" cy="1171186"/>
          </a:xfrm>
        </p:spPr>
        <p:txBody>
          <a:bodyPr>
            <a:no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X is R-child of parent P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 is L-child of grandparent</a:t>
            </a:r>
          </a:p>
        </p:txBody>
      </p:sp>
      <p:sp>
        <p:nvSpPr>
          <p:cNvPr id="59" name="Isosceles Triangle 58"/>
          <p:cNvSpPr/>
          <p:nvPr/>
        </p:nvSpPr>
        <p:spPr>
          <a:xfrm>
            <a:off x="1340014" y="4499317"/>
            <a:ext cx="953786" cy="101353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03027" y="387031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037849" y="3844748"/>
            <a:ext cx="647496" cy="58499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301637" y="4491731"/>
            <a:ext cx="533862" cy="493544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8748" y="244190"/>
            <a:ext cx="4608894" cy="1143000"/>
          </a:xfrm>
        </p:spPr>
        <p:txBody>
          <a:bodyPr>
            <a:noAutofit/>
          </a:bodyPr>
          <a:lstStyle/>
          <a:p>
            <a:pPr algn="r"/>
            <a:r>
              <a:rPr lang="en-US" sz="3800" dirty="0" smtClean="0">
                <a:solidFill>
                  <a:srgbClr val="0070C0"/>
                </a:solidFill>
              </a:rPr>
              <a:t>Coding it Up</a:t>
            </a:r>
            <a:endParaRPr lang="en-US" sz="38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3132" y="363632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88334" y="295095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1019" y="418037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9221" y="5122133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72473" y="4762229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1852" y="221556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64208" y="1964197"/>
            <a:ext cx="3856982" cy="3131487"/>
            <a:chOff x="276720" y="2433758"/>
            <a:chExt cx="3856982" cy="313148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69460" y="2739437"/>
              <a:ext cx="405943" cy="33408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99212" y="2433758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151844" y="3411558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13353" y="3847372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022" y="3132788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026238" y="2760431"/>
              <a:ext cx="378457" cy="3809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720" y="3870312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21077" y="3520460"/>
              <a:ext cx="275267" cy="361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90385" y="3734513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863" y="3788808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0747" y="3077435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975271" y="3468568"/>
              <a:ext cx="276164" cy="36477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585091" y="3394429"/>
              <a:ext cx="437445" cy="360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45662" y="4435177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7409" y="5165135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201587" y="4100828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609368" y="4795076"/>
              <a:ext cx="219817" cy="3569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87172" y="4775946"/>
              <a:ext cx="137537" cy="38918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969602" y="5149456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30929" y="4475195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69" name="Straight Arrow Connector 68"/>
            <p:cNvCxnSpPr>
              <a:endCxn id="68" idx="0"/>
            </p:cNvCxnSpPr>
            <p:nvPr/>
          </p:nvCxnSpPr>
          <p:spPr>
            <a:xfrm flipH="1">
              <a:off x="1533798" y="4159932"/>
              <a:ext cx="335349" cy="31526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192709" y="4119878"/>
              <a:ext cx="120798" cy="32802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094005" y="4441703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2009814" y="4824515"/>
              <a:ext cx="243294" cy="30491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25471" y="5139810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cxnSp>
        <p:nvCxnSpPr>
          <p:cNvPr id="131" name="Straight Arrow Connector 130"/>
          <p:cNvCxnSpPr/>
          <p:nvPr/>
        </p:nvCxnSpPr>
        <p:spPr>
          <a:xfrm>
            <a:off x="2415975" y="4295422"/>
            <a:ext cx="222363" cy="32097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2058714" y="2481935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4021190" y="478522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2" name="Content Placeholder 1"/>
          <p:cNvSpPr txBox="1">
            <a:spLocks/>
          </p:cNvSpPr>
          <p:nvPr/>
        </p:nvSpPr>
        <p:spPr>
          <a:xfrm>
            <a:off x="5944454" y="1249977"/>
            <a:ext cx="2971800" cy="51781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200"/>
              </a:spcBef>
              <a:buFont typeface="Wingdings 3"/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Splaying 19 to root</a:t>
            </a:r>
          </a:p>
        </p:txBody>
      </p:sp>
      <p:sp>
        <p:nvSpPr>
          <p:cNvPr id="113" name="Content Placeholder 1"/>
          <p:cNvSpPr txBox="1">
            <a:spLocks/>
          </p:cNvSpPr>
          <p:nvPr/>
        </p:nvSpPr>
        <p:spPr>
          <a:xfrm>
            <a:off x="4772922" y="2364044"/>
            <a:ext cx="4143332" cy="40793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600"/>
              </a:spcBef>
              <a:buFont typeface="Wingdings 3"/>
              <a:buNone/>
            </a:pPr>
            <a:r>
              <a:rPr lang="en-US" sz="2200" b="1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Capture the pattern parts</a:t>
            </a:r>
          </a:p>
          <a:p>
            <a:pPr marL="109728" indent="0">
              <a:spcBef>
                <a:spcPts val="600"/>
              </a:spcBef>
              <a:buFont typeface="Wingdings 3"/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 is node of interest</a:t>
            </a:r>
          </a:p>
          <a:p>
            <a:pPr marL="109728" indent="0">
              <a:spcBef>
                <a:spcPts val="1800"/>
              </a:spcBef>
              <a:buFont typeface="Wingdings 3"/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X.parent</a:t>
            </a:r>
          </a:p>
          <a:p>
            <a:pPr marL="109728" indent="0">
              <a:spcBef>
                <a:spcPts val="600"/>
              </a:spcBef>
              <a:buFont typeface="Wingdings 3"/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P.parent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G.parent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600"/>
              </a:spcBef>
              <a:buFont typeface="Wingdings 3"/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P.Lchild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600"/>
              </a:spcBef>
              <a:buFont typeface="Wingdings 3"/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X.Lchild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600"/>
              </a:spcBef>
              <a:buFont typeface="Wingdings 3"/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X.Rchild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600"/>
              </a:spcBef>
              <a:buFont typeface="Wingdings 3"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G.Rchild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1200"/>
              </a:spcBef>
              <a:buFont typeface="Wingdings 3"/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60332" y="168695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588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74" grpId="0" animBg="1"/>
      <p:bldP spid="59" grpId="0" animBg="1"/>
      <p:bldP spid="26" grpId="0" animBg="1"/>
      <p:bldP spid="33" grpId="0" animBg="1"/>
      <p:bldP spid="29" grpId="0" animBg="1"/>
      <p:bldP spid="27" grpId="0"/>
      <p:bldP spid="28" grpId="0"/>
      <p:bldP spid="30" grpId="0"/>
      <p:bldP spid="31" grpId="0"/>
      <p:bldP spid="32" grpId="0"/>
      <p:bldP spid="64" grpId="0"/>
      <p:bldP spid="132" grpId="0" animBg="1"/>
      <p:bldP spid="140" grpId="0"/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sosceles Triangle 146"/>
          <p:cNvSpPr/>
          <p:nvPr/>
        </p:nvSpPr>
        <p:spPr>
          <a:xfrm>
            <a:off x="4820252" y="3892562"/>
            <a:ext cx="861366" cy="777687"/>
          </a:xfrm>
          <a:prstGeom prst="triangle">
            <a:avLst>
              <a:gd name="adj" fmla="val 100000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70972" y="320361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153524" y="3111111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524" y="381000"/>
            <a:ext cx="3678255" cy="5570077"/>
          </a:xfrm>
        </p:spPr>
        <p:txBody>
          <a:bodyPr>
            <a:no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200" b="1" i="1" dirty="0" smtClean="0">
                <a:solidFill>
                  <a:srgbClr val="C00000"/>
                </a:solidFill>
              </a:rPr>
              <a:t>Rearrange pattern parts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N.Rchild = X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X.Lchild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X.Rchild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P.Lchild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P.Rchild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G.Lchild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G.Rchild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adjust parent pointers for nodes that move …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P.parent</a:t>
            </a:r>
            <a:r>
              <a:rPr lang="en-US" sz="22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 etc.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2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D.Parent</a:t>
            </a:r>
            <a:r>
              <a:rPr lang="en-US" sz="22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  etc.</a:t>
            </a:r>
          </a:p>
        </p:txBody>
      </p:sp>
      <p:sp>
        <p:nvSpPr>
          <p:cNvPr id="61" name="Isosceles Triangle 60"/>
          <p:cNvSpPr/>
          <p:nvPr/>
        </p:nvSpPr>
        <p:spPr>
          <a:xfrm>
            <a:off x="6876685" y="3924382"/>
            <a:ext cx="493262" cy="42690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5890483" y="3947512"/>
            <a:ext cx="861366" cy="71235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89917" y="2481186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7232342" y="3727371"/>
            <a:ext cx="1759258" cy="1927751"/>
          </a:xfrm>
          <a:prstGeom prst="triangle">
            <a:avLst>
              <a:gd name="adj" fmla="val 32049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4798" y="244190"/>
            <a:ext cx="4608894" cy="1143000"/>
          </a:xfrm>
        </p:spPr>
        <p:txBody>
          <a:bodyPr>
            <a:noAutofit/>
          </a:bodyPr>
          <a:lstStyle/>
          <a:p>
            <a:pPr algn="r"/>
            <a:r>
              <a:rPr lang="en-US" sz="3800" dirty="0" smtClean="0">
                <a:solidFill>
                  <a:srgbClr val="0070C0"/>
                </a:solidFill>
              </a:rPr>
              <a:t>Coding it Up</a:t>
            </a:r>
            <a:endParaRPr lang="en-US" sz="38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22721" y="284725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7452" y="542632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7783" y="4413992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84454" y="438139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325440" y="1905907"/>
            <a:ext cx="4444870" cy="3771696"/>
            <a:chOff x="4249641" y="2121055"/>
            <a:chExt cx="4444870" cy="3771696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5973832" y="2417525"/>
              <a:ext cx="546722" cy="37525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658068" y="2121055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6140414" y="3148252"/>
              <a:ext cx="395026" cy="3463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947837" y="3536245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01256" y="2769943"/>
              <a:ext cx="398299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4898301" y="2444435"/>
              <a:ext cx="759767" cy="301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9641" y="3497566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4426120" y="3086470"/>
              <a:ext cx="292094" cy="3792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525319" y="4093010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01017" y="3501549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95430" y="3450052"/>
              <a:ext cx="59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4866366" y="3093929"/>
              <a:ext cx="240294" cy="4137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497567" y="3790764"/>
              <a:ext cx="213858" cy="30148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852128" y="4769314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88218" y="5485878"/>
              <a:ext cx="50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37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7853549" y="4413867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8188218" y="5107130"/>
              <a:ext cx="219817" cy="35694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7719705" y="5092531"/>
              <a:ext cx="215990" cy="3861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379788" y="5492641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733" y="4221786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5540510" y="3878109"/>
              <a:ext cx="215311" cy="3306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968542" y="3155769"/>
              <a:ext cx="218420" cy="29005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503802" y="2818346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19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059751" y="3914325"/>
              <a:ext cx="116113" cy="35585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950546" y="4264717"/>
              <a:ext cx="605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636069" y="287599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08438" y="214898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950866" y="4099207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45" name="Straight Arrow Connector 144"/>
          <p:cNvCxnSpPr>
            <a:endCxn id="61" idx="0"/>
          </p:cNvCxnSpPr>
          <p:nvPr/>
        </p:nvCxnSpPr>
        <p:spPr>
          <a:xfrm flipH="1">
            <a:off x="7123316" y="3564861"/>
            <a:ext cx="107657" cy="35952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023390" y="162079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058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END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3 cases of rotation (and symmetries)</a:t>
            </a:r>
          </a:p>
          <a:p>
            <a:pPr marL="109728" indent="0">
              <a:buNone/>
            </a:pPr>
            <a:r>
              <a:rPr lang="en-US" sz="2000" b="1" i="1" dirty="0" smtClean="0"/>
              <a:t>Assume Node X is the one that needs to be splayed to the root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zig</a:t>
            </a:r>
            <a:r>
              <a:rPr lang="en-US" sz="2400" dirty="0" smtClean="0"/>
              <a:t>) Node X has a parent, no grandparent</a:t>
            </a:r>
          </a:p>
          <a:p>
            <a:pPr marL="889254" lvl="2" indent="-285750">
              <a:spcBef>
                <a:spcPts val="0"/>
              </a:spcBef>
            </a:pPr>
            <a:r>
              <a:rPr lang="en-US" sz="1800" i="1" dirty="0" smtClean="0">
                <a:solidFill>
                  <a:srgbClr val="0070C0"/>
                </a:solidFill>
              </a:rPr>
              <a:t>This means X is almost the tree root… it is one level down</a:t>
            </a:r>
          </a:p>
          <a:p>
            <a:pPr marL="889254" lvl="2" indent="-285750">
              <a:spcBef>
                <a:spcPts val="0"/>
              </a:spcBef>
            </a:pPr>
            <a:r>
              <a:rPr lang="en-US" sz="1800" i="1" dirty="0" smtClean="0">
                <a:solidFill>
                  <a:srgbClr val="0070C0"/>
                </a:solidFill>
              </a:rPr>
              <a:t>Use normal AVL single rotation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zig-zig</a:t>
            </a:r>
            <a:r>
              <a:rPr lang="en-US" sz="2400" dirty="0" smtClean="0"/>
              <a:t>) Node X is L-child of a parent P, and P is L-child of grandparent G  ( </a:t>
            </a:r>
            <a:r>
              <a:rPr lang="en-US" sz="2400" i="1" dirty="0" smtClean="0">
                <a:solidFill>
                  <a:srgbClr val="0070C0"/>
                </a:solidFill>
              </a:rPr>
              <a:t>or R-R </a:t>
            </a:r>
            <a:r>
              <a:rPr lang="en-US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zig-zag</a:t>
            </a:r>
            <a:r>
              <a:rPr lang="en-US" sz="2400" dirty="0" smtClean="0"/>
              <a:t>) Node X is R-child of parent P, and P is L-child of grandparent G  ( </a:t>
            </a:r>
            <a:r>
              <a:rPr lang="en-US" sz="2400" i="1" dirty="0" smtClean="0">
                <a:solidFill>
                  <a:srgbClr val="0070C0"/>
                </a:solidFill>
              </a:rPr>
              <a:t>or L-R </a:t>
            </a:r>
            <a:r>
              <a:rPr lang="en-US" sz="24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Splaying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b="1" i="1" dirty="0" smtClean="0">
                <a:solidFill>
                  <a:srgbClr val="C00000"/>
                </a:solidFill>
              </a:rPr>
              <a:t>Splay Tree </a:t>
            </a:r>
            <a:r>
              <a:rPr lang="en-US" dirty="0" smtClean="0"/>
              <a:t>(SPLT) is another type of balanced BST.</a:t>
            </a:r>
          </a:p>
          <a:p>
            <a:pPr>
              <a:spcBef>
                <a:spcPts val="2400"/>
              </a:spcBef>
            </a:pPr>
            <a:r>
              <a:rPr lang="en-US" dirty="0"/>
              <a:t>C</a:t>
            </a:r>
            <a:r>
              <a:rPr lang="en-US" dirty="0" smtClean="0"/>
              <a:t>onceptually less complex than AVL tree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i="1" dirty="0" smtClean="0">
                <a:solidFill>
                  <a:srgbClr val="0070C0"/>
                </a:solidFill>
              </a:rPr>
              <a:t>No need for subtree balance information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i="1" dirty="0" smtClean="0">
                <a:solidFill>
                  <a:srgbClr val="0070C0"/>
                </a:solidFill>
              </a:rPr>
              <a:t>Easier programming</a:t>
            </a:r>
          </a:p>
          <a:p>
            <a:pPr marL="452628" indent="-342900">
              <a:spcBef>
                <a:spcPts val="1800"/>
              </a:spcBef>
            </a:pPr>
            <a:r>
              <a:rPr lang="en-US" dirty="0" smtClean="0"/>
              <a:t>No “balance property” guiding the balancing</a:t>
            </a:r>
          </a:p>
          <a:p>
            <a:pPr marL="452628" indent="-342900">
              <a:spcBef>
                <a:spcPts val="1800"/>
              </a:spcBef>
            </a:pPr>
            <a:r>
              <a:rPr lang="en-US" dirty="0" smtClean="0"/>
              <a:t>Rather we perform a </a:t>
            </a:r>
            <a:r>
              <a:rPr lang="en-US" dirty="0" smtClean="0">
                <a:solidFill>
                  <a:srgbClr val="C00000"/>
                </a:solidFill>
              </a:rPr>
              <a:t>“splaying” operation </a:t>
            </a:r>
            <a:r>
              <a:rPr lang="en-US" dirty="0" smtClean="0"/>
              <a:t>at various times to re-arrange the tree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SPLT: BST with Balance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AVL tree has condition that height of two subtrees must differ by 1 or 0… when it gets to 2, there is imbalance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 a splay tree the splaying operation tends to balance the tree somewhat in many cases, but sometime it stretches it a bit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Over time… when we do a sequence of splays… the good will “balance out” the bad and give us overall acceptable collective behavior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 Balance Condition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The Basic Idea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After we access a node (insert, search) it gets </a:t>
            </a:r>
            <a:r>
              <a:rPr lang="en-US" dirty="0" smtClean="0">
                <a:solidFill>
                  <a:srgbClr val="0070C0"/>
                </a:solidFill>
              </a:rPr>
              <a:t>pushed upward to the root </a:t>
            </a:r>
            <a:r>
              <a:rPr lang="en-US" dirty="0" smtClean="0"/>
              <a:t>by a series of AVL rotations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Has the effect of creating “</a:t>
            </a:r>
            <a:r>
              <a:rPr lang="en-US" dirty="0" smtClean="0">
                <a:solidFill>
                  <a:srgbClr val="0070C0"/>
                </a:solidFill>
              </a:rPr>
              <a:t>locality</a:t>
            </a:r>
            <a:r>
              <a:rPr lang="en-US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Once we access a node, if it is deep on a path, then subsequent accesses to that node will find it at or near the root (for a while)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Splaying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515901" y="467300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40985"/>
            <a:ext cx="8229600" cy="2146685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3 cases of rotation (and symmetries)</a:t>
            </a:r>
          </a:p>
          <a:p>
            <a:pPr marL="109728" indent="0">
              <a:buNone/>
            </a:pPr>
            <a:r>
              <a:rPr lang="en-US" sz="2000" b="1" i="1" dirty="0" smtClean="0"/>
              <a:t>Assume Node X is the one that needs to be splayed to the root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zig</a:t>
            </a:r>
            <a:r>
              <a:rPr lang="en-US" sz="2400" dirty="0" smtClean="0"/>
              <a:t>) Node X has a parent P, no grandparent</a:t>
            </a:r>
          </a:p>
          <a:p>
            <a:pPr marL="889254" lvl="2" indent="-285750">
              <a:spcBef>
                <a:spcPts val="0"/>
              </a:spcBef>
            </a:pPr>
            <a:r>
              <a:rPr lang="en-US" sz="1800" i="1" dirty="0" smtClean="0">
                <a:solidFill>
                  <a:srgbClr val="0070C0"/>
                </a:solidFill>
              </a:rPr>
              <a:t>This means X is almost the tree root… it is one level down</a:t>
            </a:r>
          </a:p>
          <a:p>
            <a:pPr marL="889254" lvl="2" indent="-285750">
              <a:spcBef>
                <a:spcPts val="0"/>
              </a:spcBef>
            </a:pPr>
            <a:r>
              <a:rPr lang="en-US" sz="1800" i="1" dirty="0" smtClean="0">
                <a:solidFill>
                  <a:srgbClr val="0070C0"/>
                </a:solidFill>
              </a:rPr>
              <a:t>Use normal AVL single rotation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i="1" dirty="0">
              <a:solidFill>
                <a:srgbClr val="0070C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2400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Splaying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48200" y="4114800"/>
            <a:ext cx="3479860" cy="2370944"/>
            <a:chOff x="4114800" y="2133416"/>
            <a:chExt cx="4577993" cy="275031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210158" y="2512944"/>
              <a:ext cx="534045" cy="38753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85531" y="2133416"/>
              <a:ext cx="675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397541" y="3314667"/>
              <a:ext cx="284150" cy="44793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15447" y="3798159"/>
              <a:ext cx="53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8510" y="2969235"/>
              <a:ext cx="523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100842" y="2537298"/>
              <a:ext cx="497886" cy="4419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4800" y="3824770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436268" y="3418938"/>
              <a:ext cx="362132" cy="41947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48916" y="3762597"/>
              <a:ext cx="795607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99717" y="3804625"/>
              <a:ext cx="796890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06522" y="2905025"/>
              <a:ext cx="786824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033791" y="3358743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11689" y="3339456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61459" y="4419601"/>
              <a:ext cx="731334" cy="46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822580" y="4136997"/>
              <a:ext cx="292532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756191" y="401411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34658" y="3702696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6841" y="435564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7583" y="3725265"/>
            <a:ext cx="1447800" cy="40011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</a:rPr>
              <a:t>play 15 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335" y="4555699"/>
            <a:ext cx="346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Path from X back to root is what give the pattern 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 rot="-2700000">
            <a:off x="7029352" y="3491192"/>
            <a:ext cx="108060" cy="1013880"/>
          </a:xfrm>
          <a:custGeom>
            <a:avLst/>
            <a:gdLst>
              <a:gd name="connsiteX0" fmla="*/ 105878 w 202131"/>
              <a:gd name="connsiteY0" fmla="*/ 423567 h 423567"/>
              <a:gd name="connsiteX1" fmla="*/ 192505 w 202131"/>
              <a:gd name="connsiteY1" fmla="*/ 327314 h 423567"/>
              <a:gd name="connsiteX2" fmla="*/ 202131 w 202131"/>
              <a:gd name="connsiteY2" fmla="*/ 269563 h 423567"/>
              <a:gd name="connsiteX3" fmla="*/ 173255 w 202131"/>
              <a:gd name="connsiteY3" fmla="*/ 163685 h 423567"/>
              <a:gd name="connsiteX4" fmla="*/ 144379 w 202131"/>
              <a:gd name="connsiteY4" fmla="*/ 105933 h 423567"/>
              <a:gd name="connsiteX5" fmla="*/ 57752 w 202131"/>
              <a:gd name="connsiteY5" fmla="*/ 48182 h 423567"/>
              <a:gd name="connsiteX6" fmla="*/ 28876 w 202131"/>
              <a:gd name="connsiteY6" fmla="*/ 28931 h 423567"/>
              <a:gd name="connsiteX7" fmla="*/ 0 w 202131"/>
              <a:gd name="connsiteY7" fmla="*/ 55 h 42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31" h="423567">
                <a:moveTo>
                  <a:pt x="105878" y="423567"/>
                </a:moveTo>
                <a:cubicBezTo>
                  <a:pt x="122480" y="406965"/>
                  <a:pt x="181532" y="351454"/>
                  <a:pt x="192505" y="327314"/>
                </a:cubicBezTo>
                <a:cubicBezTo>
                  <a:pt x="200581" y="309547"/>
                  <a:pt x="198922" y="288813"/>
                  <a:pt x="202131" y="269563"/>
                </a:cubicBezTo>
                <a:cubicBezTo>
                  <a:pt x="184808" y="130989"/>
                  <a:pt x="209654" y="236484"/>
                  <a:pt x="173255" y="163685"/>
                </a:cubicBezTo>
                <a:cubicBezTo>
                  <a:pt x="160286" y="137746"/>
                  <a:pt x="168900" y="127389"/>
                  <a:pt x="144379" y="105933"/>
                </a:cubicBezTo>
                <a:cubicBezTo>
                  <a:pt x="144367" y="105923"/>
                  <a:pt x="72196" y="57811"/>
                  <a:pt x="57752" y="48182"/>
                </a:cubicBezTo>
                <a:lnTo>
                  <a:pt x="28876" y="28931"/>
                </a:lnTo>
                <a:cubicBezTo>
                  <a:pt x="7845" y="-2614"/>
                  <a:pt x="21193" y="55"/>
                  <a:pt x="0" y="55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uiExpand="1" build="p"/>
      <p:bldP spid="23" grpId="0" animBg="1"/>
      <p:bldP spid="24" grpId="0"/>
      <p:bldP spid="26" grpId="0"/>
      <p:bldP spid="27" grpId="0" animBg="1"/>
      <p:bldP spid="28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75289" y="3954748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03667" y="466409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86112" y="539093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14" y="1247044"/>
            <a:ext cx="8229600" cy="192030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3 cases of rotation (and symmetries)</a:t>
            </a:r>
          </a:p>
          <a:p>
            <a:pPr marL="109728" indent="0">
              <a:buNone/>
            </a:pPr>
            <a:r>
              <a:rPr lang="en-US" sz="2000" b="1" i="1" dirty="0" smtClean="0"/>
              <a:t>Assume Node X is the one that needs to be splayed to the root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zig-zig RR</a:t>
            </a:r>
            <a:r>
              <a:rPr lang="en-US" sz="2400" dirty="0" smtClean="0"/>
              <a:t>) Node X is </a:t>
            </a:r>
            <a:r>
              <a:rPr lang="en-US" sz="2400" b="1" dirty="0" smtClean="0">
                <a:solidFill>
                  <a:srgbClr val="0070C0"/>
                </a:solidFill>
              </a:rPr>
              <a:t>R</a:t>
            </a:r>
            <a:r>
              <a:rPr lang="en-US" sz="2400" dirty="0" smtClean="0"/>
              <a:t>-child of a parent P, and P is </a:t>
            </a:r>
            <a:r>
              <a:rPr lang="en-US" sz="2400" b="1" dirty="0" smtClean="0">
                <a:solidFill>
                  <a:srgbClr val="0070C0"/>
                </a:solidFill>
              </a:rPr>
              <a:t>R</a:t>
            </a:r>
            <a:r>
              <a:rPr lang="en-US" sz="2400" dirty="0" smtClean="0"/>
              <a:t>-child of grandparent G  ( </a:t>
            </a:r>
            <a:r>
              <a:rPr lang="en-US" sz="2400" i="1" dirty="0" err="1" smtClean="0">
                <a:solidFill>
                  <a:srgbClr val="0070C0"/>
                </a:solidFill>
              </a:rPr>
              <a:t>symm</a:t>
            </a:r>
            <a:r>
              <a:rPr lang="en-US" sz="2400" i="1" dirty="0" smtClean="0">
                <a:solidFill>
                  <a:srgbClr val="0070C0"/>
                </a:solidFill>
              </a:rPr>
              <a:t>. </a:t>
            </a:r>
            <a:r>
              <a:rPr lang="en-US" sz="2400" b="1" i="1" dirty="0" smtClean="0">
                <a:solidFill>
                  <a:srgbClr val="0070C0"/>
                </a:solidFill>
              </a:rPr>
              <a:t>L-L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Splaying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68335" y="3429000"/>
            <a:ext cx="4367244" cy="3245354"/>
            <a:chOff x="4158364" y="1269492"/>
            <a:chExt cx="4367244" cy="3245354"/>
          </a:xfrm>
        </p:grpSpPr>
        <p:sp>
          <p:nvSpPr>
            <p:cNvPr id="5" name="TextBox 4"/>
            <p:cNvSpPr txBox="1"/>
            <p:nvPr/>
          </p:nvSpPr>
          <p:spPr>
            <a:xfrm>
              <a:off x="5159737" y="1269492"/>
              <a:ext cx="420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</a:t>
              </a:r>
              <a:endParaRPr 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899" y="1947877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436561" y="2312453"/>
              <a:ext cx="170718" cy="38181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705494" y="1623069"/>
              <a:ext cx="442786" cy="32498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2078" y="2702315"/>
              <a:ext cx="541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3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851018" y="2345685"/>
              <a:ext cx="101225" cy="31740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58364" y="2697360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4637" y="3309450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0844" y="2565410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667028" y="3003727"/>
              <a:ext cx="221441" cy="3598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47835" y="3278670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875171" y="3754522"/>
              <a:ext cx="270714" cy="37056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7247121" y="3718349"/>
              <a:ext cx="238953" cy="42020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94758" y="4107671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94648" y="4114736"/>
              <a:ext cx="5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431570" y="2215277"/>
              <a:ext cx="409138" cy="37636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04267" y="2954317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758327" y="3542664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79953" y="4345862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46225" y="5163235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87176" y="4041486"/>
            <a:ext cx="60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10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16770" y="3744309"/>
            <a:ext cx="394495" cy="33493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3562365"/>
            <a:ext cx="14478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</a:rPr>
              <a:t>play 17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160" y="4345862"/>
            <a:ext cx="2686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Path from X back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to root is what 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gives the pattern 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 rot="-2700000">
            <a:off x="6502649" y="3384207"/>
            <a:ext cx="218896" cy="1013880"/>
          </a:xfrm>
          <a:custGeom>
            <a:avLst/>
            <a:gdLst>
              <a:gd name="connsiteX0" fmla="*/ 105878 w 202131"/>
              <a:gd name="connsiteY0" fmla="*/ 423567 h 423567"/>
              <a:gd name="connsiteX1" fmla="*/ 192505 w 202131"/>
              <a:gd name="connsiteY1" fmla="*/ 327314 h 423567"/>
              <a:gd name="connsiteX2" fmla="*/ 202131 w 202131"/>
              <a:gd name="connsiteY2" fmla="*/ 269563 h 423567"/>
              <a:gd name="connsiteX3" fmla="*/ 173255 w 202131"/>
              <a:gd name="connsiteY3" fmla="*/ 163685 h 423567"/>
              <a:gd name="connsiteX4" fmla="*/ 144379 w 202131"/>
              <a:gd name="connsiteY4" fmla="*/ 105933 h 423567"/>
              <a:gd name="connsiteX5" fmla="*/ 57752 w 202131"/>
              <a:gd name="connsiteY5" fmla="*/ 48182 h 423567"/>
              <a:gd name="connsiteX6" fmla="*/ 28876 w 202131"/>
              <a:gd name="connsiteY6" fmla="*/ 28931 h 423567"/>
              <a:gd name="connsiteX7" fmla="*/ 0 w 202131"/>
              <a:gd name="connsiteY7" fmla="*/ 55 h 42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31" h="423567">
                <a:moveTo>
                  <a:pt x="105878" y="423567"/>
                </a:moveTo>
                <a:cubicBezTo>
                  <a:pt x="122480" y="406965"/>
                  <a:pt x="181532" y="351454"/>
                  <a:pt x="192505" y="327314"/>
                </a:cubicBezTo>
                <a:cubicBezTo>
                  <a:pt x="200581" y="309547"/>
                  <a:pt x="198922" y="288813"/>
                  <a:pt x="202131" y="269563"/>
                </a:cubicBezTo>
                <a:cubicBezTo>
                  <a:pt x="184808" y="130989"/>
                  <a:pt x="209654" y="236484"/>
                  <a:pt x="173255" y="163685"/>
                </a:cubicBezTo>
                <a:cubicBezTo>
                  <a:pt x="160286" y="137746"/>
                  <a:pt x="168900" y="127389"/>
                  <a:pt x="144379" y="105933"/>
                </a:cubicBezTo>
                <a:cubicBezTo>
                  <a:pt x="144367" y="105923"/>
                  <a:pt x="72196" y="57811"/>
                  <a:pt x="57752" y="48182"/>
                </a:cubicBezTo>
                <a:lnTo>
                  <a:pt x="28876" y="28931"/>
                </a:lnTo>
                <a:cubicBezTo>
                  <a:pt x="7845" y="-2614"/>
                  <a:pt x="21193" y="55"/>
                  <a:pt x="0" y="55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-2700000">
            <a:off x="7300521" y="4214582"/>
            <a:ext cx="315002" cy="1002681"/>
          </a:xfrm>
          <a:custGeom>
            <a:avLst/>
            <a:gdLst>
              <a:gd name="connsiteX0" fmla="*/ 105878 w 202131"/>
              <a:gd name="connsiteY0" fmla="*/ 423567 h 423567"/>
              <a:gd name="connsiteX1" fmla="*/ 192505 w 202131"/>
              <a:gd name="connsiteY1" fmla="*/ 327314 h 423567"/>
              <a:gd name="connsiteX2" fmla="*/ 202131 w 202131"/>
              <a:gd name="connsiteY2" fmla="*/ 269563 h 423567"/>
              <a:gd name="connsiteX3" fmla="*/ 173255 w 202131"/>
              <a:gd name="connsiteY3" fmla="*/ 163685 h 423567"/>
              <a:gd name="connsiteX4" fmla="*/ 144379 w 202131"/>
              <a:gd name="connsiteY4" fmla="*/ 105933 h 423567"/>
              <a:gd name="connsiteX5" fmla="*/ 57752 w 202131"/>
              <a:gd name="connsiteY5" fmla="*/ 48182 h 423567"/>
              <a:gd name="connsiteX6" fmla="*/ 28876 w 202131"/>
              <a:gd name="connsiteY6" fmla="*/ 28931 h 423567"/>
              <a:gd name="connsiteX7" fmla="*/ 0 w 202131"/>
              <a:gd name="connsiteY7" fmla="*/ 55 h 42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31" h="423567">
                <a:moveTo>
                  <a:pt x="105878" y="423567"/>
                </a:moveTo>
                <a:cubicBezTo>
                  <a:pt x="122480" y="406965"/>
                  <a:pt x="181532" y="351454"/>
                  <a:pt x="192505" y="327314"/>
                </a:cubicBezTo>
                <a:cubicBezTo>
                  <a:pt x="200581" y="309547"/>
                  <a:pt x="198922" y="288813"/>
                  <a:pt x="202131" y="269563"/>
                </a:cubicBezTo>
                <a:cubicBezTo>
                  <a:pt x="184808" y="130989"/>
                  <a:pt x="209654" y="236484"/>
                  <a:pt x="173255" y="163685"/>
                </a:cubicBezTo>
                <a:cubicBezTo>
                  <a:pt x="160286" y="137746"/>
                  <a:pt x="168900" y="127389"/>
                  <a:pt x="144379" y="105933"/>
                </a:cubicBezTo>
                <a:cubicBezTo>
                  <a:pt x="144367" y="105923"/>
                  <a:pt x="72196" y="57811"/>
                  <a:pt x="57752" y="48182"/>
                </a:cubicBezTo>
                <a:lnTo>
                  <a:pt x="28876" y="28931"/>
                </a:lnTo>
                <a:cubicBezTo>
                  <a:pt x="7845" y="-2614"/>
                  <a:pt x="21193" y="55"/>
                  <a:pt x="0" y="55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9" grpId="0" animBg="1"/>
      <p:bldP spid="2" grpId="0" build="p"/>
      <p:bldP spid="27" grpId="0"/>
      <p:bldP spid="34" grpId="0"/>
      <p:bldP spid="35" grpId="0"/>
      <p:bldP spid="36" grpId="0"/>
      <p:bldP spid="40" grpId="0" animBg="1"/>
      <p:bldP spid="41" grpId="0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41473" y="3886115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3837" y="4635928"/>
            <a:ext cx="533400" cy="51208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8612" y="5312715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14" y="1249512"/>
            <a:ext cx="8229600" cy="1888103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3 cases of rotation (and symmetries)</a:t>
            </a:r>
          </a:p>
          <a:p>
            <a:pPr marL="109728" indent="0">
              <a:buNone/>
            </a:pPr>
            <a:r>
              <a:rPr lang="en-US" sz="2000" b="1" i="1" dirty="0" smtClean="0"/>
              <a:t>Assume Node X is the one that needs to be splayed to the root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zig-zag RL</a:t>
            </a:r>
            <a:r>
              <a:rPr lang="en-US" sz="2400" dirty="0" smtClean="0"/>
              <a:t>) </a:t>
            </a:r>
            <a:r>
              <a:rPr lang="en-US" sz="2400" dirty="0"/>
              <a:t>Node X is </a:t>
            </a:r>
            <a:r>
              <a:rPr lang="en-US" sz="2400" b="1" dirty="0">
                <a:solidFill>
                  <a:srgbClr val="0070C0"/>
                </a:solidFill>
              </a:rPr>
              <a:t>R</a:t>
            </a:r>
            <a:r>
              <a:rPr lang="en-US" sz="2400" dirty="0"/>
              <a:t>-child of parent P, and P is </a:t>
            </a:r>
            <a:r>
              <a:rPr lang="en-US" sz="2400" b="1" dirty="0">
                <a:solidFill>
                  <a:srgbClr val="0070C0"/>
                </a:solidFill>
              </a:rPr>
              <a:t>L</a:t>
            </a:r>
            <a:r>
              <a:rPr lang="en-US" sz="2400" dirty="0"/>
              <a:t>-child of grandparent G  ( </a:t>
            </a:r>
            <a:r>
              <a:rPr lang="en-US" sz="2400" i="1" dirty="0" err="1" smtClean="0">
                <a:solidFill>
                  <a:srgbClr val="0070C0"/>
                </a:solidFill>
              </a:rPr>
              <a:t>symm</a:t>
            </a:r>
            <a:r>
              <a:rPr lang="en-US" sz="2400" i="1" dirty="0" smtClean="0">
                <a:solidFill>
                  <a:srgbClr val="0070C0"/>
                </a:solidFill>
              </a:rPr>
              <a:t>. </a:t>
            </a:r>
            <a:r>
              <a:rPr lang="en-US" sz="2400" b="1" i="1" dirty="0">
                <a:solidFill>
                  <a:srgbClr val="0070C0"/>
                </a:solidFill>
              </a:rPr>
              <a:t>L-R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Splaying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6985" y="3620050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12351" y="4660128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8962" y="5424201"/>
            <a:ext cx="44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470099" y="3276600"/>
            <a:ext cx="3234137" cy="3305238"/>
            <a:chOff x="3470099" y="3276600"/>
            <a:chExt cx="3234137" cy="3305238"/>
          </a:xfrm>
        </p:grpSpPr>
        <p:sp>
          <p:nvSpPr>
            <p:cNvPr id="5" name="TextBox 4"/>
            <p:cNvSpPr txBox="1"/>
            <p:nvPr/>
          </p:nvSpPr>
          <p:spPr>
            <a:xfrm>
              <a:off x="4657206" y="3276600"/>
              <a:ext cx="420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</a:t>
              </a:r>
              <a:endParaRPr 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8975" y="3993662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661094" y="4358414"/>
              <a:ext cx="170718" cy="38181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090352" y="3630177"/>
              <a:ext cx="555397" cy="36348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13157" y="4750974"/>
              <a:ext cx="541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3</a:t>
              </a:r>
              <a:endParaRPr lang="en-US" sz="24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039740" y="4352990"/>
              <a:ext cx="101225" cy="31740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70099" y="4756398"/>
              <a:ext cx="381990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1442" y="5471059"/>
              <a:ext cx="406638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97413" y="4721803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624795" y="5136651"/>
              <a:ext cx="221441" cy="3598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35050" y="5384680"/>
              <a:ext cx="555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793847" y="4338503"/>
              <a:ext cx="519086" cy="39589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218247" y="5792917"/>
              <a:ext cx="238953" cy="42020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43705" y="6183854"/>
              <a:ext cx="513495" cy="39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276" y="4734399"/>
              <a:ext cx="5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20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036153" y="4332957"/>
              <a:ext cx="248739" cy="30297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34837" y="5103225"/>
              <a:ext cx="222363" cy="32097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268164" y="3999202"/>
              <a:ext cx="60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17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951523" y="3630177"/>
              <a:ext cx="394495" cy="33493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14400" y="3597588"/>
            <a:ext cx="14478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</a:rPr>
              <a:t>play 15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4302" y="4469478"/>
            <a:ext cx="2239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Path from X back to root 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is what gives the pattern 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97564" y="3966097"/>
            <a:ext cx="372853" cy="744811"/>
          </a:xfrm>
          <a:custGeom>
            <a:avLst/>
            <a:gdLst>
              <a:gd name="connsiteX0" fmla="*/ 0 w 296653"/>
              <a:gd name="connsiteY0" fmla="*/ 334537 h 334537"/>
              <a:gd name="connsiteX1" fmla="*/ 289932 w 296653"/>
              <a:gd name="connsiteY1" fmla="*/ 78059 h 334537"/>
              <a:gd name="connsiteX2" fmla="*/ 289932 w 296653"/>
              <a:gd name="connsiteY2" fmla="*/ 0 h 33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653" h="334537">
                <a:moveTo>
                  <a:pt x="0" y="334537"/>
                </a:moveTo>
                <a:cubicBezTo>
                  <a:pt x="152051" y="283853"/>
                  <a:pt x="129195" y="303091"/>
                  <a:pt x="289932" y="78059"/>
                </a:cubicBezTo>
                <a:cubicBezTo>
                  <a:pt x="305056" y="56886"/>
                  <a:pt x="289932" y="26020"/>
                  <a:pt x="289932" y="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720576" y="4928839"/>
            <a:ext cx="452700" cy="495362"/>
          </a:xfrm>
          <a:custGeom>
            <a:avLst/>
            <a:gdLst>
              <a:gd name="connsiteX0" fmla="*/ 367990 w 367990"/>
              <a:gd name="connsiteY0" fmla="*/ 468351 h 468351"/>
              <a:gd name="connsiteX1" fmla="*/ 356839 w 367990"/>
              <a:gd name="connsiteY1" fmla="*/ 412595 h 468351"/>
              <a:gd name="connsiteX2" fmla="*/ 334537 w 367990"/>
              <a:gd name="connsiteY2" fmla="*/ 312234 h 468351"/>
              <a:gd name="connsiteX3" fmla="*/ 312234 w 367990"/>
              <a:gd name="connsiteY3" fmla="*/ 289932 h 468351"/>
              <a:gd name="connsiteX4" fmla="*/ 256478 w 367990"/>
              <a:gd name="connsiteY4" fmla="*/ 189571 h 468351"/>
              <a:gd name="connsiteX5" fmla="*/ 223025 w 367990"/>
              <a:gd name="connsiteY5" fmla="*/ 178419 h 468351"/>
              <a:gd name="connsiteX6" fmla="*/ 200722 w 367990"/>
              <a:gd name="connsiteY6" fmla="*/ 144966 h 468351"/>
              <a:gd name="connsiteX7" fmla="*/ 189571 w 367990"/>
              <a:gd name="connsiteY7" fmla="*/ 111512 h 468351"/>
              <a:gd name="connsiteX8" fmla="*/ 144966 w 367990"/>
              <a:gd name="connsiteY8" fmla="*/ 89210 h 468351"/>
              <a:gd name="connsiteX9" fmla="*/ 33454 w 367990"/>
              <a:gd name="connsiteY9" fmla="*/ 22302 h 468351"/>
              <a:gd name="connsiteX10" fmla="*/ 33454 w 367990"/>
              <a:gd name="connsiteY10" fmla="*/ 22302 h 468351"/>
              <a:gd name="connsiteX11" fmla="*/ 0 w 367990"/>
              <a:gd name="connsiteY11" fmla="*/ 0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990" h="468351">
                <a:moveTo>
                  <a:pt x="367990" y="468351"/>
                </a:moveTo>
                <a:cubicBezTo>
                  <a:pt x="364273" y="449766"/>
                  <a:pt x="360229" y="431243"/>
                  <a:pt x="356839" y="412595"/>
                </a:cubicBezTo>
                <a:cubicBezTo>
                  <a:pt x="354294" y="398596"/>
                  <a:pt x="347359" y="333604"/>
                  <a:pt x="334537" y="312234"/>
                </a:cubicBezTo>
                <a:cubicBezTo>
                  <a:pt x="329128" y="303219"/>
                  <a:pt x="319668" y="297366"/>
                  <a:pt x="312234" y="289932"/>
                </a:cubicBezTo>
                <a:cubicBezTo>
                  <a:pt x="302415" y="260475"/>
                  <a:pt x="285237" y="199158"/>
                  <a:pt x="256478" y="189571"/>
                </a:cubicBezTo>
                <a:lnTo>
                  <a:pt x="223025" y="178419"/>
                </a:lnTo>
                <a:cubicBezTo>
                  <a:pt x="215591" y="167268"/>
                  <a:pt x="206716" y="156953"/>
                  <a:pt x="200722" y="144966"/>
                </a:cubicBezTo>
                <a:cubicBezTo>
                  <a:pt x="195465" y="134452"/>
                  <a:pt x="197883" y="119824"/>
                  <a:pt x="189571" y="111512"/>
                </a:cubicBezTo>
                <a:cubicBezTo>
                  <a:pt x="177817" y="99758"/>
                  <a:pt x="159834" y="96644"/>
                  <a:pt x="144966" y="89210"/>
                </a:cubicBezTo>
                <a:cubicBezTo>
                  <a:pt x="83738" y="27982"/>
                  <a:pt x="120309" y="51254"/>
                  <a:pt x="33454" y="22302"/>
                </a:cubicBezTo>
                <a:lnTo>
                  <a:pt x="33454" y="22302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86600" y="5496464"/>
            <a:ext cx="18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u</a:t>
            </a:r>
            <a:r>
              <a:rPr lang="en-US" b="1" i="1" dirty="0" smtClean="0">
                <a:solidFill>
                  <a:srgbClr val="C00000"/>
                </a:solidFill>
              </a:rPr>
              <a:t>se double AVL rotation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9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9" grpId="0" animBg="1"/>
      <p:bldP spid="2" grpId="0" uiExpand="1" build="p"/>
      <p:bldP spid="27" grpId="0"/>
      <p:bldP spid="34" grpId="0"/>
      <p:bldP spid="35" grpId="0"/>
      <p:bldP spid="38" grpId="0" animBg="1"/>
      <p:bldP spid="39" grpId="0"/>
      <p:bldP spid="33" grpId="0" animBg="1"/>
      <p:bldP spid="4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5497" y="1295401"/>
            <a:ext cx="39624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Single AVL rotations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</a:rPr>
              <a:t>A Reminder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C:\Users\pds\Desktop\Dropbox\comp410\F2015\Tree_rotation_animation_250x2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46958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7860</TotalTime>
  <Words>1562</Words>
  <Application>Microsoft Office PowerPoint</Application>
  <PresentationFormat>On-screen Show (4:3)</PresentationFormat>
  <Paragraphs>500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SPLT: BST with Balance</vt:lpstr>
      <vt:lpstr>No Balance Condition</vt:lpstr>
      <vt:lpstr>Splaying</vt:lpstr>
      <vt:lpstr>Splaying</vt:lpstr>
      <vt:lpstr>Splaying</vt:lpstr>
      <vt:lpstr>Splaying</vt:lpstr>
      <vt:lpstr>A Reminder</vt:lpstr>
      <vt:lpstr>Zig R Pattern</vt:lpstr>
      <vt:lpstr>Zig R Example</vt:lpstr>
      <vt:lpstr>Zig Zig R Pattern</vt:lpstr>
      <vt:lpstr>Zig-Zig L Example</vt:lpstr>
      <vt:lpstr>Zig Zag L Pattern</vt:lpstr>
      <vt:lpstr>Example: do Zig-Zag L </vt:lpstr>
      <vt:lpstr>Now do a Zig R</vt:lpstr>
      <vt:lpstr>When to Splay?</vt:lpstr>
      <vt:lpstr>When to Splay?</vt:lpstr>
      <vt:lpstr>When to Splay?</vt:lpstr>
      <vt:lpstr>ADT: Splay Tree SPLT</vt:lpstr>
      <vt:lpstr>SPLT Complexity</vt:lpstr>
      <vt:lpstr>SPLT Complexity</vt:lpstr>
      <vt:lpstr>SPLT Implementation</vt:lpstr>
      <vt:lpstr>Coding it Up</vt:lpstr>
      <vt:lpstr>Coding it Up</vt:lpstr>
      <vt:lpstr>Coding it Up</vt:lpstr>
      <vt:lpstr>END</vt:lpstr>
      <vt:lpstr>Splaying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962</cp:revision>
  <dcterms:created xsi:type="dcterms:W3CDTF">2013-02-22T17:09:52Z</dcterms:created>
  <dcterms:modified xsi:type="dcterms:W3CDTF">2019-03-18T17:05:46Z</dcterms:modified>
</cp:coreProperties>
</file>