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493" r:id="rId3"/>
    <p:sldId id="512" r:id="rId4"/>
    <p:sldId id="524" r:id="rId5"/>
    <p:sldId id="557" r:id="rId6"/>
    <p:sldId id="558" r:id="rId7"/>
    <p:sldId id="525" r:id="rId8"/>
    <p:sldId id="526" r:id="rId9"/>
    <p:sldId id="527" r:id="rId10"/>
    <p:sldId id="530" r:id="rId11"/>
    <p:sldId id="531" r:id="rId12"/>
    <p:sldId id="514" r:id="rId13"/>
    <p:sldId id="532" r:id="rId14"/>
    <p:sldId id="553" r:id="rId15"/>
    <p:sldId id="555" r:id="rId16"/>
    <p:sldId id="533" r:id="rId17"/>
    <p:sldId id="556" r:id="rId18"/>
    <p:sldId id="534" r:id="rId19"/>
    <p:sldId id="548" r:id="rId20"/>
    <p:sldId id="549" r:id="rId21"/>
    <p:sldId id="552" r:id="rId22"/>
    <p:sldId id="551" r:id="rId23"/>
    <p:sldId id="538" r:id="rId24"/>
    <p:sldId id="528" r:id="rId25"/>
    <p:sldId id="529" r:id="rId26"/>
    <p:sldId id="535" r:id="rId27"/>
    <p:sldId id="496" r:id="rId28"/>
    <p:sldId id="539" r:id="rId29"/>
    <p:sldId id="540" r:id="rId30"/>
    <p:sldId id="543" r:id="rId31"/>
    <p:sldId id="542" r:id="rId32"/>
    <p:sldId id="544" r:id="rId33"/>
    <p:sldId id="550" r:id="rId34"/>
    <p:sldId id="547" r:id="rId35"/>
    <p:sldId id="545" r:id="rId36"/>
    <p:sldId id="546" r:id="rId37"/>
    <p:sldId id="472" r:id="rId38"/>
    <p:sldId id="53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341C"/>
    <a:srgbClr val="F59D9D"/>
    <a:srgbClr val="99FF33"/>
    <a:srgbClr val="3366FF"/>
    <a:srgbClr val="CC0099"/>
    <a:srgbClr val="9966FF"/>
    <a:srgbClr val="FF6600"/>
    <a:srgbClr val="BE442C"/>
    <a:srgbClr val="F9FDC3"/>
    <a:srgbClr val="E45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33" autoAdjust="0"/>
  </p:normalViewPr>
  <p:slideViewPr>
    <p:cSldViewPr>
      <p:cViewPr varScale="1">
        <p:scale>
          <a:sx n="98" d="100"/>
          <a:sy n="98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906962"/>
              </a:xfrm>
            </p:spPr>
            <p:txBody>
              <a:bodyPr>
                <a:normAutofit fontScale="70000" lnSpcReduction="20000"/>
              </a:bodyPr>
              <a:lstStyle/>
              <a:p>
                <a:pPr marL="109728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I’m thinking of a number between 1 and 1,000,000</a:t>
                </a:r>
              </a:p>
              <a:p>
                <a:r>
                  <a:rPr lang="en-US" sz="2400" dirty="0" smtClean="0"/>
                  <a:t>You guess at it… </a:t>
                </a:r>
              </a:p>
              <a:p>
                <a:r>
                  <a:rPr lang="en-US" sz="2400" dirty="0" smtClean="0"/>
                  <a:t>I’ll say higher, lower, or bingo</a:t>
                </a:r>
              </a:p>
              <a:p>
                <a:pPr marL="109728" indent="0" algn="ctr">
                  <a:buNone/>
                </a:pPr>
                <a:endParaRPr lang="en-US" sz="2400" i="1" dirty="0" smtClean="0">
                  <a:solidFill>
                    <a:srgbClr val="0070C0"/>
                  </a:solidFill>
                </a:endParaRPr>
              </a:p>
              <a:p>
                <a:pPr marL="109728" indent="0">
                  <a:buNone/>
                </a:pPr>
                <a:r>
                  <a:rPr lang="en-US" sz="2400" b="1" i="1" dirty="0" smtClean="0">
                    <a:solidFill>
                      <a:srgbClr val="C00000"/>
                    </a:solidFill>
                  </a:rPr>
                  <a:t>Is there a max # of guesses to get my number?</a:t>
                </a:r>
              </a:p>
              <a:p>
                <a:pPr marL="109728" indent="0">
                  <a:buNone/>
                </a:pPr>
                <a:endParaRPr lang="en-US" sz="2400" i="1" dirty="0" smtClean="0">
                  <a:solidFill>
                    <a:srgbClr val="0070C0"/>
                  </a:solidFill>
                </a:endParaRPr>
              </a:p>
              <a:p>
                <a:pPr marL="109728" indent="0">
                  <a:buNone/>
                </a:pPr>
                <a:r>
                  <a:rPr lang="en-US" sz="2400" i="1" dirty="0" smtClean="0">
                    <a:solidFill>
                      <a:srgbClr val="0070C0"/>
                    </a:solidFill>
                  </a:rPr>
                  <a:t>Yes… use binary search</a:t>
                </a:r>
              </a:p>
              <a:p>
                <a:pPr marL="109728" indent="0">
                  <a:buNone/>
                </a:pPr>
                <a:endParaRPr lang="en-US" sz="2400" i="1" dirty="0" smtClean="0">
                  <a:solidFill>
                    <a:srgbClr val="0070C0"/>
                  </a:solidFill>
                </a:endParaRPr>
              </a:p>
              <a:p>
                <a:pPr marL="109728" indent="0">
                  <a:buNone/>
                </a:pPr>
                <a:r>
                  <a:rPr lang="en-US" sz="2400" i="1" dirty="0" smtClean="0">
                    <a:solidFill>
                      <a:srgbClr val="0070C0"/>
                    </a:solidFill>
                  </a:rPr>
                  <a:t>Guess 500,000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i="1" dirty="0" smtClean="0">
                    <a:solidFill>
                      <a:srgbClr val="0070C0"/>
                    </a:solidFill>
                  </a:rPr>
                  <a:t>If I say “lower” you know 500,001 and up are not it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i="1" dirty="0" smtClean="0">
                    <a:solidFill>
                      <a:srgbClr val="0070C0"/>
                    </a:solidFill>
                  </a:rPr>
                  <a:t>You can cut the space in half, only guess below 500,000</a:t>
                </a:r>
              </a:p>
              <a:p>
                <a:pPr marL="109728" indent="0">
                  <a:buNone/>
                </a:pPr>
                <a:endParaRPr lang="en-US" sz="2400" i="1" dirty="0" smtClean="0">
                  <a:solidFill>
                    <a:srgbClr val="0070C0"/>
                  </a:solidFill>
                </a:endParaRPr>
              </a:p>
              <a:p>
                <a:pPr marL="109728" indent="0">
                  <a:buNone/>
                </a:pPr>
                <a:r>
                  <a:rPr lang="en-US" sz="2400" i="1" dirty="0" smtClean="0">
                    <a:solidFill>
                      <a:srgbClr val="0070C0"/>
                    </a:solidFill>
                  </a:rPr>
                  <a:t>Next guess is 250,000… repeat</a:t>
                </a:r>
              </a:p>
              <a:p>
                <a:pPr marL="109728" indent="0">
                  <a:buNone/>
                </a:pPr>
                <a:endParaRPr lang="en-US" sz="2400" i="1" dirty="0" smtClean="0">
                  <a:solidFill>
                    <a:srgbClr val="0070C0"/>
                  </a:solidFill>
                </a:endParaRPr>
              </a:p>
              <a:p>
                <a:pPr marL="109728" indent="0">
                  <a:buNone/>
                </a:pPr>
                <a:r>
                  <a:rPr lang="en-US" sz="2400" b="1" i="1" dirty="0" smtClean="0">
                    <a:solidFill>
                      <a:srgbClr val="C00000"/>
                    </a:solidFill>
                  </a:rPr>
                  <a:t>How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many time can we cut 1,000,000 in half until we hit </a:t>
                </a:r>
                <a:r>
                  <a:rPr lang="en-US" sz="2400" b="1" i="1" dirty="0" smtClean="0">
                    <a:solidFill>
                      <a:srgbClr val="C00000"/>
                    </a:solidFill>
                  </a:rPr>
                  <a:t>1 ?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400" i="1" dirty="0" smtClean="0">
                    <a:solidFill>
                      <a:srgbClr val="0070C0"/>
                    </a:solidFill>
                  </a:rPr>
                  <a:t>       Max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1,000,000</m:t>
                    </m:r>
                  </m:oMath>
                </a14:m>
                <a:r>
                  <a:rPr lang="en-US" sz="2400" i="1" dirty="0" smtClean="0">
                    <a:solidFill>
                      <a:srgbClr val="0070C0"/>
                    </a:solidFill>
                  </a:rPr>
                  <a:t>       in general,  O(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) for N numbers</a:t>
                </a:r>
              </a:p>
              <a:p>
                <a:pPr marL="109728" indent="0">
                  <a:spcBef>
                    <a:spcPts val="1200"/>
                  </a:spcBef>
                  <a:buNone/>
                </a:pPr>
                <a:r>
                  <a:rPr lang="en-US" sz="2200" b="1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b="1" i="1" dirty="0" smtClean="0">
                    <a:solidFill>
                      <a:srgbClr val="C00000"/>
                    </a:solidFill>
                  </a:rPr>
                  <a:t>                                                                         </a:t>
                </a:r>
                <a:r>
                  <a:rPr lang="en-US" sz="2200" i="1" dirty="0" smtClean="0">
                    <a:solidFill>
                      <a:srgbClr val="0070C0"/>
                    </a:solidFill>
                  </a:rPr>
                  <a:t>or just </a:t>
                </a:r>
                <a:r>
                  <a:rPr lang="en-US" sz="2200" b="1" i="1" dirty="0" smtClean="0">
                    <a:solidFill>
                      <a:srgbClr val="C00000"/>
                    </a:solidFill>
                  </a:rPr>
                  <a:t>O( log N 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906962"/>
              </a:xfrm>
              <a:blipFill rotWithShape="0">
                <a:blip r:embed="rId2"/>
                <a:stretch>
                  <a:fillRect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Number Guessing Game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1384570"/>
            <a:ext cx="1866900" cy="132343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Log base 2 of 1,000,000 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is about </a:t>
            </a:r>
          </a:p>
          <a:p>
            <a:r>
              <a:rPr lang="en-US" sz="2000" b="1" i="1" dirty="0" smtClean="0">
                <a:solidFill>
                  <a:srgbClr val="C00000"/>
                </a:solidFill>
              </a:rPr>
              <a:t>20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33867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guesses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7525" y="2813440"/>
            <a:ext cx="1847850" cy="193899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0070C0"/>
                </a:solidFill>
              </a:rPr>
              <a:t>Random (linear) guessing takes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avg</a:t>
            </a:r>
            <a:r>
              <a:rPr lang="en-US" sz="2000" b="1" i="1" dirty="0" smtClean="0">
                <a:solidFill>
                  <a:srgbClr val="0070C0"/>
                </a:solidFill>
              </a:rPr>
              <a:t> of </a:t>
            </a:r>
            <a:r>
              <a:rPr lang="en-US" sz="2000" b="1" i="1" dirty="0" smtClean="0">
                <a:solidFill>
                  <a:srgbClr val="C00000"/>
                </a:solidFill>
              </a:rPr>
              <a:t>500,000</a:t>
            </a:r>
            <a:r>
              <a:rPr lang="en-US" sz="2000" b="1" i="1" dirty="0" smtClean="0">
                <a:solidFill>
                  <a:srgbClr val="0070C0"/>
                </a:solidFill>
              </a:rPr>
              <a:t> guesses</a:t>
            </a:r>
          </a:p>
        </p:txBody>
      </p:sp>
    </p:spTree>
    <p:extLst>
      <p:ext uri="{BB962C8B-B14F-4D97-AF65-F5344CB8AC3E}">
        <p14:creationId xmlns:p14="http://schemas.microsoft.com/office/powerpoint/2010/main" val="37497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Number Guessing has a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30366" y="1687031"/>
            <a:ext cx="810501" cy="57452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8257" y="2332870"/>
            <a:ext cx="7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15560" y="2766545"/>
            <a:ext cx="434290" cy="55710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96043" y="3384364"/>
            <a:ext cx="62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65142" y="1354152"/>
            <a:ext cx="5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9935" y="3373913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354713" y="3002521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11154" y="2427077"/>
            <a:ext cx="52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471315" y="1708343"/>
            <a:ext cx="1001935" cy="6200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5823" y="3408855"/>
            <a:ext cx="49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356435" y="2928834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000416" y="2794535"/>
            <a:ext cx="434720" cy="5291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554928" y="5374593"/>
                <a:ext cx="2707811" cy="1210781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rgbClr val="0070C0"/>
                    </a:solidFill>
                  </a:rPr>
                  <a:t>Complete binary tree</a:t>
                </a:r>
              </a:p>
              <a:p>
                <a:pPr algn="r"/>
                <a:r>
                  <a:rPr lang="en-US" b="1" i="1" dirty="0">
                    <a:solidFill>
                      <a:srgbClr val="0070C0"/>
                    </a:solidFill>
                  </a:rPr>
                  <a:t>h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eight h is 3</a:t>
                </a:r>
              </a:p>
              <a:p>
                <a:pPr algn="r"/>
                <a:endParaRPr lang="en-US" b="1" i="1" dirty="0" smtClean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b="1" dirty="0" smtClean="0">
                    <a:solidFill>
                      <a:srgbClr val="0070C0"/>
                    </a:solidFill>
                  </a:rPr>
                  <a:t>#nodes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)-1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28" y="5374593"/>
                <a:ext cx="2707811" cy="1210781"/>
              </a:xfrm>
              <a:prstGeom prst="rect">
                <a:avLst/>
              </a:prstGeom>
              <a:blipFill rotWithShape="0">
                <a:blip r:embed="rId2"/>
                <a:stretch>
                  <a:fillRect t="-3030" r="-2027" b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48081" y="3435792"/>
            <a:ext cx="4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2178" y="4388327"/>
            <a:ext cx="47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120" y="4388327"/>
            <a:ext cx="64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2584" y="3890994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070" y="4360320"/>
            <a:ext cx="4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41231" y="3862266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056" y="3886148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501125" y="3939214"/>
            <a:ext cx="226330" cy="44911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87204" y="4388327"/>
            <a:ext cx="6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7087" y="4335908"/>
            <a:ext cx="40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3659" y="4354872"/>
            <a:ext cx="4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39548" y="3880757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62406" y="3870520"/>
            <a:ext cx="275010" cy="4493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5714" y="4309601"/>
            <a:ext cx="4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92116" y="4308808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489363" y="3806792"/>
            <a:ext cx="301333" cy="5020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6079" y="3812900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4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3" grpId="0"/>
      <p:bldP spid="49" grpId="0"/>
      <p:bldP spid="59" grpId="0"/>
      <p:bldP spid="51" grpId="0" animBg="1"/>
      <p:bldP spid="21" grpId="0"/>
      <p:bldP spid="25" grpId="0"/>
      <p:bldP spid="26" grpId="0"/>
      <p:bldP spid="29" grpId="0"/>
      <p:bldP spid="43" grpId="0"/>
      <p:bldP spid="46" grpId="0"/>
      <p:bldP spid="47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>
            <a:normAutofit fontScale="70000" lnSpcReduction="20000"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OO Signature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</a:rPr>
              <a:t>ew:           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BST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nsert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  Boolean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remove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  Boolean</a:t>
            </a:r>
          </a:p>
          <a:p>
            <a:pPr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findMin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findMax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: 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endParaRPr lang="en-US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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 </a:t>
            </a:r>
            <a:r>
              <a:rPr lang="en-US" sz="19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(searching</a:t>
            </a:r>
            <a:r>
              <a:rPr lang="en-US" sz="1900" i="1" dirty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get:     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 BST     </a:t>
            </a:r>
            <a:r>
              <a:rPr lang="en-US" sz="1900" i="1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(return a cell)</a:t>
            </a:r>
            <a:r>
              <a:rPr lang="en-US" sz="1900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v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al:     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Elt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 </a:t>
            </a:r>
            <a:r>
              <a:rPr lang="en-US" sz="19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(get root value)</a:t>
            </a:r>
            <a:endParaRPr lang="en-US" sz="19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size</a:t>
            </a:r>
            <a:r>
              <a:rPr lang="en-US" dirty="0">
                <a:latin typeface="Courier New" panose="02070309020205020404" pitchFamily="49" charset="0"/>
                <a:sym typeface="Wingdings" panose="05000000000000000000" pitchFamily="2" charset="2"/>
              </a:rPr>
              <a:t>: 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          </a:t>
            </a:r>
            <a:r>
              <a:rPr lang="en-US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+    </a:t>
            </a:r>
            <a:r>
              <a:rPr lang="en-US" sz="19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(non-negative integers)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empty:           Boolean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eight:         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ADT: BST of </a:t>
            </a:r>
            <a:r>
              <a:rPr lang="en-US" dirty="0" err="1" smtClean="0">
                <a:solidFill>
                  <a:srgbClr val="0070C0"/>
                </a:solidFill>
              </a:rPr>
              <a:t>Elt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“contains” in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3559" y="2429912"/>
            <a:ext cx="645763" cy="44234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>
            <a:off x="1265415" y="3381849"/>
            <a:ext cx="430281" cy="57256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344906" y="2360885"/>
            <a:ext cx="501637" cy="51137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6624" y="1976444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2647" y="3930249"/>
            <a:ext cx="43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1" y="2920184"/>
            <a:ext cx="70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9322" y="2920184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54734" y="3381849"/>
            <a:ext cx="356345" cy="5484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701" y="3930249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344906" y="4391914"/>
            <a:ext cx="285229" cy="4854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83854" y="4949934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88373" y="1384729"/>
            <a:ext cx="1888055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ontains(3)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82216" y="1996768"/>
            <a:ext cx="4681827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/>
              <a:t>Start at root… is root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3 ?</a:t>
            </a:r>
            <a:endParaRPr lang="en-US" sz="20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82216" y="2518312"/>
            <a:ext cx="4681828" cy="70788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/>
              <a:t>no, so is root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&gt; 3 ? </a:t>
            </a:r>
          </a:p>
          <a:p>
            <a:pPr algn="r"/>
            <a:r>
              <a:rPr lang="en-US" sz="2000" b="1" i="1" dirty="0" smtClean="0"/>
              <a:t>Yes, so go left</a:t>
            </a:r>
            <a:endParaRPr lang="en-US" sz="20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86200" y="3404569"/>
            <a:ext cx="5077843" cy="101566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/>
              <a:t>Is left root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= 3 ?</a:t>
            </a:r>
          </a:p>
          <a:p>
            <a:pPr algn="r"/>
            <a:r>
              <a:rPr lang="en-US" sz="2000" b="1" i="1" dirty="0" smtClean="0"/>
              <a:t>No, so is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&gt; 3 ?</a:t>
            </a:r>
          </a:p>
          <a:p>
            <a:pPr algn="r"/>
            <a:r>
              <a:rPr lang="en-US" sz="2000" b="1" i="1" dirty="0" smtClean="0"/>
              <a:t>No, so go right</a:t>
            </a:r>
            <a:endParaRPr lang="en-US" sz="2000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4578283"/>
            <a:ext cx="4219323" cy="101566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/>
              <a:t>Is right root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= 3 ?</a:t>
            </a:r>
          </a:p>
          <a:p>
            <a:pPr algn="r"/>
            <a:r>
              <a:rPr lang="en-US" sz="2000" b="1" i="1" dirty="0" smtClean="0"/>
              <a:t>No, so is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&gt; 3 ?</a:t>
            </a:r>
          </a:p>
          <a:p>
            <a:pPr algn="r"/>
            <a:r>
              <a:rPr lang="en-US" sz="2000" b="1" i="1" dirty="0" smtClean="0"/>
              <a:t>yes, so go left</a:t>
            </a:r>
            <a:endParaRPr lang="en-US" sz="20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00600" y="5751997"/>
            <a:ext cx="4117723" cy="70788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/>
              <a:t>Is right root </a:t>
            </a:r>
            <a:r>
              <a:rPr lang="en-US" sz="2000" b="1" i="1" dirty="0" err="1" smtClean="0"/>
              <a:t>val</a:t>
            </a:r>
            <a:r>
              <a:rPr lang="en-US" sz="2000" b="1" i="1" dirty="0" smtClean="0"/>
              <a:t> = 3 ?</a:t>
            </a:r>
          </a:p>
          <a:p>
            <a:pPr algn="r"/>
            <a:r>
              <a:rPr lang="en-US" sz="2000" b="1" i="1" dirty="0" smtClean="0"/>
              <a:t>yes, </a:t>
            </a:r>
            <a:r>
              <a:rPr lang="en-US" sz="2000" b="1" i="1" dirty="0" smtClean="0">
                <a:solidFill>
                  <a:srgbClr val="C00000"/>
                </a:solidFill>
              </a:rPr>
              <a:t>so we got it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8880" y="3704955"/>
            <a:ext cx="8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dirty="0" err="1" smtClean="0">
                <a:solidFill>
                  <a:srgbClr val="C00000"/>
                </a:solidFill>
              </a:rPr>
              <a:t>al</a:t>
            </a:r>
            <a:r>
              <a:rPr lang="en-US" b="1" dirty="0" smtClean="0">
                <a:solidFill>
                  <a:srgbClr val="C00000"/>
                </a:solidFill>
              </a:rPr>
              <a:t>: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05400" y="4910638"/>
            <a:ext cx="8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dirty="0" err="1" smtClean="0">
                <a:solidFill>
                  <a:srgbClr val="C00000"/>
                </a:solidFill>
              </a:rPr>
              <a:t>al</a:t>
            </a:r>
            <a:r>
              <a:rPr lang="en-US" b="1" dirty="0" smtClean="0">
                <a:solidFill>
                  <a:srgbClr val="C00000"/>
                </a:solidFill>
              </a:rPr>
              <a:t>: 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05400" y="5980676"/>
            <a:ext cx="8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dirty="0" err="1" smtClean="0">
                <a:solidFill>
                  <a:srgbClr val="C00000"/>
                </a:solidFill>
              </a:rPr>
              <a:t>al</a:t>
            </a:r>
            <a:r>
              <a:rPr lang="en-US" b="1" dirty="0" smtClean="0">
                <a:solidFill>
                  <a:srgbClr val="C00000"/>
                </a:solidFill>
              </a:rPr>
              <a:t>: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52271" y="2059795"/>
            <a:ext cx="8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dirty="0" err="1" smtClean="0">
                <a:solidFill>
                  <a:srgbClr val="C00000"/>
                </a:solidFill>
              </a:rPr>
              <a:t>al</a:t>
            </a:r>
            <a:r>
              <a:rPr lang="en-US" b="1" dirty="0" smtClean="0">
                <a:solidFill>
                  <a:srgbClr val="C00000"/>
                </a:solidFill>
              </a:rPr>
              <a:t>: 6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518597" y="2450659"/>
            <a:ext cx="501637" cy="51137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436440" y="3247262"/>
            <a:ext cx="430281" cy="572561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556814" y="4455604"/>
            <a:ext cx="285229" cy="485434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1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89653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 node object… contains ( </a:t>
            </a:r>
            <a:r>
              <a:rPr lang="en-US" sz="28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elt</a:t>
            </a: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if ( </a:t>
            </a:r>
            <a:r>
              <a:rPr lang="en-US" sz="2400" dirty="0" err="1" smtClean="0">
                <a:cs typeface="Courier New" panose="02070309020205020404" pitchFamily="49" charset="0"/>
              </a:rPr>
              <a:t>this.val</a:t>
            </a:r>
            <a:r>
              <a:rPr lang="en-US" sz="2400" dirty="0" smtClean="0">
                <a:cs typeface="Courier New" panose="02070309020205020404" pitchFamily="49" charset="0"/>
              </a:rPr>
              <a:t> == 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 )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// found it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return true;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} else if ( </a:t>
            </a:r>
            <a:r>
              <a:rPr lang="en-US" sz="2400" dirty="0" err="1" smtClean="0">
                <a:cs typeface="Courier New" panose="02070309020205020404" pitchFamily="49" charset="0"/>
              </a:rPr>
              <a:t>this.val</a:t>
            </a:r>
            <a:r>
              <a:rPr lang="en-US" sz="2400" dirty="0" smtClean="0">
                <a:cs typeface="Courier New" panose="02070309020205020404" pitchFamily="49" charset="0"/>
              </a:rPr>
              <a:t> &gt; 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 )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// item has to be in left subtree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return </a:t>
            </a:r>
            <a:r>
              <a:rPr lang="en-US" sz="2400" dirty="0" err="1" smtClean="0">
                <a:cs typeface="Courier New" panose="02070309020205020404" pitchFamily="49" charset="0"/>
              </a:rPr>
              <a:t>this.LChild.contains</a:t>
            </a:r>
            <a:r>
              <a:rPr lang="en-US" sz="2400" dirty="0" smtClean="0"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} else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// </a:t>
            </a:r>
            <a:r>
              <a:rPr lang="en-US" sz="2400" i="1" dirty="0" err="1" smtClean="0">
                <a:cs typeface="Courier New" panose="02070309020205020404" pitchFamily="49" charset="0"/>
              </a:rPr>
              <a:t>this.val</a:t>
            </a:r>
            <a:r>
              <a:rPr lang="en-US" sz="2400" i="1" dirty="0" smtClean="0">
                <a:cs typeface="Courier New" panose="02070309020205020404" pitchFamily="49" charset="0"/>
              </a:rPr>
              <a:t> &lt; </a:t>
            </a:r>
            <a:r>
              <a:rPr lang="en-US" sz="2400" i="1" dirty="0" err="1" smtClean="0">
                <a:cs typeface="Courier New" panose="02070309020205020404" pitchFamily="49" charset="0"/>
              </a:rPr>
              <a:t>elt</a:t>
            </a:r>
            <a:r>
              <a:rPr lang="en-US" sz="2400" i="1" dirty="0" smtClean="0">
                <a:cs typeface="Courier New" panose="02070309020205020404" pitchFamily="49" charset="0"/>
              </a:rPr>
              <a:t>, so </a:t>
            </a:r>
            <a:r>
              <a:rPr lang="en-US" sz="2400" i="1" dirty="0" err="1" smtClean="0">
                <a:cs typeface="Courier New" panose="02070309020205020404" pitchFamily="49" charset="0"/>
              </a:rPr>
              <a:t>elt</a:t>
            </a:r>
            <a:r>
              <a:rPr lang="en-US" sz="2400" i="1" dirty="0" smtClean="0">
                <a:cs typeface="Courier New" panose="02070309020205020404" pitchFamily="49" charset="0"/>
              </a:rPr>
              <a:t> has to be in right subtree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return </a:t>
            </a:r>
            <a:r>
              <a:rPr lang="en-US" sz="2400" dirty="0" err="1" smtClean="0">
                <a:cs typeface="Courier New" panose="02070309020205020404" pitchFamily="49" charset="0"/>
              </a:rPr>
              <a:t>this.Rchild.contains</a:t>
            </a:r>
            <a:r>
              <a:rPr lang="en-US" sz="2400" dirty="0" smtClean="0"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}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7198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“contains” 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56388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But this is not complete…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No false returns</a:t>
            </a:r>
            <a:endParaRPr lang="en-US" sz="2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72200" y="1524000"/>
            <a:ext cx="2438400" cy="2825555"/>
            <a:chOff x="352701" y="1976444"/>
            <a:chExt cx="3029024" cy="34351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303559" y="2429912"/>
              <a:ext cx="645763" cy="44234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2"/>
            </p:cNvCxnSpPr>
            <p:nvPr/>
          </p:nvCxnSpPr>
          <p:spPr>
            <a:xfrm>
              <a:off x="1265415" y="3381849"/>
              <a:ext cx="430281" cy="5725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344906" y="2360885"/>
              <a:ext cx="501637" cy="51137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56624" y="1976444"/>
              <a:ext cx="446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2647" y="3930249"/>
              <a:ext cx="437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1" y="2920184"/>
              <a:ext cx="702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9322" y="2920184"/>
              <a:ext cx="432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8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54734" y="3381849"/>
              <a:ext cx="356345" cy="54840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2701" y="3930249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344906" y="4391914"/>
              <a:ext cx="285229" cy="48543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83854" y="4949934"/>
              <a:ext cx="51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518597" y="2450659"/>
              <a:ext cx="501637" cy="511370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436440" y="3247262"/>
              <a:ext cx="430281" cy="572561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556814" y="4455604"/>
              <a:ext cx="285229" cy="485434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03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26126"/>
            <a:ext cx="8229600" cy="4589653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 node object… contains ( </a:t>
            </a:r>
            <a:r>
              <a:rPr lang="en-US" sz="28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elt</a:t>
            </a: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if ( </a:t>
            </a:r>
            <a:r>
              <a:rPr lang="en-US" sz="2400" dirty="0" err="1" smtClean="0">
                <a:cs typeface="Courier New" panose="02070309020205020404" pitchFamily="49" charset="0"/>
              </a:rPr>
              <a:t>this.val</a:t>
            </a:r>
            <a:r>
              <a:rPr lang="en-US" sz="2400" dirty="0" smtClean="0">
                <a:cs typeface="Courier New" panose="02070309020205020404" pitchFamily="49" charset="0"/>
              </a:rPr>
              <a:t> == 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 )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// found it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return true;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} else if ( </a:t>
            </a:r>
            <a:r>
              <a:rPr lang="en-US" sz="2400" dirty="0" err="1" smtClean="0">
                <a:cs typeface="Courier New" panose="02070309020205020404" pitchFamily="49" charset="0"/>
              </a:rPr>
              <a:t>this.val</a:t>
            </a:r>
            <a:r>
              <a:rPr lang="en-US" sz="2400" dirty="0" smtClean="0">
                <a:cs typeface="Courier New" panose="02070309020205020404" pitchFamily="49" charset="0"/>
              </a:rPr>
              <a:t> &gt; 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 )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// item has to be in left subtree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this.LChild</a:t>
            </a:r>
            <a:r>
              <a:rPr lang="en-US" sz="2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==null) return false</a:t>
            </a:r>
            <a:r>
              <a:rPr lang="en-US" sz="2400" dirty="0" smtClean="0"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else return </a:t>
            </a:r>
            <a:r>
              <a:rPr lang="en-US" sz="2400" dirty="0" err="1" smtClean="0">
                <a:cs typeface="Courier New" panose="02070309020205020404" pitchFamily="49" charset="0"/>
              </a:rPr>
              <a:t>this.LChild.contains</a:t>
            </a:r>
            <a:r>
              <a:rPr lang="en-US" sz="2400" dirty="0" smtClean="0"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} else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// </a:t>
            </a:r>
            <a:r>
              <a:rPr lang="en-US" sz="2400" i="1" dirty="0" err="1" smtClean="0">
                <a:cs typeface="Courier New" panose="02070309020205020404" pitchFamily="49" charset="0"/>
              </a:rPr>
              <a:t>this.val</a:t>
            </a:r>
            <a:r>
              <a:rPr lang="en-US" sz="2400" i="1" dirty="0" smtClean="0">
                <a:cs typeface="Courier New" panose="02070309020205020404" pitchFamily="49" charset="0"/>
              </a:rPr>
              <a:t> &lt; </a:t>
            </a:r>
            <a:r>
              <a:rPr lang="en-US" sz="2400" i="1" dirty="0" err="1" smtClean="0">
                <a:cs typeface="Courier New" panose="02070309020205020404" pitchFamily="49" charset="0"/>
              </a:rPr>
              <a:t>elt</a:t>
            </a:r>
            <a:r>
              <a:rPr lang="en-US" sz="2400" i="1" dirty="0" smtClean="0">
                <a:cs typeface="Courier New" panose="02070309020205020404" pitchFamily="49" charset="0"/>
              </a:rPr>
              <a:t>, so </a:t>
            </a:r>
            <a:r>
              <a:rPr lang="en-US" sz="2400" i="1" dirty="0" err="1" smtClean="0">
                <a:cs typeface="Courier New" panose="02070309020205020404" pitchFamily="49" charset="0"/>
              </a:rPr>
              <a:t>elt</a:t>
            </a:r>
            <a:r>
              <a:rPr lang="en-US" sz="2400" i="1" dirty="0" smtClean="0">
                <a:cs typeface="Courier New" panose="02070309020205020404" pitchFamily="49" charset="0"/>
              </a:rPr>
              <a:t> has to be in right subtree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i="1" dirty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if (</a:t>
            </a:r>
            <a:r>
              <a:rPr lang="en-US" sz="24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this.Rchild</a:t>
            </a:r>
            <a:r>
              <a:rPr lang="en-US" sz="24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==null) return false</a:t>
            </a:r>
            <a:r>
              <a:rPr lang="en-US" sz="2400" dirty="0" smtClean="0"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cs typeface="Courier New" panose="02070309020205020404" pitchFamily="49" charset="0"/>
              </a:rPr>
              <a:t>   else return </a:t>
            </a:r>
            <a:r>
              <a:rPr lang="en-US" sz="2400" dirty="0" err="1" smtClean="0">
                <a:cs typeface="Courier New" panose="02070309020205020404" pitchFamily="49" charset="0"/>
              </a:rPr>
              <a:t>this.Rchild.contains</a:t>
            </a:r>
            <a:r>
              <a:rPr lang="en-US" sz="2400" dirty="0" smtClean="0"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cs typeface="Courier New" panose="02070309020205020404" pitchFamily="49" charset="0"/>
              </a:rPr>
              <a:t>elt</a:t>
            </a:r>
            <a:r>
              <a:rPr lang="en-US" sz="2400" dirty="0" smtClean="0"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}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7198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“contains” code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72200" y="1219200"/>
            <a:ext cx="2438400" cy="2825555"/>
            <a:chOff x="352701" y="1976444"/>
            <a:chExt cx="3029024" cy="34351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303559" y="2429912"/>
              <a:ext cx="645763" cy="442343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2"/>
            </p:cNvCxnSpPr>
            <p:nvPr/>
          </p:nvCxnSpPr>
          <p:spPr>
            <a:xfrm>
              <a:off x="1265415" y="3381849"/>
              <a:ext cx="430281" cy="57256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344906" y="2360885"/>
              <a:ext cx="501637" cy="51137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56624" y="1976444"/>
              <a:ext cx="446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2647" y="3930249"/>
              <a:ext cx="437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1" y="2920184"/>
              <a:ext cx="702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9322" y="2920184"/>
              <a:ext cx="432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8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54734" y="3381849"/>
              <a:ext cx="356345" cy="548400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2701" y="3930249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344906" y="4391914"/>
              <a:ext cx="285229" cy="48543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83854" y="4949934"/>
              <a:ext cx="51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518597" y="2450659"/>
              <a:ext cx="501637" cy="511370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436440" y="3247262"/>
              <a:ext cx="430281" cy="572561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556814" y="4455604"/>
              <a:ext cx="285229" cy="485434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3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“insert” in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5427923"/>
            <a:ext cx="3981424" cy="906800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3559" y="2429912"/>
            <a:ext cx="645763" cy="44234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>
            <a:off x="1265415" y="3381849"/>
            <a:ext cx="430281" cy="57256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344906" y="2360885"/>
            <a:ext cx="501637" cy="51137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6624" y="1973085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2647" y="3930249"/>
            <a:ext cx="43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1" y="2920184"/>
            <a:ext cx="70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10330" y="2872375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54734" y="3381849"/>
            <a:ext cx="356345" cy="5484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701" y="3930249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33222" y="2355646"/>
            <a:ext cx="732138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44906" y="4391914"/>
            <a:ext cx="285229" cy="4854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50127" y="2750769"/>
            <a:ext cx="50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3854" y="4949934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546298" y="3151993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1964" y="3599924"/>
            <a:ext cx="45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26944" y="1973085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7768" y="3599924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014688" y="3151815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39171" y="2746370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29058" y="2324240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40307" y="3593156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418869" y="3155479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42841" y="4649531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001165" y="4016833"/>
            <a:ext cx="376837" cy="56430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66888" y="4650031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3308" y="3983895"/>
            <a:ext cx="439621" cy="610262"/>
          </a:xfrm>
          <a:prstGeom prst="straightConnector1">
            <a:avLst/>
          </a:prstGeom>
          <a:ln w="412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34200" y="1384729"/>
            <a:ext cx="1642228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</a:rPr>
              <a:t>nsert(5)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75757" y="5482765"/>
            <a:ext cx="6014721" cy="101566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/>
              <a:t>Write code like “contains”… </a:t>
            </a:r>
          </a:p>
          <a:p>
            <a:pPr algn="r"/>
            <a:r>
              <a:rPr lang="en-US" sz="2000" b="1" i="1" dirty="0" smtClean="0"/>
              <a:t>at “4” we see no R link… so “5” is not there… </a:t>
            </a:r>
          </a:p>
          <a:p>
            <a:pPr algn="r"/>
            <a:r>
              <a:rPr lang="en-US" sz="2000" b="1" i="1" dirty="0" smtClean="0"/>
              <a:t>and we have the right spot to put it in</a:t>
            </a:r>
            <a:endParaRPr lang="en-US" sz="2000" b="1" i="1" dirty="0"/>
          </a:p>
        </p:txBody>
      </p:sp>
      <p:sp>
        <p:nvSpPr>
          <p:cNvPr id="7" name="Freeform 6"/>
          <p:cNvSpPr/>
          <p:nvPr/>
        </p:nvSpPr>
        <p:spPr>
          <a:xfrm>
            <a:off x="2001520" y="4368800"/>
            <a:ext cx="2174556" cy="1402080"/>
          </a:xfrm>
          <a:custGeom>
            <a:avLst/>
            <a:gdLst>
              <a:gd name="connsiteX0" fmla="*/ 2062480 w 2174556"/>
              <a:gd name="connsiteY0" fmla="*/ 1402080 h 1402080"/>
              <a:gd name="connsiteX1" fmla="*/ 2153920 w 2174556"/>
              <a:gd name="connsiteY1" fmla="*/ 1320800 h 1402080"/>
              <a:gd name="connsiteX2" fmla="*/ 2164080 w 2174556"/>
              <a:gd name="connsiteY2" fmla="*/ 1290320 h 1402080"/>
              <a:gd name="connsiteX3" fmla="*/ 2164080 w 2174556"/>
              <a:gd name="connsiteY3" fmla="*/ 1026160 h 1402080"/>
              <a:gd name="connsiteX4" fmla="*/ 2153920 w 2174556"/>
              <a:gd name="connsiteY4" fmla="*/ 995680 h 1402080"/>
              <a:gd name="connsiteX5" fmla="*/ 2123440 w 2174556"/>
              <a:gd name="connsiteY5" fmla="*/ 975360 h 1402080"/>
              <a:gd name="connsiteX6" fmla="*/ 2082800 w 2174556"/>
              <a:gd name="connsiteY6" fmla="*/ 914400 h 1402080"/>
              <a:gd name="connsiteX7" fmla="*/ 2062480 w 2174556"/>
              <a:gd name="connsiteY7" fmla="*/ 883920 h 1402080"/>
              <a:gd name="connsiteX8" fmla="*/ 2001520 w 2174556"/>
              <a:gd name="connsiteY8" fmla="*/ 863600 h 1402080"/>
              <a:gd name="connsiteX9" fmla="*/ 1971040 w 2174556"/>
              <a:gd name="connsiteY9" fmla="*/ 853440 h 1402080"/>
              <a:gd name="connsiteX10" fmla="*/ 1940560 w 2174556"/>
              <a:gd name="connsiteY10" fmla="*/ 843280 h 1402080"/>
              <a:gd name="connsiteX11" fmla="*/ 1889760 w 2174556"/>
              <a:gd name="connsiteY11" fmla="*/ 833120 h 1402080"/>
              <a:gd name="connsiteX12" fmla="*/ 1849120 w 2174556"/>
              <a:gd name="connsiteY12" fmla="*/ 822960 h 1402080"/>
              <a:gd name="connsiteX13" fmla="*/ 1747520 w 2174556"/>
              <a:gd name="connsiteY13" fmla="*/ 812800 h 1402080"/>
              <a:gd name="connsiteX14" fmla="*/ 1341120 w 2174556"/>
              <a:gd name="connsiteY14" fmla="*/ 822960 h 1402080"/>
              <a:gd name="connsiteX15" fmla="*/ 1219200 w 2174556"/>
              <a:gd name="connsiteY15" fmla="*/ 812800 h 1402080"/>
              <a:gd name="connsiteX16" fmla="*/ 1148080 w 2174556"/>
              <a:gd name="connsiteY16" fmla="*/ 721360 h 1402080"/>
              <a:gd name="connsiteX17" fmla="*/ 1117600 w 2174556"/>
              <a:gd name="connsiteY17" fmla="*/ 629920 h 1402080"/>
              <a:gd name="connsiteX18" fmla="*/ 1107440 w 2174556"/>
              <a:gd name="connsiteY18" fmla="*/ 528320 h 1402080"/>
              <a:gd name="connsiteX19" fmla="*/ 1097280 w 2174556"/>
              <a:gd name="connsiteY19" fmla="*/ 355600 h 1402080"/>
              <a:gd name="connsiteX20" fmla="*/ 1087120 w 2174556"/>
              <a:gd name="connsiteY20" fmla="*/ 325120 h 1402080"/>
              <a:gd name="connsiteX21" fmla="*/ 1066800 w 2174556"/>
              <a:gd name="connsiteY21" fmla="*/ 274320 h 1402080"/>
              <a:gd name="connsiteX22" fmla="*/ 1056640 w 2174556"/>
              <a:gd name="connsiteY22" fmla="*/ 243840 h 1402080"/>
              <a:gd name="connsiteX23" fmla="*/ 1026160 w 2174556"/>
              <a:gd name="connsiteY23" fmla="*/ 223520 h 1402080"/>
              <a:gd name="connsiteX24" fmla="*/ 975360 w 2174556"/>
              <a:gd name="connsiteY24" fmla="*/ 162560 h 1402080"/>
              <a:gd name="connsiteX25" fmla="*/ 883920 w 2174556"/>
              <a:gd name="connsiteY25" fmla="*/ 142240 h 1402080"/>
              <a:gd name="connsiteX26" fmla="*/ 822960 w 2174556"/>
              <a:gd name="connsiteY26" fmla="*/ 121920 h 1402080"/>
              <a:gd name="connsiteX27" fmla="*/ 741680 w 2174556"/>
              <a:gd name="connsiteY27" fmla="*/ 132080 h 1402080"/>
              <a:gd name="connsiteX28" fmla="*/ 711200 w 2174556"/>
              <a:gd name="connsiteY28" fmla="*/ 142240 h 1402080"/>
              <a:gd name="connsiteX29" fmla="*/ 558800 w 2174556"/>
              <a:gd name="connsiteY29" fmla="*/ 162560 h 1402080"/>
              <a:gd name="connsiteX30" fmla="*/ 528320 w 2174556"/>
              <a:gd name="connsiteY30" fmla="*/ 172720 h 1402080"/>
              <a:gd name="connsiteX31" fmla="*/ 467360 w 2174556"/>
              <a:gd name="connsiteY31" fmla="*/ 182880 h 1402080"/>
              <a:gd name="connsiteX32" fmla="*/ 436880 w 2174556"/>
              <a:gd name="connsiteY32" fmla="*/ 203200 h 1402080"/>
              <a:gd name="connsiteX33" fmla="*/ 386080 w 2174556"/>
              <a:gd name="connsiteY33" fmla="*/ 213360 h 1402080"/>
              <a:gd name="connsiteX34" fmla="*/ 355600 w 2174556"/>
              <a:gd name="connsiteY34" fmla="*/ 223520 h 1402080"/>
              <a:gd name="connsiteX35" fmla="*/ 213360 w 2174556"/>
              <a:gd name="connsiteY35" fmla="*/ 213360 h 1402080"/>
              <a:gd name="connsiteX36" fmla="*/ 182880 w 2174556"/>
              <a:gd name="connsiteY36" fmla="*/ 193040 h 1402080"/>
              <a:gd name="connsiteX37" fmla="*/ 121920 w 2174556"/>
              <a:gd name="connsiteY37" fmla="*/ 111760 h 1402080"/>
              <a:gd name="connsiteX38" fmla="*/ 50800 w 2174556"/>
              <a:gd name="connsiteY38" fmla="*/ 50800 h 1402080"/>
              <a:gd name="connsiteX39" fmla="*/ 40640 w 2174556"/>
              <a:gd name="connsiteY39" fmla="*/ 20320 h 1402080"/>
              <a:gd name="connsiteX40" fmla="*/ 10160 w 2174556"/>
              <a:gd name="connsiteY40" fmla="*/ 10160 h 1402080"/>
              <a:gd name="connsiteX41" fmla="*/ 0 w 2174556"/>
              <a:gd name="connsiteY41" fmla="*/ 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74556" h="1402080">
                <a:moveTo>
                  <a:pt x="2062480" y="1402080"/>
                </a:moveTo>
                <a:cubicBezTo>
                  <a:pt x="2086001" y="1383263"/>
                  <a:pt x="2135262" y="1346921"/>
                  <a:pt x="2153920" y="1320800"/>
                </a:cubicBezTo>
                <a:cubicBezTo>
                  <a:pt x="2160145" y="1312085"/>
                  <a:pt x="2160693" y="1300480"/>
                  <a:pt x="2164080" y="1290320"/>
                </a:cubicBezTo>
                <a:cubicBezTo>
                  <a:pt x="2175180" y="1157118"/>
                  <a:pt x="2180651" y="1167013"/>
                  <a:pt x="2164080" y="1026160"/>
                </a:cubicBezTo>
                <a:cubicBezTo>
                  <a:pt x="2162829" y="1015524"/>
                  <a:pt x="2160610" y="1004043"/>
                  <a:pt x="2153920" y="995680"/>
                </a:cubicBezTo>
                <a:cubicBezTo>
                  <a:pt x="2146292" y="986145"/>
                  <a:pt x="2133600" y="982133"/>
                  <a:pt x="2123440" y="975360"/>
                </a:cubicBezTo>
                <a:cubicBezTo>
                  <a:pt x="2105585" y="921795"/>
                  <a:pt x="2125081" y="965137"/>
                  <a:pt x="2082800" y="914400"/>
                </a:cubicBezTo>
                <a:cubicBezTo>
                  <a:pt x="2074983" y="905019"/>
                  <a:pt x="2072835" y="890392"/>
                  <a:pt x="2062480" y="883920"/>
                </a:cubicBezTo>
                <a:cubicBezTo>
                  <a:pt x="2044317" y="872568"/>
                  <a:pt x="2021840" y="870373"/>
                  <a:pt x="2001520" y="863600"/>
                </a:cubicBezTo>
                <a:lnTo>
                  <a:pt x="1971040" y="853440"/>
                </a:lnTo>
                <a:cubicBezTo>
                  <a:pt x="1960880" y="850053"/>
                  <a:pt x="1951062" y="845380"/>
                  <a:pt x="1940560" y="843280"/>
                </a:cubicBezTo>
                <a:cubicBezTo>
                  <a:pt x="1923627" y="839893"/>
                  <a:pt x="1906617" y="836866"/>
                  <a:pt x="1889760" y="833120"/>
                </a:cubicBezTo>
                <a:cubicBezTo>
                  <a:pt x="1876129" y="830091"/>
                  <a:pt x="1862943" y="824935"/>
                  <a:pt x="1849120" y="822960"/>
                </a:cubicBezTo>
                <a:cubicBezTo>
                  <a:pt x="1815426" y="818147"/>
                  <a:pt x="1781387" y="816187"/>
                  <a:pt x="1747520" y="812800"/>
                </a:cubicBezTo>
                <a:cubicBezTo>
                  <a:pt x="1612053" y="816187"/>
                  <a:pt x="1476629" y="822960"/>
                  <a:pt x="1341120" y="822960"/>
                </a:cubicBezTo>
                <a:cubicBezTo>
                  <a:pt x="1300339" y="822960"/>
                  <a:pt x="1258604" y="823308"/>
                  <a:pt x="1219200" y="812800"/>
                </a:cubicBezTo>
                <a:cubicBezTo>
                  <a:pt x="1199914" y="807657"/>
                  <a:pt x="1148313" y="721859"/>
                  <a:pt x="1148080" y="721360"/>
                </a:cubicBezTo>
                <a:cubicBezTo>
                  <a:pt x="1134493" y="692245"/>
                  <a:pt x="1117600" y="629920"/>
                  <a:pt x="1117600" y="629920"/>
                </a:cubicBezTo>
                <a:cubicBezTo>
                  <a:pt x="1114213" y="596053"/>
                  <a:pt x="1109954" y="562263"/>
                  <a:pt x="1107440" y="528320"/>
                </a:cubicBezTo>
                <a:cubicBezTo>
                  <a:pt x="1103180" y="470805"/>
                  <a:pt x="1103019" y="412987"/>
                  <a:pt x="1097280" y="355600"/>
                </a:cubicBezTo>
                <a:cubicBezTo>
                  <a:pt x="1096214" y="344944"/>
                  <a:pt x="1090880" y="335148"/>
                  <a:pt x="1087120" y="325120"/>
                </a:cubicBezTo>
                <a:cubicBezTo>
                  <a:pt x="1080716" y="308043"/>
                  <a:pt x="1073204" y="291397"/>
                  <a:pt x="1066800" y="274320"/>
                </a:cubicBezTo>
                <a:cubicBezTo>
                  <a:pt x="1063040" y="264292"/>
                  <a:pt x="1063330" y="252203"/>
                  <a:pt x="1056640" y="243840"/>
                </a:cubicBezTo>
                <a:cubicBezTo>
                  <a:pt x="1049012" y="234305"/>
                  <a:pt x="1036320" y="230293"/>
                  <a:pt x="1026160" y="223520"/>
                </a:cubicBezTo>
                <a:cubicBezTo>
                  <a:pt x="1015769" y="207933"/>
                  <a:pt x="993413" y="170082"/>
                  <a:pt x="975360" y="162560"/>
                </a:cubicBezTo>
                <a:cubicBezTo>
                  <a:pt x="946538" y="150551"/>
                  <a:pt x="914089" y="150285"/>
                  <a:pt x="883920" y="142240"/>
                </a:cubicBezTo>
                <a:cubicBezTo>
                  <a:pt x="863224" y="136721"/>
                  <a:pt x="822960" y="121920"/>
                  <a:pt x="822960" y="121920"/>
                </a:cubicBezTo>
                <a:cubicBezTo>
                  <a:pt x="795867" y="125307"/>
                  <a:pt x="768544" y="127196"/>
                  <a:pt x="741680" y="132080"/>
                </a:cubicBezTo>
                <a:cubicBezTo>
                  <a:pt x="731143" y="133996"/>
                  <a:pt x="721655" y="139917"/>
                  <a:pt x="711200" y="142240"/>
                </a:cubicBezTo>
                <a:cubicBezTo>
                  <a:pt x="665595" y="152374"/>
                  <a:pt x="602822" y="157669"/>
                  <a:pt x="558800" y="162560"/>
                </a:cubicBezTo>
                <a:cubicBezTo>
                  <a:pt x="548640" y="165947"/>
                  <a:pt x="538775" y="170397"/>
                  <a:pt x="528320" y="172720"/>
                </a:cubicBezTo>
                <a:cubicBezTo>
                  <a:pt x="508210" y="177189"/>
                  <a:pt x="486903" y="176366"/>
                  <a:pt x="467360" y="182880"/>
                </a:cubicBezTo>
                <a:cubicBezTo>
                  <a:pt x="455776" y="186741"/>
                  <a:pt x="448313" y="198913"/>
                  <a:pt x="436880" y="203200"/>
                </a:cubicBezTo>
                <a:cubicBezTo>
                  <a:pt x="420711" y="209263"/>
                  <a:pt x="402833" y="209172"/>
                  <a:pt x="386080" y="213360"/>
                </a:cubicBezTo>
                <a:cubicBezTo>
                  <a:pt x="375690" y="215957"/>
                  <a:pt x="365760" y="220133"/>
                  <a:pt x="355600" y="223520"/>
                </a:cubicBezTo>
                <a:cubicBezTo>
                  <a:pt x="308187" y="220133"/>
                  <a:pt x="260171" y="221621"/>
                  <a:pt x="213360" y="213360"/>
                </a:cubicBezTo>
                <a:cubicBezTo>
                  <a:pt x="201335" y="211238"/>
                  <a:pt x="191049" y="202116"/>
                  <a:pt x="182880" y="193040"/>
                </a:cubicBezTo>
                <a:cubicBezTo>
                  <a:pt x="160224" y="167867"/>
                  <a:pt x="145867" y="135707"/>
                  <a:pt x="121920" y="111760"/>
                </a:cubicBezTo>
                <a:cubicBezTo>
                  <a:pt x="79466" y="69306"/>
                  <a:pt x="102935" y="89901"/>
                  <a:pt x="50800" y="50800"/>
                </a:cubicBezTo>
                <a:cubicBezTo>
                  <a:pt x="47413" y="40640"/>
                  <a:pt x="48213" y="27893"/>
                  <a:pt x="40640" y="20320"/>
                </a:cubicBezTo>
                <a:cubicBezTo>
                  <a:pt x="33067" y="12747"/>
                  <a:pt x="19739" y="14949"/>
                  <a:pt x="10160" y="10160"/>
                </a:cubicBezTo>
                <a:cubicBezTo>
                  <a:pt x="5876" y="8018"/>
                  <a:pt x="3387" y="3387"/>
                  <a:pt x="0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129058" y="2406093"/>
            <a:ext cx="607401" cy="543505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1277" y="3041769"/>
            <a:ext cx="397400" cy="482493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7478" y="3830756"/>
            <a:ext cx="45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2715683" y="3292230"/>
            <a:ext cx="354281" cy="53852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3" grpId="0"/>
      <p:bldP spid="49" grpId="0"/>
      <p:bldP spid="59" grpId="0"/>
      <p:bldP spid="61" grpId="0"/>
      <p:bldP spid="66" grpId="0"/>
      <p:bldP spid="76" grpId="0" animBg="1"/>
      <p:bldP spid="40" grpId="0" animBg="1"/>
      <p:bldP spid="7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89653"/>
          </a:xfrm>
        </p:spPr>
        <p:txBody>
          <a:bodyPr>
            <a:noAutofit/>
          </a:bodyPr>
          <a:lstStyle/>
          <a:p>
            <a:pPr marL="109728" indent="0"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 node object… insert ( </a:t>
            </a:r>
            <a:r>
              <a:rPr lang="en-US" sz="28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elt</a:t>
            </a:r>
            <a:r>
              <a:rPr lang="en-US" sz="2800" b="1" dirty="0" smtClean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)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if ( </a:t>
            </a:r>
            <a:r>
              <a:rPr lang="en-US" sz="1600" dirty="0" err="1" smtClean="0">
                <a:cs typeface="Courier New" panose="02070309020205020404" pitchFamily="49" charset="0"/>
              </a:rPr>
              <a:t>this.val</a:t>
            </a:r>
            <a:r>
              <a:rPr lang="en-US" sz="1600" dirty="0" smtClean="0">
                <a:cs typeface="Courier New" panose="02070309020205020404" pitchFamily="49" charset="0"/>
              </a:rPr>
              <a:t> == </a:t>
            </a:r>
            <a:r>
              <a:rPr lang="en-US" sz="1600" dirty="0" err="1" smtClean="0">
                <a:cs typeface="Courier New" panose="02070309020205020404" pitchFamily="49" charset="0"/>
              </a:rPr>
              <a:t>elt</a:t>
            </a:r>
            <a:r>
              <a:rPr lang="en-US" sz="1600" dirty="0" smtClean="0">
                <a:cs typeface="Courier New" panose="02070309020205020404" pitchFamily="49" charset="0"/>
              </a:rPr>
              <a:t> )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i="1" dirty="0"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cs typeface="Courier New" panose="02070309020205020404" pitchFamily="49" charset="0"/>
              </a:rPr>
              <a:t>   // found it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   return false;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} else if ( </a:t>
            </a:r>
            <a:r>
              <a:rPr lang="en-US" sz="1600" dirty="0" err="1" smtClean="0">
                <a:cs typeface="Courier New" panose="02070309020205020404" pitchFamily="49" charset="0"/>
              </a:rPr>
              <a:t>this.val</a:t>
            </a:r>
            <a:r>
              <a:rPr lang="en-US" sz="1600" dirty="0" smtClean="0">
                <a:cs typeface="Courier New" panose="02070309020205020404" pitchFamily="49" charset="0"/>
              </a:rPr>
              <a:t> &gt; </a:t>
            </a:r>
            <a:r>
              <a:rPr lang="en-US" sz="1600" dirty="0" err="1" smtClean="0">
                <a:cs typeface="Courier New" panose="02070309020205020404" pitchFamily="49" charset="0"/>
              </a:rPr>
              <a:t>elt</a:t>
            </a:r>
            <a:r>
              <a:rPr lang="en-US" sz="1600" dirty="0" smtClean="0">
                <a:cs typeface="Courier New" panose="02070309020205020404" pitchFamily="49" charset="0"/>
              </a:rPr>
              <a:t> )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i="1" dirty="0"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cs typeface="Courier New" panose="02070309020205020404" pitchFamily="49" charset="0"/>
              </a:rPr>
              <a:t>   // item has to be in left subtree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if (</a:t>
            </a:r>
            <a:r>
              <a:rPr lang="en-US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this.LChild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==null) {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this.LChild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= new Node(</a:t>
            </a:r>
            <a:r>
              <a:rPr lang="en-US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elt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 return true;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}</a:t>
            </a:r>
            <a:r>
              <a:rPr lang="en-US" sz="1600" b="1" dirty="0" smtClean="0"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   else return </a:t>
            </a:r>
            <a:r>
              <a:rPr lang="en-US" sz="1600" dirty="0" err="1" smtClean="0">
                <a:cs typeface="Courier New" panose="02070309020205020404" pitchFamily="49" charset="0"/>
              </a:rPr>
              <a:t>this.LChild.insert</a:t>
            </a:r>
            <a:r>
              <a:rPr lang="en-US" sz="1600" dirty="0" smtClean="0"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cs typeface="Courier New" panose="02070309020205020404" pitchFamily="49" charset="0"/>
              </a:rPr>
              <a:t>elt</a:t>
            </a:r>
            <a:r>
              <a:rPr lang="en-US" sz="1600" dirty="0" smtClean="0">
                <a:cs typeface="Courier New" panose="02070309020205020404" pitchFamily="49" charset="0"/>
              </a:rPr>
              <a:t>); </a:t>
            </a:r>
            <a:r>
              <a:rPr lang="en-US" sz="1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// recursion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} else {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i="1" dirty="0"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cs typeface="Courier New" panose="02070309020205020404" pitchFamily="49" charset="0"/>
              </a:rPr>
              <a:t>   // </a:t>
            </a:r>
            <a:r>
              <a:rPr lang="en-US" sz="1600" i="1" dirty="0" err="1" smtClean="0">
                <a:cs typeface="Courier New" panose="02070309020205020404" pitchFamily="49" charset="0"/>
              </a:rPr>
              <a:t>this.val</a:t>
            </a:r>
            <a:r>
              <a:rPr lang="en-US" sz="1600" i="1" dirty="0" smtClean="0">
                <a:cs typeface="Courier New" panose="02070309020205020404" pitchFamily="49" charset="0"/>
              </a:rPr>
              <a:t> &lt; </a:t>
            </a:r>
            <a:r>
              <a:rPr lang="en-US" sz="1600" i="1" dirty="0" err="1" smtClean="0">
                <a:cs typeface="Courier New" panose="02070309020205020404" pitchFamily="49" charset="0"/>
              </a:rPr>
              <a:t>elt</a:t>
            </a:r>
            <a:r>
              <a:rPr lang="en-US" sz="1600" i="1" dirty="0" smtClean="0">
                <a:cs typeface="Courier New" panose="02070309020205020404" pitchFamily="49" charset="0"/>
              </a:rPr>
              <a:t>, so </a:t>
            </a:r>
            <a:r>
              <a:rPr lang="en-US" sz="1600" i="1" dirty="0" err="1" smtClean="0">
                <a:cs typeface="Courier New" panose="02070309020205020404" pitchFamily="49" charset="0"/>
              </a:rPr>
              <a:t>elt</a:t>
            </a:r>
            <a:r>
              <a:rPr lang="en-US" sz="1600" i="1" dirty="0" smtClean="0">
                <a:cs typeface="Courier New" panose="02070309020205020404" pitchFamily="49" charset="0"/>
              </a:rPr>
              <a:t> has to be in right subtree 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i="1" dirty="0"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if (</a:t>
            </a:r>
            <a:r>
              <a:rPr lang="en-US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this.Rchild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==null) {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this.RChild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= new Node(</a:t>
            </a:r>
            <a:r>
              <a:rPr lang="en-US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elt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);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    return true</a:t>
            </a:r>
            <a:r>
              <a:rPr lang="en-US" sz="1600" b="1" dirty="0" smtClean="0">
                <a:cs typeface="Courier New" panose="02070309020205020404" pitchFamily="49" charset="0"/>
              </a:rPr>
              <a:t>;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}</a:t>
            </a: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cs typeface="Courier New" panose="02070309020205020404" pitchFamily="49" charset="0"/>
              </a:rPr>
              <a:t>   else return </a:t>
            </a:r>
            <a:r>
              <a:rPr lang="en-US" sz="1600" dirty="0" err="1" smtClean="0">
                <a:cs typeface="Courier New" panose="02070309020205020404" pitchFamily="49" charset="0"/>
              </a:rPr>
              <a:t>this.Rchild.insert</a:t>
            </a:r>
            <a:r>
              <a:rPr lang="en-US" sz="1600" dirty="0" smtClean="0"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cs typeface="Courier New" panose="02070309020205020404" pitchFamily="49" charset="0"/>
              </a:rPr>
              <a:t>elt</a:t>
            </a:r>
            <a:r>
              <a:rPr lang="en-US" sz="1600" dirty="0" smtClean="0">
                <a:cs typeface="Courier New" panose="02070309020205020404" pitchFamily="49" charset="0"/>
              </a:rPr>
              <a:t>);  </a:t>
            </a:r>
            <a:r>
              <a:rPr lang="en-US" sz="1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delegation one node to another</a:t>
            </a:r>
            <a:endParaRPr lang="en-US" sz="1600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cs typeface="Courier New" panose="02070309020205020404" pitchFamily="49" charset="0"/>
              </a:rPr>
              <a:t>}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7198"/>
            <a:ext cx="8229600" cy="1143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“insert” code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1200" y="1076892"/>
            <a:ext cx="2819400" cy="3317274"/>
            <a:chOff x="4140307" y="1973085"/>
            <a:chExt cx="3116345" cy="313861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6033222" y="2355646"/>
              <a:ext cx="732138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0127" y="2750769"/>
              <a:ext cx="506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8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6546298" y="3151993"/>
              <a:ext cx="284150" cy="44793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31964" y="3599924"/>
              <a:ext cx="456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7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26944" y="1973085"/>
              <a:ext cx="53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7768" y="3599924"/>
              <a:ext cx="495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014688" y="3151815"/>
              <a:ext cx="363313" cy="423141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39171" y="2746370"/>
              <a:ext cx="523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2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5129058" y="2324240"/>
              <a:ext cx="497886" cy="441918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40307" y="3593156"/>
              <a:ext cx="502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418869" y="3155479"/>
              <a:ext cx="362132" cy="419477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42841" y="4649531"/>
              <a:ext cx="51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001165" y="4016833"/>
              <a:ext cx="376837" cy="564304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66888" y="4650031"/>
              <a:ext cx="432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5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563308" y="3983895"/>
              <a:ext cx="439621" cy="610262"/>
            </a:xfrm>
            <a:prstGeom prst="straightConnector1">
              <a:avLst/>
            </a:prstGeom>
            <a:ln w="41275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129058" y="2406093"/>
              <a:ext cx="607401" cy="543505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141277" y="3041769"/>
              <a:ext cx="397400" cy="482493"/>
            </a:xfrm>
            <a:prstGeom prst="straightConnector1">
              <a:avLst/>
            </a:prstGeom>
            <a:ln w="412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8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3600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findMin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 in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30366" y="1687031"/>
            <a:ext cx="810501" cy="57452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8257" y="2332870"/>
            <a:ext cx="7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15560" y="2766545"/>
            <a:ext cx="434290" cy="55710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96043" y="3384364"/>
            <a:ext cx="62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65142" y="1354152"/>
            <a:ext cx="5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9935" y="3373913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354713" y="3002521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11154" y="2427077"/>
            <a:ext cx="52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471315" y="1708343"/>
            <a:ext cx="1001935" cy="6200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5823" y="3408855"/>
            <a:ext cx="49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356435" y="2928834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000416" y="2794535"/>
            <a:ext cx="434720" cy="5291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25050" y="5114243"/>
            <a:ext cx="4789489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C00000"/>
                </a:solidFill>
              </a:rPr>
              <a:t>Follow left links until hit null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081" y="3435792"/>
            <a:ext cx="4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2178" y="4388327"/>
            <a:ext cx="47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120" y="4388327"/>
            <a:ext cx="64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2584" y="3890994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070" y="4360320"/>
            <a:ext cx="4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41231" y="3862266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056" y="3886148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501125" y="3939214"/>
            <a:ext cx="226330" cy="44911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87204" y="4388327"/>
            <a:ext cx="6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7087" y="4335908"/>
            <a:ext cx="40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3659" y="4354872"/>
            <a:ext cx="4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39548" y="3880757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62406" y="3870520"/>
            <a:ext cx="275010" cy="4493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5714" y="4309601"/>
            <a:ext cx="4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92116" y="4308808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489363" y="3806792"/>
            <a:ext cx="301333" cy="5020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6079" y="3812900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54714" y="1706388"/>
            <a:ext cx="1410738" cy="865679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399070" y="2808798"/>
            <a:ext cx="602391" cy="696402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11798" y="3897457"/>
            <a:ext cx="313809" cy="642183"/>
          </a:xfrm>
          <a:prstGeom prst="straightConnector1">
            <a:avLst/>
          </a:prstGeom>
          <a:ln w="412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7166" y="5816174"/>
            <a:ext cx="4789489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err="1" smtClean="0"/>
              <a:t>findMax</a:t>
            </a:r>
            <a:r>
              <a:rPr lang="en-US" sz="2400" b="1" i="1" dirty="0" smtClean="0"/>
              <a:t>:</a:t>
            </a:r>
            <a:r>
              <a:rPr lang="en-US" sz="2400" b="1" i="1" dirty="0" smtClean="0">
                <a:solidFill>
                  <a:srgbClr val="C00000"/>
                </a:solidFill>
              </a:rPr>
              <a:t> follow right links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5578" y="1707535"/>
            <a:ext cx="1019558" cy="679603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88865" y="2756248"/>
            <a:ext cx="607178" cy="748952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17633" y="3806601"/>
            <a:ext cx="371537" cy="668039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320" y="1548089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“contains” the node of interest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If leaf</a:t>
            </a:r>
            <a:r>
              <a:rPr lang="en-US" dirty="0" smtClean="0"/>
              <a:t>, just unlink it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If has 1 child</a:t>
            </a:r>
            <a:r>
              <a:rPr lang="en-US" dirty="0" smtClean="0"/>
              <a:t>, just make parent point to child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“remove” in BST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352800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8504" y="3349406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524000" y="4114800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5670627" y="4113362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885222" y="4910877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2052268" y="4876799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458895" y="5664250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71202" y="3695323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99512" y="4491400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757108" y="5263678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38022" y="3696761"/>
            <a:ext cx="357578" cy="41803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6563982" y="4678329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59D9D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4967300" y="4897357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26520" y="4486967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07546" y="3685997"/>
            <a:ext cx="357578" cy="41803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51626" y="3701812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7280246" y="4121289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6195941" y="5242583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476321" y="4984148"/>
            <a:ext cx="240382" cy="279530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9253" y="4479318"/>
            <a:ext cx="357578" cy="41803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2838875" y="4118295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85254" y="4495574"/>
            <a:ext cx="263966" cy="76245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29139" y="4433252"/>
            <a:ext cx="616448" cy="353258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8959" y="5480604"/>
            <a:ext cx="1712295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solidFill>
                  <a:srgbClr val="C00000"/>
                </a:solidFill>
              </a:rPr>
              <a:t>r</a:t>
            </a:r>
            <a:r>
              <a:rPr lang="en-US" sz="2400" b="1" i="1" dirty="0" smtClean="0">
                <a:solidFill>
                  <a:srgbClr val="C00000"/>
                </a:solidFill>
              </a:rPr>
              <a:t>emove(4)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934264" y="4839142"/>
            <a:ext cx="644897" cy="533400"/>
          </a:xfrm>
          <a:prstGeom prst="ellipse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solidFill>
              <a:schemeClr val="accent2">
                <a:lumMod val="60000"/>
                <a:lumOff val="4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/>
      <p:bldP spid="18" grpId="0"/>
      <p:bldP spid="22" grpId="0"/>
      <p:bldP spid="23" grpId="0"/>
      <p:bldP spid="33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Data Structures</a:t>
            </a:r>
          </a:p>
          <a:p>
            <a:pPr marL="109728" indent="0" algn="ctr">
              <a:spcAft>
                <a:spcPts val="1200"/>
              </a:spcAft>
              <a:buNone/>
            </a:pP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</a:p>
          <a:p>
            <a:pPr marL="109728" indent="0" algn="ctr">
              <a:spcAft>
                <a:spcPts val="1200"/>
              </a:spcAft>
              <a:buNone/>
            </a:pPr>
            <a:r>
              <a:rPr lang="en-US" sz="4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 tree (BST)</a:t>
            </a:r>
            <a:endParaRPr lang="en-US" sz="4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If has 2 children, </a:t>
            </a:r>
            <a:r>
              <a:rPr lang="en-US" sz="2400" b="1" dirty="0">
                <a:solidFill>
                  <a:srgbClr val="C00000"/>
                </a:solidFill>
              </a:rPr>
              <a:t>then</a:t>
            </a:r>
          </a:p>
          <a:p>
            <a:pPr lvl="1">
              <a:spcBef>
                <a:spcPts val="600"/>
              </a:spcBef>
            </a:pPr>
            <a:r>
              <a:rPr lang="en-US" sz="1800" dirty="0" err="1"/>
              <a:t>findMin</a:t>
            </a:r>
            <a:r>
              <a:rPr lang="en-US" sz="1800" dirty="0"/>
              <a:t> in R subtree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Replace node </a:t>
            </a:r>
            <a:r>
              <a:rPr lang="en-US" sz="1800" dirty="0" err="1"/>
              <a:t>val</a:t>
            </a:r>
            <a:r>
              <a:rPr lang="en-US" sz="1800" dirty="0"/>
              <a:t> being deleted with this min </a:t>
            </a:r>
            <a:r>
              <a:rPr lang="en-US" sz="1800" dirty="0" err="1" smtClean="0"/>
              <a:t>val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“remove” in BST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22419" y="5222898"/>
            <a:ext cx="1463756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C00000"/>
                </a:solidFill>
              </a:rPr>
              <a:t>remove(2)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99894" y="2676513"/>
            <a:ext cx="2334652" cy="3208105"/>
            <a:chOff x="133383" y="3018126"/>
            <a:chExt cx="2334652" cy="320810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123917" y="4108403"/>
              <a:ext cx="357578" cy="4180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33383" y="3018126"/>
              <a:ext cx="2334652" cy="3208105"/>
              <a:chOff x="647535" y="3046701"/>
              <a:chExt cx="2334652" cy="320810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96785" y="3811945"/>
                <a:ext cx="390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47535" y="3046701"/>
                <a:ext cx="2334652" cy="3208105"/>
                <a:chOff x="885222" y="3352800"/>
                <a:chExt cx="2334652" cy="320810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2209800" y="3352800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flipH="1">
                  <a:off x="885222" y="4910877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flipH="1">
                  <a:off x="2052268" y="487679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flipH="1">
                  <a:off x="1443081" y="5603184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871202" y="3695323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1199512" y="4491400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1757108" y="5263678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538022" y="369676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flipH="1">
                  <a:off x="2838875" y="4118295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flipH="1">
                  <a:off x="2087168" y="609924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839894" y="579827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1398623" y="4049554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3" name="TextBox 62"/>
          <p:cNvSpPr txBox="1"/>
          <p:nvPr/>
        </p:nvSpPr>
        <p:spPr>
          <a:xfrm>
            <a:off x="4967281" y="5308987"/>
            <a:ext cx="83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copy value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931958" y="2667584"/>
            <a:ext cx="2334652" cy="3208105"/>
            <a:chOff x="133383" y="3018126"/>
            <a:chExt cx="2334652" cy="32081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123917" y="4108403"/>
              <a:ext cx="357578" cy="4180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33383" y="3018126"/>
              <a:ext cx="2334652" cy="3208105"/>
              <a:chOff x="647535" y="3046701"/>
              <a:chExt cx="2334652" cy="320810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296785" y="3811945"/>
                <a:ext cx="390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3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647535" y="3046701"/>
                <a:ext cx="2334652" cy="3208105"/>
                <a:chOff x="885222" y="3352800"/>
                <a:chExt cx="2334652" cy="3208105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2209800" y="3352800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 flipH="1">
                  <a:off x="885222" y="4910877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 flipH="1">
                  <a:off x="2052268" y="487679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flipH="1">
                  <a:off x="1443081" y="5603184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1871202" y="3695323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199512" y="4491400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>
                  <a:off x="1757108" y="5263678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538022" y="369676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 flipH="1">
                  <a:off x="2838875" y="4118295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 flipH="1">
                  <a:off x="2087168" y="609924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1839894" y="579827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1407468" y="3989699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1" name="Freeform 80"/>
          <p:cNvSpPr/>
          <p:nvPr/>
        </p:nvSpPr>
        <p:spPr>
          <a:xfrm>
            <a:off x="5507837" y="3998528"/>
            <a:ext cx="272802" cy="865632"/>
          </a:xfrm>
          <a:custGeom>
            <a:avLst/>
            <a:gdLst>
              <a:gd name="connsiteX0" fmla="*/ 52275 w 272802"/>
              <a:gd name="connsiteY0" fmla="*/ 865632 h 865632"/>
              <a:gd name="connsiteX1" fmla="*/ 15699 w 272802"/>
              <a:gd name="connsiteY1" fmla="*/ 402336 h 865632"/>
              <a:gd name="connsiteX2" fmla="*/ 64467 w 272802"/>
              <a:gd name="connsiteY2" fmla="*/ 292608 h 865632"/>
              <a:gd name="connsiteX3" fmla="*/ 137619 w 272802"/>
              <a:gd name="connsiteY3" fmla="*/ 231648 h 865632"/>
              <a:gd name="connsiteX4" fmla="*/ 198579 w 272802"/>
              <a:gd name="connsiteY4" fmla="*/ 170688 h 865632"/>
              <a:gd name="connsiteX5" fmla="*/ 222963 w 272802"/>
              <a:gd name="connsiteY5" fmla="*/ 134112 h 865632"/>
              <a:gd name="connsiteX6" fmla="*/ 259539 w 272802"/>
              <a:gd name="connsiteY6" fmla="*/ 97536 h 865632"/>
              <a:gd name="connsiteX7" fmla="*/ 271731 w 272802"/>
              <a:gd name="connsiteY7" fmla="*/ 0 h 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802" h="865632">
                <a:moveTo>
                  <a:pt x="52275" y="865632"/>
                </a:moveTo>
                <a:cubicBezTo>
                  <a:pt x="29232" y="675526"/>
                  <a:pt x="-27316" y="560056"/>
                  <a:pt x="15699" y="402336"/>
                </a:cubicBezTo>
                <a:cubicBezTo>
                  <a:pt x="28630" y="354921"/>
                  <a:pt x="34996" y="327973"/>
                  <a:pt x="64467" y="292608"/>
                </a:cubicBezTo>
                <a:cubicBezTo>
                  <a:pt x="93803" y="257405"/>
                  <a:pt x="101655" y="255624"/>
                  <a:pt x="137619" y="231648"/>
                </a:cubicBezTo>
                <a:cubicBezTo>
                  <a:pt x="202643" y="134112"/>
                  <a:pt x="117299" y="251968"/>
                  <a:pt x="198579" y="170688"/>
                </a:cubicBezTo>
                <a:cubicBezTo>
                  <a:pt x="208940" y="160327"/>
                  <a:pt x="213582" y="145369"/>
                  <a:pt x="222963" y="134112"/>
                </a:cubicBezTo>
                <a:cubicBezTo>
                  <a:pt x="234001" y="120866"/>
                  <a:pt x="247347" y="109728"/>
                  <a:pt x="259539" y="97536"/>
                </a:cubicBezTo>
                <a:cubicBezTo>
                  <a:pt x="278157" y="41683"/>
                  <a:pt x="271731" y="73811"/>
                  <a:pt x="271731" y="0"/>
                </a:cubicBezTo>
              </a:path>
            </a:pathLst>
          </a:custGeom>
          <a:noFill/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3" grpId="0"/>
      <p:bldP spid="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spcBef>
                <a:spcPts val="120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(2 children) … </a:t>
            </a:r>
            <a:r>
              <a:rPr lang="en-US" sz="2400" b="1" dirty="0">
                <a:solidFill>
                  <a:srgbClr val="C00000"/>
                </a:solidFill>
              </a:rPr>
              <a:t>then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Recursive </a:t>
            </a:r>
            <a:r>
              <a:rPr lang="en-US" sz="1800" dirty="0"/>
              <a:t>delete the min node </a:t>
            </a:r>
            <a:endParaRPr lang="en-US" sz="1800" dirty="0" smtClean="0"/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It </a:t>
            </a:r>
            <a:r>
              <a:rPr lang="en-US" sz="1800" dirty="0"/>
              <a:t>will not have a L subtree so now it’s a one </a:t>
            </a:r>
            <a:r>
              <a:rPr lang="en-US" sz="1800" dirty="0" smtClean="0"/>
              <a:t>or no </a:t>
            </a:r>
            <a:r>
              <a:rPr lang="en-US" sz="1800" smtClean="0"/>
              <a:t>child case … </a:t>
            </a:r>
            <a:r>
              <a:rPr lang="en-US" sz="1800" dirty="0" smtClean="0"/>
              <a:t>here, it’s 1 child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“remove” in BST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131286" y="3480540"/>
            <a:ext cx="2536235" cy="2827475"/>
            <a:chOff x="4205362" y="3362325"/>
            <a:chExt cx="2536235" cy="2827475"/>
          </a:xfrm>
        </p:grpSpPr>
        <p:sp>
          <p:nvSpPr>
            <p:cNvPr id="38" name="TextBox 37"/>
            <p:cNvSpPr txBox="1"/>
            <p:nvPr/>
          </p:nvSpPr>
          <p:spPr>
            <a:xfrm flipH="1">
              <a:off x="4895319" y="4085421"/>
              <a:ext cx="380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205362" y="3362325"/>
              <a:ext cx="2536235" cy="2827475"/>
              <a:chOff x="4967300" y="3349406"/>
              <a:chExt cx="2536235" cy="2827475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478504" y="3349406"/>
                <a:ext cx="446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flipH="1">
                <a:off x="5787687" y="5715216"/>
                <a:ext cx="38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flipH="1">
                <a:off x="4967300" y="4897357"/>
                <a:ext cx="38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5326520" y="4486967"/>
                <a:ext cx="362132" cy="419477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775102" y="3717947"/>
                <a:ext cx="357578" cy="418039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6051626" y="3701812"/>
                <a:ext cx="362132" cy="419477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 flipH="1">
                <a:off x="7027775" y="4159054"/>
                <a:ext cx="475760" cy="468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6153947" y="5306174"/>
                <a:ext cx="260606" cy="40507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 flipH="1">
                <a:off x="6324448" y="4897356"/>
                <a:ext cx="38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6006550" y="4486967"/>
                <a:ext cx="362974" cy="448215"/>
              </a:xfrm>
              <a:prstGeom prst="straightConnector1">
                <a:avLst/>
              </a:prstGeom>
              <a:ln w="412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5509050" y="4046560"/>
                <a:ext cx="644897" cy="533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26000"/>
                </a:schemeClr>
              </a:solidFill>
              <a:ln>
                <a:solidFill>
                  <a:schemeClr val="accent2">
                    <a:lumMod val="60000"/>
                    <a:lumOff val="40000"/>
                    <a:alpha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999397" y="2488630"/>
            <a:ext cx="2693945" cy="3342349"/>
            <a:chOff x="3120130" y="3075331"/>
            <a:chExt cx="2693945" cy="3342349"/>
          </a:xfrm>
        </p:grpSpPr>
        <p:grpSp>
          <p:nvGrpSpPr>
            <p:cNvPr id="28" name="Group 27"/>
            <p:cNvGrpSpPr/>
            <p:nvPr/>
          </p:nvGrpSpPr>
          <p:grpSpPr>
            <a:xfrm>
              <a:off x="3120130" y="3075331"/>
              <a:ext cx="2693945" cy="3342349"/>
              <a:chOff x="4205362" y="3362325"/>
              <a:chExt cx="2693945" cy="3342349"/>
            </a:xfrm>
          </p:grpSpPr>
          <p:sp>
            <p:nvSpPr>
              <p:cNvPr id="7" name="TextBox 6"/>
              <p:cNvSpPr txBox="1"/>
              <p:nvPr/>
            </p:nvSpPr>
            <p:spPr>
              <a:xfrm flipH="1">
                <a:off x="4895319" y="4085421"/>
                <a:ext cx="380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205362" y="3362325"/>
                <a:ext cx="2693945" cy="3342349"/>
                <a:chOff x="4967300" y="3349406"/>
                <a:chExt cx="2693945" cy="334234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478504" y="3349406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 flipH="1">
                  <a:off x="6697176" y="623009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flipH="1">
                  <a:off x="4967300" y="4897357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5326520" y="4486967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6907546" y="3685997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6051626" y="3701812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 flipH="1">
                  <a:off x="7280246" y="412128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flipH="1">
                  <a:off x="5723591" y="5603183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6150747" y="5878796"/>
                  <a:ext cx="502441" cy="448387"/>
                </a:xfrm>
                <a:prstGeom prst="straightConnector1">
                  <a:avLst/>
                </a:prstGeom>
                <a:ln w="41275"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5978738" y="5153707"/>
                  <a:ext cx="380999" cy="461527"/>
                </a:xfrm>
                <a:prstGeom prst="straightConnector1">
                  <a:avLst/>
                </a:prstGeom>
                <a:ln w="412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 flipH="1">
                  <a:off x="6324448" y="4897356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006550" y="4486967"/>
                  <a:ext cx="362974" cy="448215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5509050" y="4046560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Freeform 60"/>
            <p:cNvSpPr/>
            <p:nvPr/>
          </p:nvSpPr>
          <p:spPr>
            <a:xfrm>
              <a:off x="4410075" y="5000625"/>
              <a:ext cx="533400" cy="915031"/>
            </a:xfrm>
            <a:custGeom>
              <a:avLst/>
              <a:gdLst>
                <a:gd name="connsiteX0" fmla="*/ 171450 w 533400"/>
                <a:gd name="connsiteY0" fmla="*/ 0 h 915031"/>
                <a:gd name="connsiteX1" fmla="*/ 123825 w 533400"/>
                <a:gd name="connsiteY1" fmla="*/ 28575 h 915031"/>
                <a:gd name="connsiteX2" fmla="*/ 57150 w 533400"/>
                <a:gd name="connsiteY2" fmla="*/ 104775 h 915031"/>
                <a:gd name="connsiteX3" fmla="*/ 9525 w 533400"/>
                <a:gd name="connsiteY3" fmla="*/ 190500 h 915031"/>
                <a:gd name="connsiteX4" fmla="*/ 0 w 533400"/>
                <a:gd name="connsiteY4" fmla="*/ 247650 h 915031"/>
                <a:gd name="connsiteX5" fmla="*/ 9525 w 533400"/>
                <a:gd name="connsiteY5" fmla="*/ 428625 h 915031"/>
                <a:gd name="connsiteX6" fmla="*/ 28575 w 533400"/>
                <a:gd name="connsiteY6" fmla="*/ 485775 h 915031"/>
                <a:gd name="connsiteX7" fmla="*/ 85725 w 533400"/>
                <a:gd name="connsiteY7" fmla="*/ 533400 h 915031"/>
                <a:gd name="connsiteX8" fmla="*/ 133350 w 533400"/>
                <a:gd name="connsiteY8" fmla="*/ 581025 h 915031"/>
                <a:gd name="connsiteX9" fmla="*/ 152400 w 533400"/>
                <a:gd name="connsiteY9" fmla="*/ 609600 h 915031"/>
                <a:gd name="connsiteX10" fmla="*/ 180975 w 533400"/>
                <a:gd name="connsiteY10" fmla="*/ 638175 h 915031"/>
                <a:gd name="connsiteX11" fmla="*/ 228600 w 533400"/>
                <a:gd name="connsiteY11" fmla="*/ 685800 h 915031"/>
                <a:gd name="connsiteX12" fmla="*/ 247650 w 533400"/>
                <a:gd name="connsiteY12" fmla="*/ 714375 h 915031"/>
                <a:gd name="connsiteX13" fmla="*/ 304800 w 533400"/>
                <a:gd name="connsiteY13" fmla="*/ 752475 h 915031"/>
                <a:gd name="connsiteX14" fmla="*/ 381000 w 533400"/>
                <a:gd name="connsiteY14" fmla="*/ 819150 h 915031"/>
                <a:gd name="connsiteX15" fmla="*/ 438150 w 533400"/>
                <a:gd name="connsiteY15" fmla="*/ 838200 h 915031"/>
                <a:gd name="connsiteX16" fmla="*/ 476250 w 533400"/>
                <a:gd name="connsiteY16" fmla="*/ 866775 h 915031"/>
                <a:gd name="connsiteX17" fmla="*/ 523875 w 533400"/>
                <a:gd name="connsiteY17" fmla="*/ 914400 h 915031"/>
                <a:gd name="connsiteX18" fmla="*/ 533400 w 533400"/>
                <a:gd name="connsiteY18" fmla="*/ 914400 h 91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3400" h="915031">
                  <a:moveTo>
                    <a:pt x="171450" y="0"/>
                  </a:moveTo>
                  <a:cubicBezTo>
                    <a:pt x="155575" y="9525"/>
                    <a:pt x="136916" y="15484"/>
                    <a:pt x="123825" y="28575"/>
                  </a:cubicBezTo>
                  <a:cubicBezTo>
                    <a:pt x="12700" y="139700"/>
                    <a:pt x="138113" y="50800"/>
                    <a:pt x="57150" y="104775"/>
                  </a:cubicBezTo>
                  <a:cubicBezTo>
                    <a:pt x="32596" y="141606"/>
                    <a:pt x="17908" y="152778"/>
                    <a:pt x="9525" y="190500"/>
                  </a:cubicBezTo>
                  <a:cubicBezTo>
                    <a:pt x="5335" y="209353"/>
                    <a:pt x="3175" y="228600"/>
                    <a:pt x="0" y="247650"/>
                  </a:cubicBezTo>
                  <a:cubicBezTo>
                    <a:pt x="3175" y="307975"/>
                    <a:pt x="2328" y="368647"/>
                    <a:pt x="9525" y="428625"/>
                  </a:cubicBezTo>
                  <a:cubicBezTo>
                    <a:pt x="11917" y="448562"/>
                    <a:pt x="14376" y="471576"/>
                    <a:pt x="28575" y="485775"/>
                  </a:cubicBezTo>
                  <a:cubicBezTo>
                    <a:pt x="65245" y="522445"/>
                    <a:pt x="45942" y="506878"/>
                    <a:pt x="85725" y="533400"/>
                  </a:cubicBezTo>
                  <a:cubicBezTo>
                    <a:pt x="136525" y="609600"/>
                    <a:pt x="69850" y="517525"/>
                    <a:pt x="133350" y="581025"/>
                  </a:cubicBezTo>
                  <a:cubicBezTo>
                    <a:pt x="141445" y="589120"/>
                    <a:pt x="145071" y="600806"/>
                    <a:pt x="152400" y="609600"/>
                  </a:cubicBezTo>
                  <a:cubicBezTo>
                    <a:pt x="161024" y="619948"/>
                    <a:pt x="172351" y="627827"/>
                    <a:pt x="180975" y="638175"/>
                  </a:cubicBezTo>
                  <a:cubicBezTo>
                    <a:pt x="220662" y="685800"/>
                    <a:pt x="176213" y="650875"/>
                    <a:pt x="228600" y="685800"/>
                  </a:cubicBezTo>
                  <a:cubicBezTo>
                    <a:pt x="234950" y="695325"/>
                    <a:pt x="239035" y="706837"/>
                    <a:pt x="247650" y="714375"/>
                  </a:cubicBezTo>
                  <a:cubicBezTo>
                    <a:pt x="264880" y="729452"/>
                    <a:pt x="304800" y="752475"/>
                    <a:pt x="304800" y="752475"/>
                  </a:cubicBezTo>
                  <a:cubicBezTo>
                    <a:pt x="327025" y="785813"/>
                    <a:pt x="333375" y="803275"/>
                    <a:pt x="381000" y="819150"/>
                  </a:cubicBezTo>
                  <a:lnTo>
                    <a:pt x="438150" y="838200"/>
                  </a:lnTo>
                  <a:cubicBezTo>
                    <a:pt x="450850" y="847725"/>
                    <a:pt x="465025" y="855550"/>
                    <a:pt x="476250" y="866775"/>
                  </a:cubicBezTo>
                  <a:cubicBezTo>
                    <a:pt x="514350" y="904875"/>
                    <a:pt x="473075" y="889000"/>
                    <a:pt x="523875" y="914400"/>
                  </a:cubicBezTo>
                  <a:cubicBezTo>
                    <a:pt x="526715" y="915820"/>
                    <a:pt x="530225" y="914400"/>
                    <a:pt x="533400" y="914400"/>
                  </a:cubicBezTo>
                </a:path>
              </a:pathLst>
            </a:custGeom>
            <a:noFill/>
            <a:ln w="41275" cmpd="sng"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48880" y="5154569"/>
            <a:ext cx="1162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Remove min in R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14413" y="2651489"/>
            <a:ext cx="2334652" cy="3208105"/>
            <a:chOff x="133383" y="3018126"/>
            <a:chExt cx="2334652" cy="3208105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123917" y="4108403"/>
              <a:ext cx="357578" cy="4180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133383" y="3018126"/>
              <a:ext cx="2334652" cy="3208105"/>
              <a:chOff x="647535" y="3046701"/>
              <a:chExt cx="2334652" cy="320810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1296785" y="3811945"/>
                <a:ext cx="390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3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647535" y="3046701"/>
                <a:ext cx="2334652" cy="3208105"/>
                <a:chOff x="885222" y="3352800"/>
                <a:chExt cx="2334652" cy="3208105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2209800" y="3352800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 flipH="1">
                  <a:off x="885222" y="4910877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 flipH="1">
                  <a:off x="2052268" y="487679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 flipH="1">
                  <a:off x="1443081" y="5603184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1871202" y="3695323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1199512" y="4491400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>
                  <a:off x="1757108" y="5263678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538022" y="369676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 flipH="1">
                  <a:off x="2838875" y="4118295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 flipH="1">
                  <a:off x="2087168" y="609924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1839894" y="579827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>
                <a:xfrm>
                  <a:off x="1407468" y="3989699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28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C00000"/>
                </a:solidFill>
              </a:rPr>
              <a:t>If has 2 children, then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>
                <a:solidFill>
                  <a:srgbClr val="C00000"/>
                </a:solidFill>
              </a:rPr>
              <a:t>Can also do this </a:t>
            </a:r>
            <a:r>
              <a:rPr lang="en-US" sz="1800" dirty="0" smtClean="0"/>
              <a:t>with </a:t>
            </a:r>
            <a:r>
              <a:rPr lang="en-US" sz="1800" dirty="0" err="1" smtClean="0"/>
              <a:t>findMax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dirty="0" smtClean="0"/>
              <a:t>L subtree (as the animation page shows)</a:t>
            </a:r>
            <a:endParaRPr lang="en-US" sz="18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“remove” in BST (alt.)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88183" y="5608929"/>
            <a:ext cx="1463756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 smtClean="0">
                <a:solidFill>
                  <a:srgbClr val="C00000"/>
                </a:solidFill>
              </a:rPr>
              <a:t>remove(2)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5147" y="2576572"/>
            <a:ext cx="2334652" cy="3208105"/>
            <a:chOff x="133383" y="3018126"/>
            <a:chExt cx="2334652" cy="320810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123917" y="4108403"/>
              <a:ext cx="357578" cy="4180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33383" y="3018126"/>
              <a:ext cx="2334652" cy="3208105"/>
              <a:chOff x="647535" y="3046701"/>
              <a:chExt cx="2334652" cy="320810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96785" y="3811945"/>
                <a:ext cx="390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47535" y="3046701"/>
                <a:ext cx="2334652" cy="3208105"/>
                <a:chOff x="885222" y="3352800"/>
                <a:chExt cx="2334652" cy="320810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2209800" y="3352800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 flipH="1">
                  <a:off x="885222" y="4910877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flipH="1">
                  <a:off x="2052268" y="487679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flipH="1">
                  <a:off x="1443081" y="5603184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1871202" y="3695323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1199512" y="4491400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1757108" y="5263678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538022" y="369676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flipH="1">
                  <a:off x="2838875" y="4118295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flipH="1">
                  <a:off x="2087168" y="609924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839894" y="579827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1398623" y="4049554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7" name="Group 56"/>
          <p:cNvGrpSpPr/>
          <p:nvPr/>
        </p:nvGrpSpPr>
        <p:grpSpPr>
          <a:xfrm>
            <a:off x="3393285" y="2524461"/>
            <a:ext cx="2334652" cy="3208105"/>
            <a:chOff x="133383" y="3018126"/>
            <a:chExt cx="2334652" cy="3208105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123917" y="4108403"/>
              <a:ext cx="357578" cy="4180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133383" y="3018126"/>
              <a:ext cx="2334652" cy="3208105"/>
              <a:chOff x="647535" y="3046701"/>
              <a:chExt cx="2334652" cy="320810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1309225" y="3791029"/>
                <a:ext cx="390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1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47535" y="3046701"/>
                <a:ext cx="2334652" cy="3208105"/>
                <a:chOff x="885222" y="3352800"/>
                <a:chExt cx="2334652" cy="3208105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1397707" y="3998708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209800" y="3352800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flipH="1">
                  <a:off x="885222" y="4910877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 flipH="1">
                  <a:off x="2052268" y="487679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 flipH="1">
                  <a:off x="1443081" y="5603184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871202" y="3695323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1199512" y="4491400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H="1">
                  <a:off x="1757108" y="5263678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538022" y="369676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 flipH="1">
                  <a:off x="2838875" y="4118295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 flipH="1">
                  <a:off x="2087168" y="609924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1839894" y="579827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Freeform 1"/>
          <p:cNvSpPr/>
          <p:nvPr/>
        </p:nvSpPr>
        <p:spPr>
          <a:xfrm rot="20688489">
            <a:off x="3376941" y="3473581"/>
            <a:ext cx="512064" cy="525605"/>
          </a:xfrm>
          <a:custGeom>
            <a:avLst/>
            <a:gdLst>
              <a:gd name="connsiteX0" fmla="*/ 0 w 512064"/>
              <a:gd name="connsiteY0" fmla="*/ 525605 h 525605"/>
              <a:gd name="connsiteX1" fmla="*/ 109728 w 512064"/>
              <a:gd name="connsiteY1" fmla="*/ 111077 h 525605"/>
              <a:gd name="connsiteX2" fmla="*/ 182880 w 512064"/>
              <a:gd name="connsiteY2" fmla="*/ 74501 h 525605"/>
              <a:gd name="connsiteX3" fmla="*/ 219456 w 512064"/>
              <a:gd name="connsiteY3" fmla="*/ 50117 h 525605"/>
              <a:gd name="connsiteX4" fmla="*/ 365760 w 512064"/>
              <a:gd name="connsiteY4" fmla="*/ 13541 h 525605"/>
              <a:gd name="connsiteX5" fmla="*/ 402336 w 512064"/>
              <a:gd name="connsiteY5" fmla="*/ 1349 h 525605"/>
              <a:gd name="connsiteX6" fmla="*/ 512064 w 512064"/>
              <a:gd name="connsiteY6" fmla="*/ 1349 h 52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2064" h="525605">
                <a:moveTo>
                  <a:pt x="0" y="525605"/>
                </a:moveTo>
                <a:cubicBezTo>
                  <a:pt x="36576" y="387429"/>
                  <a:pt x="64528" y="246677"/>
                  <a:pt x="109728" y="111077"/>
                </a:cubicBezTo>
                <a:cubicBezTo>
                  <a:pt x="116716" y="90113"/>
                  <a:pt x="167732" y="82075"/>
                  <a:pt x="182880" y="74501"/>
                </a:cubicBezTo>
                <a:cubicBezTo>
                  <a:pt x="195986" y="67948"/>
                  <a:pt x="206066" y="56068"/>
                  <a:pt x="219456" y="50117"/>
                </a:cubicBezTo>
                <a:cubicBezTo>
                  <a:pt x="293363" y="17269"/>
                  <a:pt x="289084" y="30580"/>
                  <a:pt x="365760" y="13541"/>
                </a:cubicBezTo>
                <a:cubicBezTo>
                  <a:pt x="378305" y="10753"/>
                  <a:pt x="389529" y="2416"/>
                  <a:pt x="402336" y="1349"/>
                </a:cubicBezTo>
                <a:cubicBezTo>
                  <a:pt x="438786" y="-1688"/>
                  <a:pt x="475488" y="1349"/>
                  <a:pt x="512064" y="1349"/>
                </a:cubicBezTo>
              </a:path>
            </a:pathLst>
          </a:cu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6393824" y="3038237"/>
            <a:ext cx="1822167" cy="3208105"/>
            <a:chOff x="645868" y="3018126"/>
            <a:chExt cx="1822167" cy="3208105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1123917" y="4108403"/>
              <a:ext cx="357578" cy="418039"/>
            </a:xfrm>
            <a:prstGeom prst="straightConnector1">
              <a:avLst/>
            </a:prstGeom>
            <a:ln w="412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645868" y="3018126"/>
              <a:ext cx="1822167" cy="3208105"/>
              <a:chOff x="1160020" y="3046701"/>
              <a:chExt cx="1822167" cy="3208105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309225" y="3791029"/>
                <a:ext cx="390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1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60020" y="3046701"/>
                <a:ext cx="1822167" cy="3208105"/>
                <a:chOff x="1397707" y="3352800"/>
                <a:chExt cx="1822167" cy="3208105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1397707" y="3998708"/>
                  <a:ext cx="644897" cy="5334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26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  <a:alpha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209800" y="3352800"/>
                  <a:ext cx="4469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 flipH="1">
                  <a:off x="2052268" y="4876799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C00000"/>
                      </a:solidFill>
                    </a:rPr>
                    <a:t>5</a:t>
                  </a:r>
                  <a:endParaRPr lang="en-US" sz="2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 flipH="1">
                  <a:off x="1443081" y="5603184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 flipH="1">
                  <a:off x="1871202" y="3695323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H="1">
                  <a:off x="1757108" y="5263678"/>
                  <a:ext cx="362132" cy="419477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538022" y="369676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 flipH="1">
                  <a:off x="2838875" y="4118295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8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 flipH="1">
                  <a:off x="2087168" y="6099240"/>
                  <a:ext cx="3809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1839894" y="5798271"/>
                  <a:ext cx="357578" cy="418039"/>
                </a:xfrm>
                <a:prstGeom prst="straightConnector1">
                  <a:avLst/>
                </a:prstGeom>
                <a:ln w="412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2966264" y="4413943"/>
            <a:ext cx="83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copy value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3167" y="4530573"/>
            <a:ext cx="114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65000"/>
                  </a:schemeClr>
                </a:solidFill>
              </a:rPr>
              <a:t>Remove max in L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27" grpId="0"/>
      <p:bldP spid="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BST get more linear as we do more deletes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BST very useful for largely static data sets… like lexicons (OED)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Sometimes do a “fake” remove (</a:t>
            </a:r>
            <a:r>
              <a:rPr lang="en-US" i="1" dirty="0" smtClean="0">
                <a:solidFill>
                  <a:srgbClr val="C00000"/>
                </a:solidFill>
              </a:rPr>
              <a:t>lazy</a:t>
            </a:r>
            <a:r>
              <a:rPr lang="en-US" dirty="0" smtClean="0">
                <a:solidFill>
                  <a:srgbClr val="C00000"/>
                </a:solidFill>
              </a:rPr>
              <a:t> delete</a:t>
            </a:r>
            <a:r>
              <a:rPr lang="en-US" dirty="0" smtClean="0"/>
              <a:t>) where we mark the node as inactive but leave it linked into the tree structure…. Not too bad if we don’t do many removes</a:t>
            </a:r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See animations for BST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“remove” in BST</a:t>
            </a:r>
            <a:endParaRPr lang="en-US"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BST Depth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95577" y="1337209"/>
            <a:ext cx="6403921" cy="43777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C00000"/>
                </a:solidFill>
              </a:rPr>
              <a:t>Depth depends on order of inserts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Insert(1)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Insert(2)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Insert(3)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Insert(5)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Insert(6)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Insert(7)</a:t>
            </a:r>
          </a:p>
          <a:p>
            <a:pPr marL="109728" indent="0" algn="ctr">
              <a:spcBef>
                <a:spcPts val="1200"/>
              </a:spcBef>
              <a:buNone/>
            </a:pPr>
            <a:r>
              <a:rPr lang="en-US" sz="2400" dirty="0" smtClean="0"/>
              <a:t>Insert(9)</a:t>
            </a:r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91506" y="3699416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1521" y="1654222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69210" y="5197090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927841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69198" y="2278395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8310" y="4479437"/>
            <a:ext cx="41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63174" y="2980372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1034" y="1337209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5859" y="2034586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55708" y="2661590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70697" y="3392157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96951" y="4128352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48128" y="4875643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609" y="4875643"/>
            <a:ext cx="1618399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height is 6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907" y="5787784"/>
            <a:ext cx="3048000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“unlucky” arrival order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5" grpId="0"/>
      <p:bldP spid="55" grpId="0"/>
      <p:bldP spid="31" grpId="0"/>
      <p:bldP spid="65" grpId="0"/>
      <p:bldP spid="51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378651" y="1143001"/>
            <a:ext cx="5718424" cy="466488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Depth depends on order of inserts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Insert(6)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Insert(2)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Insert(9)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Insert(5)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Insert(1)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Insert(7)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Insert(3)</a:t>
            </a: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BST Depth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04734" y="2334707"/>
            <a:ext cx="732138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43073" y="2776625"/>
            <a:ext cx="50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573294" y="3161555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1964" y="3599924"/>
            <a:ext cx="45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84917" y="1915164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7768" y="3599924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014688" y="3151815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39171" y="2746370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29058" y="2324240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40307" y="3593156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418869" y="3155479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74648" y="4486393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01334" y="4016833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7135" y="5086048"/>
            <a:ext cx="1618399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height is 3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9852" y="5830331"/>
            <a:ext cx="2874373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t</a:t>
            </a:r>
            <a:r>
              <a:rPr lang="en-US" sz="2000" b="1" i="1" dirty="0" smtClean="0">
                <a:solidFill>
                  <a:srgbClr val="C00000"/>
                </a:solidFill>
              </a:rPr>
              <a:t>ree is more balanced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3" grpId="0"/>
      <p:bldP spid="49" grpId="0"/>
      <p:bldP spid="59" grpId="0"/>
      <p:bldP spid="61" grpId="0"/>
      <p:bldP spid="51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Recall BT Height vs. #Nodes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30366" y="1687031"/>
            <a:ext cx="810501" cy="57452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8257" y="2332870"/>
            <a:ext cx="7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15560" y="2766545"/>
            <a:ext cx="434290" cy="55710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96043" y="3384364"/>
            <a:ext cx="62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65142" y="1354152"/>
            <a:ext cx="5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9935" y="3373913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354713" y="3002521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11154" y="2427077"/>
            <a:ext cx="52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471315" y="1708343"/>
            <a:ext cx="1001935" cy="6200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5823" y="3408855"/>
            <a:ext cx="49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356435" y="2928834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000416" y="2794535"/>
            <a:ext cx="434720" cy="5291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554928" y="5374593"/>
                <a:ext cx="2707811" cy="1210781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i="1" dirty="0" smtClean="0">
                    <a:solidFill>
                      <a:srgbClr val="0070C0"/>
                    </a:solidFill>
                  </a:rPr>
                  <a:t>Complete binary tree</a:t>
                </a:r>
              </a:p>
              <a:p>
                <a:pPr algn="r"/>
                <a:r>
                  <a:rPr lang="en-US" b="1" i="1" dirty="0">
                    <a:solidFill>
                      <a:srgbClr val="0070C0"/>
                    </a:solidFill>
                  </a:rPr>
                  <a:t>h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eight h is 3</a:t>
                </a:r>
              </a:p>
              <a:p>
                <a:pPr algn="r"/>
                <a:endParaRPr lang="en-US" b="1" i="1" dirty="0" smtClean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b="1" dirty="0" smtClean="0">
                    <a:solidFill>
                      <a:srgbClr val="0070C0"/>
                    </a:solidFill>
                  </a:rPr>
                  <a:t>#nodes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)-1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28" y="5374593"/>
                <a:ext cx="2707811" cy="1210781"/>
              </a:xfrm>
              <a:prstGeom prst="rect">
                <a:avLst/>
              </a:prstGeom>
              <a:blipFill rotWithShape="0">
                <a:blip r:embed="rId2"/>
                <a:stretch>
                  <a:fillRect t="-3030" r="-2027" b="-80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48081" y="3435792"/>
            <a:ext cx="4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2178" y="4388327"/>
            <a:ext cx="47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120" y="4388327"/>
            <a:ext cx="648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32584" y="3890994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070" y="4360320"/>
            <a:ext cx="4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41231" y="3862266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056" y="3886148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501125" y="3939214"/>
            <a:ext cx="226330" cy="44911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87204" y="4388327"/>
            <a:ext cx="6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7087" y="4335908"/>
            <a:ext cx="40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3659" y="4354872"/>
            <a:ext cx="4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39548" y="3880757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62406" y="3870520"/>
            <a:ext cx="275010" cy="4493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5714" y="4309601"/>
            <a:ext cx="4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92116" y="4308808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489363" y="3806792"/>
            <a:ext cx="301333" cy="5020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6079" y="3812900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3" grpId="0"/>
      <p:bldP spid="49" grpId="0"/>
      <p:bldP spid="59" grpId="0"/>
      <p:bldP spid="51" grpId="0" animBg="1"/>
      <p:bldP spid="21" grpId="0"/>
      <p:bldP spid="25" grpId="0"/>
      <p:bldP spid="26" grpId="0"/>
      <p:bldP spid="29" grpId="0"/>
      <p:bldP spid="43" grpId="0"/>
      <p:bldP spid="46" grpId="0"/>
      <p:bldP spid="47" grpId="0"/>
      <p:bldP spid="65" grpId="0"/>
      <p:bldP spid="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C00000"/>
                </a:solidFill>
              </a:rPr>
              <a:t>Linked:</a:t>
            </a:r>
            <a:r>
              <a:rPr lang="en-US" dirty="0" smtClean="0"/>
              <a:t> Time complexity of operations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  worst: O(n),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n)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  worst: O(n),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O(log n) 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findMin  worst: O(n),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worst: O(n),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 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 worst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O(n),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O(log n)</a:t>
            </a: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     worst: O(n),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O(log n)  </a:t>
            </a:r>
            <a:endParaRPr lang="en-US" sz="1800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   O(1)</a:t>
            </a:r>
          </a:p>
          <a:p>
            <a:pPr marL="39319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     O(1)   </a:t>
            </a:r>
            <a:r>
              <a:rPr 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(keep counter)</a:t>
            </a:r>
          </a:p>
          <a:p>
            <a:pPr marL="393192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O(1)   </a:t>
            </a:r>
            <a:r>
              <a:rPr lang="en-US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 access)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BST Implementation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Worst case is the pathological data set… insert order that leads to linear structure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Pathological data sets are nearly in order already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Average behavior happens when data arrival order is randomly (uniformly) distributed throughout data value range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BST Implementation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How?</a:t>
            </a:r>
          </a:p>
          <a:p>
            <a:pPr>
              <a:spcBef>
                <a:spcPts val="1800"/>
              </a:spcBef>
            </a:pPr>
            <a:r>
              <a:rPr lang="en-US" smtClean="0"/>
              <a:t>Big-Oh complexity?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Now… Sort with BST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inary Tree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4648" y="1295401"/>
            <a:ext cx="3981424" cy="4389724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r>
              <a:rPr lang="en-US" sz="2400" dirty="0" smtClean="0"/>
              <a:t>Tree with arity 2</a:t>
            </a:r>
          </a:p>
          <a:p>
            <a:pPr marL="109728" indent="0" algn="r">
              <a:buNone/>
            </a:pPr>
            <a:r>
              <a:rPr lang="en-US" sz="2400" dirty="0" smtClean="0"/>
              <a:t>Every node has </a:t>
            </a:r>
            <a:r>
              <a:rPr lang="en-US" sz="2400" i="1" dirty="0" smtClean="0"/>
              <a:t>max</a:t>
            </a:r>
            <a:r>
              <a:rPr lang="en-US" sz="2400" dirty="0" smtClean="0"/>
              <a:t> of two children</a:t>
            </a:r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47602" y="1124893"/>
            <a:ext cx="405729" cy="58460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19099" y="2392583"/>
            <a:ext cx="466901" cy="86588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53736" y="1066308"/>
            <a:ext cx="518729" cy="67382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2465" y="541875"/>
            <a:ext cx="78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“lo”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1275" y="334900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“re”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6394" y="18665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“ok”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79297" y="1953595"/>
            <a:ext cx="78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“hi”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83014" y="2406149"/>
            <a:ext cx="451213" cy="83270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480" y="334900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err="1" smtClean="0">
                <a:solidFill>
                  <a:srgbClr val="C00000"/>
                </a:solidFill>
              </a:rPr>
              <a:t>ya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40208" y="2429912"/>
            <a:ext cx="2029629" cy="75254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694702" y="3867248"/>
            <a:ext cx="290973" cy="47615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977099" y="3832358"/>
            <a:ext cx="193192" cy="5110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90265" y="3967532"/>
            <a:ext cx="188929" cy="468779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2903" y="437915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“mi”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08759" y="333325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“so”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58249" y="437915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“fa”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6111" y="44793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err="1" smtClean="0">
                <a:solidFill>
                  <a:srgbClr val="C00000"/>
                </a:solidFill>
              </a:rPr>
              <a:t>ti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24004" y="2429657"/>
            <a:ext cx="439704" cy="82881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47414" y="334900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“ad”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934203" y="4811952"/>
            <a:ext cx="34803" cy="54827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23390" y="4819784"/>
            <a:ext cx="488760" cy="45293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729" y="530633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“go”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95349" y="54330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err="1" smtClean="0">
                <a:solidFill>
                  <a:srgbClr val="C00000"/>
                </a:solidFill>
              </a:rPr>
              <a:t>zz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615821" y="3794919"/>
            <a:ext cx="130176" cy="64139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57876" y="3765798"/>
            <a:ext cx="465283" cy="67051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00884" y="45251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“no”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17318" y="451698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“ok”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67021" y="5572639"/>
            <a:ext cx="3505200" cy="461665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arity 2,  a binary tree</a:t>
            </a:r>
            <a:endParaRPr lang="en-US" sz="2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82884" y="4365838"/>
            <a:ext cx="82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“</a:t>
            </a:r>
            <a:r>
              <a:rPr lang="en-US" sz="2400" b="1" dirty="0" err="1" smtClean="0">
                <a:solidFill>
                  <a:srgbClr val="C00000"/>
                </a:solidFill>
              </a:rPr>
              <a:t>tu</a:t>
            </a:r>
            <a:r>
              <a:rPr lang="en-US" sz="2400" b="1" dirty="0" smtClean="0">
                <a:solidFill>
                  <a:srgbClr val="C00000"/>
                </a:solidFill>
              </a:rPr>
              <a:t>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31" idx="2"/>
          </p:cNvCxnSpPr>
          <p:nvPr/>
        </p:nvCxnSpPr>
        <p:spPr>
          <a:xfrm>
            <a:off x="4304614" y="3810673"/>
            <a:ext cx="0" cy="46006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Sort with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239000" y="2207007"/>
            <a:ext cx="732138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78313" y="1844845"/>
            <a:ext cx="67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166196" y="3940852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76864" y="3634718"/>
            <a:ext cx="59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7706" y="2706486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01646" y="3568793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142" y="3550134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345187" y="2242401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9515" y="4388782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653436" y="3126108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74332" y="4503612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229528" y="3986477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24917" cy="4767072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First build a BST that contains all elements you wish to sort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Then an </a:t>
            </a:r>
            <a:r>
              <a:rPr lang="en-US" sz="2400" b="1" i="1" dirty="0" smtClean="0">
                <a:solidFill>
                  <a:srgbClr val="C00000"/>
                </a:solidFill>
              </a:rPr>
              <a:t>in-order</a:t>
            </a:r>
            <a:r>
              <a:rPr lang="en-US" sz="2400" dirty="0" smtClean="0"/>
              <a:t>  traversal </a:t>
            </a:r>
            <a:r>
              <a:rPr lang="en-US" sz="2400" i="1" dirty="0" smtClean="0">
                <a:solidFill>
                  <a:srgbClr val="C00000"/>
                </a:solidFill>
              </a:rPr>
              <a:t>(L then R) </a:t>
            </a:r>
            <a:r>
              <a:rPr lang="en-US" sz="2400" dirty="0" smtClean="0"/>
              <a:t>will produce sorted order, smallest to largest</a:t>
            </a:r>
          </a:p>
          <a:p>
            <a:pPr>
              <a:spcBef>
                <a:spcPts val="1800"/>
              </a:spcBef>
            </a:pPr>
            <a:r>
              <a:rPr lang="en-US" sz="2000" b="1" i="1" dirty="0" smtClean="0">
                <a:solidFill>
                  <a:srgbClr val="C00000"/>
                </a:solidFill>
              </a:rPr>
              <a:t>In-order (LR):</a:t>
            </a:r>
            <a:r>
              <a:rPr lang="en-US" sz="2000" b="1" dirty="0" smtClean="0"/>
              <a:t> 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000" dirty="0" smtClean="0"/>
              <a:t>1,2,5,6,7,9,10,11,12,14,17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1800" b="1" i="1" dirty="0" smtClean="0">
                <a:solidFill>
                  <a:srgbClr val="C00000"/>
                </a:solidFill>
              </a:rPr>
              <a:t>Note: </a:t>
            </a:r>
            <a:r>
              <a:rPr lang="en-US" sz="1800" i="1" dirty="0" smtClean="0">
                <a:solidFill>
                  <a:srgbClr val="0070C0"/>
                </a:solidFill>
              </a:rPr>
              <a:t>In-order but R then L will give sorted order high to 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04586" y="4388783"/>
            <a:ext cx="69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6537" y="3590451"/>
            <a:ext cx="69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691198" y="3126108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46412" y="3153850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8313" y="3966349"/>
            <a:ext cx="235188" cy="42243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37236" y="2698045"/>
            <a:ext cx="69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85186" y="3107128"/>
            <a:ext cx="286187" cy="42884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914204" y="3939996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95907" y="4493939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3" grpId="0"/>
      <p:bldP spid="49" grpId="0"/>
      <p:bldP spid="59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/>
              <a:t>Building a BST of N elements:</a:t>
            </a:r>
          </a:p>
          <a:p>
            <a:pPr lvl="2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N inserts</a:t>
            </a:r>
          </a:p>
          <a:p>
            <a:pPr lvl="2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Each insert is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avg</a:t>
            </a:r>
            <a:r>
              <a:rPr lang="en-US" sz="2000" b="1" i="1" dirty="0" smtClean="0">
                <a:solidFill>
                  <a:srgbClr val="0070C0"/>
                </a:solidFill>
              </a:rPr>
              <a:t> O(log N)     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O(height of the BST)</a:t>
            </a:r>
          </a:p>
          <a:p>
            <a:pPr lvl="2">
              <a:spcBef>
                <a:spcPts val="600"/>
              </a:spcBef>
            </a:pPr>
            <a:r>
              <a:rPr lang="en-US" sz="2000" b="1" i="1" dirty="0" smtClean="0">
                <a:solidFill>
                  <a:srgbClr val="0070C0"/>
                </a:solidFill>
              </a:rPr>
              <a:t>O(N) * O(log N)  </a:t>
            </a:r>
            <a:r>
              <a:rPr lang="en-US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 </a:t>
            </a:r>
            <a:r>
              <a:rPr lang="en-US" sz="2000" b="1" i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avg</a:t>
            </a: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O( N log N )</a:t>
            </a:r>
            <a:endParaRPr lang="en-US" sz="2000" b="1" i="1" dirty="0" smtClean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800" dirty="0" smtClean="0"/>
              <a:t>In-order traversal… visit each N nodes… 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C00000"/>
                </a:solidFill>
              </a:rPr>
              <a:t>O(N)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Build tree and then traverse: 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O( N log N ) + O( N )  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          O( N + N log N )   </a:t>
            </a:r>
          </a:p>
          <a:p>
            <a:pPr marL="630936" lvl="2" indent="0">
              <a:spcBef>
                <a:spcPts val="600"/>
              </a:spcBef>
              <a:buNone/>
            </a:pPr>
            <a:r>
              <a:rPr lang="en-US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          O( N  *  ( 1+ log N ) )      </a:t>
            </a:r>
            <a:r>
              <a:rPr lang="en-US" sz="2000" b="1" i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avg</a:t>
            </a:r>
            <a:r>
              <a:rPr lang="en-US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 ( N log N )</a:t>
            </a:r>
            <a:endParaRPr lang="en-US" sz="2000" b="1" i="1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Complexity of BST Sort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7244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800" dirty="0" smtClean="0"/>
                  <a:t>Sort with a SLIST (self-sorting list)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N inserts, each insert is O(N):  O(N)* O(N) 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 </a:t>
                </a:r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Traverse list:  O(N)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sz="2000" b="1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Make SLIST and traverse: </a:t>
                </a:r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O(N) + </a:t>
                </a:r>
                <a:r>
                  <a:rPr lang="en-US" sz="2000" b="1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)   </a:t>
                </a:r>
                <a:r>
                  <a:rPr lang="en-US" sz="2000" b="1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)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╳</a:t>
                </a:r>
                <a:endParaRPr lang="en-US" sz="20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800" dirty="0" smtClean="0"/>
                  <a:t>Build a BST and traverse: </a:t>
                </a:r>
              </a:p>
              <a:p>
                <a:pPr marL="630936" lvl="2" indent="0">
                  <a:spcBef>
                    <a:spcPts val="600"/>
                  </a:spcBef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</a:rPr>
                  <a:t>O( N log N ) + O( N )  </a:t>
                </a:r>
              </a:p>
              <a:p>
                <a:pPr marL="630936" lvl="2" indent="0">
                  <a:spcBef>
                    <a:spcPts val="600"/>
                  </a:spcBef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  O( N + N log N )   </a:t>
                </a:r>
              </a:p>
              <a:p>
                <a:pPr marL="630936" lvl="2" indent="0">
                  <a:spcBef>
                    <a:spcPts val="600"/>
                  </a:spcBef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  O( N  *  ( 1+ log N ) )      </a:t>
                </a:r>
                <a:r>
                  <a:rPr lang="en-US" sz="2000" b="1" i="1" dirty="0" err="1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avg</a:t>
                </a:r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O ( N log N </a:t>
                </a:r>
                <a:r>
                  <a:rPr lang="en-US" sz="2000" b="1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) </a:t>
                </a:r>
                <a:r>
                  <a:rPr lang="en-US" sz="20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      </a:t>
                </a:r>
                <a:r>
                  <a:rPr lang="en-US" sz="3200" b="1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√</a:t>
                </a:r>
                <a:endParaRPr lang="en-US" sz="2000" b="1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marL="137160" indent="0">
                  <a:spcBef>
                    <a:spcPts val="2400"/>
                  </a:spcBef>
                  <a:buNone/>
                </a:pPr>
                <a:r>
                  <a:rPr lang="en-US" sz="2600" b="1" i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       So we are improving… sort of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724400"/>
              </a:xfrm>
              <a:blipFill rotWithShape="0">
                <a:blip r:embed="rId2"/>
                <a:stretch>
                  <a:fillRect t="-1290" b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Sort Summary (so far)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Worst case?</a:t>
            </a:r>
          </a:p>
          <a:p>
            <a:pPr lvl="1">
              <a:spcBef>
                <a:spcPts val="1800"/>
              </a:spcBef>
            </a:pPr>
            <a:r>
              <a:rPr lang="en-US" sz="2200" b="1" i="1" dirty="0" smtClean="0">
                <a:sym typeface="Wingdings" panose="05000000000000000000" pitchFamily="2" charset="2"/>
              </a:rPr>
              <a:t>N inserts</a:t>
            </a:r>
          </a:p>
          <a:p>
            <a:pPr lvl="1">
              <a:spcBef>
                <a:spcPts val="1800"/>
              </a:spcBef>
            </a:pPr>
            <a:r>
              <a:rPr lang="en-US" sz="2200" b="1" i="1" dirty="0" smtClean="0">
                <a:sym typeface="Wingdings" panose="05000000000000000000" pitchFamily="2" charset="2"/>
              </a:rPr>
              <a:t>worst case for each insert is O(N)</a:t>
            </a:r>
          </a:p>
          <a:p>
            <a:pPr lvl="1">
              <a:spcBef>
                <a:spcPts val="1800"/>
              </a:spcBef>
            </a:pPr>
            <a:r>
              <a:rPr lang="en-US" sz="2200" b="1" i="1" dirty="0" smtClean="0">
                <a:sym typeface="Wingdings" panose="05000000000000000000" pitchFamily="2" charset="2"/>
              </a:rPr>
              <a:t>Traversal is O(N)</a:t>
            </a:r>
          </a:p>
          <a:p>
            <a:pPr lvl="1">
              <a:spcBef>
                <a:spcPts val="1800"/>
              </a:spcBef>
            </a:pPr>
            <a:r>
              <a:rPr lang="en-US" sz="2200" b="1" i="1" dirty="0" smtClean="0">
                <a:sym typeface="Wingdings" panose="05000000000000000000" pitchFamily="2" charset="2"/>
              </a:rPr>
              <a:t>Worst case for sort is O(N) + O(N^2)</a:t>
            </a:r>
          </a:p>
          <a:p>
            <a:pPr marL="393192" lvl="1" indent="0">
              <a:spcBef>
                <a:spcPts val="1800"/>
              </a:spcBef>
              <a:buNone/>
            </a:pPr>
            <a:r>
              <a:rPr lang="en-US" sz="2200" b="1" i="1" dirty="0">
                <a:sym typeface="Wingdings" panose="05000000000000000000" pitchFamily="2" charset="2"/>
              </a:rPr>
              <a:t> </a:t>
            </a:r>
            <a:r>
              <a:rPr lang="en-US" sz="2200" b="1" i="1" dirty="0" smtClean="0">
                <a:sym typeface="Wingdings" panose="05000000000000000000" pitchFamily="2" charset="2"/>
              </a:rPr>
              <a:t>                                </a:t>
            </a:r>
            <a:r>
              <a:rPr lang="en-US" sz="22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is O(N^2)</a:t>
            </a:r>
          </a:p>
          <a:p>
            <a:pPr marL="393192" lvl="1" indent="0">
              <a:spcBef>
                <a:spcPts val="1800"/>
              </a:spcBef>
              <a:buNone/>
            </a:pPr>
            <a:r>
              <a:rPr lang="en-US" sz="2200" b="1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No improvement in worst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Sort Summary (so far)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dirty="0" smtClean="0"/>
                  <a:t>Compare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) vs. O( </a:t>
                </a:r>
                <a:r>
                  <a:rPr lang="en-US" sz="2400" i="1" dirty="0" smtClean="0"/>
                  <a:t>N log N </a:t>
                </a:r>
                <a:r>
                  <a:rPr lang="en-US" sz="2400" dirty="0" smtClean="0"/>
                  <a:t>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 smtClean="0"/>
                  <a:t>Consider a sequence of 1,000,000 items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  is 1,000,000 * 1,000,000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 smtClean="0"/>
                  <a:t>O(N log N) is  1,000,000 * log(1,000,000)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                    is  1,000,000 * 20</a:t>
                </a:r>
              </a:p>
              <a:p>
                <a:pPr marL="109728" indent="0">
                  <a:buNone/>
                </a:pPr>
                <a:endParaRPr lang="en-US" sz="2400" dirty="0" smtClean="0"/>
              </a:p>
              <a:p>
                <a:pPr marL="109728" indent="0"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How much improvement?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085" y="4571998"/>
            <a:ext cx="3733800" cy="12003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0070C0"/>
                </a:solidFill>
              </a:rPr>
              <a:t>So if a computer does 1 million ops per second</a:t>
            </a:r>
          </a:p>
          <a:p>
            <a:pPr algn="r"/>
            <a:endParaRPr lang="en-US" sz="2400" b="1" i="1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4130463"/>
            <a:ext cx="1352910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C00000"/>
                </a:solidFill>
              </a:rPr>
              <a:t>20 secs</a:t>
            </a:r>
          </a:p>
        </p:txBody>
      </p:sp>
      <p:sp>
        <p:nvSpPr>
          <p:cNvPr id="6" name="Freeform 5"/>
          <p:cNvSpPr/>
          <p:nvPr/>
        </p:nvSpPr>
        <p:spPr>
          <a:xfrm>
            <a:off x="4692770" y="4140679"/>
            <a:ext cx="1017917" cy="405442"/>
          </a:xfrm>
          <a:custGeom>
            <a:avLst/>
            <a:gdLst>
              <a:gd name="connsiteX0" fmla="*/ 1017917 w 1017917"/>
              <a:gd name="connsiteY0" fmla="*/ 327804 h 405442"/>
              <a:gd name="connsiteX1" fmla="*/ 897147 w 1017917"/>
              <a:gd name="connsiteY1" fmla="*/ 336430 h 405442"/>
              <a:gd name="connsiteX2" fmla="*/ 836762 w 1017917"/>
              <a:gd name="connsiteY2" fmla="*/ 353683 h 405442"/>
              <a:gd name="connsiteX3" fmla="*/ 759124 w 1017917"/>
              <a:gd name="connsiteY3" fmla="*/ 396815 h 405442"/>
              <a:gd name="connsiteX4" fmla="*/ 698739 w 1017917"/>
              <a:gd name="connsiteY4" fmla="*/ 405442 h 405442"/>
              <a:gd name="connsiteX5" fmla="*/ 543464 w 1017917"/>
              <a:gd name="connsiteY5" fmla="*/ 388189 h 405442"/>
              <a:gd name="connsiteX6" fmla="*/ 517585 w 1017917"/>
              <a:gd name="connsiteY6" fmla="*/ 370936 h 405442"/>
              <a:gd name="connsiteX7" fmla="*/ 474453 w 1017917"/>
              <a:gd name="connsiteY7" fmla="*/ 336430 h 405442"/>
              <a:gd name="connsiteX8" fmla="*/ 422694 w 1017917"/>
              <a:gd name="connsiteY8" fmla="*/ 301925 h 405442"/>
              <a:gd name="connsiteX9" fmla="*/ 370936 w 1017917"/>
              <a:gd name="connsiteY9" fmla="*/ 250166 h 405442"/>
              <a:gd name="connsiteX10" fmla="*/ 319177 w 1017917"/>
              <a:gd name="connsiteY10" fmla="*/ 215661 h 405442"/>
              <a:gd name="connsiteX11" fmla="*/ 293298 w 1017917"/>
              <a:gd name="connsiteY11" fmla="*/ 198408 h 405442"/>
              <a:gd name="connsiteX12" fmla="*/ 276045 w 1017917"/>
              <a:gd name="connsiteY12" fmla="*/ 172529 h 405442"/>
              <a:gd name="connsiteX13" fmla="*/ 224287 w 1017917"/>
              <a:gd name="connsiteY13" fmla="*/ 138023 h 405442"/>
              <a:gd name="connsiteX14" fmla="*/ 198407 w 1017917"/>
              <a:gd name="connsiteY14" fmla="*/ 120770 h 405442"/>
              <a:gd name="connsiteX15" fmla="*/ 181155 w 1017917"/>
              <a:gd name="connsiteY15" fmla="*/ 94891 h 405442"/>
              <a:gd name="connsiteX16" fmla="*/ 120770 w 1017917"/>
              <a:gd name="connsiteY16" fmla="*/ 77638 h 405442"/>
              <a:gd name="connsiteX17" fmla="*/ 86264 w 1017917"/>
              <a:gd name="connsiteY17" fmla="*/ 51759 h 405442"/>
              <a:gd name="connsiteX18" fmla="*/ 60385 w 1017917"/>
              <a:gd name="connsiteY18" fmla="*/ 43132 h 405442"/>
              <a:gd name="connsiteX19" fmla="*/ 34505 w 1017917"/>
              <a:gd name="connsiteY19" fmla="*/ 17253 h 405442"/>
              <a:gd name="connsiteX20" fmla="*/ 0 w 1017917"/>
              <a:gd name="connsiteY20" fmla="*/ 0 h 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7917" h="405442">
                <a:moveTo>
                  <a:pt x="1017917" y="327804"/>
                </a:moveTo>
                <a:cubicBezTo>
                  <a:pt x="977660" y="330679"/>
                  <a:pt x="937259" y="331973"/>
                  <a:pt x="897147" y="336430"/>
                </a:cubicBezTo>
                <a:cubicBezTo>
                  <a:pt x="880904" y="338235"/>
                  <a:pt x="853117" y="348232"/>
                  <a:pt x="836762" y="353683"/>
                </a:cubicBezTo>
                <a:cubicBezTo>
                  <a:pt x="807109" y="373452"/>
                  <a:pt x="791664" y="390307"/>
                  <a:pt x="759124" y="396815"/>
                </a:cubicBezTo>
                <a:cubicBezTo>
                  <a:pt x="739186" y="400803"/>
                  <a:pt x="718867" y="402566"/>
                  <a:pt x="698739" y="405442"/>
                </a:cubicBezTo>
                <a:cubicBezTo>
                  <a:pt x="682584" y="404365"/>
                  <a:pt x="584624" y="408769"/>
                  <a:pt x="543464" y="388189"/>
                </a:cubicBezTo>
                <a:cubicBezTo>
                  <a:pt x="534191" y="383552"/>
                  <a:pt x="525879" y="377157"/>
                  <a:pt x="517585" y="370936"/>
                </a:cubicBezTo>
                <a:cubicBezTo>
                  <a:pt x="502855" y="359889"/>
                  <a:pt x="489344" y="347259"/>
                  <a:pt x="474453" y="336430"/>
                </a:cubicBezTo>
                <a:cubicBezTo>
                  <a:pt x="457684" y="324234"/>
                  <a:pt x="422694" y="301925"/>
                  <a:pt x="422694" y="301925"/>
                </a:cubicBezTo>
                <a:cubicBezTo>
                  <a:pt x="392323" y="256370"/>
                  <a:pt x="420867" y="292964"/>
                  <a:pt x="370936" y="250166"/>
                </a:cubicBezTo>
                <a:cubicBezTo>
                  <a:pt x="329818" y="214921"/>
                  <a:pt x="363195" y="230333"/>
                  <a:pt x="319177" y="215661"/>
                </a:cubicBezTo>
                <a:cubicBezTo>
                  <a:pt x="310551" y="209910"/>
                  <a:pt x="300629" y="205739"/>
                  <a:pt x="293298" y="198408"/>
                </a:cubicBezTo>
                <a:cubicBezTo>
                  <a:pt x="285967" y="191077"/>
                  <a:pt x="283847" y="179356"/>
                  <a:pt x="276045" y="172529"/>
                </a:cubicBezTo>
                <a:cubicBezTo>
                  <a:pt x="260440" y="158875"/>
                  <a:pt x="241540" y="149525"/>
                  <a:pt x="224287" y="138023"/>
                </a:cubicBezTo>
                <a:lnTo>
                  <a:pt x="198407" y="120770"/>
                </a:lnTo>
                <a:cubicBezTo>
                  <a:pt x="192656" y="112144"/>
                  <a:pt x="189251" y="101368"/>
                  <a:pt x="181155" y="94891"/>
                </a:cubicBezTo>
                <a:cubicBezTo>
                  <a:pt x="175528" y="90390"/>
                  <a:pt x="123027" y="78202"/>
                  <a:pt x="120770" y="77638"/>
                </a:cubicBezTo>
                <a:cubicBezTo>
                  <a:pt x="109268" y="69012"/>
                  <a:pt x="98747" y="58892"/>
                  <a:pt x="86264" y="51759"/>
                </a:cubicBezTo>
                <a:cubicBezTo>
                  <a:pt x="78369" y="47248"/>
                  <a:pt x="67951" y="48176"/>
                  <a:pt x="60385" y="43132"/>
                </a:cubicBezTo>
                <a:cubicBezTo>
                  <a:pt x="50234" y="36365"/>
                  <a:pt x="44656" y="24020"/>
                  <a:pt x="34505" y="17253"/>
                </a:cubicBezTo>
                <a:cubicBezTo>
                  <a:pt x="-24956" y="-22387"/>
                  <a:pt x="28349" y="28352"/>
                  <a:pt x="0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0687" y="4941331"/>
            <a:ext cx="2290313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0070C0"/>
                </a:solidFill>
              </a:rPr>
              <a:t>1 million secs</a:t>
            </a:r>
          </a:p>
        </p:txBody>
      </p:sp>
      <p:sp>
        <p:nvSpPr>
          <p:cNvPr id="8" name="Freeform 7"/>
          <p:cNvSpPr/>
          <p:nvPr/>
        </p:nvSpPr>
        <p:spPr>
          <a:xfrm>
            <a:off x="6003985" y="2863970"/>
            <a:ext cx="2230516" cy="2078966"/>
          </a:xfrm>
          <a:custGeom>
            <a:avLst/>
            <a:gdLst>
              <a:gd name="connsiteX0" fmla="*/ 1552755 w 2230516"/>
              <a:gd name="connsiteY0" fmla="*/ 2078966 h 2078966"/>
              <a:gd name="connsiteX1" fmla="*/ 1673524 w 2230516"/>
              <a:gd name="connsiteY1" fmla="*/ 1958196 h 2078966"/>
              <a:gd name="connsiteX2" fmla="*/ 2078966 w 2230516"/>
              <a:gd name="connsiteY2" fmla="*/ 1302588 h 2078966"/>
              <a:gd name="connsiteX3" fmla="*/ 2104845 w 2230516"/>
              <a:gd name="connsiteY3" fmla="*/ 1242204 h 2078966"/>
              <a:gd name="connsiteX4" fmla="*/ 2096219 w 2230516"/>
              <a:gd name="connsiteY4" fmla="*/ 1173192 h 2078966"/>
              <a:gd name="connsiteX5" fmla="*/ 2087592 w 2230516"/>
              <a:gd name="connsiteY5" fmla="*/ 1121434 h 2078966"/>
              <a:gd name="connsiteX6" fmla="*/ 2096219 w 2230516"/>
              <a:gd name="connsiteY6" fmla="*/ 966158 h 2078966"/>
              <a:gd name="connsiteX7" fmla="*/ 2104845 w 2230516"/>
              <a:gd name="connsiteY7" fmla="*/ 940279 h 2078966"/>
              <a:gd name="connsiteX8" fmla="*/ 2113472 w 2230516"/>
              <a:gd name="connsiteY8" fmla="*/ 888521 h 2078966"/>
              <a:gd name="connsiteX9" fmla="*/ 2130724 w 2230516"/>
              <a:gd name="connsiteY9" fmla="*/ 836762 h 2078966"/>
              <a:gd name="connsiteX10" fmla="*/ 2139351 w 2230516"/>
              <a:gd name="connsiteY10" fmla="*/ 810883 h 2078966"/>
              <a:gd name="connsiteX11" fmla="*/ 2173857 w 2230516"/>
              <a:gd name="connsiteY11" fmla="*/ 759124 h 2078966"/>
              <a:gd name="connsiteX12" fmla="*/ 2191109 w 2230516"/>
              <a:gd name="connsiteY12" fmla="*/ 733245 h 2078966"/>
              <a:gd name="connsiteX13" fmla="*/ 2216989 w 2230516"/>
              <a:gd name="connsiteY13" fmla="*/ 681487 h 2078966"/>
              <a:gd name="connsiteX14" fmla="*/ 2216989 w 2230516"/>
              <a:gd name="connsiteY14" fmla="*/ 465826 h 2078966"/>
              <a:gd name="connsiteX15" fmla="*/ 2199736 w 2230516"/>
              <a:gd name="connsiteY15" fmla="*/ 439947 h 2078966"/>
              <a:gd name="connsiteX16" fmla="*/ 2182483 w 2230516"/>
              <a:gd name="connsiteY16" fmla="*/ 379562 h 2078966"/>
              <a:gd name="connsiteX17" fmla="*/ 2165230 w 2230516"/>
              <a:gd name="connsiteY17" fmla="*/ 353683 h 2078966"/>
              <a:gd name="connsiteX18" fmla="*/ 2104845 w 2230516"/>
              <a:gd name="connsiteY18" fmla="*/ 293298 h 2078966"/>
              <a:gd name="connsiteX19" fmla="*/ 2053087 w 2230516"/>
              <a:gd name="connsiteY19" fmla="*/ 258792 h 2078966"/>
              <a:gd name="connsiteX20" fmla="*/ 2027207 w 2230516"/>
              <a:gd name="connsiteY20" fmla="*/ 241539 h 2078966"/>
              <a:gd name="connsiteX21" fmla="*/ 1992702 w 2230516"/>
              <a:gd name="connsiteY21" fmla="*/ 215660 h 2078966"/>
              <a:gd name="connsiteX22" fmla="*/ 1923690 w 2230516"/>
              <a:gd name="connsiteY22" fmla="*/ 181155 h 2078966"/>
              <a:gd name="connsiteX23" fmla="*/ 1871932 w 2230516"/>
              <a:gd name="connsiteY23" fmla="*/ 163902 h 2078966"/>
              <a:gd name="connsiteX24" fmla="*/ 1846053 w 2230516"/>
              <a:gd name="connsiteY24" fmla="*/ 146649 h 2078966"/>
              <a:gd name="connsiteX25" fmla="*/ 1751162 w 2230516"/>
              <a:gd name="connsiteY25" fmla="*/ 129396 h 2078966"/>
              <a:gd name="connsiteX26" fmla="*/ 1699404 w 2230516"/>
              <a:gd name="connsiteY26" fmla="*/ 120770 h 2078966"/>
              <a:gd name="connsiteX27" fmla="*/ 1656272 w 2230516"/>
              <a:gd name="connsiteY27" fmla="*/ 112143 h 2078966"/>
              <a:gd name="connsiteX28" fmla="*/ 1595887 w 2230516"/>
              <a:gd name="connsiteY28" fmla="*/ 103517 h 2078966"/>
              <a:gd name="connsiteX29" fmla="*/ 1535502 w 2230516"/>
              <a:gd name="connsiteY29" fmla="*/ 86264 h 2078966"/>
              <a:gd name="connsiteX30" fmla="*/ 1483743 w 2230516"/>
              <a:gd name="connsiteY30" fmla="*/ 69011 h 2078966"/>
              <a:gd name="connsiteX31" fmla="*/ 1414732 w 2230516"/>
              <a:gd name="connsiteY31" fmla="*/ 51758 h 2078966"/>
              <a:gd name="connsiteX32" fmla="*/ 1207698 w 2230516"/>
              <a:gd name="connsiteY32" fmla="*/ 43132 h 2078966"/>
              <a:gd name="connsiteX33" fmla="*/ 1061049 w 2230516"/>
              <a:gd name="connsiteY33" fmla="*/ 34505 h 2078966"/>
              <a:gd name="connsiteX34" fmla="*/ 569343 w 2230516"/>
              <a:gd name="connsiteY34" fmla="*/ 17253 h 2078966"/>
              <a:gd name="connsiteX35" fmla="*/ 500332 w 2230516"/>
              <a:gd name="connsiteY35" fmla="*/ 8626 h 2078966"/>
              <a:gd name="connsiteX36" fmla="*/ 457200 w 2230516"/>
              <a:gd name="connsiteY36" fmla="*/ 0 h 2078966"/>
              <a:gd name="connsiteX37" fmla="*/ 120770 w 2230516"/>
              <a:gd name="connsiteY37" fmla="*/ 8626 h 2078966"/>
              <a:gd name="connsiteX38" fmla="*/ 0 w 2230516"/>
              <a:gd name="connsiteY38" fmla="*/ 17253 h 20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230516" h="2078966">
                <a:moveTo>
                  <a:pt x="1552755" y="2078966"/>
                </a:moveTo>
                <a:cubicBezTo>
                  <a:pt x="1593011" y="2038709"/>
                  <a:pt x="1641583" y="2005323"/>
                  <a:pt x="1673524" y="1958196"/>
                </a:cubicBezTo>
                <a:cubicBezTo>
                  <a:pt x="1817685" y="1745498"/>
                  <a:pt x="1944758" y="1521702"/>
                  <a:pt x="2078966" y="1302588"/>
                </a:cubicBezTo>
                <a:cubicBezTo>
                  <a:pt x="2094559" y="1277130"/>
                  <a:pt x="2096202" y="1268135"/>
                  <a:pt x="2104845" y="1242204"/>
                </a:cubicBezTo>
                <a:cubicBezTo>
                  <a:pt x="2101970" y="1219200"/>
                  <a:pt x="2099498" y="1196142"/>
                  <a:pt x="2096219" y="1173192"/>
                </a:cubicBezTo>
                <a:cubicBezTo>
                  <a:pt x="2093745" y="1155877"/>
                  <a:pt x="2087592" y="1138925"/>
                  <a:pt x="2087592" y="1121434"/>
                </a:cubicBezTo>
                <a:cubicBezTo>
                  <a:pt x="2087592" y="1069596"/>
                  <a:pt x="2091304" y="1017763"/>
                  <a:pt x="2096219" y="966158"/>
                </a:cubicBezTo>
                <a:cubicBezTo>
                  <a:pt x="2097081" y="957106"/>
                  <a:pt x="2102872" y="949155"/>
                  <a:pt x="2104845" y="940279"/>
                </a:cubicBezTo>
                <a:cubicBezTo>
                  <a:pt x="2108639" y="923205"/>
                  <a:pt x="2109230" y="905489"/>
                  <a:pt x="2113472" y="888521"/>
                </a:cubicBezTo>
                <a:cubicBezTo>
                  <a:pt x="2117883" y="870878"/>
                  <a:pt x="2124973" y="854015"/>
                  <a:pt x="2130724" y="836762"/>
                </a:cubicBezTo>
                <a:cubicBezTo>
                  <a:pt x="2133599" y="828136"/>
                  <a:pt x="2134307" y="818449"/>
                  <a:pt x="2139351" y="810883"/>
                </a:cubicBezTo>
                <a:lnTo>
                  <a:pt x="2173857" y="759124"/>
                </a:lnTo>
                <a:cubicBezTo>
                  <a:pt x="2179608" y="750498"/>
                  <a:pt x="2187830" y="743080"/>
                  <a:pt x="2191109" y="733245"/>
                </a:cubicBezTo>
                <a:cubicBezTo>
                  <a:pt x="2203015" y="697530"/>
                  <a:pt x="2194692" y="714932"/>
                  <a:pt x="2216989" y="681487"/>
                </a:cubicBezTo>
                <a:cubicBezTo>
                  <a:pt x="2234587" y="593494"/>
                  <a:pt x="2235460" y="607435"/>
                  <a:pt x="2216989" y="465826"/>
                </a:cubicBezTo>
                <a:cubicBezTo>
                  <a:pt x="2215648" y="455545"/>
                  <a:pt x="2205487" y="448573"/>
                  <a:pt x="2199736" y="439947"/>
                </a:cubicBezTo>
                <a:cubicBezTo>
                  <a:pt x="2196973" y="428896"/>
                  <a:pt x="2188669" y="391934"/>
                  <a:pt x="2182483" y="379562"/>
                </a:cubicBezTo>
                <a:cubicBezTo>
                  <a:pt x="2177846" y="370289"/>
                  <a:pt x="2170981" y="362309"/>
                  <a:pt x="2165230" y="353683"/>
                </a:cubicBezTo>
                <a:cubicBezTo>
                  <a:pt x="2150047" y="308132"/>
                  <a:pt x="2164170" y="332848"/>
                  <a:pt x="2104845" y="293298"/>
                </a:cubicBezTo>
                <a:lnTo>
                  <a:pt x="2053087" y="258792"/>
                </a:lnTo>
                <a:cubicBezTo>
                  <a:pt x="2044460" y="253041"/>
                  <a:pt x="2035501" y="247760"/>
                  <a:pt x="2027207" y="241539"/>
                </a:cubicBezTo>
                <a:cubicBezTo>
                  <a:pt x="2015705" y="232913"/>
                  <a:pt x="2005121" y="222904"/>
                  <a:pt x="1992702" y="215660"/>
                </a:cubicBezTo>
                <a:cubicBezTo>
                  <a:pt x="1970486" y="202701"/>
                  <a:pt x="1948089" y="189288"/>
                  <a:pt x="1923690" y="181155"/>
                </a:cubicBezTo>
                <a:lnTo>
                  <a:pt x="1871932" y="163902"/>
                </a:lnTo>
                <a:cubicBezTo>
                  <a:pt x="1863306" y="158151"/>
                  <a:pt x="1855582" y="150733"/>
                  <a:pt x="1846053" y="146649"/>
                </a:cubicBezTo>
                <a:cubicBezTo>
                  <a:pt x="1825387" y="137792"/>
                  <a:pt x="1765720" y="131636"/>
                  <a:pt x="1751162" y="129396"/>
                </a:cubicBezTo>
                <a:cubicBezTo>
                  <a:pt x="1733875" y="126737"/>
                  <a:pt x="1716612" y="123899"/>
                  <a:pt x="1699404" y="120770"/>
                </a:cubicBezTo>
                <a:cubicBezTo>
                  <a:pt x="1684978" y="118147"/>
                  <a:pt x="1670735" y="114553"/>
                  <a:pt x="1656272" y="112143"/>
                </a:cubicBezTo>
                <a:cubicBezTo>
                  <a:pt x="1636216" y="108800"/>
                  <a:pt x="1616015" y="106392"/>
                  <a:pt x="1595887" y="103517"/>
                </a:cubicBezTo>
                <a:cubicBezTo>
                  <a:pt x="1508930" y="74530"/>
                  <a:pt x="1643796" y="118752"/>
                  <a:pt x="1535502" y="86264"/>
                </a:cubicBezTo>
                <a:cubicBezTo>
                  <a:pt x="1518083" y="81038"/>
                  <a:pt x="1501386" y="73422"/>
                  <a:pt x="1483743" y="69011"/>
                </a:cubicBezTo>
                <a:cubicBezTo>
                  <a:pt x="1460739" y="63260"/>
                  <a:pt x="1438423" y="52745"/>
                  <a:pt x="1414732" y="51758"/>
                </a:cubicBezTo>
                <a:lnTo>
                  <a:pt x="1207698" y="43132"/>
                </a:lnTo>
                <a:cubicBezTo>
                  <a:pt x="1158789" y="40746"/>
                  <a:pt x="1109976" y="36489"/>
                  <a:pt x="1061049" y="34505"/>
                </a:cubicBezTo>
                <a:lnTo>
                  <a:pt x="569343" y="17253"/>
                </a:lnTo>
                <a:cubicBezTo>
                  <a:pt x="546339" y="14377"/>
                  <a:pt x="523245" y="12151"/>
                  <a:pt x="500332" y="8626"/>
                </a:cubicBezTo>
                <a:cubicBezTo>
                  <a:pt x="485840" y="6397"/>
                  <a:pt x="471862" y="0"/>
                  <a:pt x="457200" y="0"/>
                </a:cubicBezTo>
                <a:cubicBezTo>
                  <a:pt x="345020" y="0"/>
                  <a:pt x="232913" y="5751"/>
                  <a:pt x="120770" y="8626"/>
                </a:cubicBezTo>
                <a:cubicBezTo>
                  <a:pt x="58368" y="24227"/>
                  <a:pt x="98120" y="17253"/>
                  <a:pt x="0" y="17253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92770" y="5602008"/>
            <a:ext cx="3994030" cy="8309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 smtClean="0">
                <a:solidFill>
                  <a:srgbClr val="0070C0"/>
                </a:solidFill>
              </a:rPr>
              <a:t>1 million secs is 277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hrs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</a:p>
          <a:p>
            <a:pPr algn="r"/>
            <a:r>
              <a:rPr lang="en-US" sz="2400" b="1" i="1">
                <a:solidFill>
                  <a:srgbClr val="0070C0"/>
                </a:solidFill>
              </a:rPr>
              <a:t>i</a:t>
            </a:r>
            <a:r>
              <a:rPr lang="en-US" sz="2400" b="1" i="1" smtClean="0">
                <a:solidFill>
                  <a:srgbClr val="0070C0"/>
                </a:solidFill>
              </a:rPr>
              <a:t>s </a:t>
            </a:r>
            <a:r>
              <a:rPr lang="en-US" sz="2400" b="1" i="1" smtClean="0">
                <a:solidFill>
                  <a:srgbClr val="C00000"/>
                </a:solidFill>
              </a:rPr>
              <a:t>11.5 </a:t>
            </a:r>
            <a:r>
              <a:rPr lang="en-US" sz="2400" b="1" i="1" dirty="0" smtClean="0">
                <a:solidFill>
                  <a:srgbClr val="C00000"/>
                </a:solidFill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5121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378650" y="1143001"/>
            <a:ext cx="8231949" cy="466488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These two BSTs contain the same elements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sz="2400" dirty="0" smtClean="0"/>
              <a:t>   </a:t>
            </a: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on BST Traversal 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176831" y="2260454"/>
            <a:ext cx="534045" cy="38753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86448" y="1925118"/>
            <a:ext cx="50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605065" y="3088224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76723" y="3585600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61561" y="2730780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70399" y="2730781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184426" y="2288863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67865" y="3614496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601656" y="3141251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45013" y="4415557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534256" y="3112486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5109" y="5091606"/>
            <a:ext cx="7459400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In-Order traversal gives same order (sorted) for each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5168" y="3533615"/>
            <a:ext cx="45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6831" y="3565687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97596" y="2663788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84426" y="3158792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88742" y="3998768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88738" y="2000719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45240" y="2668393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74500" y="3556059"/>
            <a:ext cx="57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3776" y="3537103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38581" y="3537103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51917" y="2348025"/>
            <a:ext cx="436821" cy="45913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38518" y="3100618"/>
            <a:ext cx="301630" cy="46011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30421" y="2306466"/>
            <a:ext cx="534045" cy="38753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87718" y="3058752"/>
            <a:ext cx="424369" cy="47486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03165" y="3085684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0080" y="5741421"/>
            <a:ext cx="2840002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1, 3, 4, 8, 9, 10, 12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3" grpId="0"/>
      <p:bldP spid="49" grpId="0"/>
      <p:bldP spid="59" grpId="0"/>
      <p:bldP spid="61" grpId="0"/>
      <p:bldP spid="34" grpId="0" animBg="1"/>
      <p:bldP spid="19" grpId="0"/>
      <p:bldP spid="20" grpId="0"/>
      <p:bldP spid="21" grpId="0"/>
      <p:bldP spid="25" grpId="0"/>
      <p:bldP spid="26" grpId="0"/>
      <p:bldP spid="27" grpId="0"/>
      <p:bldP spid="28" grpId="0"/>
      <p:bldP spid="29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Any two BSTs with the same elements </a:t>
            </a:r>
            <a:r>
              <a:rPr lang="en-US" sz="2400" dirty="0" smtClean="0"/>
              <a:t>in them will have the same sequence generated by In-Order traversal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Post-Order:  </a:t>
            </a:r>
            <a:r>
              <a:rPr lang="en-US" sz="2400" dirty="0" smtClean="0"/>
              <a:t>root is always last, so different root means different sequence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Pre-Order</a:t>
            </a:r>
            <a:r>
              <a:rPr lang="en-US" sz="2400" b="1" dirty="0">
                <a:solidFill>
                  <a:srgbClr val="C00000"/>
                </a:solidFill>
              </a:rPr>
              <a:t>:  </a:t>
            </a:r>
            <a:r>
              <a:rPr lang="en-US" sz="2400" dirty="0"/>
              <a:t>root is always </a:t>
            </a:r>
            <a:r>
              <a:rPr lang="en-US" sz="2400" dirty="0" smtClean="0"/>
              <a:t>first, </a:t>
            </a:r>
            <a:r>
              <a:rPr lang="en-US" sz="2400" dirty="0"/>
              <a:t>so different root means different sequence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BSTs and Traversals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END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remove in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30366" y="1687031"/>
            <a:ext cx="810501" cy="57452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8257" y="2332870"/>
            <a:ext cx="72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15560" y="2766545"/>
            <a:ext cx="434290" cy="55710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96043" y="3384364"/>
            <a:ext cx="62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65142" y="1354152"/>
            <a:ext cx="52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9935" y="3373913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354713" y="3002521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11154" y="2427077"/>
            <a:ext cx="52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471315" y="1708343"/>
            <a:ext cx="1001935" cy="6200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5823" y="3408855"/>
            <a:ext cx="49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356435" y="2928834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000416" y="2794535"/>
            <a:ext cx="434720" cy="5291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48081" y="3435792"/>
            <a:ext cx="47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2178" y="4388327"/>
            <a:ext cx="47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241231" y="3862266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17087" y="4335908"/>
            <a:ext cx="40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73659" y="4354872"/>
            <a:ext cx="4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439548" y="3880757"/>
            <a:ext cx="279496" cy="428844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62406" y="3870520"/>
            <a:ext cx="275010" cy="4493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5714" y="4309601"/>
            <a:ext cx="4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9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92116" y="4308808"/>
            <a:ext cx="62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489363" y="3806792"/>
            <a:ext cx="301333" cy="502016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06079" y="3812900"/>
            <a:ext cx="247486" cy="47377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L</a:t>
            </a:r>
            <a:r>
              <a:rPr lang="en-US" sz="3200" b="1" dirty="0" smtClean="0">
                <a:solidFill>
                  <a:srgbClr val="C00000"/>
                </a:solidFill>
              </a:rPr>
              <a:t>inked structure</a:t>
            </a:r>
          </a:p>
          <a:p>
            <a:pPr marL="109728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BinCell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root: string</a:t>
            </a: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left: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BinCell</a:t>
            </a:r>
            <a:endParaRPr lang="en-US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right: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inCell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Tree Implementation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i="1" dirty="0" smtClean="0"/>
              <a:t>A binary search tree (BST) is a </a:t>
            </a:r>
            <a:r>
              <a:rPr lang="en-US" sz="2800" b="1" i="1" dirty="0" smtClean="0">
                <a:solidFill>
                  <a:srgbClr val="C6341C"/>
                </a:solidFill>
              </a:rPr>
              <a:t>binary tree </a:t>
            </a:r>
            <a:r>
              <a:rPr lang="en-US" sz="2800" b="1" i="1" dirty="0" smtClean="0"/>
              <a:t>(BT) with a </a:t>
            </a:r>
            <a:r>
              <a:rPr lang="en-US" sz="2800" b="1" i="1" dirty="0" smtClean="0">
                <a:solidFill>
                  <a:srgbClr val="C6341C"/>
                </a:solidFill>
              </a:rPr>
              <a:t>special condition </a:t>
            </a:r>
            <a:r>
              <a:rPr lang="en-US" sz="2800" b="1" i="1" dirty="0" smtClean="0"/>
              <a:t>on how data values in the nodes relates to each other</a:t>
            </a:r>
            <a:endParaRPr lang="en-US" sz="2800" b="1" i="1" dirty="0" smtClean="0"/>
          </a:p>
          <a:p>
            <a:pPr marL="109728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 is a subset of BT</a:t>
            </a:r>
          </a:p>
          <a:p>
            <a:pPr marL="109728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Every BST is also a BT</a:t>
            </a:r>
          </a:p>
          <a:p>
            <a:pPr marL="109728" indent="0"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Every BT is NOT necessarily a BST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9728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BT are not BST…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are</a:t>
            </a:r>
            <a:endParaRPr 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</a:t>
            </a:r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 Tree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b="1" i="1" dirty="0" smtClean="0"/>
              <a:t>A binary search tree (BST) gives us a way to organize a set of data values for rapid access</a:t>
            </a:r>
          </a:p>
          <a:p>
            <a:pPr marL="109728" indent="0">
              <a:buNone/>
            </a:pPr>
            <a:endParaRPr lang="en-US" sz="2800" b="1" i="1" dirty="0" smtClean="0"/>
          </a:p>
          <a:p>
            <a:pPr marL="109728" indent="0">
              <a:buNone/>
            </a:pPr>
            <a:r>
              <a:rPr lang="en-US" sz="2800" b="1" dirty="0" smtClean="0"/>
              <a:t>At least, we want that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400" b="1" dirty="0" smtClean="0"/>
              <a:t>We will see that adding and removing data,</a:t>
            </a:r>
          </a:p>
          <a:p>
            <a:pPr marL="109728" indent="0">
              <a:buNone/>
            </a:pPr>
            <a:r>
              <a:rPr lang="en-US" sz="2400" b="1" dirty="0"/>
              <a:t>a</a:t>
            </a:r>
            <a:r>
              <a:rPr lang="en-US" sz="2400" b="1" dirty="0" smtClean="0"/>
              <a:t>nd finding data,</a:t>
            </a:r>
          </a:p>
          <a:p>
            <a:pPr marL="109728" indent="0">
              <a:buNone/>
            </a:pPr>
            <a:r>
              <a:rPr lang="en-US" sz="2400" b="1" dirty="0"/>
              <a:t>w</a:t>
            </a:r>
            <a:r>
              <a:rPr lang="en-US" sz="2400" b="1" dirty="0" smtClean="0"/>
              <a:t>ill be efficient </a:t>
            </a:r>
            <a:r>
              <a:rPr lang="en-US" sz="2400" b="1" i="1" dirty="0" smtClean="0">
                <a:solidFill>
                  <a:srgbClr val="0070C0"/>
                </a:solidFill>
              </a:rPr>
              <a:t>on average</a:t>
            </a:r>
            <a:r>
              <a:rPr lang="en-US" sz="2400" b="1" dirty="0" smtClean="0"/>
              <a:t> </a:t>
            </a:r>
          </a:p>
          <a:p>
            <a:pPr marL="109728" indent="0">
              <a:buNone/>
            </a:pPr>
            <a:r>
              <a:rPr lang="en-US" sz="2400" b="1" dirty="0" smtClean="0"/>
              <a:t>but might be </a:t>
            </a:r>
            <a:r>
              <a:rPr lang="en-US" sz="2400" b="1" smtClean="0"/>
              <a:t>bad if we hit </a:t>
            </a:r>
            <a:r>
              <a:rPr lang="en-US" sz="2400" b="1" i="1" dirty="0" smtClean="0">
                <a:solidFill>
                  <a:srgbClr val="0070C0"/>
                </a:solidFill>
              </a:rPr>
              <a:t>worst case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</a:t>
            </a:r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 Tree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6852" y="1481328"/>
            <a:ext cx="6239948" cy="476707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Binary tree </a:t>
            </a:r>
            <a:r>
              <a:rPr lang="en-US" b="1" i="1" dirty="0" smtClean="0">
                <a:solidFill>
                  <a:srgbClr val="C00000"/>
                </a:solidFill>
              </a:rPr>
              <a:t>with extra conditions</a:t>
            </a:r>
          </a:p>
          <a:p>
            <a:pPr lvl="4">
              <a:spcBef>
                <a:spcPts val="1200"/>
              </a:spcBef>
            </a:pPr>
            <a:r>
              <a:rPr lang="en-US" sz="2000" i="1" dirty="0"/>
              <a:t>v</a:t>
            </a:r>
            <a:r>
              <a:rPr lang="en-US" sz="2000" i="1" dirty="0" smtClean="0"/>
              <a:t>al </a:t>
            </a:r>
            <a:r>
              <a:rPr lang="en-US" sz="2000" dirty="0" smtClean="0"/>
              <a:t>&gt; all </a:t>
            </a:r>
            <a:r>
              <a:rPr lang="en-US" sz="2000" dirty="0" err="1" smtClean="0"/>
              <a:t>vals</a:t>
            </a:r>
            <a:r>
              <a:rPr lang="en-US" sz="2000" dirty="0" smtClean="0"/>
              <a:t> in </a:t>
            </a:r>
          </a:p>
          <a:p>
            <a:pPr lvl="4">
              <a:spcBef>
                <a:spcPts val="1200"/>
              </a:spcBef>
            </a:pPr>
            <a:r>
              <a:rPr lang="en-US" sz="2000" i="1" dirty="0"/>
              <a:t>v</a:t>
            </a:r>
            <a:r>
              <a:rPr lang="en-US" sz="2000" i="1" dirty="0" smtClean="0"/>
              <a:t>al</a:t>
            </a:r>
            <a:r>
              <a:rPr lang="en-US" sz="2000" dirty="0" smtClean="0"/>
              <a:t> &lt; all </a:t>
            </a:r>
            <a:r>
              <a:rPr lang="en-US" sz="2000" dirty="0" err="1" smtClean="0"/>
              <a:t>vals</a:t>
            </a:r>
            <a:r>
              <a:rPr lang="en-US" sz="2000" dirty="0" smtClean="0"/>
              <a:t> in</a:t>
            </a:r>
          </a:p>
          <a:p>
            <a:pPr marL="630936" lvl="2" indent="0">
              <a:spcBef>
                <a:spcPts val="1200"/>
              </a:spcBef>
              <a:buNone/>
            </a:pPr>
            <a:r>
              <a:rPr lang="en-US" dirty="0" smtClean="0"/>
              <a:t>      </a:t>
            </a:r>
            <a:r>
              <a:rPr lang="en-US" sz="1800" i="1" dirty="0" smtClean="0">
                <a:solidFill>
                  <a:srgbClr val="0070C0"/>
                </a:solidFill>
              </a:rPr>
              <a:t>let’s assume no duplicates for now</a:t>
            </a:r>
          </a:p>
          <a:p>
            <a:pPr lvl="4">
              <a:spcBef>
                <a:spcPts val="1200"/>
              </a:spcBef>
            </a:pPr>
            <a:r>
              <a:rPr lang="en-US" sz="2000" dirty="0" smtClean="0"/>
              <a:t>     and         are both BST </a:t>
            </a:r>
          </a:p>
          <a:p>
            <a:pPr lvl="6">
              <a:spcBef>
                <a:spcPts val="1200"/>
              </a:spcBef>
            </a:pPr>
            <a:endParaRPr lang="en-US" sz="1800" dirty="0" smtClean="0"/>
          </a:p>
          <a:p>
            <a:pPr marL="1600200" lvl="6" indent="0">
              <a:spcBef>
                <a:spcPts val="1200"/>
              </a:spcBef>
              <a:buNone/>
            </a:pPr>
            <a:r>
              <a:rPr lang="en-US" sz="1800" dirty="0" smtClean="0"/>
              <a:t>We can use a BST when the values can be ordered</a:t>
            </a:r>
          </a:p>
          <a:p>
            <a:pPr marL="1600200" lvl="6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dirty="0" smtClean="0"/>
              <a:t>Ex: </a:t>
            </a:r>
            <a:r>
              <a:rPr lang="en-US" sz="1800" dirty="0" err="1" smtClean="0"/>
              <a:t>int</a:t>
            </a:r>
            <a:r>
              <a:rPr lang="en-US" sz="1800" dirty="0" smtClean="0"/>
              <a:t>, real, string, char</a:t>
            </a:r>
            <a:endParaRPr lang="en-US" dirty="0" smtClean="0"/>
          </a:p>
          <a:p>
            <a:pPr marL="630936" lvl="2" indent="0">
              <a:spcBef>
                <a:spcPts val="1200"/>
              </a:spcBef>
              <a:buNone/>
            </a:pPr>
            <a:r>
              <a:rPr lang="en-US" sz="1800" dirty="0" smtClean="0"/>
              <a:t>Won’t work for organizing images, files, functions, etc. unless you can define some </a:t>
            </a:r>
            <a:r>
              <a:rPr lang="en-US" sz="1800" i="1" dirty="0" err="1" smtClean="0"/>
              <a:t>lessThan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Eq</a:t>
            </a:r>
            <a:r>
              <a:rPr lang="en-US" sz="1800" dirty="0" smtClean="0"/>
              <a:t> functions for the data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Binary Search Tree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85900" y="2057400"/>
            <a:ext cx="838200" cy="6858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8652" y="2206894"/>
            <a:ext cx="67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val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04800" y="3156045"/>
            <a:ext cx="1371600" cy="1219200"/>
          </a:xfrm>
          <a:prstGeom prst="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209800" y="3156045"/>
            <a:ext cx="1371600" cy="1219200"/>
          </a:xfrm>
          <a:prstGeom prst="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990600" y="2642767"/>
            <a:ext cx="618052" cy="513278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209800" y="2653926"/>
            <a:ext cx="685800" cy="502119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" y="3667689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7689"/>
                <a:ext cx="5334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28900" y="3667688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3667688"/>
                <a:ext cx="533400" cy="584775"/>
              </a:xfrm>
              <a:prstGeom prst="rect">
                <a:avLst/>
              </a:prstGeom>
              <a:blipFill rotWithShape="0">
                <a:blip r:embed="rId3"/>
                <a:stretch>
                  <a:fillRect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1945284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45284"/>
                <a:ext cx="5334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2376171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76171"/>
                <a:ext cx="5334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54531" y="3206022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31" y="3206022"/>
                <a:ext cx="5334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17379" y="3206023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79" y="3206023"/>
                <a:ext cx="53340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every Binary Tree is BST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5427923"/>
            <a:ext cx="3981424" cy="906800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3559" y="2429912"/>
            <a:ext cx="645763" cy="442343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>
            <a:off x="1265415" y="3381849"/>
            <a:ext cx="430281" cy="57256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344906" y="2360885"/>
            <a:ext cx="501637" cy="51137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56624" y="1973085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32647" y="3930249"/>
            <a:ext cx="43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1" y="2920184"/>
            <a:ext cx="70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9322" y="2920184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54734" y="3381849"/>
            <a:ext cx="356345" cy="54840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701" y="3930249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33222" y="2355646"/>
            <a:ext cx="732138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53467" y="4391914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50127" y="2750769"/>
            <a:ext cx="50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2249" y="4872406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49797" y="4391914"/>
            <a:ext cx="325116" cy="49026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29431" y="4894087"/>
            <a:ext cx="41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546298" y="3151993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1964" y="3599924"/>
            <a:ext cx="45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02357" y="1953796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7768" y="3599924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014688" y="3151815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39171" y="2746370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29058" y="2324240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40307" y="3593156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418869" y="3155479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74648" y="4486393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01334" y="4016833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79276" y="3883171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25866" y="4507402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3308" y="4026224"/>
            <a:ext cx="325116" cy="49026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648412" y="3280521"/>
            <a:ext cx="383178" cy="591590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415" y="5598442"/>
            <a:ext cx="2620785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Binary, but not BST</a:t>
            </a:r>
            <a:endParaRPr lang="en-US" sz="2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32024" y="5134016"/>
            <a:ext cx="2585858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Binary, and is BST</a:t>
            </a:r>
            <a:endParaRPr lang="en-US" sz="2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67541" y="4840074"/>
            <a:ext cx="745564" cy="511648"/>
          </a:xfrm>
          <a:prstGeom prst="ellipse">
            <a:avLst/>
          </a:prstGeom>
          <a:solidFill>
            <a:schemeClr val="bg2">
              <a:lumMod val="75000"/>
              <a:alpha val="33000"/>
            </a:schemeClr>
          </a:solidFill>
          <a:ln>
            <a:solidFill>
              <a:schemeClr val="accent2">
                <a:lumMod val="40000"/>
                <a:lumOff val="60000"/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16053" y="3790115"/>
            <a:ext cx="745564" cy="511648"/>
          </a:xfrm>
          <a:prstGeom prst="ellipse">
            <a:avLst/>
          </a:prstGeom>
          <a:solidFill>
            <a:schemeClr val="bg2">
              <a:lumMod val="75000"/>
              <a:alpha val="33000"/>
            </a:schemeClr>
          </a:solidFill>
          <a:ln>
            <a:solidFill>
              <a:schemeClr val="accent2">
                <a:lumMod val="40000"/>
                <a:lumOff val="60000"/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4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135" y="121425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Degenerate Case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5586" y="5561297"/>
            <a:ext cx="3981424" cy="906800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 algn="r">
              <a:buNone/>
            </a:pPr>
            <a:endParaRPr lang="en-US" sz="2400" dirty="0"/>
          </a:p>
          <a:p>
            <a:pPr marL="109728" indent="0" algn="r">
              <a:buNone/>
            </a:pPr>
            <a:endParaRPr lang="en-US" sz="24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/>
          </a:p>
          <a:p>
            <a:pPr marL="109728" indent="0">
              <a:spcAft>
                <a:spcPts val="1200"/>
              </a:spcAft>
              <a:buNone/>
            </a:pPr>
            <a:endParaRPr lang="en-US" sz="28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91506" y="3699416"/>
            <a:ext cx="44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1521" y="1654222"/>
            <a:ext cx="5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69210" y="5197090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927841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33222" y="2355646"/>
            <a:ext cx="732138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50127" y="2750769"/>
            <a:ext cx="50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9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69198" y="2278395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8310" y="4479437"/>
            <a:ext cx="41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546298" y="3151993"/>
            <a:ext cx="284150" cy="44793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1964" y="3599924"/>
            <a:ext cx="45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02357" y="1953796"/>
            <a:ext cx="53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7768" y="3599924"/>
            <a:ext cx="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014688" y="3151815"/>
            <a:ext cx="363313" cy="423141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39171" y="2746370"/>
            <a:ext cx="52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29058" y="2324240"/>
            <a:ext cx="497886" cy="441918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40307" y="3593156"/>
            <a:ext cx="5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418869" y="3155479"/>
            <a:ext cx="362132" cy="41947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74648" y="4486393"/>
            <a:ext cx="51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5101334" y="4016833"/>
            <a:ext cx="276667" cy="448242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63174" y="2980372"/>
            <a:ext cx="432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03389" y="3816778"/>
            <a:ext cx="1070947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is BST</a:t>
            </a:r>
            <a:endParaRPr lang="en-US" sz="2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1034" y="1337209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5859" y="2034586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55708" y="2661590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70697" y="3392157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96951" y="4128352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48128" y="4875643"/>
            <a:ext cx="280487" cy="323367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545" y="3249491"/>
            <a:ext cx="1070947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is BST</a:t>
            </a:r>
            <a:endParaRPr lang="en-US" sz="2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3697" y="1230657"/>
            <a:ext cx="2594383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7 elements in each</a:t>
            </a:r>
            <a:endParaRPr lang="en-US" sz="2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8451" y="3893300"/>
            <a:ext cx="1618399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height is </a:t>
            </a:r>
            <a:r>
              <a:rPr lang="en-US" sz="2000" b="1" i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27050" y="4483464"/>
            <a:ext cx="1587675" cy="4001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height is 3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7" grpId="0" animBg="1"/>
      <p:bldP spid="48" grpId="0" animBg="1"/>
      <p:bldP spid="51" grpId="0" animBg="1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6342</TotalTime>
  <Words>1990</Words>
  <Application>Microsoft Office PowerPoint</Application>
  <PresentationFormat>On-screen Show (4:3)</PresentationFormat>
  <Paragraphs>595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Narrow</vt:lpstr>
      <vt:lpstr>Calibri</vt:lpstr>
      <vt:lpstr>Cambria Math</vt:lpstr>
      <vt:lpstr>Courier New</vt:lpstr>
      <vt:lpstr>Lucida Sans Unicode</vt:lpstr>
      <vt:lpstr>Segoe Print</vt:lpstr>
      <vt:lpstr>Verdana</vt:lpstr>
      <vt:lpstr>Wingdings</vt:lpstr>
      <vt:lpstr>Wingdings 2</vt:lpstr>
      <vt:lpstr>Wingdings 3</vt:lpstr>
      <vt:lpstr>Concourse</vt:lpstr>
      <vt:lpstr>Data Structures  and Analysis  (COMP 410)</vt:lpstr>
      <vt:lpstr>PowerPoint Presentation</vt:lpstr>
      <vt:lpstr>Binary Tree</vt:lpstr>
      <vt:lpstr>Binary Tree Implementation</vt:lpstr>
      <vt:lpstr>Binary Search Tree</vt:lpstr>
      <vt:lpstr>Binary Search Tree</vt:lpstr>
      <vt:lpstr>Binary Search Tree</vt:lpstr>
      <vt:lpstr>Not every Binary Tree is BST</vt:lpstr>
      <vt:lpstr>Degenerate Case</vt:lpstr>
      <vt:lpstr>Number Guessing Game</vt:lpstr>
      <vt:lpstr>Number Guessing has a BST</vt:lpstr>
      <vt:lpstr>ADT: BST of Elt</vt:lpstr>
      <vt:lpstr>“contains” in BST</vt:lpstr>
      <vt:lpstr>“contains” code</vt:lpstr>
      <vt:lpstr>“contains” code</vt:lpstr>
      <vt:lpstr>“insert” in BST</vt:lpstr>
      <vt:lpstr>“insert” code</vt:lpstr>
      <vt:lpstr>“findMin” in BST</vt:lpstr>
      <vt:lpstr>“remove” in BST</vt:lpstr>
      <vt:lpstr>“remove” in BST</vt:lpstr>
      <vt:lpstr>“remove” in BST</vt:lpstr>
      <vt:lpstr>“remove” in BST (alt.)</vt:lpstr>
      <vt:lpstr>“remove” in BST</vt:lpstr>
      <vt:lpstr>BST Depth </vt:lpstr>
      <vt:lpstr>BST Depth </vt:lpstr>
      <vt:lpstr>Recall BT Height vs. #Nodes</vt:lpstr>
      <vt:lpstr>BST Implementation</vt:lpstr>
      <vt:lpstr>BST Implementation</vt:lpstr>
      <vt:lpstr>Now… Sort with BST</vt:lpstr>
      <vt:lpstr>Sort with BST</vt:lpstr>
      <vt:lpstr>Complexity of BST Sort</vt:lpstr>
      <vt:lpstr>Sort Summary (so far)</vt:lpstr>
      <vt:lpstr>Sort Summary (so far)</vt:lpstr>
      <vt:lpstr>How much improvement?</vt:lpstr>
      <vt:lpstr>Note on BST Traversal </vt:lpstr>
      <vt:lpstr>BSTs and Traversals</vt:lpstr>
      <vt:lpstr>END</vt:lpstr>
      <vt:lpstr>remove in BST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David Stotts</cp:lastModifiedBy>
  <cp:revision>788</cp:revision>
  <dcterms:created xsi:type="dcterms:W3CDTF">2013-02-22T17:09:52Z</dcterms:created>
  <dcterms:modified xsi:type="dcterms:W3CDTF">2019-09-16T16:42:27Z</dcterms:modified>
</cp:coreProperties>
</file>