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493" r:id="rId3"/>
    <p:sldId id="555" r:id="rId4"/>
    <p:sldId id="556" r:id="rId5"/>
    <p:sldId id="558" r:id="rId6"/>
    <p:sldId id="561" r:id="rId7"/>
    <p:sldId id="559" r:id="rId8"/>
    <p:sldId id="557" r:id="rId9"/>
    <p:sldId id="563" r:id="rId10"/>
    <p:sldId id="564" r:id="rId11"/>
    <p:sldId id="566" r:id="rId12"/>
    <p:sldId id="562" r:id="rId13"/>
    <p:sldId id="560" r:id="rId14"/>
    <p:sldId id="567" r:id="rId15"/>
    <p:sldId id="568" r:id="rId16"/>
    <p:sldId id="569" r:id="rId17"/>
    <p:sldId id="570" r:id="rId18"/>
    <p:sldId id="4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D5"/>
    <a:srgbClr val="FDF7DF"/>
    <a:srgbClr val="F59D9D"/>
    <a:srgbClr val="99FF33"/>
    <a:srgbClr val="3366FF"/>
    <a:srgbClr val="CC0099"/>
    <a:srgbClr val="9966FF"/>
    <a:srgbClr val="FF6600"/>
    <a:srgbClr val="BE442C"/>
    <a:srgbClr val="F9F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4633" autoAdjust="0"/>
  </p:normalViewPr>
  <p:slideViewPr>
    <p:cSldViewPr>
      <p:cViewPr>
        <p:scale>
          <a:sx n="83" d="100"/>
          <a:sy n="83" d="100"/>
        </p:scale>
        <p:origin x="146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731CC-7623-49A2-BDB8-9242858AF01D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7FE0E-92D0-472F-9E15-224B450E1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3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C30AAD-270B-45A5-9812-B3FF80DA1D5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AC0F1D-8C17-445D-B92E-6E4FAA8C84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96200" cy="2514600"/>
          </a:xfrm>
        </p:spPr>
        <p:txBody>
          <a:bodyPr>
            <a:normAutofit fontScale="40000" lnSpcReduction="20000"/>
          </a:bodyPr>
          <a:lstStyle/>
          <a:p>
            <a:pPr algn="r">
              <a:lnSpc>
                <a:spcPts val="1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  </a:t>
            </a: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r"/>
            <a:endParaRPr lang="en-US" sz="2400" i="1" dirty="0" smtClean="0">
              <a:solidFill>
                <a:srgbClr val="C00000"/>
              </a:solidFill>
            </a:endParaRPr>
          </a:p>
          <a:p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David </a:t>
            </a:r>
            <a:r>
              <a:rPr lang="en-US" sz="51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Stotts</a:t>
            </a:r>
            <a:endParaRPr lang="en-US" sz="51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Science Department</a:t>
            </a:r>
          </a:p>
          <a:p>
            <a:r>
              <a:rPr lang="en-US" sz="51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UNC Chapel </a:t>
            </a:r>
            <a:r>
              <a:rPr lang="en-US" sz="51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Hill</a:t>
            </a:r>
            <a:endParaRPr lang="en-US" sz="28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620000" cy="2590800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Structures 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Analysis</a:t>
            </a:r>
            <a:br>
              <a:rPr lang="en-US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400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400" i="1" dirty="0" smtClean="0">
                <a:solidFill>
                  <a:srgbClr val="F9FDC3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(COMP 410)</a:t>
            </a:r>
            <a:endParaRPr lang="en-US" sz="2400" i="1" dirty="0">
              <a:solidFill>
                <a:srgbClr val="F9FDC3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53725" y="165251"/>
            <a:ext cx="2941235" cy="1049844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Bernard MT Condensed" panose="020508060609050204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Representation</a:t>
            </a:r>
            <a:endParaRPr lang="en-US" sz="3600" dirty="0">
              <a:solidFill>
                <a:srgbClr val="0070C0"/>
              </a:solidFill>
              <a:effectLst/>
              <a:latin typeface="Bernard MT Condensed" panose="020508060609050204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8867" y="331958"/>
            <a:ext cx="5403915" cy="1752600"/>
            <a:chOff x="421064" y="1219200"/>
            <a:chExt cx="6096000" cy="1905000"/>
          </a:xfrm>
        </p:grpSpPr>
        <p:sp>
          <p:nvSpPr>
            <p:cNvPr id="5" name="Rounded Rectangle 4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032" y="141409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178342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false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1417" y="2750857"/>
            <a:ext cx="5403915" cy="1752600"/>
            <a:chOff x="421064" y="1219200"/>
            <a:chExt cx="6096000" cy="1905000"/>
          </a:xfrm>
        </p:grpSpPr>
        <p:sp>
          <p:nvSpPr>
            <p:cNvPr id="34" name="Rounded Rectangle 33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1032" y="1414095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 “a”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" y="1783427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true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1249319" y="1644353"/>
            <a:ext cx="309011" cy="108646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895394" y="2629473"/>
            <a:ext cx="5403915" cy="1752600"/>
            <a:chOff x="421064" y="1219200"/>
            <a:chExt cx="6096000" cy="1905000"/>
          </a:xfrm>
        </p:grpSpPr>
        <p:sp>
          <p:nvSpPr>
            <p:cNvPr id="57" name="Rounded Rectangle 56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1032" y="1414095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 “b”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0" y="1783427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false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sp>
        <p:nvSpPr>
          <p:cNvPr id="79" name="Freeform 78"/>
          <p:cNvSpPr/>
          <p:nvPr/>
        </p:nvSpPr>
        <p:spPr>
          <a:xfrm>
            <a:off x="1819275" y="1647825"/>
            <a:ext cx="4715008" cy="1009650"/>
          </a:xfrm>
          <a:custGeom>
            <a:avLst/>
            <a:gdLst>
              <a:gd name="connsiteX0" fmla="*/ 0 w 4715008"/>
              <a:gd name="connsiteY0" fmla="*/ 0 h 1009650"/>
              <a:gd name="connsiteX1" fmla="*/ 19050 w 4715008"/>
              <a:gd name="connsiteY1" fmla="*/ 285750 h 1009650"/>
              <a:gd name="connsiteX2" fmla="*/ 47625 w 4715008"/>
              <a:gd name="connsiteY2" fmla="*/ 352425 h 1009650"/>
              <a:gd name="connsiteX3" fmla="*/ 114300 w 4715008"/>
              <a:gd name="connsiteY3" fmla="*/ 438150 h 1009650"/>
              <a:gd name="connsiteX4" fmla="*/ 152400 w 4715008"/>
              <a:gd name="connsiteY4" fmla="*/ 495300 h 1009650"/>
              <a:gd name="connsiteX5" fmla="*/ 171450 w 4715008"/>
              <a:gd name="connsiteY5" fmla="*/ 523875 h 1009650"/>
              <a:gd name="connsiteX6" fmla="*/ 219075 w 4715008"/>
              <a:gd name="connsiteY6" fmla="*/ 552450 h 1009650"/>
              <a:gd name="connsiteX7" fmla="*/ 238125 w 4715008"/>
              <a:gd name="connsiteY7" fmla="*/ 581025 h 1009650"/>
              <a:gd name="connsiteX8" fmla="*/ 266700 w 4715008"/>
              <a:gd name="connsiteY8" fmla="*/ 590550 h 1009650"/>
              <a:gd name="connsiteX9" fmla="*/ 295275 w 4715008"/>
              <a:gd name="connsiteY9" fmla="*/ 609600 h 1009650"/>
              <a:gd name="connsiteX10" fmla="*/ 371475 w 4715008"/>
              <a:gd name="connsiteY10" fmla="*/ 647700 h 1009650"/>
              <a:gd name="connsiteX11" fmla="*/ 400050 w 4715008"/>
              <a:gd name="connsiteY11" fmla="*/ 666750 h 1009650"/>
              <a:gd name="connsiteX12" fmla="*/ 495300 w 4715008"/>
              <a:gd name="connsiteY12" fmla="*/ 695325 h 1009650"/>
              <a:gd name="connsiteX13" fmla="*/ 533400 w 4715008"/>
              <a:gd name="connsiteY13" fmla="*/ 714375 h 1009650"/>
              <a:gd name="connsiteX14" fmla="*/ 581025 w 4715008"/>
              <a:gd name="connsiteY14" fmla="*/ 723900 h 1009650"/>
              <a:gd name="connsiteX15" fmla="*/ 609600 w 4715008"/>
              <a:gd name="connsiteY15" fmla="*/ 733425 h 1009650"/>
              <a:gd name="connsiteX16" fmla="*/ 704850 w 4715008"/>
              <a:gd name="connsiteY16" fmla="*/ 742950 h 1009650"/>
              <a:gd name="connsiteX17" fmla="*/ 838200 w 4715008"/>
              <a:gd name="connsiteY17" fmla="*/ 771525 h 1009650"/>
              <a:gd name="connsiteX18" fmla="*/ 914400 w 4715008"/>
              <a:gd name="connsiteY18" fmla="*/ 790575 h 1009650"/>
              <a:gd name="connsiteX19" fmla="*/ 952500 w 4715008"/>
              <a:gd name="connsiteY19" fmla="*/ 800100 h 1009650"/>
              <a:gd name="connsiteX20" fmla="*/ 1009650 w 4715008"/>
              <a:gd name="connsiteY20" fmla="*/ 819150 h 1009650"/>
              <a:gd name="connsiteX21" fmla="*/ 1133475 w 4715008"/>
              <a:gd name="connsiteY21" fmla="*/ 828675 h 1009650"/>
              <a:gd name="connsiteX22" fmla="*/ 1619250 w 4715008"/>
              <a:gd name="connsiteY22" fmla="*/ 819150 h 1009650"/>
              <a:gd name="connsiteX23" fmla="*/ 1790700 w 4715008"/>
              <a:gd name="connsiteY23" fmla="*/ 809625 h 1009650"/>
              <a:gd name="connsiteX24" fmla="*/ 1981200 w 4715008"/>
              <a:gd name="connsiteY24" fmla="*/ 819150 h 1009650"/>
              <a:gd name="connsiteX25" fmla="*/ 2219325 w 4715008"/>
              <a:gd name="connsiteY25" fmla="*/ 809625 h 1009650"/>
              <a:gd name="connsiteX26" fmla="*/ 2314575 w 4715008"/>
              <a:gd name="connsiteY26" fmla="*/ 800100 h 1009650"/>
              <a:gd name="connsiteX27" fmla="*/ 2838450 w 4715008"/>
              <a:gd name="connsiteY27" fmla="*/ 790575 h 1009650"/>
              <a:gd name="connsiteX28" fmla="*/ 3067050 w 4715008"/>
              <a:gd name="connsiteY28" fmla="*/ 771525 h 1009650"/>
              <a:gd name="connsiteX29" fmla="*/ 3143250 w 4715008"/>
              <a:gd name="connsiteY29" fmla="*/ 762000 h 1009650"/>
              <a:gd name="connsiteX30" fmla="*/ 3219450 w 4715008"/>
              <a:gd name="connsiteY30" fmla="*/ 742950 h 1009650"/>
              <a:gd name="connsiteX31" fmla="*/ 3276600 w 4715008"/>
              <a:gd name="connsiteY31" fmla="*/ 723900 h 1009650"/>
              <a:gd name="connsiteX32" fmla="*/ 3390900 w 4715008"/>
              <a:gd name="connsiteY32" fmla="*/ 714375 h 1009650"/>
              <a:gd name="connsiteX33" fmla="*/ 3419475 w 4715008"/>
              <a:gd name="connsiteY33" fmla="*/ 704850 h 1009650"/>
              <a:gd name="connsiteX34" fmla="*/ 3524250 w 4715008"/>
              <a:gd name="connsiteY34" fmla="*/ 685800 h 1009650"/>
              <a:gd name="connsiteX35" fmla="*/ 3819525 w 4715008"/>
              <a:gd name="connsiteY35" fmla="*/ 666750 h 1009650"/>
              <a:gd name="connsiteX36" fmla="*/ 4010025 w 4715008"/>
              <a:gd name="connsiteY36" fmla="*/ 647700 h 1009650"/>
              <a:gd name="connsiteX37" fmla="*/ 4048125 w 4715008"/>
              <a:gd name="connsiteY37" fmla="*/ 638175 h 1009650"/>
              <a:gd name="connsiteX38" fmla="*/ 4476750 w 4715008"/>
              <a:gd name="connsiteY38" fmla="*/ 647700 h 1009650"/>
              <a:gd name="connsiteX39" fmla="*/ 4495800 w 4715008"/>
              <a:gd name="connsiteY39" fmla="*/ 676275 h 1009650"/>
              <a:gd name="connsiteX40" fmla="*/ 4524375 w 4715008"/>
              <a:gd name="connsiteY40" fmla="*/ 695325 h 1009650"/>
              <a:gd name="connsiteX41" fmla="*/ 4610100 w 4715008"/>
              <a:gd name="connsiteY41" fmla="*/ 809625 h 1009650"/>
              <a:gd name="connsiteX42" fmla="*/ 4638675 w 4715008"/>
              <a:gd name="connsiteY42" fmla="*/ 838200 h 1009650"/>
              <a:gd name="connsiteX43" fmla="*/ 4686300 w 4715008"/>
              <a:gd name="connsiteY43" fmla="*/ 904875 h 1009650"/>
              <a:gd name="connsiteX44" fmla="*/ 4705350 w 4715008"/>
              <a:gd name="connsiteY44" fmla="*/ 962025 h 1009650"/>
              <a:gd name="connsiteX45" fmla="*/ 4714875 w 4715008"/>
              <a:gd name="connsiteY4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715008" h="1009650">
                <a:moveTo>
                  <a:pt x="0" y="0"/>
                </a:moveTo>
                <a:cubicBezTo>
                  <a:pt x="3156" y="69426"/>
                  <a:pt x="3609" y="200827"/>
                  <a:pt x="19050" y="285750"/>
                </a:cubicBezTo>
                <a:cubicBezTo>
                  <a:pt x="22477" y="304601"/>
                  <a:pt x="39058" y="338147"/>
                  <a:pt x="47625" y="352425"/>
                </a:cubicBezTo>
                <a:cubicBezTo>
                  <a:pt x="81804" y="409390"/>
                  <a:pt x="76239" y="400089"/>
                  <a:pt x="114300" y="438150"/>
                </a:cubicBezTo>
                <a:cubicBezTo>
                  <a:pt x="131039" y="488368"/>
                  <a:pt x="112762" y="447734"/>
                  <a:pt x="152400" y="495300"/>
                </a:cubicBezTo>
                <a:cubicBezTo>
                  <a:pt x="159729" y="504094"/>
                  <a:pt x="162758" y="516425"/>
                  <a:pt x="171450" y="523875"/>
                </a:cubicBezTo>
                <a:cubicBezTo>
                  <a:pt x="185506" y="535923"/>
                  <a:pt x="203200" y="542925"/>
                  <a:pt x="219075" y="552450"/>
                </a:cubicBezTo>
                <a:cubicBezTo>
                  <a:pt x="225425" y="561975"/>
                  <a:pt x="229186" y="573874"/>
                  <a:pt x="238125" y="581025"/>
                </a:cubicBezTo>
                <a:cubicBezTo>
                  <a:pt x="245965" y="587297"/>
                  <a:pt x="257720" y="586060"/>
                  <a:pt x="266700" y="590550"/>
                </a:cubicBezTo>
                <a:cubicBezTo>
                  <a:pt x="276939" y="595670"/>
                  <a:pt x="285225" y="604118"/>
                  <a:pt x="295275" y="609600"/>
                </a:cubicBezTo>
                <a:cubicBezTo>
                  <a:pt x="320206" y="623198"/>
                  <a:pt x="347846" y="631948"/>
                  <a:pt x="371475" y="647700"/>
                </a:cubicBezTo>
                <a:cubicBezTo>
                  <a:pt x="381000" y="654050"/>
                  <a:pt x="389589" y="662101"/>
                  <a:pt x="400050" y="666750"/>
                </a:cubicBezTo>
                <a:cubicBezTo>
                  <a:pt x="517294" y="718858"/>
                  <a:pt x="406639" y="662077"/>
                  <a:pt x="495300" y="695325"/>
                </a:cubicBezTo>
                <a:cubicBezTo>
                  <a:pt x="508595" y="700311"/>
                  <a:pt x="519930" y="709885"/>
                  <a:pt x="533400" y="714375"/>
                </a:cubicBezTo>
                <a:cubicBezTo>
                  <a:pt x="548759" y="719495"/>
                  <a:pt x="565319" y="719973"/>
                  <a:pt x="581025" y="723900"/>
                </a:cubicBezTo>
                <a:cubicBezTo>
                  <a:pt x="590765" y="726335"/>
                  <a:pt x="599677" y="731898"/>
                  <a:pt x="609600" y="733425"/>
                </a:cubicBezTo>
                <a:cubicBezTo>
                  <a:pt x="641137" y="738277"/>
                  <a:pt x="673100" y="739775"/>
                  <a:pt x="704850" y="742950"/>
                </a:cubicBezTo>
                <a:cubicBezTo>
                  <a:pt x="854582" y="785730"/>
                  <a:pt x="688938" y="741673"/>
                  <a:pt x="838200" y="771525"/>
                </a:cubicBezTo>
                <a:cubicBezTo>
                  <a:pt x="863873" y="776660"/>
                  <a:pt x="889000" y="784225"/>
                  <a:pt x="914400" y="790575"/>
                </a:cubicBezTo>
                <a:cubicBezTo>
                  <a:pt x="927100" y="793750"/>
                  <a:pt x="940081" y="795960"/>
                  <a:pt x="952500" y="800100"/>
                </a:cubicBezTo>
                <a:cubicBezTo>
                  <a:pt x="971550" y="806450"/>
                  <a:pt x="989629" y="817610"/>
                  <a:pt x="1009650" y="819150"/>
                </a:cubicBezTo>
                <a:lnTo>
                  <a:pt x="1133475" y="828675"/>
                </a:lnTo>
                <a:lnTo>
                  <a:pt x="1619250" y="819150"/>
                </a:lnTo>
                <a:cubicBezTo>
                  <a:pt x="1676464" y="817492"/>
                  <a:pt x="1733462" y="809625"/>
                  <a:pt x="1790700" y="809625"/>
                </a:cubicBezTo>
                <a:cubicBezTo>
                  <a:pt x="1854279" y="809625"/>
                  <a:pt x="1917700" y="815975"/>
                  <a:pt x="1981200" y="819150"/>
                </a:cubicBezTo>
                <a:lnTo>
                  <a:pt x="2219325" y="809625"/>
                </a:lnTo>
                <a:cubicBezTo>
                  <a:pt x="2251181" y="807805"/>
                  <a:pt x="2282682" y="801081"/>
                  <a:pt x="2314575" y="800100"/>
                </a:cubicBezTo>
                <a:cubicBezTo>
                  <a:pt x="2489146" y="794729"/>
                  <a:pt x="2663825" y="793750"/>
                  <a:pt x="2838450" y="790575"/>
                </a:cubicBezTo>
                <a:cubicBezTo>
                  <a:pt x="2981670" y="781027"/>
                  <a:pt x="2950958" y="785183"/>
                  <a:pt x="3067050" y="771525"/>
                </a:cubicBezTo>
                <a:cubicBezTo>
                  <a:pt x="3092472" y="768534"/>
                  <a:pt x="3118091" y="766717"/>
                  <a:pt x="3143250" y="762000"/>
                </a:cubicBezTo>
                <a:cubicBezTo>
                  <a:pt x="3168983" y="757175"/>
                  <a:pt x="3194612" y="751229"/>
                  <a:pt x="3219450" y="742950"/>
                </a:cubicBezTo>
                <a:cubicBezTo>
                  <a:pt x="3238500" y="736600"/>
                  <a:pt x="3256589" y="725568"/>
                  <a:pt x="3276600" y="723900"/>
                </a:cubicBezTo>
                <a:lnTo>
                  <a:pt x="3390900" y="714375"/>
                </a:lnTo>
                <a:cubicBezTo>
                  <a:pt x="3400425" y="711200"/>
                  <a:pt x="3409735" y="707285"/>
                  <a:pt x="3419475" y="704850"/>
                </a:cubicBezTo>
                <a:cubicBezTo>
                  <a:pt x="3439998" y="699719"/>
                  <a:pt x="3506053" y="688226"/>
                  <a:pt x="3524250" y="685800"/>
                </a:cubicBezTo>
                <a:cubicBezTo>
                  <a:pt x="3649227" y="669136"/>
                  <a:pt x="3654803" y="676163"/>
                  <a:pt x="3819525" y="666750"/>
                </a:cubicBezTo>
                <a:cubicBezTo>
                  <a:pt x="3880504" y="663265"/>
                  <a:pt x="3948592" y="658870"/>
                  <a:pt x="4010025" y="647700"/>
                </a:cubicBezTo>
                <a:cubicBezTo>
                  <a:pt x="4022905" y="645358"/>
                  <a:pt x="4035425" y="641350"/>
                  <a:pt x="4048125" y="638175"/>
                </a:cubicBezTo>
                <a:cubicBezTo>
                  <a:pt x="4191000" y="641350"/>
                  <a:pt x="4334354" y="635581"/>
                  <a:pt x="4476750" y="647700"/>
                </a:cubicBezTo>
                <a:cubicBezTo>
                  <a:pt x="4488156" y="648671"/>
                  <a:pt x="4487705" y="668180"/>
                  <a:pt x="4495800" y="676275"/>
                </a:cubicBezTo>
                <a:cubicBezTo>
                  <a:pt x="4503895" y="684370"/>
                  <a:pt x="4514850" y="688975"/>
                  <a:pt x="4524375" y="695325"/>
                </a:cubicBezTo>
                <a:cubicBezTo>
                  <a:pt x="4550187" y="734043"/>
                  <a:pt x="4578513" y="778038"/>
                  <a:pt x="4610100" y="809625"/>
                </a:cubicBezTo>
                <a:lnTo>
                  <a:pt x="4638675" y="838200"/>
                </a:lnTo>
                <a:cubicBezTo>
                  <a:pt x="4666513" y="921715"/>
                  <a:pt x="4618501" y="791876"/>
                  <a:pt x="4686300" y="904875"/>
                </a:cubicBezTo>
                <a:cubicBezTo>
                  <a:pt x="4696631" y="922094"/>
                  <a:pt x="4699000" y="942975"/>
                  <a:pt x="4705350" y="962025"/>
                </a:cubicBezTo>
                <a:cubicBezTo>
                  <a:pt x="4716883" y="996624"/>
                  <a:pt x="4714875" y="980560"/>
                  <a:pt x="4714875" y="1009650"/>
                </a:cubicBezTo>
              </a:path>
            </a:pathLst>
          </a:custGeom>
          <a:noFill/>
          <a:ln w="38100" cmpd="sng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328187" y="4854110"/>
            <a:ext cx="5403915" cy="1752600"/>
            <a:chOff x="421064" y="1219200"/>
            <a:chExt cx="6096000" cy="1905000"/>
          </a:xfrm>
        </p:grpSpPr>
        <p:sp>
          <p:nvSpPr>
            <p:cNvPr id="81" name="Rounded Rectangle 80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1032" y="1414095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 “be”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2000" y="1783427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true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>
            <a:off x="7876945" y="3929157"/>
            <a:ext cx="319323" cy="92495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867" y="331958"/>
            <a:ext cx="5403915" cy="1752600"/>
            <a:chOff x="421064" y="1219200"/>
            <a:chExt cx="6096000" cy="1905000"/>
          </a:xfrm>
        </p:grpSpPr>
        <p:sp>
          <p:nvSpPr>
            <p:cNvPr id="5" name="Rounded Rectangle 4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1032" y="1414095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1783427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false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1417" y="2750857"/>
            <a:ext cx="5403915" cy="1752600"/>
            <a:chOff x="421064" y="1219200"/>
            <a:chExt cx="6096000" cy="1905000"/>
          </a:xfrm>
        </p:grpSpPr>
        <p:sp>
          <p:nvSpPr>
            <p:cNvPr id="34" name="Rounded Rectangle 33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1032" y="1414095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 “a”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" y="1783427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true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1249319" y="1644353"/>
            <a:ext cx="309011" cy="108646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895394" y="2629473"/>
            <a:ext cx="5403915" cy="1752600"/>
            <a:chOff x="421064" y="1219200"/>
            <a:chExt cx="6096000" cy="1905000"/>
          </a:xfrm>
        </p:grpSpPr>
        <p:sp>
          <p:nvSpPr>
            <p:cNvPr id="57" name="Rounded Rectangle 56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71032" y="1414095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 “b”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0" y="1783427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false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sp>
        <p:nvSpPr>
          <p:cNvPr id="79" name="Freeform 78"/>
          <p:cNvSpPr/>
          <p:nvPr/>
        </p:nvSpPr>
        <p:spPr>
          <a:xfrm>
            <a:off x="1819275" y="1647825"/>
            <a:ext cx="4715008" cy="1009650"/>
          </a:xfrm>
          <a:custGeom>
            <a:avLst/>
            <a:gdLst>
              <a:gd name="connsiteX0" fmla="*/ 0 w 4715008"/>
              <a:gd name="connsiteY0" fmla="*/ 0 h 1009650"/>
              <a:gd name="connsiteX1" fmla="*/ 19050 w 4715008"/>
              <a:gd name="connsiteY1" fmla="*/ 285750 h 1009650"/>
              <a:gd name="connsiteX2" fmla="*/ 47625 w 4715008"/>
              <a:gd name="connsiteY2" fmla="*/ 352425 h 1009650"/>
              <a:gd name="connsiteX3" fmla="*/ 114300 w 4715008"/>
              <a:gd name="connsiteY3" fmla="*/ 438150 h 1009650"/>
              <a:gd name="connsiteX4" fmla="*/ 152400 w 4715008"/>
              <a:gd name="connsiteY4" fmla="*/ 495300 h 1009650"/>
              <a:gd name="connsiteX5" fmla="*/ 171450 w 4715008"/>
              <a:gd name="connsiteY5" fmla="*/ 523875 h 1009650"/>
              <a:gd name="connsiteX6" fmla="*/ 219075 w 4715008"/>
              <a:gd name="connsiteY6" fmla="*/ 552450 h 1009650"/>
              <a:gd name="connsiteX7" fmla="*/ 238125 w 4715008"/>
              <a:gd name="connsiteY7" fmla="*/ 581025 h 1009650"/>
              <a:gd name="connsiteX8" fmla="*/ 266700 w 4715008"/>
              <a:gd name="connsiteY8" fmla="*/ 590550 h 1009650"/>
              <a:gd name="connsiteX9" fmla="*/ 295275 w 4715008"/>
              <a:gd name="connsiteY9" fmla="*/ 609600 h 1009650"/>
              <a:gd name="connsiteX10" fmla="*/ 371475 w 4715008"/>
              <a:gd name="connsiteY10" fmla="*/ 647700 h 1009650"/>
              <a:gd name="connsiteX11" fmla="*/ 400050 w 4715008"/>
              <a:gd name="connsiteY11" fmla="*/ 666750 h 1009650"/>
              <a:gd name="connsiteX12" fmla="*/ 495300 w 4715008"/>
              <a:gd name="connsiteY12" fmla="*/ 695325 h 1009650"/>
              <a:gd name="connsiteX13" fmla="*/ 533400 w 4715008"/>
              <a:gd name="connsiteY13" fmla="*/ 714375 h 1009650"/>
              <a:gd name="connsiteX14" fmla="*/ 581025 w 4715008"/>
              <a:gd name="connsiteY14" fmla="*/ 723900 h 1009650"/>
              <a:gd name="connsiteX15" fmla="*/ 609600 w 4715008"/>
              <a:gd name="connsiteY15" fmla="*/ 733425 h 1009650"/>
              <a:gd name="connsiteX16" fmla="*/ 704850 w 4715008"/>
              <a:gd name="connsiteY16" fmla="*/ 742950 h 1009650"/>
              <a:gd name="connsiteX17" fmla="*/ 838200 w 4715008"/>
              <a:gd name="connsiteY17" fmla="*/ 771525 h 1009650"/>
              <a:gd name="connsiteX18" fmla="*/ 914400 w 4715008"/>
              <a:gd name="connsiteY18" fmla="*/ 790575 h 1009650"/>
              <a:gd name="connsiteX19" fmla="*/ 952500 w 4715008"/>
              <a:gd name="connsiteY19" fmla="*/ 800100 h 1009650"/>
              <a:gd name="connsiteX20" fmla="*/ 1009650 w 4715008"/>
              <a:gd name="connsiteY20" fmla="*/ 819150 h 1009650"/>
              <a:gd name="connsiteX21" fmla="*/ 1133475 w 4715008"/>
              <a:gd name="connsiteY21" fmla="*/ 828675 h 1009650"/>
              <a:gd name="connsiteX22" fmla="*/ 1619250 w 4715008"/>
              <a:gd name="connsiteY22" fmla="*/ 819150 h 1009650"/>
              <a:gd name="connsiteX23" fmla="*/ 1790700 w 4715008"/>
              <a:gd name="connsiteY23" fmla="*/ 809625 h 1009650"/>
              <a:gd name="connsiteX24" fmla="*/ 1981200 w 4715008"/>
              <a:gd name="connsiteY24" fmla="*/ 819150 h 1009650"/>
              <a:gd name="connsiteX25" fmla="*/ 2219325 w 4715008"/>
              <a:gd name="connsiteY25" fmla="*/ 809625 h 1009650"/>
              <a:gd name="connsiteX26" fmla="*/ 2314575 w 4715008"/>
              <a:gd name="connsiteY26" fmla="*/ 800100 h 1009650"/>
              <a:gd name="connsiteX27" fmla="*/ 2838450 w 4715008"/>
              <a:gd name="connsiteY27" fmla="*/ 790575 h 1009650"/>
              <a:gd name="connsiteX28" fmla="*/ 3067050 w 4715008"/>
              <a:gd name="connsiteY28" fmla="*/ 771525 h 1009650"/>
              <a:gd name="connsiteX29" fmla="*/ 3143250 w 4715008"/>
              <a:gd name="connsiteY29" fmla="*/ 762000 h 1009650"/>
              <a:gd name="connsiteX30" fmla="*/ 3219450 w 4715008"/>
              <a:gd name="connsiteY30" fmla="*/ 742950 h 1009650"/>
              <a:gd name="connsiteX31" fmla="*/ 3276600 w 4715008"/>
              <a:gd name="connsiteY31" fmla="*/ 723900 h 1009650"/>
              <a:gd name="connsiteX32" fmla="*/ 3390900 w 4715008"/>
              <a:gd name="connsiteY32" fmla="*/ 714375 h 1009650"/>
              <a:gd name="connsiteX33" fmla="*/ 3419475 w 4715008"/>
              <a:gd name="connsiteY33" fmla="*/ 704850 h 1009650"/>
              <a:gd name="connsiteX34" fmla="*/ 3524250 w 4715008"/>
              <a:gd name="connsiteY34" fmla="*/ 685800 h 1009650"/>
              <a:gd name="connsiteX35" fmla="*/ 3819525 w 4715008"/>
              <a:gd name="connsiteY35" fmla="*/ 666750 h 1009650"/>
              <a:gd name="connsiteX36" fmla="*/ 4010025 w 4715008"/>
              <a:gd name="connsiteY36" fmla="*/ 647700 h 1009650"/>
              <a:gd name="connsiteX37" fmla="*/ 4048125 w 4715008"/>
              <a:gd name="connsiteY37" fmla="*/ 638175 h 1009650"/>
              <a:gd name="connsiteX38" fmla="*/ 4476750 w 4715008"/>
              <a:gd name="connsiteY38" fmla="*/ 647700 h 1009650"/>
              <a:gd name="connsiteX39" fmla="*/ 4495800 w 4715008"/>
              <a:gd name="connsiteY39" fmla="*/ 676275 h 1009650"/>
              <a:gd name="connsiteX40" fmla="*/ 4524375 w 4715008"/>
              <a:gd name="connsiteY40" fmla="*/ 695325 h 1009650"/>
              <a:gd name="connsiteX41" fmla="*/ 4610100 w 4715008"/>
              <a:gd name="connsiteY41" fmla="*/ 809625 h 1009650"/>
              <a:gd name="connsiteX42" fmla="*/ 4638675 w 4715008"/>
              <a:gd name="connsiteY42" fmla="*/ 838200 h 1009650"/>
              <a:gd name="connsiteX43" fmla="*/ 4686300 w 4715008"/>
              <a:gd name="connsiteY43" fmla="*/ 904875 h 1009650"/>
              <a:gd name="connsiteX44" fmla="*/ 4705350 w 4715008"/>
              <a:gd name="connsiteY44" fmla="*/ 962025 h 1009650"/>
              <a:gd name="connsiteX45" fmla="*/ 4714875 w 4715008"/>
              <a:gd name="connsiteY45" fmla="*/ 100965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715008" h="1009650">
                <a:moveTo>
                  <a:pt x="0" y="0"/>
                </a:moveTo>
                <a:cubicBezTo>
                  <a:pt x="3156" y="69426"/>
                  <a:pt x="3609" y="200827"/>
                  <a:pt x="19050" y="285750"/>
                </a:cubicBezTo>
                <a:cubicBezTo>
                  <a:pt x="22477" y="304601"/>
                  <a:pt x="39058" y="338147"/>
                  <a:pt x="47625" y="352425"/>
                </a:cubicBezTo>
                <a:cubicBezTo>
                  <a:pt x="81804" y="409390"/>
                  <a:pt x="76239" y="400089"/>
                  <a:pt x="114300" y="438150"/>
                </a:cubicBezTo>
                <a:cubicBezTo>
                  <a:pt x="131039" y="488368"/>
                  <a:pt x="112762" y="447734"/>
                  <a:pt x="152400" y="495300"/>
                </a:cubicBezTo>
                <a:cubicBezTo>
                  <a:pt x="159729" y="504094"/>
                  <a:pt x="162758" y="516425"/>
                  <a:pt x="171450" y="523875"/>
                </a:cubicBezTo>
                <a:cubicBezTo>
                  <a:pt x="185506" y="535923"/>
                  <a:pt x="203200" y="542925"/>
                  <a:pt x="219075" y="552450"/>
                </a:cubicBezTo>
                <a:cubicBezTo>
                  <a:pt x="225425" y="561975"/>
                  <a:pt x="229186" y="573874"/>
                  <a:pt x="238125" y="581025"/>
                </a:cubicBezTo>
                <a:cubicBezTo>
                  <a:pt x="245965" y="587297"/>
                  <a:pt x="257720" y="586060"/>
                  <a:pt x="266700" y="590550"/>
                </a:cubicBezTo>
                <a:cubicBezTo>
                  <a:pt x="276939" y="595670"/>
                  <a:pt x="285225" y="604118"/>
                  <a:pt x="295275" y="609600"/>
                </a:cubicBezTo>
                <a:cubicBezTo>
                  <a:pt x="320206" y="623198"/>
                  <a:pt x="347846" y="631948"/>
                  <a:pt x="371475" y="647700"/>
                </a:cubicBezTo>
                <a:cubicBezTo>
                  <a:pt x="381000" y="654050"/>
                  <a:pt x="389589" y="662101"/>
                  <a:pt x="400050" y="666750"/>
                </a:cubicBezTo>
                <a:cubicBezTo>
                  <a:pt x="517294" y="718858"/>
                  <a:pt x="406639" y="662077"/>
                  <a:pt x="495300" y="695325"/>
                </a:cubicBezTo>
                <a:cubicBezTo>
                  <a:pt x="508595" y="700311"/>
                  <a:pt x="519930" y="709885"/>
                  <a:pt x="533400" y="714375"/>
                </a:cubicBezTo>
                <a:cubicBezTo>
                  <a:pt x="548759" y="719495"/>
                  <a:pt x="565319" y="719973"/>
                  <a:pt x="581025" y="723900"/>
                </a:cubicBezTo>
                <a:cubicBezTo>
                  <a:pt x="590765" y="726335"/>
                  <a:pt x="599677" y="731898"/>
                  <a:pt x="609600" y="733425"/>
                </a:cubicBezTo>
                <a:cubicBezTo>
                  <a:pt x="641137" y="738277"/>
                  <a:pt x="673100" y="739775"/>
                  <a:pt x="704850" y="742950"/>
                </a:cubicBezTo>
                <a:cubicBezTo>
                  <a:pt x="854582" y="785730"/>
                  <a:pt x="688938" y="741673"/>
                  <a:pt x="838200" y="771525"/>
                </a:cubicBezTo>
                <a:cubicBezTo>
                  <a:pt x="863873" y="776660"/>
                  <a:pt x="889000" y="784225"/>
                  <a:pt x="914400" y="790575"/>
                </a:cubicBezTo>
                <a:cubicBezTo>
                  <a:pt x="927100" y="793750"/>
                  <a:pt x="940081" y="795960"/>
                  <a:pt x="952500" y="800100"/>
                </a:cubicBezTo>
                <a:cubicBezTo>
                  <a:pt x="971550" y="806450"/>
                  <a:pt x="989629" y="817610"/>
                  <a:pt x="1009650" y="819150"/>
                </a:cubicBezTo>
                <a:lnTo>
                  <a:pt x="1133475" y="828675"/>
                </a:lnTo>
                <a:lnTo>
                  <a:pt x="1619250" y="819150"/>
                </a:lnTo>
                <a:cubicBezTo>
                  <a:pt x="1676464" y="817492"/>
                  <a:pt x="1733462" y="809625"/>
                  <a:pt x="1790700" y="809625"/>
                </a:cubicBezTo>
                <a:cubicBezTo>
                  <a:pt x="1854279" y="809625"/>
                  <a:pt x="1917700" y="815975"/>
                  <a:pt x="1981200" y="819150"/>
                </a:cubicBezTo>
                <a:lnTo>
                  <a:pt x="2219325" y="809625"/>
                </a:lnTo>
                <a:cubicBezTo>
                  <a:pt x="2251181" y="807805"/>
                  <a:pt x="2282682" y="801081"/>
                  <a:pt x="2314575" y="800100"/>
                </a:cubicBezTo>
                <a:cubicBezTo>
                  <a:pt x="2489146" y="794729"/>
                  <a:pt x="2663825" y="793750"/>
                  <a:pt x="2838450" y="790575"/>
                </a:cubicBezTo>
                <a:cubicBezTo>
                  <a:pt x="2981670" y="781027"/>
                  <a:pt x="2950958" y="785183"/>
                  <a:pt x="3067050" y="771525"/>
                </a:cubicBezTo>
                <a:cubicBezTo>
                  <a:pt x="3092472" y="768534"/>
                  <a:pt x="3118091" y="766717"/>
                  <a:pt x="3143250" y="762000"/>
                </a:cubicBezTo>
                <a:cubicBezTo>
                  <a:pt x="3168983" y="757175"/>
                  <a:pt x="3194612" y="751229"/>
                  <a:pt x="3219450" y="742950"/>
                </a:cubicBezTo>
                <a:cubicBezTo>
                  <a:pt x="3238500" y="736600"/>
                  <a:pt x="3256589" y="725568"/>
                  <a:pt x="3276600" y="723900"/>
                </a:cubicBezTo>
                <a:lnTo>
                  <a:pt x="3390900" y="714375"/>
                </a:lnTo>
                <a:cubicBezTo>
                  <a:pt x="3400425" y="711200"/>
                  <a:pt x="3409735" y="707285"/>
                  <a:pt x="3419475" y="704850"/>
                </a:cubicBezTo>
                <a:cubicBezTo>
                  <a:pt x="3439998" y="699719"/>
                  <a:pt x="3506053" y="688226"/>
                  <a:pt x="3524250" y="685800"/>
                </a:cubicBezTo>
                <a:cubicBezTo>
                  <a:pt x="3649227" y="669136"/>
                  <a:pt x="3654803" y="676163"/>
                  <a:pt x="3819525" y="666750"/>
                </a:cubicBezTo>
                <a:cubicBezTo>
                  <a:pt x="3880504" y="663265"/>
                  <a:pt x="3948592" y="658870"/>
                  <a:pt x="4010025" y="647700"/>
                </a:cubicBezTo>
                <a:cubicBezTo>
                  <a:pt x="4022905" y="645358"/>
                  <a:pt x="4035425" y="641350"/>
                  <a:pt x="4048125" y="638175"/>
                </a:cubicBezTo>
                <a:cubicBezTo>
                  <a:pt x="4191000" y="641350"/>
                  <a:pt x="4334354" y="635581"/>
                  <a:pt x="4476750" y="647700"/>
                </a:cubicBezTo>
                <a:cubicBezTo>
                  <a:pt x="4488156" y="648671"/>
                  <a:pt x="4487705" y="668180"/>
                  <a:pt x="4495800" y="676275"/>
                </a:cubicBezTo>
                <a:cubicBezTo>
                  <a:pt x="4503895" y="684370"/>
                  <a:pt x="4514850" y="688975"/>
                  <a:pt x="4524375" y="695325"/>
                </a:cubicBezTo>
                <a:cubicBezTo>
                  <a:pt x="4550187" y="734043"/>
                  <a:pt x="4578513" y="778038"/>
                  <a:pt x="4610100" y="809625"/>
                </a:cubicBezTo>
                <a:lnTo>
                  <a:pt x="4638675" y="838200"/>
                </a:lnTo>
                <a:cubicBezTo>
                  <a:pt x="4666513" y="921715"/>
                  <a:pt x="4618501" y="791876"/>
                  <a:pt x="4686300" y="904875"/>
                </a:cubicBezTo>
                <a:cubicBezTo>
                  <a:pt x="4696631" y="922094"/>
                  <a:pt x="4699000" y="942975"/>
                  <a:pt x="4705350" y="962025"/>
                </a:cubicBezTo>
                <a:cubicBezTo>
                  <a:pt x="4716883" y="996624"/>
                  <a:pt x="4714875" y="980560"/>
                  <a:pt x="4714875" y="1009650"/>
                </a:cubicBezTo>
              </a:path>
            </a:pathLst>
          </a:custGeom>
          <a:noFill/>
          <a:ln w="38100" cmpd="sng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328187" y="4854110"/>
            <a:ext cx="5403915" cy="1752600"/>
            <a:chOff x="421064" y="1219200"/>
            <a:chExt cx="6096000" cy="1905000"/>
          </a:xfrm>
        </p:grpSpPr>
        <p:sp>
          <p:nvSpPr>
            <p:cNvPr id="81" name="Rounded Rectangle 80"/>
            <p:cNvSpPr/>
            <p:nvPr/>
          </p:nvSpPr>
          <p:spPr>
            <a:xfrm>
              <a:off x="421064" y="1219200"/>
              <a:ext cx="60960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4000"/>
              </a:schemeClr>
            </a:solidFill>
            <a:ln w="254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1032" y="1414095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val</a:t>
              </a:r>
              <a:r>
                <a:rPr lang="en-US" dirty="0" smtClean="0"/>
                <a:t>: “be”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0100" y="2475307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child: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62000" y="1783427"/>
              <a:ext cx="2133600" cy="40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isWord</a:t>
              </a:r>
              <a:r>
                <a:rPr lang="en-US" dirty="0" smtClean="0"/>
                <a:t>: </a:t>
              </a:r>
              <a:r>
                <a:rPr lang="en-US" b="1" i="1" dirty="0" smtClean="0">
                  <a:solidFill>
                    <a:srgbClr val="C00000"/>
                  </a:solidFill>
                </a:rPr>
                <a:t>true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600200" y="2475273"/>
              <a:ext cx="2438400" cy="319727"/>
              <a:chOff x="3581400" y="6073398"/>
              <a:chExt cx="2438400" cy="31972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5814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800600" y="6073398"/>
                <a:ext cx="1219200" cy="319727"/>
                <a:chOff x="3962400" y="6006871"/>
                <a:chExt cx="1219200" cy="319727"/>
              </a:xfrm>
            </p:grpSpPr>
            <p:sp>
              <p:nvSpPr>
                <p:cNvPr id="95" name="Rectangle 94"/>
                <p:cNvSpPr/>
                <p:nvPr/>
              </p:nvSpPr>
              <p:spPr>
                <a:xfrm>
                  <a:off x="39624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4267200" y="600729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4572000" y="6006872"/>
                  <a:ext cx="304800" cy="31972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876800" y="6006871"/>
                  <a:ext cx="304800" cy="31730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mpd="sng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4942786" y="2487062"/>
              <a:ext cx="1219200" cy="319726"/>
              <a:chOff x="3962400" y="6006871"/>
              <a:chExt cx="1219200" cy="31972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72000" y="6009288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128544" y="2432751"/>
              <a:ext cx="872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. . . </a:t>
              </a:r>
              <a:endParaRPr lang="en-US" sz="2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00200" y="2159918"/>
              <a:ext cx="4715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0   1    2   3    4    5   6   7      . . .        22  23  24 25</a:t>
              </a:r>
              <a:endParaRPr lang="en-US" sz="1200" b="1" dirty="0"/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flipH="1">
            <a:off x="7876945" y="3929157"/>
            <a:ext cx="319323" cy="924953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285723" y="927003"/>
            <a:ext cx="3974526" cy="3801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776598" y="1379534"/>
            <a:ext cx="2725487" cy="2969152"/>
            <a:chOff x="3906000" y="2269016"/>
            <a:chExt cx="2609100" cy="2808130"/>
          </a:xfrm>
        </p:grpSpPr>
        <p:sp>
          <p:nvSpPr>
            <p:cNvPr id="105" name="Oval 104"/>
            <p:cNvSpPr/>
            <p:nvPr/>
          </p:nvSpPr>
          <p:spPr>
            <a:xfrm>
              <a:off x="4933398" y="2269016"/>
              <a:ext cx="8382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39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906000" y="3396539"/>
              <a:ext cx="8382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39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5676900" y="3396539"/>
              <a:ext cx="8382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39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stCxn id="105" idx="3"/>
            </p:cNvCxnSpPr>
            <p:nvPr/>
          </p:nvCxnSpPr>
          <p:spPr>
            <a:xfrm flipH="1">
              <a:off x="4501328" y="2724301"/>
              <a:ext cx="554822" cy="67223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5"/>
            </p:cNvCxnSpPr>
            <p:nvPr/>
          </p:nvCxnSpPr>
          <p:spPr>
            <a:xfrm>
              <a:off x="5648846" y="2724301"/>
              <a:ext cx="292899" cy="67223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439400" y="2799565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 flipH="1">
              <a:off x="5861325" y="2771976"/>
              <a:ext cx="308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5436538" y="4543746"/>
              <a:ext cx="8382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39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>
              <a:endCxn id="112" idx="0"/>
            </p:cNvCxnSpPr>
            <p:nvPr/>
          </p:nvCxnSpPr>
          <p:spPr>
            <a:xfrm flipH="1">
              <a:off x="5855638" y="3929939"/>
              <a:ext cx="172214" cy="61380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6031605" y="401896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e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26252" y="4602177"/>
              <a:ext cx="555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be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933398" y="2402619"/>
              <a:ext cx="92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0070C0"/>
                  </a:solidFill>
                </a:rPr>
                <a:t>&lt;root&gt;</a:t>
              </a:r>
              <a:endParaRPr lang="en-US" sz="1400" b="1" i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68474" y="347465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18" name="Title 2"/>
          <p:cNvSpPr txBox="1">
            <a:spLocks/>
          </p:cNvSpPr>
          <p:nvPr/>
        </p:nvSpPr>
        <p:spPr>
          <a:xfrm>
            <a:off x="6053339" y="166849"/>
            <a:ext cx="2941235" cy="104984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Bernard MT Condensed" panose="020508060609050204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Representation</a:t>
            </a:r>
            <a:endParaRPr lang="en-US" sz="3600" dirty="0">
              <a:solidFill>
                <a:srgbClr val="0070C0"/>
              </a:solidFill>
              <a:effectLst/>
              <a:latin typeface="Bernard MT Condensed" panose="02050806060905020404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Big Oh time complexity is always expressed in terms of some problem size</a:t>
            </a:r>
          </a:p>
          <a:p>
            <a:pPr marL="109728" indent="0">
              <a:buNone/>
            </a:pPr>
            <a:endParaRPr lang="en-US" sz="2800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800" b="1" dirty="0" smtClean="0"/>
              <a:t>Here the problem size is not the number of words encoded in the tree, like we say for BST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/>
              <a:t>Rather we choose </a:t>
            </a:r>
            <a:r>
              <a:rPr lang="en-US" sz="2800" b="1" i="1" dirty="0" smtClean="0">
                <a:solidFill>
                  <a:srgbClr val="0070C0"/>
                </a:solidFill>
              </a:rPr>
              <a:t>M, the length of a word </a:t>
            </a:r>
            <a:r>
              <a:rPr lang="en-US" sz="2800" b="1" dirty="0" smtClean="0"/>
              <a:t>being inserted or searched for</a:t>
            </a:r>
            <a:endParaRPr lang="en-US" sz="2400" b="1" dirty="0" smtClean="0"/>
          </a:p>
          <a:p>
            <a:pPr marL="109728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/>
              <a:t>The worst case time needed to find a word of length M is… </a:t>
            </a:r>
            <a:r>
              <a:rPr lang="en-US" sz="2800" b="1" dirty="0" smtClean="0">
                <a:solidFill>
                  <a:srgbClr val="C00000"/>
                </a:solidFill>
              </a:rPr>
              <a:t>O(M)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This is true if the tree contains 10 words or 10 million words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b="1" dirty="0" smtClean="0"/>
              <a:t>Length of the </a:t>
            </a:r>
            <a:r>
              <a:rPr lang="en-US" b="1" dirty="0" smtClean="0">
                <a:solidFill>
                  <a:srgbClr val="0070C0"/>
                </a:solidFill>
              </a:rPr>
              <a:t>longest path </a:t>
            </a:r>
            <a:r>
              <a:rPr lang="en-US" b="1" dirty="0" smtClean="0"/>
              <a:t>in the tree is length of the </a:t>
            </a:r>
            <a:r>
              <a:rPr lang="en-US" b="1" dirty="0" smtClean="0">
                <a:solidFill>
                  <a:srgbClr val="0070C0"/>
                </a:solidFill>
              </a:rPr>
              <a:t>longest word </a:t>
            </a:r>
            <a:r>
              <a:rPr lang="en-US" b="1" dirty="0" smtClean="0"/>
              <a:t>stored in the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800" b="1" dirty="0" smtClean="0"/>
              <a:t>If a word of length M can be made from N different characters (like 26 in the alphabet) then the number of possible nodes in the data structure is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N</a:t>
            </a:r>
            <a:r>
              <a:rPr lang="en-US" sz="2800" b="1" dirty="0" smtClean="0">
                <a:solidFill>
                  <a:srgbClr val="C00000"/>
                </a:solidFill>
              </a:rPr>
              <a:t>^M</a:t>
            </a:r>
            <a:r>
              <a:rPr lang="en-US" sz="2800" b="1" dirty="0" smtClean="0"/>
              <a:t> </a:t>
            </a:r>
            <a:endParaRPr lang="en-US" sz="2800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sz="2800" b="1" dirty="0" smtClean="0"/>
              <a:t>A </a:t>
            </a:r>
            <a:r>
              <a:rPr lang="en-US" sz="2800" b="1" i="1" dirty="0" err="1" smtClean="0"/>
              <a:t>trie</a:t>
            </a:r>
            <a:r>
              <a:rPr lang="en-US" sz="2800" b="1" dirty="0" smtClean="0"/>
              <a:t> to store words 20 </a:t>
            </a:r>
            <a:r>
              <a:rPr lang="en-US" sz="2800" b="1" dirty="0" smtClean="0"/>
              <a:t>characters </a:t>
            </a:r>
            <a:r>
              <a:rPr lang="en-US" sz="2800" b="1" dirty="0" smtClean="0"/>
              <a:t>long in an alphabet of 52 chars (upper and lower) </a:t>
            </a:r>
            <a:r>
              <a:rPr lang="en-US" sz="2800" b="1" dirty="0" smtClean="0"/>
              <a:t>has</a:t>
            </a:r>
            <a:endParaRPr lang="en-US" sz="2800" b="1" dirty="0" smtClean="0"/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52</a:t>
            </a:r>
            <a:r>
              <a:rPr lang="en-US" sz="2800" b="1" dirty="0" smtClean="0">
                <a:solidFill>
                  <a:srgbClr val="C00000"/>
                </a:solidFill>
              </a:rPr>
              <a:t>^20 </a:t>
            </a:r>
            <a:r>
              <a:rPr lang="en-US" sz="2800" b="1" dirty="0" smtClean="0"/>
              <a:t>  nodes</a:t>
            </a:r>
            <a:endParaRPr lang="en-US" sz="2800" b="1" dirty="0" smtClean="0"/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/>
              <a:t>Note that if we store 26 character words and limit us to lower case we get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/>
              <a:t>26^26 possible nodes…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/>
              <a:t>This is slightly worse than 26 !</a:t>
            </a:r>
          </a:p>
          <a:p>
            <a:pPr marL="109728" indent="0">
              <a:buNone/>
            </a:pPr>
            <a:r>
              <a:rPr lang="en-US" sz="2800" b="1" dirty="0" smtClean="0"/>
              <a:t>26 * 26 * 26 * … * 26</a:t>
            </a:r>
          </a:p>
          <a:p>
            <a:pPr marL="109728" indent="0">
              <a:buNone/>
            </a:pPr>
            <a:r>
              <a:rPr lang="en-US" sz="2800" b="1" dirty="0" smtClean="0"/>
              <a:t>Is worse than</a:t>
            </a:r>
          </a:p>
          <a:p>
            <a:pPr marL="109728" indent="0">
              <a:buNone/>
            </a:pPr>
            <a:r>
              <a:rPr lang="en-US" sz="2800" b="1" dirty="0" smtClean="0"/>
              <a:t>26 * 25 * 24 * … * 2  * 1</a:t>
            </a:r>
            <a:endParaRPr lang="en-US" sz="2800" b="1" dirty="0"/>
          </a:p>
          <a:p>
            <a:pPr marL="109728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How bad is </a:t>
            </a:r>
            <a:r>
              <a:rPr lang="en-US" sz="2800" b="1" dirty="0" smtClean="0">
                <a:solidFill>
                  <a:srgbClr val="0070C0"/>
                </a:solidFill>
              </a:rPr>
              <a:t>N!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?</a:t>
            </a:r>
          </a:p>
          <a:p>
            <a:pPr marL="109728" indent="0">
              <a:buNone/>
            </a:pPr>
            <a:endParaRPr lang="en-US" sz="2800" b="1" dirty="0" smtClean="0"/>
          </a:p>
          <a:p>
            <a:pPr marL="109728" indent="0">
              <a:buNone/>
            </a:pPr>
            <a:r>
              <a:rPr lang="en-US" sz="2800" b="1" dirty="0" smtClean="0"/>
              <a:t>Lets compare let </a:t>
            </a:r>
            <a:r>
              <a:rPr lang="en-US" sz="2800" b="1" dirty="0" smtClean="0">
                <a:solidFill>
                  <a:srgbClr val="0070C0"/>
                </a:solidFill>
              </a:rPr>
              <a:t>N = 20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2^N</a:t>
            </a:r>
            <a:r>
              <a:rPr lang="en-US" sz="2800" b="1" dirty="0" smtClean="0"/>
              <a:t> is 2^20 is about a million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N! </a:t>
            </a:r>
            <a:r>
              <a:rPr lang="en-US" sz="2800" b="1" dirty="0" smtClean="0"/>
              <a:t>is 20! is </a:t>
            </a:r>
            <a:r>
              <a:rPr lang="en-US" sz="2800" dirty="0" smtClean="0"/>
              <a:t>2.432902e+18</a:t>
            </a:r>
          </a:p>
          <a:p>
            <a:pPr marL="109728" indent="0">
              <a:buNone/>
            </a:pPr>
            <a:r>
              <a:rPr lang="en-US" sz="2800" b="1" dirty="0" smtClean="0"/>
              <a:t>2,432,902,000,000,000,000</a:t>
            </a:r>
          </a:p>
          <a:p>
            <a:pPr marL="109728" indent="0">
              <a:buNone/>
            </a:pPr>
            <a:r>
              <a:rPr lang="en-US" sz="2800" b="1" dirty="0" smtClean="0"/>
              <a:t>2,432,902,000,000 * a million</a:t>
            </a:r>
          </a:p>
          <a:p>
            <a:pPr marL="109728" indent="0">
              <a:buNone/>
            </a:pPr>
            <a:r>
              <a:rPr lang="en-US" sz="2800" b="1" dirty="0" smtClean="0"/>
              <a:t>2.4 trillion millions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A </a:t>
            </a:r>
            <a:r>
              <a:rPr lang="en-US" sz="2800" b="1" i="1" dirty="0" err="1" smtClean="0">
                <a:solidFill>
                  <a:srgbClr val="C00000"/>
                </a:solidFill>
              </a:rPr>
              <a:t>trie</a:t>
            </a:r>
            <a:r>
              <a:rPr lang="en-US" sz="2800" b="1" i="1" dirty="0" smtClean="0">
                <a:solidFill>
                  <a:srgbClr val="C00000"/>
                </a:solidFill>
              </a:rPr>
              <a:t> made to hold 20 character words…</a:t>
            </a:r>
          </a:p>
          <a:p>
            <a:pPr marL="109728" indent="0"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 </a:t>
            </a:r>
          </a:p>
          <a:p>
            <a:pPr marL="109728" indent="0">
              <a:buNone/>
            </a:pPr>
            <a:r>
              <a:rPr lang="en-US" sz="2800" b="1" dirty="0" smtClean="0"/>
              <a:t>Made from 20 lower case characters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/>
              <a:t>Worst case find operation is O(20) or O(N)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r>
              <a:rPr lang="en-US" sz="2800" b="1" dirty="0" smtClean="0"/>
              <a:t>Worst case space… O(N!)</a:t>
            </a:r>
          </a:p>
          <a:p>
            <a:pPr marL="109728" indent="0">
              <a:buNone/>
            </a:pPr>
            <a:endParaRPr lang="en-US" sz="2800" b="1" dirty="0" smtClean="0"/>
          </a:p>
          <a:p>
            <a:pPr marL="109728" indent="0">
              <a:buNone/>
            </a:pPr>
            <a:r>
              <a:rPr lang="en-US" sz="2800" b="1" i="1" dirty="0" smtClean="0">
                <a:solidFill>
                  <a:srgbClr val="C00000"/>
                </a:solidFill>
              </a:rPr>
              <a:t>So</a:t>
            </a:r>
            <a:r>
              <a:rPr lang="en-US" sz="2800" b="1" dirty="0" smtClean="0"/>
              <a:t> </a:t>
            </a:r>
          </a:p>
          <a:p>
            <a:pPr marL="109728" indent="0">
              <a:spcAft>
                <a:spcPts val="1800"/>
              </a:spcAft>
              <a:buNone/>
            </a:pPr>
            <a:r>
              <a:rPr lang="en-US" sz="2800" b="1" dirty="0" smtClean="0"/>
              <a:t>-- its very fast to use</a:t>
            </a:r>
          </a:p>
          <a:p>
            <a:pPr marL="109728" indent="0">
              <a:buNone/>
            </a:pPr>
            <a:r>
              <a:rPr lang="en-US" sz="2800" b="1" dirty="0" smtClean="0"/>
              <a:t>-- Impossible (very impractical) to build </a:t>
            </a:r>
          </a:p>
          <a:p>
            <a:pPr marL="109728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in time and space</a:t>
            </a:r>
          </a:p>
          <a:p>
            <a:pPr marL="109728" indent="0">
              <a:buNone/>
            </a:pPr>
            <a:endParaRPr lang="en-US" sz="2800" b="1" dirty="0"/>
          </a:p>
          <a:p>
            <a:pPr marL="109728" indent="0">
              <a:buNone/>
            </a:pP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what?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3763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 smtClean="0"/>
              <a:t>Beyond this is just templates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END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30891"/>
          </a:xfrm>
        </p:spPr>
        <p:txBody>
          <a:bodyPr>
            <a:normAutofit/>
          </a:bodyPr>
          <a:lstStyle/>
          <a:p>
            <a:pPr marL="109728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Problem</a:t>
            </a:r>
            <a:endParaRPr lang="en-US" sz="18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Type ahead</a:t>
            </a:r>
          </a:p>
          <a:p>
            <a:pPr lvl="1"/>
            <a:r>
              <a:rPr lang="en-US" sz="2000" b="1" i="1" dirty="0" smtClean="0"/>
              <a:t>Like on google search, phone typing… </a:t>
            </a:r>
          </a:p>
          <a:p>
            <a:pPr lvl="1"/>
            <a:r>
              <a:rPr lang="en-US" sz="2000" b="1" i="1" dirty="0" smtClean="0"/>
              <a:t>you type a few chars and the program fills in a list of possible choices for you… based on the prefix you have typed</a:t>
            </a:r>
          </a:p>
          <a:p>
            <a:pPr lvl="1"/>
            <a:r>
              <a:rPr lang="en-US" sz="2000" b="1" i="1" dirty="0" smtClean="0"/>
              <a:t>Keep typing more chars, the choices narrow and change</a:t>
            </a:r>
          </a:p>
          <a:p>
            <a:pPr marL="109728" indent="0">
              <a:buNone/>
            </a:pPr>
            <a:endParaRPr lang="en-US" sz="1800" b="1" i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Design a data structure that will let you do this</a:t>
            </a:r>
          </a:p>
          <a:p>
            <a:pPr marL="109728" indent="0">
              <a:buNone/>
            </a:pPr>
            <a:endParaRPr lang="en-US" sz="1200" b="1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Describe the time complexity of using it… </a:t>
            </a:r>
          </a:p>
          <a:p>
            <a:pPr marL="708660" lvl="1" indent="-342900"/>
            <a:r>
              <a:rPr lang="en-US" sz="2000" b="1" i="1" dirty="0" smtClean="0"/>
              <a:t>searching it as typing is done, </a:t>
            </a:r>
          </a:p>
          <a:p>
            <a:pPr marL="708660" lvl="1" indent="-342900"/>
            <a:r>
              <a:rPr lang="en-US" sz="2000" b="1" i="1" dirty="0" smtClean="0"/>
              <a:t>generating alternatives, etc.</a:t>
            </a:r>
            <a:endParaRPr lang="en-US" sz="20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 Problem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Discuss an approach with your neighbor</a:t>
            </a:r>
          </a:p>
          <a:p>
            <a:pPr marL="109728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In 5-10 mins we will discuss ideas as a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some time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84" y="280088"/>
            <a:ext cx="5127193" cy="6019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/>
              <a:t>Let’s </a:t>
            </a:r>
            <a:r>
              <a:rPr lang="en-US" sz="2400" i="1" dirty="0" smtClean="0">
                <a:solidFill>
                  <a:srgbClr val="0070C0"/>
                </a:solidFill>
              </a:rPr>
              <a:t>not</a:t>
            </a:r>
            <a:r>
              <a:rPr lang="en-US" sz="2400" dirty="0" smtClean="0"/>
              <a:t> use node to store a whole word</a:t>
            </a:r>
          </a:p>
          <a:p>
            <a:pPr marL="109728" indent="0">
              <a:buNone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0070C0"/>
                </a:solidFill>
              </a:rPr>
              <a:t>child link </a:t>
            </a:r>
            <a:r>
              <a:rPr lang="en-US" sz="2400" dirty="0" smtClean="0"/>
              <a:t>to represent a char typed</a:t>
            </a:r>
          </a:p>
          <a:p>
            <a:pPr marL="109728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Path is then the word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87914" y="228600"/>
            <a:ext cx="3082781" cy="97757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idea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7800" y="2286000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9199" y="3211873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4343400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62900" y="5755064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76289" y="2983985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8339" y="3337719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2"/>
            <a:endCxn id="8" idx="7"/>
          </p:cNvCxnSpPr>
          <p:nvPr/>
        </p:nvCxnSpPr>
        <p:spPr>
          <a:xfrm flipH="1">
            <a:off x="3791737" y="2552700"/>
            <a:ext cx="1466063" cy="509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5277439" y="2819400"/>
            <a:ext cx="206802" cy="51831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6069291" y="2705100"/>
            <a:ext cx="802660" cy="58488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8066301" y="4876800"/>
            <a:ext cx="315699" cy="878264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57418" y="3733727"/>
            <a:ext cx="414982" cy="60967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1" idx="7"/>
          </p:cNvCxnSpPr>
          <p:nvPr/>
        </p:nvCxnSpPr>
        <p:spPr>
          <a:xfrm flipH="1">
            <a:off x="2830194" y="3478573"/>
            <a:ext cx="480395" cy="7543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63188" y="35898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1509" y="24235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6254" y="47490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14746" y="4154815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38054" y="5105400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flipH="1">
            <a:off x="1828801" y="4610100"/>
            <a:ext cx="408697" cy="4953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4491" y="5166084"/>
            <a:ext cx="6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02581" y="4229869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5" idx="0"/>
          </p:cNvCxnSpPr>
          <p:nvPr/>
        </p:nvCxnSpPr>
        <p:spPr>
          <a:xfrm flipH="1">
            <a:off x="3621681" y="3506362"/>
            <a:ext cx="9065" cy="72350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2224" y="28043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0598" y="430124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5046" y="37250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8330" y="34197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55896" y="4301709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59618" y="4167397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 flipH="1">
            <a:off x="4974996" y="3838386"/>
            <a:ext cx="115334" cy="4633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"/>
          </p:cNvCxnSpPr>
          <p:nvPr/>
        </p:nvCxnSpPr>
        <p:spPr>
          <a:xfrm>
            <a:off x="5587915" y="3787220"/>
            <a:ext cx="194455" cy="4582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298" y="37281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01700" y="3827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4525" y="4371786"/>
            <a:ext cx="55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6268" y="4256324"/>
            <a:ext cx="4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46741" y="498458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83275" y="37465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83415" y="26196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77439" y="2373939"/>
            <a:ext cx="9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&lt;root&gt;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04702" y="5816399"/>
            <a:ext cx="6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new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455226" y="3306755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37799" y="4167397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8" idx="2"/>
            <a:endCxn id="64" idx="6"/>
          </p:cNvCxnSpPr>
          <p:nvPr/>
        </p:nvCxnSpPr>
        <p:spPr>
          <a:xfrm flipH="1">
            <a:off x="2293426" y="3250685"/>
            <a:ext cx="782863" cy="3227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6" idx="7"/>
          </p:cNvCxnSpPr>
          <p:nvPr/>
        </p:nvCxnSpPr>
        <p:spPr>
          <a:xfrm flipH="1">
            <a:off x="1153247" y="3782933"/>
            <a:ext cx="466878" cy="46257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98750" y="30880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6596" y="36855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3372" y="4224832"/>
            <a:ext cx="5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>
            <a:off x="7053218" y="5573707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194463" y="5268716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096" y="219390"/>
            <a:ext cx="8229600" cy="935349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Basic idea… 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7800" y="2286000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49199" y="3211873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45750" y="4314450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061330" y="5418394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03309" y="2791398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8339" y="3337719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2"/>
            <a:endCxn id="8" idx="7"/>
          </p:cNvCxnSpPr>
          <p:nvPr/>
        </p:nvCxnSpPr>
        <p:spPr>
          <a:xfrm flipH="1">
            <a:off x="4018757" y="2552700"/>
            <a:ext cx="1239043" cy="31681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5277439" y="2819400"/>
            <a:ext cx="206802" cy="51831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6069291" y="2705100"/>
            <a:ext cx="802660" cy="58488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87377" y="4783641"/>
            <a:ext cx="663695" cy="6586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</p:cNvCxnSpPr>
          <p:nvPr/>
        </p:nvCxnSpPr>
        <p:spPr>
          <a:xfrm>
            <a:off x="7168299" y="3745273"/>
            <a:ext cx="144151" cy="56917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31" idx="7"/>
          </p:cNvCxnSpPr>
          <p:nvPr/>
        </p:nvCxnSpPr>
        <p:spPr>
          <a:xfrm flipH="1">
            <a:off x="2886302" y="3246683"/>
            <a:ext cx="539759" cy="81930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08046" y="34098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33479" y="24062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1121" y="45885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70854" y="3987873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238054" y="5105400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flipH="1">
            <a:off x="1839219" y="4443158"/>
            <a:ext cx="454387" cy="6622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84491" y="5166084"/>
            <a:ext cx="6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02581" y="4229869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8" idx="4"/>
            <a:endCxn id="35" idx="0"/>
          </p:cNvCxnSpPr>
          <p:nvPr/>
        </p:nvCxnSpPr>
        <p:spPr>
          <a:xfrm flipH="1">
            <a:off x="3621681" y="3324798"/>
            <a:ext cx="100728" cy="90507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2224" y="28043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50598" y="430124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51333" y="3537655"/>
            <a:ext cx="291206" cy="36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8330" y="34197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55896" y="4301709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59618" y="4167397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2" idx="0"/>
          </p:cNvCxnSpPr>
          <p:nvPr/>
        </p:nvCxnSpPr>
        <p:spPr>
          <a:xfrm flipH="1">
            <a:off x="4974996" y="3838386"/>
            <a:ext cx="115334" cy="4633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"/>
          </p:cNvCxnSpPr>
          <p:nvPr/>
        </p:nvCxnSpPr>
        <p:spPr>
          <a:xfrm>
            <a:off x="5587915" y="3787220"/>
            <a:ext cx="194455" cy="4582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15298" y="37281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7200" y="5364928"/>
            <a:ext cx="65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5272" y="479127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01700" y="38275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4525" y="4371786"/>
            <a:ext cx="55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659019" y="4802376"/>
            <a:ext cx="115334" cy="46332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886190" y="4254573"/>
            <a:ext cx="4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65164" y="47116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74252" y="38168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83415" y="26196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77439" y="2373939"/>
            <a:ext cx="9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rgbClr val="0070C0"/>
                </a:solidFill>
              </a:rPr>
              <a:t>&lt;root&gt;</a:t>
            </a:r>
            <a:endParaRPr lang="en-US" sz="1400" b="1" i="1" dirty="0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12872" y="50428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11892" y="5503513"/>
            <a:ext cx="63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new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stCxn id="6" idx="4"/>
            <a:endCxn id="65" idx="0"/>
          </p:cNvCxnSpPr>
          <p:nvPr/>
        </p:nvCxnSpPr>
        <p:spPr>
          <a:xfrm>
            <a:off x="7464850" y="4847850"/>
            <a:ext cx="7468" cy="72585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764929" y="2945173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8961" y="4196854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8" idx="2"/>
            <a:endCxn id="64" idx="6"/>
          </p:cNvCxnSpPr>
          <p:nvPr/>
        </p:nvCxnSpPr>
        <p:spPr>
          <a:xfrm flipH="1">
            <a:off x="2603129" y="3058098"/>
            <a:ext cx="700180" cy="15377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4"/>
            <a:endCxn id="66" idx="7"/>
          </p:cNvCxnSpPr>
          <p:nvPr/>
        </p:nvCxnSpPr>
        <p:spPr>
          <a:xfrm flipH="1">
            <a:off x="1494409" y="3478573"/>
            <a:ext cx="689620" cy="796396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78408" y="27843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4440" y="36088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49363" y="4280783"/>
            <a:ext cx="5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999" y="1182328"/>
            <a:ext cx="5058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This tree encodes (stores) these words: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tar, tan, tea, to, ton, toe, a, an, ant, as, net, nest, new, no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5148" y="3372176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endCxn id="72" idx="7"/>
          </p:cNvCxnSpPr>
          <p:nvPr/>
        </p:nvCxnSpPr>
        <p:spPr>
          <a:xfrm flipH="1">
            <a:off x="1020596" y="3272724"/>
            <a:ext cx="757142" cy="177567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04332" y="29690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4938" y="3469054"/>
            <a:ext cx="55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tan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414230" y="5160282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566722" y="5233728"/>
            <a:ext cx="57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893077" y="469911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9" name="Straight Arrow Connector 78"/>
          <p:cNvCxnSpPr>
            <a:endCxn id="76" idx="7"/>
          </p:cNvCxnSpPr>
          <p:nvPr/>
        </p:nvCxnSpPr>
        <p:spPr>
          <a:xfrm flipH="1">
            <a:off x="3129678" y="4709137"/>
            <a:ext cx="237362" cy="52926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332233" y="5794902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450598" y="5876936"/>
            <a:ext cx="57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toe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2" name="Straight Arrow Connector 81"/>
          <p:cNvCxnSpPr>
            <a:endCxn id="80" idx="0"/>
          </p:cNvCxnSpPr>
          <p:nvPr/>
        </p:nvCxnSpPr>
        <p:spPr>
          <a:xfrm>
            <a:off x="3748201" y="4747774"/>
            <a:ext cx="3132" cy="1047128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61091" y="498256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8021997" y="3816821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719358" y="342588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0" name="Straight Arrow Connector 89"/>
          <p:cNvCxnSpPr>
            <a:endCxn id="84" idx="1"/>
          </p:cNvCxnSpPr>
          <p:nvPr/>
        </p:nvCxnSpPr>
        <p:spPr>
          <a:xfrm>
            <a:off x="7454048" y="3681124"/>
            <a:ext cx="690701" cy="2138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8211892" y="3894936"/>
            <a:ext cx="53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no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105034" y="5017207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>
            <a:endCxn id="95" idx="7"/>
          </p:cNvCxnSpPr>
          <p:nvPr/>
        </p:nvCxnSpPr>
        <p:spPr>
          <a:xfrm flipH="1">
            <a:off x="6820482" y="4791922"/>
            <a:ext cx="383560" cy="3034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007650" y="48624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6267573" y="5533452"/>
            <a:ext cx="161141" cy="4156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782370" y="5960921"/>
            <a:ext cx="838200" cy="533400"/>
          </a:xfrm>
          <a:prstGeom prst="ellipse">
            <a:avLst/>
          </a:prstGeom>
          <a:solidFill>
            <a:schemeClr val="tx2">
              <a:lumMod val="20000"/>
              <a:lumOff val="80000"/>
              <a:alpha val="3900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7202050" y="5647085"/>
            <a:ext cx="7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67431" y="6042955"/>
            <a:ext cx="7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nest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29897" y="559899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 err="1" smtClean="0">
                <a:solidFill>
                  <a:srgbClr val="C00000"/>
                </a:solidFill>
              </a:rPr>
              <a:t>Trie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Pronounced “try” or “tree”, both ways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Or “</a:t>
            </a:r>
            <a:r>
              <a:rPr lang="en-US" b="1" dirty="0" err="1" smtClean="0">
                <a:solidFill>
                  <a:srgbClr val="0070C0"/>
                </a:solidFill>
              </a:rPr>
              <a:t>trie</a:t>
            </a:r>
            <a:r>
              <a:rPr lang="en-US" b="1" dirty="0" smtClean="0">
                <a:solidFill>
                  <a:srgbClr val="0070C0"/>
                </a:solidFill>
              </a:rPr>
              <a:t> tree” tree-tree, try-tree</a:t>
            </a:r>
          </a:p>
          <a:p>
            <a:pPr marL="109728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Comes from “ re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TRIE</a:t>
            </a:r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val</a:t>
            </a:r>
            <a:r>
              <a:rPr lang="en-US" b="1" dirty="0" smtClean="0">
                <a:solidFill>
                  <a:srgbClr val="C00000"/>
                </a:solidFill>
              </a:rPr>
              <a:t> ”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70C0"/>
                </a:solidFill>
              </a:rPr>
              <a:t>Used for prefix-based retrieval of strings formed over an alphabet</a:t>
            </a:r>
          </a:p>
          <a:p>
            <a:pPr marL="109728" indent="0"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has a name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How many children at each node?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109728" indent="0">
              <a:buNone/>
            </a:pPr>
            <a:r>
              <a:rPr lang="en-US" b="1" dirty="0" smtClean="0"/>
              <a:t>As many as there are chars you can type</a:t>
            </a:r>
          </a:p>
          <a:p>
            <a:pPr marL="109728" indent="0">
              <a:buNone/>
            </a:pPr>
            <a:r>
              <a:rPr lang="en-US" b="1" dirty="0" smtClean="0"/>
              <a:t>Let’s say 26 for this example</a:t>
            </a:r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 { 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 null;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node[26] child = new 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null,null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,…,null];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isWord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false;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28800" y="3505200"/>
            <a:ext cx="6096000" cy="2444046"/>
          </a:xfrm>
          <a:prstGeom prst="roundRect">
            <a:avLst/>
          </a:prstGeom>
          <a:solidFill>
            <a:schemeClr val="tx2">
              <a:lumMod val="20000"/>
              <a:lumOff val="80000"/>
              <a:alpha val="64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3283"/>
            <a:ext cx="822960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node { string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val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 null;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node[26] child = new [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null,null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,…,null];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isWord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= false;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109728" indent="0">
              <a:buNone/>
            </a:pP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Representation</a:t>
            </a:r>
            <a:endParaRPr lang="en-US" sz="3600" dirty="0">
              <a:solidFill>
                <a:srgbClr val="0070C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886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val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84341" y="5090011"/>
            <a:ext cx="95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child: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4196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isWord</a:t>
            </a:r>
            <a:r>
              <a:rPr lang="en-US" sz="2000" dirty="0" smtClean="0"/>
              <a:t>: </a:t>
            </a:r>
            <a:r>
              <a:rPr lang="en-US" sz="2000" b="1" i="1" dirty="0" smtClean="0">
                <a:solidFill>
                  <a:srgbClr val="C00000"/>
                </a:solidFill>
              </a:rPr>
              <a:t>false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95600" y="5093124"/>
            <a:ext cx="2438400" cy="319727"/>
            <a:chOff x="3581400" y="6073398"/>
            <a:chExt cx="2438400" cy="319727"/>
          </a:xfrm>
        </p:grpSpPr>
        <p:grpSp>
          <p:nvGrpSpPr>
            <p:cNvPr id="13" name="Group 12"/>
            <p:cNvGrpSpPr/>
            <p:nvPr/>
          </p:nvGrpSpPr>
          <p:grpSpPr>
            <a:xfrm>
              <a:off x="3581400" y="6073398"/>
              <a:ext cx="1219200" cy="319727"/>
              <a:chOff x="3962400" y="6006871"/>
              <a:chExt cx="1219200" cy="31972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6006872"/>
                <a:ext cx="304800" cy="3197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800600" y="6073398"/>
              <a:ext cx="1219200" cy="319727"/>
              <a:chOff x="3962400" y="6006871"/>
              <a:chExt cx="1219200" cy="31972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9624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267200" y="600729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72000" y="6006872"/>
                <a:ext cx="304800" cy="3197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76800" y="6006871"/>
                <a:ext cx="304800" cy="31730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6257433" y="5090707"/>
            <a:ext cx="1219200" cy="319726"/>
            <a:chOff x="3962400" y="6006871"/>
            <a:chExt cx="1219200" cy="319726"/>
          </a:xfrm>
        </p:grpSpPr>
        <p:sp>
          <p:nvSpPr>
            <p:cNvPr id="26" name="Rectangle 25"/>
            <p:cNvSpPr/>
            <p:nvPr/>
          </p:nvSpPr>
          <p:spPr>
            <a:xfrm>
              <a:off x="3962400" y="6006871"/>
              <a:ext cx="304800" cy="3173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67200" y="6007291"/>
              <a:ext cx="304800" cy="3173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72000" y="6009288"/>
              <a:ext cx="304800" cy="3173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76800" y="6006871"/>
              <a:ext cx="304800" cy="3173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mpd="sng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413734" y="5028456"/>
            <a:ext cx="87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. . .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2904632" y="5472635"/>
            <a:ext cx="471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0   1    2   3    4    5   6   7      . . .        22  23  24 25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8538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7797</TotalTime>
  <Words>897</Words>
  <Application>Microsoft Office PowerPoint</Application>
  <PresentationFormat>On-screen Show (4:3)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Bernard MT Condensed</vt:lpstr>
      <vt:lpstr>Calibri</vt:lpstr>
      <vt:lpstr>Lucida Sans Unicode</vt:lpstr>
      <vt:lpstr>Verdana</vt:lpstr>
      <vt:lpstr>Wingdings 2</vt:lpstr>
      <vt:lpstr>Wingdings 3</vt:lpstr>
      <vt:lpstr>Concourse</vt:lpstr>
      <vt:lpstr>Data Structures  and Analysis  (COMP 410)</vt:lpstr>
      <vt:lpstr>PowerPoint Presentation</vt:lpstr>
      <vt:lpstr>Real Problem</vt:lpstr>
      <vt:lpstr>Take some time</vt:lpstr>
      <vt:lpstr>Basic idea</vt:lpstr>
      <vt:lpstr>Basic idea… </vt:lpstr>
      <vt:lpstr>This has a name</vt:lpstr>
      <vt:lpstr>Representation</vt:lpstr>
      <vt:lpstr>Representation</vt:lpstr>
      <vt:lpstr>Representation</vt:lpstr>
      <vt:lpstr>PowerPoint Presentation</vt:lpstr>
      <vt:lpstr>Analysis</vt:lpstr>
      <vt:lpstr>Analysis</vt:lpstr>
      <vt:lpstr>Analysis</vt:lpstr>
      <vt:lpstr>Analysis</vt:lpstr>
      <vt:lpstr>Analysis</vt:lpstr>
      <vt:lpstr>So what?</vt:lpstr>
      <vt:lpstr>END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Elemental Design Patterns</dc:title>
  <dc:creator>pds</dc:creator>
  <cp:lastModifiedBy>Administrator</cp:lastModifiedBy>
  <cp:revision>854</cp:revision>
  <dcterms:created xsi:type="dcterms:W3CDTF">2013-02-22T17:09:52Z</dcterms:created>
  <dcterms:modified xsi:type="dcterms:W3CDTF">2019-12-03T14:38:54Z</dcterms:modified>
</cp:coreProperties>
</file>