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493" r:id="rId3"/>
    <p:sldId id="524" r:id="rId4"/>
    <p:sldId id="535" r:id="rId5"/>
    <p:sldId id="525" r:id="rId6"/>
    <p:sldId id="526" r:id="rId7"/>
    <p:sldId id="527" r:id="rId8"/>
    <p:sldId id="528" r:id="rId9"/>
    <p:sldId id="529" r:id="rId10"/>
    <p:sldId id="530" r:id="rId11"/>
    <p:sldId id="541" r:id="rId12"/>
    <p:sldId id="531" r:id="rId13"/>
    <p:sldId id="532" r:id="rId14"/>
    <p:sldId id="540" r:id="rId15"/>
    <p:sldId id="539" r:id="rId16"/>
    <p:sldId id="4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AF6F"/>
    <a:srgbClr val="BE442C"/>
    <a:srgbClr val="C6341C"/>
    <a:srgbClr val="F59D9D"/>
    <a:srgbClr val="99FF33"/>
    <a:srgbClr val="3366FF"/>
    <a:srgbClr val="CC0099"/>
    <a:srgbClr val="9966FF"/>
    <a:srgbClr val="FF6600"/>
    <a:srgbClr val="F9FD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8" autoAdjust="0"/>
    <p:restoredTop sz="94633" autoAdjust="0"/>
  </p:normalViewPr>
  <p:slideViewPr>
    <p:cSldViewPr>
      <p:cViewPr varScale="1">
        <p:scale>
          <a:sx n="98" d="100"/>
          <a:sy n="98" d="100"/>
        </p:scale>
        <p:origin x="77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7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4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731CC-7623-49A2-BDB8-9242858AF01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7FE0E-92D0-472F-9E15-224B450E1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37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DC30AAD-270B-45A5-9812-B3FF80DA1D5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asswordsgenerator.net/sha256-hash-generato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aa.com/news/basketball-men/bracketiq/2019-03-20/perfect-ncaa-bracket-absurd-odds-march-madness-drea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160oMzblY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ckchain.info/q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bitcoin.org/bitcoin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96200" cy="2514600"/>
          </a:xfrm>
        </p:spPr>
        <p:txBody>
          <a:bodyPr>
            <a:normAutofit fontScale="40000" lnSpcReduction="20000"/>
          </a:bodyPr>
          <a:lstStyle/>
          <a:p>
            <a:pPr algn="r">
              <a:lnSpc>
                <a:spcPts val="100"/>
              </a:lnSpc>
              <a:spcBef>
                <a:spcPts val="0"/>
              </a:spcBef>
            </a:pP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  </a:t>
            </a:r>
          </a:p>
          <a:p>
            <a:pPr algn="r"/>
            <a:endParaRPr lang="en-US" sz="2400" i="1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en-US" sz="2400" i="1" dirty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en-US" sz="2400" i="1" dirty="0">
              <a:solidFill>
                <a:srgbClr val="C00000"/>
              </a:solidFill>
            </a:endParaRPr>
          </a:p>
          <a:p>
            <a:r>
              <a:rPr lang="en-US" sz="51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David </a:t>
            </a:r>
            <a:r>
              <a:rPr lang="en-US" sz="5100" i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Stotts</a:t>
            </a:r>
            <a:endParaRPr lang="en-US" sz="51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51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 Science Department</a:t>
            </a:r>
          </a:p>
          <a:p>
            <a:r>
              <a:rPr lang="en-US" sz="51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UNC Chapel Hill</a:t>
            </a:r>
            <a:endParaRPr lang="en-US" sz="28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609600"/>
            <a:ext cx="7620000" cy="2590800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dirty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Structures </a:t>
            </a:r>
            <a:br>
              <a:rPr lang="en-US" dirty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 Analysis</a:t>
            </a:r>
            <a:br>
              <a:rPr lang="en-US" dirty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dirty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400" dirty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i="1" dirty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(COMP 410)</a:t>
            </a:r>
          </a:p>
        </p:txBody>
      </p:sp>
    </p:spTree>
    <p:extLst>
      <p:ext uri="{BB962C8B-B14F-4D97-AF65-F5344CB8AC3E}">
        <p14:creationId xmlns:p14="http://schemas.microsoft.com/office/powerpoint/2010/main" val="653230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71091"/>
            <a:ext cx="8229600" cy="452596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Arial Narrow" panose="020B0606020202030204" pitchFamily="34" charset="0"/>
              </a:rPr>
              <a:t>SHA (Secure Hash Algorithm) is a collection of related cryptographic hash functions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Arial Narrow" panose="020B0606020202030204" pitchFamily="34" charset="0"/>
              </a:rPr>
              <a:t>SHA-256 generates an </a:t>
            </a:r>
            <a:r>
              <a:rPr lang="en-US" sz="2800" b="1" i="1" dirty="0">
                <a:solidFill>
                  <a:srgbClr val="C00000"/>
                </a:solidFill>
                <a:latin typeface="Arial Narrow" panose="020B0606020202030204" pitchFamily="34" charset="0"/>
              </a:rPr>
              <a:t>almost-unique</a:t>
            </a:r>
            <a:r>
              <a:rPr lang="en-US" sz="2800" b="1" dirty="0">
                <a:latin typeface="Arial Narrow" panose="020B0606020202030204" pitchFamily="34" charset="0"/>
              </a:rPr>
              <a:t>, fixed size 256-bit (32-byte) hash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Arial Narrow" panose="020B0606020202030204" pitchFamily="34" charset="0"/>
              </a:rPr>
              <a:t>a one way function – it cannot be decrypted back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i="1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How many 256 bit values are there?   </a:t>
            </a:r>
            <a:r>
              <a:rPr lang="en-US" sz="2800" b="1" i="1" dirty="0">
                <a:solidFill>
                  <a:srgbClr val="C0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2^256</a:t>
            </a:r>
          </a:p>
          <a:p>
            <a:pPr lvl="1">
              <a:spcBef>
                <a:spcPts val="0"/>
              </a:spcBef>
            </a:pPr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this is </a:t>
            </a:r>
            <a:r>
              <a:rPr lang="en-US" sz="2400" b="1" i="1" dirty="0">
                <a:solidFill>
                  <a:srgbClr val="C0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1.158 x 10^77</a:t>
            </a:r>
          </a:p>
          <a:p>
            <a:pPr lvl="1">
              <a:spcBef>
                <a:spcPts val="0"/>
              </a:spcBef>
            </a:pPr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compare </a:t>
            </a:r>
            <a:r>
              <a:rPr lang="en-US" sz="2400" b="1" i="1" dirty="0">
                <a:solidFill>
                  <a:srgbClr val="C0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10^80 </a:t>
            </a:r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atoms in the known universe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SHA-256 Hash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17DE768-CA84-4787-B964-1C3833887A45}"/>
              </a:ext>
            </a:extLst>
          </p:cNvPr>
          <p:cNvGrpSpPr/>
          <p:nvPr/>
        </p:nvGrpSpPr>
        <p:grpSpPr>
          <a:xfrm>
            <a:off x="4648200" y="5410200"/>
            <a:ext cx="3886200" cy="933736"/>
            <a:chOff x="3200400" y="4572000"/>
            <a:chExt cx="4114800" cy="143529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9108344-63B6-46DB-BE54-ABE9EDCA12FD}"/>
                </a:ext>
              </a:extLst>
            </p:cNvPr>
            <p:cNvSpPr/>
            <p:nvPr/>
          </p:nvSpPr>
          <p:spPr>
            <a:xfrm>
              <a:off x="3200400" y="4572000"/>
              <a:ext cx="4114800" cy="143529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2CAD7BA-D225-4BCF-9116-BEEC892F9503}"/>
                </a:ext>
              </a:extLst>
            </p:cNvPr>
            <p:cNvSpPr txBox="1"/>
            <p:nvPr/>
          </p:nvSpPr>
          <p:spPr>
            <a:xfrm>
              <a:off x="3603812" y="4868579"/>
              <a:ext cx="3581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Segoe Print" panose="02000600000000000000" pitchFamily="2" charset="0"/>
                  <a:hlinkClick r:id="rId2"/>
                </a:rPr>
                <a:t>Try it online</a:t>
              </a:r>
              <a:endParaRPr lang="en-US" sz="3600" b="1" dirty="0">
                <a:latin typeface="Segoe Print" panose="02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74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71091"/>
            <a:ext cx="8229600" cy="4824909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i="1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How many different possible NCAA brackets are there?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 smtClean="0">
                <a:solidFill>
                  <a:srgbClr val="C0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Let’s say in 64 teams even… </a:t>
            </a:r>
            <a:r>
              <a:rPr lang="en-US" sz="2400" b="1" i="1" dirty="0" smtClean="0">
                <a:latin typeface="Arial Narrow" panose="020B0606020202030204" pitchFamily="34" charset="0"/>
                <a:cs typeface="Courier New" panose="02070309020205020404" pitchFamily="49" charset="0"/>
              </a:rPr>
              <a:t>2^63 </a:t>
            </a:r>
            <a:r>
              <a:rPr lang="en-US" sz="2000" b="1" i="1" dirty="0" smtClean="0">
                <a:solidFill>
                  <a:srgbClr val="C0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… </a:t>
            </a:r>
            <a:r>
              <a:rPr lang="en-US" sz="2400" b="1" i="1" dirty="0" smtClean="0">
                <a:latin typeface="Arial Narrow" panose="020B0606020202030204" pitchFamily="34" charset="0"/>
              </a:rPr>
              <a:t>9,223,372,036,854,775,808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 smtClean="0">
                <a:solidFill>
                  <a:srgbClr val="C0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9.2 quintillion (sounds big but how big?)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sz="2000" b="1" i="1" dirty="0">
              <a:solidFill>
                <a:srgbClr val="C0000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sz="2000" b="1" i="1" dirty="0" smtClean="0">
              <a:solidFill>
                <a:srgbClr val="C0000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i="1" dirty="0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How many different card shuffles?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 smtClean="0">
                <a:solidFill>
                  <a:srgbClr val="C0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52 ! </a:t>
            </a:r>
            <a:r>
              <a:rPr lang="en-US" sz="2400" b="1" i="1" dirty="0">
                <a:solidFill>
                  <a:srgbClr val="C0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w</a:t>
            </a:r>
            <a:r>
              <a:rPr lang="en-US" sz="2400" b="1" i="1" dirty="0" smtClean="0">
                <a:solidFill>
                  <a:srgbClr val="C0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hich is </a:t>
            </a:r>
            <a:r>
              <a:rPr lang="en-US" sz="2800" b="1" i="1" dirty="0" smtClean="0">
                <a:latin typeface="Arial Narrow" panose="020B0606020202030204" pitchFamily="34" charset="0"/>
              </a:rPr>
              <a:t>8.0658175e+67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 smtClean="0">
                <a:solidFill>
                  <a:srgbClr val="00206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Total atoms in the galaxy? </a:t>
            </a:r>
            <a:r>
              <a:rPr lang="en-US" sz="2800" b="1" i="1" dirty="0" smtClean="0">
                <a:latin typeface="Arial Narrow" panose="020B0606020202030204" pitchFamily="34" charset="0"/>
                <a:cs typeface="Courier New" panose="02070309020205020404" pitchFamily="49" charset="0"/>
              </a:rPr>
              <a:t>10^68</a:t>
            </a:r>
            <a:endParaRPr lang="en-US" sz="2800" b="1" i="1" dirty="0">
              <a:latin typeface="Arial Narrow" panose="020B060602020203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 smtClean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Who loves large numbers?</a:t>
            </a:r>
            <a:endParaRPr lang="en-US" sz="4400" dirty="0">
              <a:solidFill>
                <a:srgbClr val="0070C0"/>
              </a:solidFill>
              <a:effectLst/>
              <a:latin typeface="Arial Narrow" panose="020B0606020202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17DE768-CA84-4787-B964-1C3833887A45}"/>
              </a:ext>
            </a:extLst>
          </p:cNvPr>
          <p:cNvGrpSpPr/>
          <p:nvPr/>
        </p:nvGrpSpPr>
        <p:grpSpPr>
          <a:xfrm>
            <a:off x="6019800" y="3276600"/>
            <a:ext cx="2819400" cy="933736"/>
            <a:chOff x="4204010" y="3991347"/>
            <a:chExt cx="4114800" cy="143529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9108344-63B6-46DB-BE54-ABE9EDCA12FD}"/>
                </a:ext>
              </a:extLst>
            </p:cNvPr>
            <p:cNvSpPr/>
            <p:nvPr/>
          </p:nvSpPr>
          <p:spPr>
            <a:xfrm>
              <a:off x="4204010" y="3991347"/>
              <a:ext cx="4114800" cy="143529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2CAD7BA-D225-4BCF-9116-BEEC892F9503}"/>
                </a:ext>
              </a:extLst>
            </p:cNvPr>
            <p:cNvSpPr txBox="1"/>
            <p:nvPr/>
          </p:nvSpPr>
          <p:spPr>
            <a:xfrm>
              <a:off x="4537644" y="4240594"/>
              <a:ext cx="3378739" cy="993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latin typeface="Segoe Print" panose="02000600000000000000" pitchFamily="2" charset="0"/>
                  <a:hlinkClick r:id="rId2"/>
                </a:rPr>
                <a:t>How big?</a:t>
              </a:r>
              <a:endParaRPr lang="en-US" sz="3600" b="1" dirty="0">
                <a:latin typeface="Segoe Print" panose="02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272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5020" y="1262089"/>
            <a:ext cx="8229600" cy="4550255"/>
          </a:xfrm>
        </p:spPr>
        <p:txBody>
          <a:bodyPr>
            <a:noAutofit/>
          </a:bodyPr>
          <a:lstStyle/>
          <a:p>
            <a:pPr marL="10972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 err="1">
                <a:latin typeface="Arial Narrow" panose="020B0606020202030204" pitchFamily="34" charset="0"/>
              </a:rPr>
              <a:t>Blockchain</a:t>
            </a:r>
            <a:r>
              <a:rPr lang="en-US" sz="2800" b="1" dirty="0">
                <a:latin typeface="Arial Narrow" panose="020B0606020202030204" pitchFamily="34" charset="0"/>
              </a:rPr>
              <a:t> is a doubly-linked list</a:t>
            </a:r>
            <a:endParaRPr lang="en-US" sz="2800" b="1" i="1" dirty="0">
              <a:solidFill>
                <a:srgbClr val="0070C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Structure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990600" y="2439087"/>
            <a:ext cx="125709" cy="364474"/>
          </a:xfrm>
          <a:prstGeom prst="straightConnector1">
            <a:avLst/>
          </a:prstGeom>
          <a:ln w="44450">
            <a:solidFill>
              <a:srgbClr val="47AF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3" idx="1"/>
            <a:endCxn id="49" idx="3"/>
          </p:cNvCxnSpPr>
          <p:nvPr/>
        </p:nvCxnSpPr>
        <p:spPr>
          <a:xfrm flipH="1" flipV="1">
            <a:off x="6334009" y="5194111"/>
            <a:ext cx="869138" cy="834667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9152" y="1922664"/>
            <a:ext cx="1583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chain head </a:t>
            </a:r>
          </a:p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(block 0000)</a:t>
            </a:r>
          </a:p>
        </p:txBody>
      </p:sp>
      <p:cxnSp>
        <p:nvCxnSpPr>
          <p:cNvPr id="16" name="Straight Arrow Connector 15"/>
          <p:cNvCxnSpPr>
            <a:endCxn id="55" idx="1"/>
          </p:cNvCxnSpPr>
          <p:nvPr/>
        </p:nvCxnSpPr>
        <p:spPr>
          <a:xfrm flipV="1">
            <a:off x="1959237" y="4123388"/>
            <a:ext cx="897130" cy="8508"/>
          </a:xfrm>
          <a:prstGeom prst="straightConnector1">
            <a:avLst/>
          </a:prstGeom>
          <a:ln w="41275">
            <a:solidFill>
              <a:srgbClr val="47AF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2" idx="1"/>
          </p:cNvCxnSpPr>
          <p:nvPr/>
        </p:nvCxnSpPr>
        <p:spPr>
          <a:xfrm>
            <a:off x="6334009" y="4772688"/>
            <a:ext cx="869138" cy="823223"/>
          </a:xfrm>
          <a:prstGeom prst="straightConnector1">
            <a:avLst/>
          </a:prstGeom>
          <a:ln w="41275">
            <a:solidFill>
              <a:srgbClr val="47AF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643389" y="2843034"/>
            <a:ext cx="1295400" cy="1917509"/>
            <a:chOff x="4400823" y="3057342"/>
            <a:chExt cx="914400" cy="1667058"/>
          </a:xfrm>
        </p:grpSpPr>
        <p:grpSp>
          <p:nvGrpSpPr>
            <p:cNvPr id="27" name="Group 26"/>
            <p:cNvGrpSpPr/>
            <p:nvPr/>
          </p:nvGrpSpPr>
          <p:grpSpPr>
            <a:xfrm>
              <a:off x="4400823" y="3057342"/>
              <a:ext cx="914400" cy="1667058"/>
              <a:chOff x="1029247" y="2976471"/>
              <a:chExt cx="914400" cy="1667058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029247" y="2976471"/>
                <a:ext cx="914400" cy="914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029247" y="3890871"/>
                <a:ext cx="914400" cy="376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029247" y="4267200"/>
                <a:ext cx="914400" cy="376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4481505" y="4336589"/>
              <a:ext cx="474820" cy="32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  <a:latin typeface="Arial Narrow" panose="020B0606020202030204" pitchFamily="34" charset="0"/>
                </a:rPr>
                <a:t>prev</a:t>
              </a:r>
              <a:endParaRPr lang="en-US" b="1" dirty="0">
                <a:solidFill>
                  <a:srgbClr val="0070C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85143" y="3998751"/>
              <a:ext cx="499012" cy="32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next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038609" y="3493035"/>
            <a:ext cx="1295400" cy="1917509"/>
            <a:chOff x="4400823" y="3057342"/>
            <a:chExt cx="914400" cy="1667058"/>
          </a:xfrm>
        </p:grpSpPr>
        <p:grpSp>
          <p:nvGrpSpPr>
            <p:cNvPr id="44" name="Group 43"/>
            <p:cNvGrpSpPr/>
            <p:nvPr/>
          </p:nvGrpSpPr>
          <p:grpSpPr>
            <a:xfrm>
              <a:off x="4400823" y="3057342"/>
              <a:ext cx="914400" cy="1667058"/>
              <a:chOff x="1029247" y="2976471"/>
              <a:chExt cx="914400" cy="1667058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029247" y="2976471"/>
                <a:ext cx="914400" cy="914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029247" y="3890871"/>
                <a:ext cx="914400" cy="376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029247" y="4267200"/>
                <a:ext cx="914400" cy="376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4481505" y="4336589"/>
              <a:ext cx="474820" cy="32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  <a:latin typeface="Arial Narrow" panose="020B0606020202030204" pitchFamily="34" charset="0"/>
                </a:rPr>
                <a:t>prev</a:t>
              </a:r>
              <a:endParaRPr lang="en-US" b="1" dirty="0">
                <a:solidFill>
                  <a:srgbClr val="0070C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85143" y="3998751"/>
              <a:ext cx="499012" cy="32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next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856367" y="2855179"/>
            <a:ext cx="1295400" cy="1917509"/>
            <a:chOff x="4400823" y="3057342"/>
            <a:chExt cx="914400" cy="1667058"/>
          </a:xfrm>
        </p:grpSpPr>
        <p:grpSp>
          <p:nvGrpSpPr>
            <p:cNvPr id="51" name="Group 50"/>
            <p:cNvGrpSpPr/>
            <p:nvPr/>
          </p:nvGrpSpPr>
          <p:grpSpPr>
            <a:xfrm>
              <a:off x="4400823" y="3057342"/>
              <a:ext cx="914400" cy="1667058"/>
              <a:chOff x="1029247" y="2976471"/>
              <a:chExt cx="914400" cy="1667058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029247" y="2976471"/>
                <a:ext cx="914400" cy="914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029247" y="3890871"/>
                <a:ext cx="914400" cy="376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029247" y="4267200"/>
                <a:ext cx="914400" cy="376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4481505" y="4336589"/>
              <a:ext cx="474820" cy="32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  <a:latin typeface="Arial Narrow" panose="020B0606020202030204" pitchFamily="34" charset="0"/>
                </a:rPr>
                <a:t>prev</a:t>
              </a:r>
              <a:endParaRPr lang="en-US" b="1" dirty="0">
                <a:solidFill>
                  <a:srgbClr val="0070C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485143" y="3998751"/>
              <a:ext cx="499012" cy="32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next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203147" y="4327702"/>
            <a:ext cx="1295400" cy="1917509"/>
            <a:chOff x="4400823" y="3057342"/>
            <a:chExt cx="914400" cy="1667058"/>
          </a:xfrm>
        </p:grpSpPr>
        <p:grpSp>
          <p:nvGrpSpPr>
            <p:cNvPr id="58" name="Group 57"/>
            <p:cNvGrpSpPr/>
            <p:nvPr/>
          </p:nvGrpSpPr>
          <p:grpSpPr>
            <a:xfrm>
              <a:off x="4400823" y="3057342"/>
              <a:ext cx="914400" cy="1667058"/>
              <a:chOff x="1029247" y="2976471"/>
              <a:chExt cx="914400" cy="1667058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029247" y="2976471"/>
                <a:ext cx="914400" cy="914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029247" y="3890871"/>
                <a:ext cx="914400" cy="376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029247" y="4267200"/>
                <a:ext cx="914400" cy="376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481505" y="4336589"/>
              <a:ext cx="474820" cy="32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  <a:latin typeface="Arial Narrow" panose="020B0606020202030204" pitchFamily="34" charset="0"/>
                </a:rPr>
                <a:t>prev</a:t>
              </a:r>
              <a:endParaRPr lang="en-US" b="1" dirty="0">
                <a:solidFill>
                  <a:srgbClr val="0070C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485143" y="3998751"/>
              <a:ext cx="499012" cy="32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next</a:t>
              </a:r>
            </a:p>
          </p:txBody>
        </p:sp>
      </p:grpSp>
      <p:cxnSp>
        <p:nvCxnSpPr>
          <p:cNvPr id="65" name="Straight Arrow Connector 64"/>
          <p:cNvCxnSpPr>
            <a:endCxn id="48" idx="1"/>
          </p:cNvCxnSpPr>
          <p:nvPr/>
        </p:nvCxnSpPr>
        <p:spPr>
          <a:xfrm>
            <a:off x="4121031" y="4283249"/>
            <a:ext cx="917578" cy="477995"/>
          </a:xfrm>
          <a:prstGeom prst="straightConnector1">
            <a:avLst/>
          </a:prstGeom>
          <a:ln w="41275">
            <a:solidFill>
              <a:srgbClr val="47AF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6" idx="1"/>
          </p:cNvCxnSpPr>
          <p:nvPr/>
        </p:nvCxnSpPr>
        <p:spPr>
          <a:xfrm flipH="1" flipV="1">
            <a:off x="1959237" y="4537803"/>
            <a:ext cx="897130" cy="18452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9" idx="1"/>
            <a:endCxn id="56" idx="3"/>
          </p:cNvCxnSpPr>
          <p:nvPr/>
        </p:nvCxnSpPr>
        <p:spPr>
          <a:xfrm flipH="1" flipV="1">
            <a:off x="4151767" y="4556255"/>
            <a:ext cx="886842" cy="637856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022782" y="5426633"/>
            <a:ext cx="356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47AF6F"/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379341" y="4382938"/>
            <a:ext cx="332814" cy="346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9363" y="2949646"/>
            <a:ext cx="1199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 Narrow" panose="020B0606020202030204" pitchFamily="34" charset="0"/>
              </a:rPr>
              <a:t>Financial transaction</a:t>
            </a:r>
          </a:p>
          <a:p>
            <a:r>
              <a:rPr lang="en-US" sz="1600" i="1" dirty="0">
                <a:latin typeface="Arial Narrow" panose="020B0606020202030204" pitchFamily="34" charset="0"/>
              </a:rPr>
              <a:t>information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921605" y="2980293"/>
            <a:ext cx="1199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 Narrow" panose="020B0606020202030204" pitchFamily="34" charset="0"/>
              </a:rPr>
              <a:t>Financial transaction</a:t>
            </a:r>
          </a:p>
          <a:p>
            <a:r>
              <a:rPr lang="en-US" sz="1600" i="1" dirty="0">
                <a:latin typeface="Arial Narrow" panose="020B0606020202030204" pitchFamily="34" charset="0"/>
              </a:rPr>
              <a:t>information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124295" y="3576278"/>
            <a:ext cx="1199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 Narrow" panose="020B0606020202030204" pitchFamily="34" charset="0"/>
              </a:rPr>
              <a:t>Financial transaction</a:t>
            </a:r>
          </a:p>
          <a:p>
            <a:r>
              <a:rPr lang="en-US" sz="1600" i="1" dirty="0">
                <a:latin typeface="Arial Narrow" panose="020B0606020202030204" pitchFamily="34" charset="0"/>
              </a:rPr>
              <a:t>information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282650" y="4438091"/>
            <a:ext cx="1199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 Narrow" panose="020B0606020202030204" pitchFamily="34" charset="0"/>
              </a:rPr>
              <a:t>Financial transaction</a:t>
            </a:r>
          </a:p>
          <a:p>
            <a:r>
              <a:rPr lang="en-US" sz="1600" i="1" dirty="0">
                <a:latin typeface="Arial Narrow" panose="020B0606020202030204" pitchFamily="34" charset="0"/>
              </a:rPr>
              <a:t>information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686309" y="2105953"/>
            <a:ext cx="2777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A “link” 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also is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SHA-256 </a:t>
            </a:r>
          </a:p>
          <a:p>
            <a:pPr algn="r"/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hash of the block</a:t>
            </a:r>
          </a:p>
          <a:p>
            <a:pPr algn="r"/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With a special condition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81647E8-CCC8-4EA6-B2C4-FC43B502043C}"/>
              </a:ext>
            </a:extLst>
          </p:cNvPr>
          <p:cNvGrpSpPr/>
          <p:nvPr/>
        </p:nvGrpSpPr>
        <p:grpSpPr>
          <a:xfrm>
            <a:off x="643389" y="5410544"/>
            <a:ext cx="3995689" cy="1101921"/>
            <a:chOff x="423911" y="5410544"/>
            <a:chExt cx="4418625" cy="11728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BBD0BD4-0196-4047-9239-0E4CA7169033}"/>
                </a:ext>
              </a:extLst>
            </p:cNvPr>
            <p:cNvSpPr/>
            <p:nvPr/>
          </p:nvSpPr>
          <p:spPr>
            <a:xfrm>
              <a:off x="423911" y="5410544"/>
              <a:ext cx="4418625" cy="117281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0C9339-F2E7-4913-92BA-50B26F3D20F8}"/>
                </a:ext>
              </a:extLst>
            </p:cNvPr>
            <p:cNvSpPr txBox="1"/>
            <p:nvPr/>
          </p:nvSpPr>
          <p:spPr>
            <a:xfrm>
              <a:off x="665405" y="5680314"/>
              <a:ext cx="38674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i="1" dirty="0">
                  <a:solidFill>
                    <a:srgbClr val="0070C0"/>
                  </a:solidFill>
                  <a:latin typeface="Arial Narrow" panose="020B0606020202030204" pitchFamily="34" charset="0"/>
                  <a:cs typeface="Courier New" panose="02070309020205020404" pitchFamily="49" charset="0"/>
                  <a:hlinkClick r:id="rId2"/>
                </a:rPr>
                <a:t>Watch this explanation</a:t>
              </a:r>
              <a:endParaRPr lang="en-US" sz="2800" b="1" i="1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369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>
                <a:latin typeface="Arial Narrow" panose="020B0606020202030204" pitchFamily="34" charset="0"/>
              </a:rPr>
              <a:t>Every ten minutes, one lucky Bitcoin miner earns a reward for extending the block chain by one block.</a:t>
            </a:r>
          </a:p>
          <a:p>
            <a:pPr>
              <a:spcBef>
                <a:spcPts val="1200"/>
              </a:spcBef>
            </a:pPr>
            <a:r>
              <a:rPr lang="en-US" sz="2400" b="1" dirty="0">
                <a:latin typeface="Arial Narrow" panose="020B0606020202030204" pitchFamily="34" charset="0"/>
              </a:rPr>
              <a:t>In 2009, the reward was 50 BTC.  Today it is 12.5 BTC.  (See </a:t>
            </a:r>
            <a:r>
              <a:rPr lang="en-US" sz="2400" b="1" dirty="0">
                <a:latin typeface="Arial Narrow" panose="020B0606020202030204" pitchFamily="34" charset="0"/>
                <a:hlinkClick r:id="rId2"/>
              </a:rPr>
              <a:t>https://blockchain.info/q</a:t>
            </a:r>
            <a:r>
              <a:rPr lang="en-US" sz="2400" b="1" dirty="0">
                <a:latin typeface="Arial Narrow" panose="020B0606020202030204" pitchFamily="34" charset="0"/>
              </a:rPr>
              <a:t> to issue queries about the block chain.)</a:t>
            </a:r>
          </a:p>
          <a:p>
            <a:pPr>
              <a:spcBef>
                <a:spcPts val="1200"/>
              </a:spcBef>
            </a:pPr>
            <a:r>
              <a:rPr lang="en-US" sz="2400" b="1" dirty="0">
                <a:latin typeface="Arial Narrow" panose="020B0606020202030204" pitchFamily="34" charset="0"/>
              </a:rPr>
              <a:t>Mining is the only mechanism for creating new bitcoins. The total number of Bitcoins will never exceed 21M.</a:t>
            </a:r>
          </a:p>
          <a:p>
            <a:pPr>
              <a:spcBef>
                <a:spcPts val="1200"/>
              </a:spcBef>
            </a:pPr>
            <a:r>
              <a:rPr lang="en-US" sz="2400" b="1" dirty="0">
                <a:latin typeface="Arial Narrow" panose="020B0606020202030204" pitchFamily="34" charset="0"/>
              </a:rPr>
              <a:t>The rewarded miner also receives all (optional) transaction fees in the block.</a:t>
            </a:r>
          </a:p>
          <a:p>
            <a:pPr>
              <a:spcBef>
                <a:spcPts val="1200"/>
              </a:spcBef>
            </a:pPr>
            <a:r>
              <a:rPr lang="en-US" sz="2400" b="1" dirty="0">
                <a:latin typeface="Arial Narrow" panose="020B0606020202030204" pitchFamily="34" charset="0"/>
              </a:rPr>
              <a:t>Smallest division of a bitcoin is a Satoshi, 1/100</a:t>
            </a:r>
            <a:r>
              <a:rPr lang="en-US" sz="2400" b="1" baseline="30000" dirty="0">
                <a:latin typeface="Arial Narrow" panose="020B0606020202030204" pitchFamily="34" charset="0"/>
              </a:rPr>
              <a:t>th</a:t>
            </a:r>
            <a:r>
              <a:rPr lang="en-US" sz="2400" b="1" dirty="0">
                <a:latin typeface="Arial Narrow" panose="020B0606020202030204" pitchFamily="34" charset="0"/>
              </a:rPr>
              <a:t> of a millionth of a Bitcoin ( </a:t>
            </a:r>
            <a:r>
              <a:rPr lang="en-US" sz="2400" b="1" dirty="0"/>
              <a:t>0.00000001 of a BTC )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Mining</a:t>
            </a:r>
          </a:p>
        </p:txBody>
      </p:sp>
    </p:spTree>
    <p:extLst>
      <p:ext uri="{BB962C8B-B14F-4D97-AF65-F5344CB8AC3E}">
        <p14:creationId xmlns:p14="http://schemas.microsoft.com/office/powerpoint/2010/main" val="298283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>
                <a:latin typeface="Arial Narrow" panose="020B0606020202030204" pitchFamily="34" charset="0"/>
              </a:rPr>
              <a:t>Mining costs electricity and hardware</a:t>
            </a:r>
          </a:p>
          <a:p>
            <a:pPr>
              <a:spcBef>
                <a:spcPts val="1200"/>
              </a:spcBef>
            </a:pPr>
            <a:r>
              <a:rPr lang="en-US" sz="2400" b="1" dirty="0">
                <a:latin typeface="Arial Narrow" panose="020B0606020202030204" pitchFamily="34" charset="0"/>
              </a:rPr>
              <a:t>My computer will do about 220,000 SHA-256 encryptions per second</a:t>
            </a:r>
          </a:p>
          <a:p>
            <a:pPr>
              <a:spcBef>
                <a:spcPts val="1200"/>
              </a:spcBef>
            </a:pPr>
            <a:r>
              <a:rPr lang="en-US" sz="2400" b="1" dirty="0">
                <a:latin typeface="Arial Narrow" panose="020B0606020202030204" pitchFamily="34" charset="0"/>
              </a:rPr>
              <a:t>Mining “rigs” in common use do about 2.2 billion SHA-256 hashes per second</a:t>
            </a:r>
          </a:p>
          <a:p>
            <a:pPr>
              <a:spcBef>
                <a:spcPts val="1200"/>
              </a:spcBef>
            </a:pPr>
            <a:r>
              <a:rPr lang="en-US" sz="2400" b="1" i="1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So my laptop does 2.2 </a:t>
            </a:r>
            <a:r>
              <a:rPr lang="en-US" sz="2400" b="1" i="1" dirty="0" err="1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gHashes</a:t>
            </a:r>
            <a:r>
              <a:rPr lang="en-US" sz="2400" b="1" i="1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in 2.77 hours</a:t>
            </a:r>
            <a:endParaRPr lang="en-US" sz="2400" b="1" dirty="0">
              <a:latin typeface="Arial Narrow" panose="020B060602020203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400" b="1" dirty="0">
                <a:latin typeface="Arial Narrow" panose="020B0606020202030204" pitchFamily="34" charset="0"/>
              </a:rPr>
              <a:t>One mining rig does the work of 10,000 of my laptops</a:t>
            </a:r>
          </a:p>
          <a:p>
            <a:pPr>
              <a:spcBef>
                <a:spcPts val="1200"/>
              </a:spcBef>
            </a:pPr>
            <a:r>
              <a:rPr lang="en-US" sz="2400" b="1" dirty="0">
                <a:latin typeface="Arial Narrow" panose="020B0606020202030204" pitchFamily="34" charset="0"/>
              </a:rPr>
              <a:t>So, I can mine bitcoins on my laptop if I wish… there is a </a:t>
            </a:r>
            <a:r>
              <a:rPr lang="en-US" sz="2400" b="1" i="1" dirty="0">
                <a:latin typeface="Arial Narrow" panose="020B0606020202030204" pitchFamily="34" charset="0"/>
              </a:rPr>
              <a:t>chance</a:t>
            </a:r>
            <a:r>
              <a:rPr lang="en-US" sz="2400" b="1" dirty="0">
                <a:latin typeface="Arial Narrow" panose="020B0606020202030204" pitchFamily="34" charset="0"/>
              </a:rPr>
              <a:t> my snail-paced miner will luckily hit a good block hash</a:t>
            </a:r>
          </a:p>
          <a:p>
            <a:pPr>
              <a:spcBef>
                <a:spcPts val="1200"/>
              </a:spcBef>
            </a:pPr>
            <a:r>
              <a:rPr lang="en-US" sz="2400" b="1" dirty="0">
                <a:latin typeface="Arial Narrow" panose="020B0606020202030204" pitchFamily="34" charset="0"/>
              </a:rPr>
              <a:t>BUT that chance is like winning the Powerball lottery</a:t>
            </a:r>
          </a:p>
          <a:p>
            <a:pPr>
              <a:spcBef>
                <a:spcPts val="1200"/>
              </a:spcBef>
            </a:pPr>
            <a:endParaRPr 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Mining</a:t>
            </a:r>
          </a:p>
        </p:txBody>
      </p:sp>
    </p:spTree>
    <p:extLst>
      <p:ext uri="{BB962C8B-B14F-4D97-AF65-F5344CB8AC3E}">
        <p14:creationId xmlns:p14="http://schemas.microsoft.com/office/powerpoint/2010/main" val="76154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Arial Narrow" panose="020B0606020202030204" pitchFamily="34" charset="0"/>
              </a:rPr>
              <a:t>Look at average #hashes must be done to mine a block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i="1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Demo in JavaScript how many SHA-256 can do per sec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i="1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My laptop does 10 million per minute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i="1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1 million per 6 seconds, is ~170000 per second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i="1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Measure 220000 per second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i="1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Mining rigs do 2.2 </a:t>
            </a:r>
            <a:r>
              <a:rPr lang="en-US" sz="2800" b="1" i="1" dirty="0" err="1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gHashes</a:t>
            </a:r>
            <a:r>
              <a:rPr lang="en-US" sz="2800" b="1" i="1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per sec to find a new block every 10 minutes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i="1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So my laptop does 2.2 </a:t>
            </a:r>
            <a:r>
              <a:rPr lang="en-US" sz="2800" b="1" i="1" dirty="0" err="1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gHashes</a:t>
            </a:r>
            <a:r>
              <a:rPr lang="en-US" sz="2800" b="1" i="1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in 2.7 hours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Speed of hashing</a:t>
            </a:r>
          </a:p>
        </p:txBody>
      </p:sp>
    </p:spTree>
    <p:extLst>
      <p:ext uri="{BB962C8B-B14F-4D97-AF65-F5344CB8AC3E}">
        <p14:creationId xmlns:p14="http://schemas.microsoft.com/office/powerpoint/2010/main" val="76423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048000"/>
            <a:ext cx="8229600" cy="3763963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3200" dirty="0"/>
              <a:t>Beyond this is just templates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68562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0070C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15458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30891"/>
          </a:xfrm>
        </p:spPr>
        <p:txBody>
          <a:bodyPr>
            <a:normAutofit/>
          </a:bodyPr>
          <a:lstStyle/>
          <a:p>
            <a:pPr marL="109728" indent="0" algn="ctr">
              <a:spcBef>
                <a:spcPts val="2400"/>
              </a:spcBef>
              <a:spcAft>
                <a:spcPts val="1200"/>
              </a:spcAft>
              <a:buNone/>
            </a:pP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  <a:p>
            <a:pPr marL="109728" indent="0" algn="ctr">
              <a:spcAft>
                <a:spcPts val="1200"/>
              </a:spcAft>
              <a:buNone/>
            </a:pPr>
            <a:endParaRPr lang="en-US" sz="1800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 algn="ctr">
              <a:spcAft>
                <a:spcPts val="1200"/>
              </a:spcAft>
              <a:buNone/>
            </a:pPr>
            <a:r>
              <a:rPr lang="en-US" sz="4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 data structure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9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3415" y="1219200"/>
            <a:ext cx="8305800" cy="4711891"/>
          </a:xfrm>
          <a:noFill/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b="1" dirty="0">
                <a:latin typeface="Arial Narrow" panose="020B0606020202030204" pitchFamily="34" charset="0"/>
                <a:cs typeface="Courier New" panose="02070309020205020404" pitchFamily="49" charset="0"/>
              </a:rPr>
              <a:t>Digital medium of exchange (not tangible)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b="1" dirty="0">
                <a:latin typeface="Arial Narrow" panose="020B0606020202030204" pitchFamily="34" charset="0"/>
                <a:cs typeface="Courier New" panose="02070309020205020404" pitchFamily="49" charset="0"/>
                <a:hlinkClick r:id="rId2"/>
              </a:rPr>
              <a:t>Bitcoin</a:t>
            </a:r>
            <a:r>
              <a:rPr lang="en-US" sz="28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is (not) the first and is most famous (Aug.2008)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Bitcoin based on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Hashcash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Segoe Print" panose="02000600000000000000" pitchFamily="2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b="1" dirty="0">
                <a:latin typeface="Arial Narrow" panose="020B0606020202030204" pitchFamily="34" charset="0"/>
                <a:cs typeface="Courier New" panose="02070309020205020404" pitchFamily="49" charset="0"/>
              </a:rPr>
              <a:t>Dozens out there now, termed “Altcoins”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Litecoin,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Bytecoin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, BC Cash, Ripple,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Monero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, Nexus …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Kodakoin (company/industry specific)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22306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Cryptocurrencies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098721"/>
            <a:ext cx="7772400" cy="275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800" b="1" dirty="0">
                <a:latin typeface="Arial Narrow" panose="020B0606020202030204" pitchFamily="34" charset="0"/>
                <a:cs typeface="Courier New" panose="02070309020205020404" pitchFamily="49" charset="0"/>
              </a:rPr>
              <a:t>Traded on exchanges like stocks </a:t>
            </a:r>
            <a:r>
              <a:rPr lang="en-US" sz="2800" b="1" i="1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(and like tangible currencies)</a:t>
            </a:r>
          </a:p>
          <a:p>
            <a:pPr>
              <a:spcBef>
                <a:spcPts val="1200"/>
              </a:spcBef>
            </a:pPr>
            <a:r>
              <a:rPr lang="en-US" sz="2800" b="1" dirty="0">
                <a:latin typeface="Arial Narrow" panose="020B0606020202030204" pitchFamily="34" charset="0"/>
                <a:cs typeface="Courier New" panose="02070309020205020404" pitchFamily="49" charset="0"/>
              </a:rPr>
              <a:t>Are cryptocurrencies used?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Some vendors accept them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Many governments are mulling over outlawing or regulating them</a:t>
            </a:r>
          </a:p>
          <a:p>
            <a:pPr>
              <a:spcBef>
                <a:spcPts val="1200"/>
              </a:spcBef>
            </a:pPr>
            <a:r>
              <a:rPr lang="en-US" sz="2800" b="1" dirty="0">
                <a:solidFill>
                  <a:srgbClr val="C0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Private parties can use bitcoin… </a:t>
            </a:r>
            <a:r>
              <a:rPr lang="en-US" sz="2800" b="1" dirty="0">
                <a:latin typeface="Arial Narrow" panose="020B0606020202030204" pitchFamily="34" charset="0"/>
                <a:cs typeface="Courier New" panose="02070309020205020404" pitchFamily="49" charset="0"/>
              </a:rPr>
              <a:t>since the ledger is public, and open, and secure</a:t>
            </a:r>
          </a:p>
          <a:p>
            <a:pPr>
              <a:spcBef>
                <a:spcPts val="1800"/>
              </a:spcBef>
            </a:pPr>
            <a:r>
              <a:rPr lang="en-US" sz="2800" b="1" dirty="0">
                <a:latin typeface="Arial Narrow" panose="020B0606020202030204" pitchFamily="34" charset="0"/>
                <a:cs typeface="Courier New" panose="02070309020205020404" pitchFamily="49" charset="0"/>
              </a:rPr>
              <a:t>So it is more than barter (due to exchanges)</a:t>
            </a:r>
          </a:p>
          <a:p>
            <a:pPr marL="109728" indent="0">
              <a:buNone/>
            </a:pPr>
            <a:endParaRPr lang="en-US" sz="2800" b="1" dirty="0">
              <a:latin typeface="Arial Narrow" panose="020B060602020203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Cryptocurrencies</a:t>
            </a:r>
          </a:p>
        </p:txBody>
      </p:sp>
    </p:spTree>
    <p:extLst>
      <p:ext uri="{BB962C8B-B14F-4D97-AF65-F5344CB8AC3E}">
        <p14:creationId xmlns:p14="http://schemas.microsoft.com/office/powerpoint/2010/main" val="390740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800" b="1" dirty="0">
                <a:latin typeface="Arial Narrow" panose="020B0606020202030204" pitchFamily="34" charset="0"/>
                <a:cs typeface="Courier New" panose="02070309020205020404" pitchFamily="49" charset="0"/>
              </a:rPr>
              <a:t>Bitcoin and </a:t>
            </a:r>
            <a:r>
              <a:rPr lang="en-US" sz="28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blockchain</a:t>
            </a:r>
            <a:r>
              <a:rPr lang="en-US" sz="28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are not the same thing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800" b="1" dirty="0">
                <a:latin typeface="Arial Narrow" panose="020B0606020202030204" pitchFamily="34" charset="0"/>
                <a:cs typeface="Courier New" panose="02070309020205020404" pitchFamily="49" charset="0"/>
              </a:rPr>
              <a:t>Like claiming the voter registration records and Relational DB technology are the same thing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800" b="1" dirty="0">
                <a:latin typeface="Arial Narrow" panose="020B0606020202030204" pitchFamily="34" charset="0"/>
                <a:cs typeface="Courier New" panose="02070309020205020404" pitchFamily="49" charset="0"/>
              </a:rPr>
              <a:t>Bitcoin (and other many other Altcoins) are implemented on a </a:t>
            </a:r>
            <a:r>
              <a:rPr lang="en-US" sz="28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blockchain</a:t>
            </a:r>
            <a:endParaRPr lang="en-US" sz="2800" b="1" dirty="0"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8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Blockchain</a:t>
            </a:r>
            <a:r>
              <a:rPr lang="en-US" sz="28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is being used for many applications others than digital currencies now as well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Cryptocurrencies and </a:t>
            </a:r>
            <a:r>
              <a:rPr lang="en-US" sz="4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Blockchain</a:t>
            </a:r>
            <a:endParaRPr lang="en-US" sz="4400" dirty="0">
              <a:solidFill>
                <a:srgbClr val="0070C0"/>
              </a:solidFill>
              <a:effectLst/>
              <a:latin typeface="Arial Narrow" panose="020B0606020202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40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spcBef>
                <a:spcPts val="1200"/>
              </a:spcBef>
              <a:buNone/>
            </a:pPr>
            <a:r>
              <a:rPr lang="en-US" sz="3200" b="1" dirty="0">
                <a:latin typeface="Arial Narrow" panose="020B0606020202030204" pitchFamily="34" charset="0"/>
                <a:cs typeface="Courier New" panose="02070309020205020404" pitchFamily="49" charset="0"/>
              </a:rPr>
              <a:t>Blockchain technology is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70C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database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70C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distributed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70C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tamper-proof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70C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no central control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70C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sequential (temporal) record trace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800" b="1" dirty="0">
                <a:latin typeface="Arial Narrow" panose="020B0606020202030204" pitchFamily="34" charset="0"/>
                <a:cs typeface="Courier New" panose="02070309020205020404" pitchFamily="49" charset="0"/>
              </a:rPr>
              <a:t>Database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70C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ledger for financial transactions in the coin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70C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records who gains wealth (mines)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70C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records who transfers how much to whom</a:t>
            </a:r>
          </a:p>
          <a:p>
            <a:pPr marL="109728" indent="0">
              <a:buNone/>
            </a:pPr>
            <a:endParaRPr lang="en-US" sz="2800" b="1" dirty="0"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Blockchain</a:t>
            </a:r>
            <a:r>
              <a:rPr lang="en-US" sz="4400" dirty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features</a:t>
            </a:r>
          </a:p>
        </p:txBody>
      </p:sp>
    </p:spTree>
    <p:extLst>
      <p:ext uri="{BB962C8B-B14F-4D97-AF65-F5344CB8AC3E}">
        <p14:creationId xmlns:p14="http://schemas.microsoft.com/office/powerpoint/2010/main" val="142747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3000" b="1" dirty="0">
                <a:latin typeface="Arial Narrow" panose="020B0606020202030204" pitchFamily="34" charset="0"/>
                <a:cs typeface="Courier New" panose="02070309020205020404" pitchFamily="49" charset="0"/>
              </a:rPr>
              <a:t>Tamper proof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70C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security via encryption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70C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security via replication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3000" b="1" dirty="0">
                <a:latin typeface="Arial Narrow" panose="020B0606020202030204" pitchFamily="34" charset="0"/>
                <a:cs typeface="Courier New" panose="02070309020205020404" pitchFamily="49" charset="0"/>
              </a:rPr>
              <a:t>No central control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70C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open software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70C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run your own copy of the Bitcoin software (mine, use)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3000" b="1" dirty="0">
                <a:latin typeface="Arial Narrow" panose="020B0606020202030204" pitchFamily="34" charset="0"/>
                <a:cs typeface="Courier New" panose="02070309020205020404" pitchFamily="49" charset="0"/>
              </a:rPr>
              <a:t>Distributed</a:t>
            </a:r>
            <a:r>
              <a:rPr lang="en-US" sz="35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70C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many copies of the chain exist world-wide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70C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survives many local failure events (flood, fire, willful destruction, computer outage, etc.)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70C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every computer in the network has a copy (almost)</a:t>
            </a:r>
            <a:endParaRPr lang="en-US" sz="2800" b="1" dirty="0"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Cryptocurrencies</a:t>
            </a:r>
          </a:p>
        </p:txBody>
      </p:sp>
    </p:spTree>
    <p:extLst>
      <p:ext uri="{BB962C8B-B14F-4D97-AF65-F5344CB8AC3E}">
        <p14:creationId xmlns:p14="http://schemas.microsoft.com/office/powerpoint/2010/main" val="196290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Arial Narrow" panose="020B0606020202030204" pitchFamily="34" charset="0"/>
                <a:cs typeface="Courier New" panose="02070309020205020404" pitchFamily="49" charset="0"/>
              </a:rPr>
              <a:t>Chain of blocks </a:t>
            </a:r>
            <a:r>
              <a:rPr lang="en-US" sz="2800" b="1" i="1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 surprise ! 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Arial Narrow" panose="020B0606020202030204" pitchFamily="34" charset="0"/>
                <a:cs typeface="Courier New" panose="02070309020205020404" pitchFamily="49" charset="0"/>
              </a:rPr>
              <a:t>Block is an encrypted collection of data (in general)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For Bitcoin, that data is financial transaction info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800" b="1" dirty="0">
                <a:latin typeface="Arial Narrow" panose="020B0606020202030204" pitchFamily="34" charset="0"/>
                <a:cs typeface="Courier New" panose="02070309020205020404" pitchFamily="49" charset="0"/>
              </a:rPr>
              <a:t>Each block has a “digital fingerprint”, a hash value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Arial Narrow" panose="020B0606020202030204" pitchFamily="34" charset="0"/>
                <a:cs typeface="Courier New" panose="02070309020205020404" pitchFamily="49" charset="0"/>
              </a:rPr>
              <a:t>Each block contains (and encodes) the hash of its previous block in chain, and next in chain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In COMP 410 terms, a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blockchain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 is a doubly linked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</a:t>
            </a:r>
            <a:r>
              <a:rPr lang="en-US" sz="4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blockchain</a:t>
            </a:r>
            <a:r>
              <a:rPr lang="en-US" sz="4400" dirty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works</a:t>
            </a:r>
          </a:p>
        </p:txBody>
      </p:sp>
    </p:spTree>
    <p:extLst>
      <p:ext uri="{BB962C8B-B14F-4D97-AF65-F5344CB8AC3E}">
        <p14:creationId xmlns:p14="http://schemas.microsoft.com/office/powerpoint/2010/main" val="312345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Arial Narrow" panose="020B0606020202030204" pitchFamily="34" charset="0"/>
                <a:cs typeface="Courier New" panose="02070309020205020404" pitchFamily="49" charset="0"/>
              </a:rPr>
              <a:t>Hashing used for encryption and security (not access into a hash table)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Arial Narrow" panose="020B0606020202030204" pitchFamily="34" charset="0"/>
                <a:cs typeface="Courier New" panose="02070309020205020404" pitchFamily="49" charset="0"/>
              </a:rPr>
              <a:t>We want a hash to be a “fingerprint” of some data</a:t>
            </a:r>
          </a:p>
          <a:p>
            <a:pPr lvl="1">
              <a:spcBef>
                <a:spcPts val="0"/>
              </a:spcBef>
            </a:pPr>
            <a:r>
              <a:rPr lang="en-US" sz="2400" b="1" i="1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we want the fingerprint to be unique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b="1" i="1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want fingerprint to be fixed size no matter the data size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Arial Narrow" panose="020B0606020202030204" pitchFamily="34" charset="0"/>
                <a:cs typeface="Courier New" panose="02070309020205020404" pitchFamily="49" charset="0"/>
              </a:rPr>
              <a:t>If </a:t>
            </a:r>
            <a:r>
              <a:rPr lang="en-US" sz="28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dA</a:t>
            </a:r>
            <a:r>
              <a:rPr lang="en-US" sz="28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!== dB (even a little different) we want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b="1" i="1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hash(</a:t>
            </a:r>
            <a:r>
              <a:rPr lang="en-US" sz="2400" b="1" i="1" dirty="0" err="1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dA</a:t>
            </a:r>
            <a:r>
              <a:rPr lang="en-US" sz="2400" b="1" i="1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) !== hash(dB)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b="1" i="1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hash(</a:t>
            </a:r>
            <a:r>
              <a:rPr lang="en-US" sz="2400" b="1" i="1" dirty="0" err="1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dA</a:t>
            </a:r>
            <a:r>
              <a:rPr lang="en-US" sz="2400" b="1" i="1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) is VERY different from hash(dB) so we cant guess hash(dB) if we know </a:t>
            </a:r>
            <a:r>
              <a:rPr lang="en-US" sz="2400" b="1" i="1" dirty="0" err="1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dA</a:t>
            </a:r>
            <a:r>
              <a:rPr lang="en-US" sz="2400" b="1" i="1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and hash(</a:t>
            </a:r>
            <a:r>
              <a:rPr lang="en-US" sz="2400" b="1" i="1" dirty="0" err="1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dA</a:t>
            </a:r>
            <a:r>
              <a:rPr lang="en-US" sz="2400" b="1" i="1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C0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These are called cryptographic hash functions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Hashing in security</a:t>
            </a:r>
          </a:p>
        </p:txBody>
      </p:sp>
    </p:spTree>
    <p:extLst>
      <p:ext uri="{BB962C8B-B14F-4D97-AF65-F5344CB8AC3E}">
        <p14:creationId xmlns:p14="http://schemas.microsoft.com/office/powerpoint/2010/main" val="208003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7248</TotalTime>
  <Words>886</Words>
  <Application>Microsoft Office PowerPoint</Application>
  <PresentationFormat>On-screen Show (4:3)</PresentationFormat>
  <Paragraphs>141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Arial Black</vt:lpstr>
      <vt:lpstr>Arial Narrow</vt:lpstr>
      <vt:lpstr>Calibri</vt:lpstr>
      <vt:lpstr>Courier New</vt:lpstr>
      <vt:lpstr>Lucida Sans Unicode</vt:lpstr>
      <vt:lpstr>Segoe Print</vt:lpstr>
      <vt:lpstr>Verdana</vt:lpstr>
      <vt:lpstr>Wingdings 2</vt:lpstr>
      <vt:lpstr>Wingdings 3</vt:lpstr>
      <vt:lpstr>Concourse</vt:lpstr>
      <vt:lpstr>Data Structures  and Analysis  (COMP 410)</vt:lpstr>
      <vt:lpstr>PowerPoint Presentation</vt:lpstr>
      <vt:lpstr>Cryptocurrencies</vt:lpstr>
      <vt:lpstr>Cryptocurrencies</vt:lpstr>
      <vt:lpstr>Cryptocurrencies and Blockchain</vt:lpstr>
      <vt:lpstr>Blockchain features</vt:lpstr>
      <vt:lpstr>Cryptocurrencies</vt:lpstr>
      <vt:lpstr>How blockchain works</vt:lpstr>
      <vt:lpstr>Hashing in security</vt:lpstr>
      <vt:lpstr>SHA-256 Hash</vt:lpstr>
      <vt:lpstr>Who loves large numbers?</vt:lpstr>
      <vt:lpstr>Data Structure</vt:lpstr>
      <vt:lpstr>Mining</vt:lpstr>
      <vt:lpstr>Mining</vt:lpstr>
      <vt:lpstr>Speed of hashing</vt:lpstr>
      <vt:lpstr>END</vt:lpstr>
    </vt:vector>
  </TitlesOfParts>
  <Company>The University of North Carolina at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Elemental Design Patterns</dc:title>
  <dc:creator>pds</dc:creator>
  <cp:lastModifiedBy>David Stotts</cp:lastModifiedBy>
  <cp:revision>857</cp:revision>
  <dcterms:created xsi:type="dcterms:W3CDTF">2013-02-22T17:09:52Z</dcterms:created>
  <dcterms:modified xsi:type="dcterms:W3CDTF">2019-10-28T17:08:57Z</dcterms:modified>
</cp:coreProperties>
</file>