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2" r:id="rId3"/>
    <p:sldId id="260" r:id="rId4"/>
    <p:sldId id="273" r:id="rId5"/>
    <p:sldId id="276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7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A7C9-F3BD-46B6-95A7-13D919F759AF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5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A7C9-F3BD-46B6-95A7-13D919F759AF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3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A7C9-F3BD-46B6-95A7-13D919F759AF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A7C9-F3BD-46B6-95A7-13D919F759AF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A7C9-F3BD-46B6-95A7-13D919F759AF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A7C9-F3BD-46B6-95A7-13D919F759AF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8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A7C9-F3BD-46B6-95A7-13D919F759AF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0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A7C9-F3BD-46B6-95A7-13D919F759AF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1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A7C9-F3BD-46B6-95A7-13D919F759AF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6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A7C9-F3BD-46B6-95A7-13D919F759AF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A7C9-F3BD-46B6-95A7-13D919F759AF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0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A7C9-F3BD-46B6-95A7-13D919F759AF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1E58B-C6D2-41FD-A732-3BF9D45A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75" y="313023"/>
            <a:ext cx="6720155" cy="1325563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Notes on Assignment 2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777430" y="2561351"/>
            <a:ext cx="79774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rgbClr val="C00000"/>
                </a:solidFill>
                <a:latin typeface="Calibri" panose="020F0502020204030204" pitchFamily="34" charset="0"/>
              </a:rPr>
              <a:t>Object Delegation</a:t>
            </a:r>
          </a:p>
        </p:txBody>
      </p:sp>
    </p:spTree>
    <p:extLst>
      <p:ext uri="{BB962C8B-B14F-4D97-AF65-F5344CB8AC3E}">
        <p14:creationId xmlns:p14="http://schemas.microsoft.com/office/powerpoint/2010/main" val="42314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7092" y="365125"/>
            <a:ext cx="5466708" cy="1325563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After the BST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189" y="700076"/>
            <a:ext cx="5473284" cy="5453063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en-US" sz="3200" dirty="0"/>
              <a:t>Your code will have several classes, most notably the class that represents the entire BST  data structure, and the class that is a linked cell (a data element in the tree).  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The class that is the entire BST will have the methods of the ADT (</a:t>
            </a:r>
            <a:r>
              <a:rPr lang="en-US" sz="3200" i="1" dirty="0"/>
              <a:t>insert, remove, size, </a:t>
            </a:r>
            <a:r>
              <a:rPr lang="en-US" sz="3200" i="1" dirty="0" err="1"/>
              <a:t>isEmpty</a:t>
            </a:r>
            <a:r>
              <a:rPr lang="en-US" sz="3200" i="1" dirty="0"/>
              <a:t>, constructors, </a:t>
            </a:r>
            <a:r>
              <a:rPr lang="en-US" sz="3200" i="1" dirty="0" err="1"/>
              <a:t>findMin</a:t>
            </a:r>
            <a:r>
              <a:rPr lang="en-US" sz="3200" i="1" dirty="0"/>
              <a:t>, etc</a:t>
            </a:r>
            <a:r>
              <a:rPr lang="en-US" sz="3200" dirty="0"/>
              <a:t>.) and will have some data fields (counter to keep size, </a:t>
            </a:r>
            <a:r>
              <a:rPr lang="en-US" sz="3200" i="1" dirty="0"/>
              <a:t>e.g.</a:t>
            </a:r>
            <a:r>
              <a:rPr lang="en-US" sz="3200" dirty="0"/>
              <a:t>).  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The class that is the entire BST will also have a field that points to a data cell that is the root of the tree of data items (or it might be null).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442092" y="1943100"/>
            <a:ext cx="3190876" cy="4210039"/>
            <a:chOff x="0" y="0"/>
            <a:chExt cx="3520519" cy="2917924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0"/>
              <a:ext cx="3520519" cy="2451702"/>
              <a:chOff x="0" y="0"/>
              <a:chExt cx="3520519" cy="2451702"/>
            </a:xfrm>
          </p:grpSpPr>
          <p:sp>
            <p:nvSpPr>
              <p:cNvPr id="11" name="TextBox 43"/>
              <p:cNvSpPr txBox="1"/>
              <p:nvPr/>
            </p:nvSpPr>
            <p:spPr>
              <a:xfrm>
                <a:off x="0" y="19077"/>
                <a:ext cx="731361" cy="33855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kern="1200" dirty="0" err="1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aBST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243956" y="1053036"/>
                <a:ext cx="3276563" cy="1398666"/>
                <a:chOff x="243956" y="1053036"/>
                <a:chExt cx="3276563" cy="1398666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2012013" y="1053036"/>
                  <a:ext cx="1508506" cy="1398666"/>
                  <a:chOff x="2012013" y="1053036"/>
                  <a:chExt cx="1981200" cy="1398666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2012013" y="1053036"/>
                    <a:ext cx="1981200" cy="46622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2012013" y="1519258"/>
                    <a:ext cx="1981200" cy="46622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2012013" y="1985480"/>
                    <a:ext cx="1981200" cy="46622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  <a:alpha val="28000"/>
                    </a:schemeClr>
                  </a:solidFill>
                  <a:ln w="25400" cmpd="sng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" name="TextBox 25"/>
                <p:cNvSpPr txBox="1"/>
                <p:nvPr/>
              </p:nvSpPr>
              <p:spPr>
                <a:xfrm>
                  <a:off x="266277" y="1166038"/>
                  <a:ext cx="16614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457200" marR="0" algn="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b="1" kern="12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root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7" name="TextBox 30"/>
                <p:cNvSpPr txBox="1"/>
                <p:nvPr/>
              </p:nvSpPr>
              <p:spPr>
                <a:xfrm>
                  <a:off x="2148919" y="1630127"/>
                  <a:ext cx="114392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i="1" kern="1200" dirty="0">
                      <a:solidFill>
                        <a:srgbClr val="0070C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method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8" name="TextBox 40"/>
                <p:cNvSpPr txBox="1"/>
                <p:nvPr/>
              </p:nvSpPr>
              <p:spPr>
                <a:xfrm>
                  <a:off x="2148918" y="1973751"/>
                  <a:ext cx="1143925" cy="265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i="1" kern="1200" dirty="0">
                      <a:solidFill>
                        <a:srgbClr val="0070C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methods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9" name="TextBox 41"/>
                <p:cNvSpPr txBox="1"/>
                <p:nvPr/>
              </p:nvSpPr>
              <p:spPr>
                <a:xfrm>
                  <a:off x="243956" y="1989181"/>
                  <a:ext cx="1677285" cy="4436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 algn="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b="1" kern="1200" dirty="0" err="1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getRoot</a:t>
                  </a:r>
                  <a:r>
                    <a:rPr lang="en-US" sz="1600" b="1" kern="12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, etc. insert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0" name="TextBox 42"/>
                <p:cNvSpPr txBox="1"/>
                <p:nvPr/>
              </p:nvSpPr>
              <p:spPr>
                <a:xfrm>
                  <a:off x="548719" y="1613891"/>
                  <a:ext cx="139484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 algn="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b="1" kern="12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constructor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640412" y="0"/>
                <a:ext cx="1508506" cy="46622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28000"/>
                </a:schemeClr>
              </a:solidFill>
              <a:ln w="254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1708842" y="230989"/>
                <a:ext cx="1186004" cy="769550"/>
              </a:xfrm>
              <a:custGeom>
                <a:avLst/>
                <a:gdLst>
                  <a:gd name="connsiteX0" fmla="*/ 0 w 1186004"/>
                  <a:gd name="connsiteY0" fmla="*/ 18113 h 769550"/>
                  <a:gd name="connsiteX1" fmla="*/ 932507 w 1186004"/>
                  <a:gd name="connsiteY1" fmla="*/ 6 h 769550"/>
                  <a:gd name="connsiteX2" fmla="*/ 977774 w 1186004"/>
                  <a:gd name="connsiteY2" fmla="*/ 36220 h 769550"/>
                  <a:gd name="connsiteX3" fmla="*/ 1041148 w 1186004"/>
                  <a:gd name="connsiteY3" fmla="*/ 63380 h 769550"/>
                  <a:gd name="connsiteX4" fmla="*/ 1104522 w 1186004"/>
                  <a:gd name="connsiteY4" fmla="*/ 90541 h 769550"/>
                  <a:gd name="connsiteX5" fmla="*/ 1167897 w 1186004"/>
                  <a:gd name="connsiteY5" fmla="*/ 172022 h 769550"/>
                  <a:gd name="connsiteX6" fmla="*/ 1186004 w 1186004"/>
                  <a:gd name="connsiteY6" fmla="*/ 199182 h 769550"/>
                  <a:gd name="connsiteX7" fmla="*/ 1176950 w 1186004"/>
                  <a:gd name="connsiteY7" fmla="*/ 380251 h 769550"/>
                  <a:gd name="connsiteX8" fmla="*/ 1104522 w 1186004"/>
                  <a:gd name="connsiteY8" fmla="*/ 443626 h 769550"/>
                  <a:gd name="connsiteX9" fmla="*/ 1032095 w 1186004"/>
                  <a:gd name="connsiteY9" fmla="*/ 479840 h 769550"/>
                  <a:gd name="connsiteX10" fmla="*/ 1004934 w 1186004"/>
                  <a:gd name="connsiteY10" fmla="*/ 497946 h 769550"/>
                  <a:gd name="connsiteX11" fmla="*/ 977774 w 1186004"/>
                  <a:gd name="connsiteY11" fmla="*/ 507000 h 769550"/>
                  <a:gd name="connsiteX12" fmla="*/ 896293 w 1186004"/>
                  <a:gd name="connsiteY12" fmla="*/ 525107 h 769550"/>
                  <a:gd name="connsiteX13" fmla="*/ 805758 w 1186004"/>
                  <a:gd name="connsiteY13" fmla="*/ 543214 h 769550"/>
                  <a:gd name="connsiteX14" fmla="*/ 778598 w 1186004"/>
                  <a:gd name="connsiteY14" fmla="*/ 552267 h 769550"/>
                  <a:gd name="connsiteX15" fmla="*/ 642796 w 1186004"/>
                  <a:gd name="connsiteY15" fmla="*/ 570374 h 769550"/>
                  <a:gd name="connsiteX16" fmla="*/ 588475 w 1186004"/>
                  <a:gd name="connsiteY16" fmla="*/ 597535 h 769550"/>
                  <a:gd name="connsiteX17" fmla="*/ 525101 w 1186004"/>
                  <a:gd name="connsiteY17" fmla="*/ 615642 h 769550"/>
                  <a:gd name="connsiteX18" fmla="*/ 470780 w 1186004"/>
                  <a:gd name="connsiteY18" fmla="*/ 660909 h 769550"/>
                  <a:gd name="connsiteX19" fmla="*/ 452673 w 1186004"/>
                  <a:gd name="connsiteY19" fmla="*/ 688069 h 769550"/>
                  <a:gd name="connsiteX20" fmla="*/ 443619 w 1186004"/>
                  <a:gd name="connsiteY20" fmla="*/ 715230 h 769550"/>
                  <a:gd name="connsiteX21" fmla="*/ 416459 w 1186004"/>
                  <a:gd name="connsiteY21" fmla="*/ 733337 h 769550"/>
                  <a:gd name="connsiteX22" fmla="*/ 389299 w 1186004"/>
                  <a:gd name="connsiteY22" fmla="*/ 769550 h 76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86004" h="769550">
                    <a:moveTo>
                      <a:pt x="0" y="18113"/>
                    </a:moveTo>
                    <a:lnTo>
                      <a:pt x="932507" y="6"/>
                    </a:lnTo>
                    <a:cubicBezTo>
                      <a:pt x="970980" y="-357"/>
                      <a:pt x="953244" y="15778"/>
                      <a:pt x="977774" y="36220"/>
                    </a:cubicBezTo>
                    <a:cubicBezTo>
                      <a:pt x="998970" y="53884"/>
                      <a:pt x="1017839" y="53390"/>
                      <a:pt x="1041148" y="63380"/>
                    </a:cubicBezTo>
                    <a:cubicBezTo>
                      <a:pt x="1119472" y="96947"/>
                      <a:pt x="1040818" y="69305"/>
                      <a:pt x="1104522" y="90541"/>
                    </a:cubicBezTo>
                    <a:cubicBezTo>
                      <a:pt x="1147072" y="133089"/>
                      <a:pt x="1124580" y="107047"/>
                      <a:pt x="1167897" y="172022"/>
                    </a:cubicBezTo>
                    <a:lnTo>
                      <a:pt x="1186004" y="199182"/>
                    </a:lnTo>
                    <a:cubicBezTo>
                      <a:pt x="1182986" y="259538"/>
                      <a:pt x="1184766" y="320327"/>
                      <a:pt x="1176950" y="380251"/>
                    </a:cubicBezTo>
                    <a:cubicBezTo>
                      <a:pt x="1173476" y="406886"/>
                      <a:pt x="1114489" y="438642"/>
                      <a:pt x="1104522" y="443626"/>
                    </a:cubicBezTo>
                    <a:cubicBezTo>
                      <a:pt x="1080380" y="455697"/>
                      <a:pt x="1054554" y="464868"/>
                      <a:pt x="1032095" y="479840"/>
                    </a:cubicBezTo>
                    <a:cubicBezTo>
                      <a:pt x="1023041" y="485875"/>
                      <a:pt x="1014666" y="493080"/>
                      <a:pt x="1004934" y="497946"/>
                    </a:cubicBezTo>
                    <a:cubicBezTo>
                      <a:pt x="996398" y="502214"/>
                      <a:pt x="986950" y="504378"/>
                      <a:pt x="977774" y="507000"/>
                    </a:cubicBezTo>
                    <a:cubicBezTo>
                      <a:pt x="912758" y="525576"/>
                      <a:pt x="970918" y="506451"/>
                      <a:pt x="896293" y="525107"/>
                    </a:cubicBezTo>
                    <a:cubicBezTo>
                      <a:pt x="812025" y="546174"/>
                      <a:pt x="961006" y="521034"/>
                      <a:pt x="805758" y="543214"/>
                    </a:cubicBezTo>
                    <a:cubicBezTo>
                      <a:pt x="796705" y="546232"/>
                      <a:pt x="787856" y="549952"/>
                      <a:pt x="778598" y="552267"/>
                    </a:cubicBezTo>
                    <a:cubicBezTo>
                      <a:pt x="728588" y="564770"/>
                      <a:pt x="699375" y="564716"/>
                      <a:pt x="642796" y="570374"/>
                    </a:cubicBezTo>
                    <a:cubicBezTo>
                      <a:pt x="574518" y="593134"/>
                      <a:pt x="658685" y="562431"/>
                      <a:pt x="588475" y="597535"/>
                    </a:cubicBezTo>
                    <a:cubicBezTo>
                      <a:pt x="575492" y="604026"/>
                      <a:pt x="536697" y="612743"/>
                      <a:pt x="525101" y="615642"/>
                    </a:cubicBezTo>
                    <a:cubicBezTo>
                      <a:pt x="498391" y="633447"/>
                      <a:pt x="492567" y="634765"/>
                      <a:pt x="470780" y="660909"/>
                    </a:cubicBezTo>
                    <a:cubicBezTo>
                      <a:pt x="463814" y="669268"/>
                      <a:pt x="457539" y="678337"/>
                      <a:pt x="452673" y="688069"/>
                    </a:cubicBezTo>
                    <a:cubicBezTo>
                      <a:pt x="448405" y="696605"/>
                      <a:pt x="449581" y="707778"/>
                      <a:pt x="443619" y="715230"/>
                    </a:cubicBezTo>
                    <a:cubicBezTo>
                      <a:pt x="436822" y="723727"/>
                      <a:pt x="425512" y="727301"/>
                      <a:pt x="416459" y="733337"/>
                    </a:cubicBezTo>
                    <a:cubicBezTo>
                      <a:pt x="405272" y="766899"/>
                      <a:pt x="415942" y="756229"/>
                      <a:pt x="389299" y="769550"/>
                    </a:cubicBezTo>
                  </a:path>
                </a:pathLst>
              </a:custGeom>
              <a:noFill/>
              <a:ln w="31750" cmpd="sng">
                <a:headEnd type="oval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012013" y="2451702"/>
              <a:ext cx="1508506" cy="466222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TextBox 92"/>
            <p:cNvSpPr txBox="1"/>
            <p:nvPr/>
          </p:nvSpPr>
          <p:spPr>
            <a:xfrm>
              <a:off x="674965" y="2509137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Box 93"/>
            <p:cNvSpPr txBox="1"/>
            <p:nvPr/>
          </p:nvSpPr>
          <p:spPr>
            <a:xfrm>
              <a:off x="2155315" y="2544202"/>
              <a:ext cx="861269" cy="338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2" name="TextBox 40"/>
          <p:cNvSpPr txBox="1"/>
          <p:nvPr/>
        </p:nvSpPr>
        <p:spPr>
          <a:xfrm>
            <a:off x="8389796" y="5069467"/>
            <a:ext cx="1036814" cy="383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1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68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6254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After  </a:t>
            </a:r>
            <a:r>
              <a:rPr lang="en-US" sz="36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aBST.insert</a:t>
            </a:r>
            <a:r>
              <a:rPr lang="en-US" sz="3600" b="1" dirty="0">
                <a:solidFill>
                  <a:srgbClr val="C00000"/>
                </a:solidFill>
                <a:latin typeface="Calibri" panose="020F0502020204030204" pitchFamily="34" charset="0"/>
              </a:rPr>
              <a:t>(“kappa”)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222624"/>
            <a:ext cx="5543550" cy="5254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root field in </a:t>
            </a:r>
            <a:r>
              <a:rPr lang="en-US" dirty="0" err="1"/>
              <a:t>aBST</a:t>
            </a:r>
            <a:r>
              <a:rPr lang="en-US" dirty="0"/>
              <a:t> now points to a new </a:t>
            </a:r>
            <a:r>
              <a:rPr lang="en-US" dirty="0" err="1"/>
              <a:t>BST_node</a:t>
            </a:r>
            <a:r>
              <a:rPr lang="en-US" dirty="0"/>
              <a:t> object with the data stored in it.  The left and right child of the root cell are null</a:t>
            </a:r>
          </a:p>
          <a:p>
            <a:r>
              <a:rPr lang="en-US" dirty="0"/>
              <a:t>How did this happen?  </a:t>
            </a:r>
            <a:r>
              <a:rPr lang="en-US" b="1" dirty="0" err="1">
                <a:solidFill>
                  <a:srgbClr val="C00000"/>
                </a:solidFill>
              </a:rPr>
              <a:t>aBST.insert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dirty="0"/>
              <a:t>was called and the method in the </a:t>
            </a:r>
            <a:r>
              <a:rPr lang="en-US" dirty="0" err="1"/>
              <a:t>aBST</a:t>
            </a:r>
            <a:r>
              <a:rPr lang="en-US" dirty="0"/>
              <a:t> object saw that root was null. So the </a:t>
            </a:r>
            <a:r>
              <a:rPr lang="en-US" dirty="0" err="1"/>
              <a:t>aBST.insert</a:t>
            </a:r>
            <a:r>
              <a:rPr lang="en-US" dirty="0"/>
              <a:t>() method called new </a:t>
            </a:r>
            <a:r>
              <a:rPr lang="en-US" dirty="0" err="1"/>
              <a:t>BST_node</a:t>
            </a:r>
            <a:r>
              <a:rPr lang="en-US" dirty="0"/>
              <a:t>() , put the data “kappa” into the object, and then hooked that object into the </a:t>
            </a:r>
            <a:r>
              <a:rPr lang="en-US" dirty="0" err="1"/>
              <a:t>aBST.root</a:t>
            </a:r>
            <a:r>
              <a:rPr lang="en-US" dirty="0"/>
              <a:t> field.</a:t>
            </a:r>
          </a:p>
          <a:p>
            <a:r>
              <a:rPr lang="en-US" i="1" dirty="0">
                <a:solidFill>
                  <a:srgbClr val="C00000"/>
                </a:solidFill>
              </a:rPr>
              <a:t>This is a special case</a:t>
            </a:r>
            <a:r>
              <a:rPr lang="en-US" dirty="0"/>
              <a:t>… insert when tree has no data in it</a:t>
            </a:r>
          </a:p>
          <a:p>
            <a:r>
              <a:rPr lang="en-US" dirty="0"/>
              <a:t>Special cases are handled directly in the </a:t>
            </a:r>
            <a:r>
              <a:rPr lang="en-US" dirty="0" err="1"/>
              <a:t>aBST</a:t>
            </a:r>
            <a:r>
              <a:rPr lang="en-US" dirty="0"/>
              <a:t> object… no delegation.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68435" y="5302277"/>
            <a:ext cx="1317692" cy="684749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152807" y="1701418"/>
            <a:ext cx="3133320" cy="4233956"/>
            <a:chOff x="6225547" y="1746386"/>
            <a:chExt cx="3003772" cy="4233956"/>
          </a:xfrm>
        </p:grpSpPr>
        <p:sp>
          <p:nvSpPr>
            <p:cNvPr id="11" name="TextBox 43"/>
            <p:cNvSpPr txBox="1"/>
            <p:nvPr/>
          </p:nvSpPr>
          <p:spPr>
            <a:xfrm>
              <a:off x="6225547" y="1765202"/>
              <a:ext cx="611308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aBST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68435" y="3292999"/>
              <a:ext cx="1260884" cy="68474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968435" y="3977748"/>
              <a:ext cx="1260884" cy="54889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68435" y="4526640"/>
              <a:ext cx="1260884" cy="8206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TextBox 25"/>
            <p:cNvSpPr txBox="1"/>
            <p:nvPr/>
          </p:nvSpPr>
          <p:spPr>
            <a:xfrm>
              <a:off x="6509262" y="3458967"/>
              <a:ext cx="1388714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45720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Box 30"/>
            <p:cNvSpPr txBox="1"/>
            <p:nvPr/>
          </p:nvSpPr>
          <p:spPr>
            <a:xfrm>
              <a:off x="8016697" y="4037366"/>
              <a:ext cx="956149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Box 40"/>
            <p:cNvSpPr txBox="1"/>
            <p:nvPr/>
          </p:nvSpPr>
          <p:spPr>
            <a:xfrm>
              <a:off x="7992283" y="4594583"/>
              <a:ext cx="956149" cy="2976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methods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Box 41"/>
            <p:cNvSpPr txBox="1"/>
            <p:nvPr/>
          </p:nvSpPr>
          <p:spPr>
            <a:xfrm>
              <a:off x="6509262" y="4596239"/>
              <a:ext cx="1401958" cy="3756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getRoot</a:t>
              </a: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etc.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Box 42"/>
            <p:cNvSpPr txBox="1"/>
            <p:nvPr/>
          </p:nvSpPr>
          <p:spPr>
            <a:xfrm>
              <a:off x="6745342" y="4038558"/>
              <a:ext cx="1165878" cy="3614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constructor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21982" y="1746386"/>
              <a:ext cx="1260884" cy="68474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7715029" y="2085644"/>
              <a:ext cx="991321" cy="1130252"/>
            </a:xfrm>
            <a:custGeom>
              <a:avLst/>
              <a:gdLst>
                <a:gd name="connsiteX0" fmla="*/ 0 w 1186004"/>
                <a:gd name="connsiteY0" fmla="*/ 18113 h 769550"/>
                <a:gd name="connsiteX1" fmla="*/ 932507 w 1186004"/>
                <a:gd name="connsiteY1" fmla="*/ 6 h 769550"/>
                <a:gd name="connsiteX2" fmla="*/ 977774 w 1186004"/>
                <a:gd name="connsiteY2" fmla="*/ 36220 h 769550"/>
                <a:gd name="connsiteX3" fmla="*/ 1041148 w 1186004"/>
                <a:gd name="connsiteY3" fmla="*/ 63380 h 769550"/>
                <a:gd name="connsiteX4" fmla="*/ 1104522 w 1186004"/>
                <a:gd name="connsiteY4" fmla="*/ 90541 h 769550"/>
                <a:gd name="connsiteX5" fmla="*/ 1167897 w 1186004"/>
                <a:gd name="connsiteY5" fmla="*/ 172022 h 769550"/>
                <a:gd name="connsiteX6" fmla="*/ 1186004 w 1186004"/>
                <a:gd name="connsiteY6" fmla="*/ 199182 h 769550"/>
                <a:gd name="connsiteX7" fmla="*/ 1176950 w 1186004"/>
                <a:gd name="connsiteY7" fmla="*/ 380251 h 769550"/>
                <a:gd name="connsiteX8" fmla="*/ 1104522 w 1186004"/>
                <a:gd name="connsiteY8" fmla="*/ 443626 h 769550"/>
                <a:gd name="connsiteX9" fmla="*/ 1032095 w 1186004"/>
                <a:gd name="connsiteY9" fmla="*/ 479840 h 769550"/>
                <a:gd name="connsiteX10" fmla="*/ 1004934 w 1186004"/>
                <a:gd name="connsiteY10" fmla="*/ 497946 h 769550"/>
                <a:gd name="connsiteX11" fmla="*/ 977774 w 1186004"/>
                <a:gd name="connsiteY11" fmla="*/ 507000 h 769550"/>
                <a:gd name="connsiteX12" fmla="*/ 896293 w 1186004"/>
                <a:gd name="connsiteY12" fmla="*/ 525107 h 769550"/>
                <a:gd name="connsiteX13" fmla="*/ 805758 w 1186004"/>
                <a:gd name="connsiteY13" fmla="*/ 543214 h 769550"/>
                <a:gd name="connsiteX14" fmla="*/ 778598 w 1186004"/>
                <a:gd name="connsiteY14" fmla="*/ 552267 h 769550"/>
                <a:gd name="connsiteX15" fmla="*/ 642796 w 1186004"/>
                <a:gd name="connsiteY15" fmla="*/ 570374 h 769550"/>
                <a:gd name="connsiteX16" fmla="*/ 588475 w 1186004"/>
                <a:gd name="connsiteY16" fmla="*/ 597535 h 769550"/>
                <a:gd name="connsiteX17" fmla="*/ 525101 w 1186004"/>
                <a:gd name="connsiteY17" fmla="*/ 615642 h 769550"/>
                <a:gd name="connsiteX18" fmla="*/ 470780 w 1186004"/>
                <a:gd name="connsiteY18" fmla="*/ 660909 h 769550"/>
                <a:gd name="connsiteX19" fmla="*/ 452673 w 1186004"/>
                <a:gd name="connsiteY19" fmla="*/ 688069 h 769550"/>
                <a:gd name="connsiteX20" fmla="*/ 443619 w 1186004"/>
                <a:gd name="connsiteY20" fmla="*/ 715230 h 769550"/>
                <a:gd name="connsiteX21" fmla="*/ 416459 w 1186004"/>
                <a:gd name="connsiteY21" fmla="*/ 733337 h 769550"/>
                <a:gd name="connsiteX22" fmla="*/ 389299 w 1186004"/>
                <a:gd name="connsiteY22" fmla="*/ 769550 h 76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86004" h="769550">
                  <a:moveTo>
                    <a:pt x="0" y="18113"/>
                  </a:moveTo>
                  <a:lnTo>
                    <a:pt x="932507" y="6"/>
                  </a:lnTo>
                  <a:cubicBezTo>
                    <a:pt x="970980" y="-357"/>
                    <a:pt x="953244" y="15778"/>
                    <a:pt x="977774" y="36220"/>
                  </a:cubicBezTo>
                  <a:cubicBezTo>
                    <a:pt x="998970" y="53884"/>
                    <a:pt x="1017839" y="53390"/>
                    <a:pt x="1041148" y="63380"/>
                  </a:cubicBezTo>
                  <a:cubicBezTo>
                    <a:pt x="1119472" y="96947"/>
                    <a:pt x="1040818" y="69305"/>
                    <a:pt x="1104522" y="90541"/>
                  </a:cubicBezTo>
                  <a:cubicBezTo>
                    <a:pt x="1147072" y="133089"/>
                    <a:pt x="1124580" y="107047"/>
                    <a:pt x="1167897" y="172022"/>
                  </a:cubicBezTo>
                  <a:lnTo>
                    <a:pt x="1186004" y="199182"/>
                  </a:lnTo>
                  <a:cubicBezTo>
                    <a:pt x="1182986" y="259538"/>
                    <a:pt x="1184766" y="320327"/>
                    <a:pt x="1176950" y="380251"/>
                  </a:cubicBezTo>
                  <a:cubicBezTo>
                    <a:pt x="1173476" y="406886"/>
                    <a:pt x="1114489" y="438642"/>
                    <a:pt x="1104522" y="443626"/>
                  </a:cubicBezTo>
                  <a:cubicBezTo>
                    <a:pt x="1080380" y="455697"/>
                    <a:pt x="1054554" y="464868"/>
                    <a:pt x="1032095" y="479840"/>
                  </a:cubicBezTo>
                  <a:cubicBezTo>
                    <a:pt x="1023041" y="485875"/>
                    <a:pt x="1014666" y="493080"/>
                    <a:pt x="1004934" y="497946"/>
                  </a:cubicBezTo>
                  <a:cubicBezTo>
                    <a:pt x="996398" y="502214"/>
                    <a:pt x="986950" y="504378"/>
                    <a:pt x="977774" y="507000"/>
                  </a:cubicBezTo>
                  <a:cubicBezTo>
                    <a:pt x="912758" y="525576"/>
                    <a:pt x="970918" y="506451"/>
                    <a:pt x="896293" y="525107"/>
                  </a:cubicBezTo>
                  <a:cubicBezTo>
                    <a:pt x="812025" y="546174"/>
                    <a:pt x="961006" y="521034"/>
                    <a:pt x="805758" y="543214"/>
                  </a:cubicBezTo>
                  <a:cubicBezTo>
                    <a:pt x="796705" y="546232"/>
                    <a:pt x="787856" y="549952"/>
                    <a:pt x="778598" y="552267"/>
                  </a:cubicBezTo>
                  <a:cubicBezTo>
                    <a:pt x="728588" y="564770"/>
                    <a:pt x="699375" y="564716"/>
                    <a:pt x="642796" y="570374"/>
                  </a:cubicBezTo>
                  <a:cubicBezTo>
                    <a:pt x="574518" y="593134"/>
                    <a:pt x="658685" y="562431"/>
                    <a:pt x="588475" y="597535"/>
                  </a:cubicBezTo>
                  <a:cubicBezTo>
                    <a:pt x="575492" y="604026"/>
                    <a:pt x="536697" y="612743"/>
                    <a:pt x="525101" y="615642"/>
                  </a:cubicBezTo>
                  <a:cubicBezTo>
                    <a:pt x="498391" y="633447"/>
                    <a:pt x="492567" y="634765"/>
                    <a:pt x="470780" y="660909"/>
                  </a:cubicBezTo>
                  <a:cubicBezTo>
                    <a:pt x="463814" y="669268"/>
                    <a:pt x="457539" y="678337"/>
                    <a:pt x="452673" y="688069"/>
                  </a:cubicBezTo>
                  <a:cubicBezTo>
                    <a:pt x="448405" y="696605"/>
                    <a:pt x="449581" y="707778"/>
                    <a:pt x="443619" y="715230"/>
                  </a:cubicBezTo>
                  <a:cubicBezTo>
                    <a:pt x="436822" y="723727"/>
                    <a:pt x="425512" y="727301"/>
                    <a:pt x="416459" y="733337"/>
                  </a:cubicBezTo>
                  <a:cubicBezTo>
                    <a:pt x="405272" y="766899"/>
                    <a:pt x="415942" y="756229"/>
                    <a:pt x="389299" y="769550"/>
                  </a:cubicBezTo>
                </a:path>
              </a:pathLst>
            </a:custGeom>
            <a:noFill/>
            <a:ln w="31750" cmpd="sng">
              <a:headEnd type="oval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TextBox 92"/>
            <p:cNvSpPr txBox="1"/>
            <p:nvPr/>
          </p:nvSpPr>
          <p:spPr>
            <a:xfrm>
              <a:off x="6850863" y="5431601"/>
              <a:ext cx="1082760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Box 93"/>
            <p:cNvSpPr txBox="1"/>
            <p:nvPr/>
          </p:nvSpPr>
          <p:spPr>
            <a:xfrm>
              <a:off x="8088214" y="5483102"/>
              <a:ext cx="719892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820782" y="3102354"/>
            <a:ext cx="2662625" cy="1974809"/>
            <a:chOff x="9016865" y="3090689"/>
            <a:chExt cx="2662625" cy="2685660"/>
          </a:xfrm>
        </p:grpSpPr>
        <p:sp>
          <p:nvSpPr>
            <p:cNvPr id="28" name="Rectangle 27"/>
            <p:cNvSpPr/>
            <p:nvPr/>
          </p:nvSpPr>
          <p:spPr>
            <a:xfrm>
              <a:off x="10418606" y="3722103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418606" y="4406852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606" y="5091600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TextBox 48"/>
            <p:cNvSpPr txBox="1"/>
            <p:nvPr/>
          </p:nvSpPr>
          <p:spPr>
            <a:xfrm>
              <a:off x="9851855" y="3855141"/>
              <a:ext cx="1133501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9851855" y="4495035"/>
              <a:ext cx="1133501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TextBox 50"/>
            <p:cNvSpPr txBox="1"/>
            <p:nvPr/>
          </p:nvSpPr>
          <p:spPr>
            <a:xfrm>
              <a:off x="9850566" y="5146071"/>
              <a:ext cx="1133501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Box 51"/>
            <p:cNvSpPr txBox="1"/>
            <p:nvPr/>
          </p:nvSpPr>
          <p:spPr>
            <a:xfrm>
              <a:off x="10482389" y="5211156"/>
              <a:ext cx="785718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dirty="0">
                  <a:solidFill>
                    <a:srgbClr val="0070C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ull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10482390" y="3855141"/>
              <a:ext cx="1067494" cy="4972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“kappa”</a:t>
              </a:r>
              <a:endPara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9016865" y="3090689"/>
              <a:ext cx="1543694" cy="652188"/>
            </a:xfrm>
            <a:custGeom>
              <a:avLst/>
              <a:gdLst>
                <a:gd name="connsiteX0" fmla="*/ 0 w 1828800"/>
                <a:gd name="connsiteY0" fmla="*/ 362139 h 362139"/>
                <a:gd name="connsiteX1" fmla="*/ 135802 w 1828800"/>
                <a:gd name="connsiteY1" fmla="*/ 353086 h 362139"/>
                <a:gd name="connsiteX2" fmla="*/ 162963 w 1828800"/>
                <a:gd name="connsiteY2" fmla="*/ 344032 h 362139"/>
                <a:gd name="connsiteX3" fmla="*/ 289711 w 1828800"/>
                <a:gd name="connsiteY3" fmla="*/ 325925 h 362139"/>
                <a:gd name="connsiteX4" fmla="*/ 452673 w 1828800"/>
                <a:gd name="connsiteY4" fmla="*/ 316872 h 362139"/>
                <a:gd name="connsiteX5" fmla="*/ 497941 w 1828800"/>
                <a:gd name="connsiteY5" fmla="*/ 307818 h 362139"/>
                <a:gd name="connsiteX6" fmla="*/ 543208 w 1828800"/>
                <a:gd name="connsiteY6" fmla="*/ 289711 h 362139"/>
                <a:gd name="connsiteX7" fmla="*/ 579422 w 1828800"/>
                <a:gd name="connsiteY7" fmla="*/ 280658 h 362139"/>
                <a:gd name="connsiteX8" fmla="*/ 615636 w 1828800"/>
                <a:gd name="connsiteY8" fmla="*/ 253497 h 362139"/>
                <a:gd name="connsiteX9" fmla="*/ 642796 w 1828800"/>
                <a:gd name="connsiteY9" fmla="*/ 235390 h 362139"/>
                <a:gd name="connsiteX10" fmla="*/ 660903 w 1828800"/>
                <a:gd name="connsiteY10" fmla="*/ 208230 h 362139"/>
                <a:gd name="connsiteX11" fmla="*/ 669957 w 1828800"/>
                <a:gd name="connsiteY11" fmla="*/ 181070 h 362139"/>
                <a:gd name="connsiteX12" fmla="*/ 697117 w 1828800"/>
                <a:gd name="connsiteY12" fmla="*/ 172016 h 362139"/>
                <a:gd name="connsiteX13" fmla="*/ 751438 w 1828800"/>
                <a:gd name="connsiteY13" fmla="*/ 108642 h 362139"/>
                <a:gd name="connsiteX14" fmla="*/ 841972 w 1828800"/>
                <a:gd name="connsiteY14" fmla="*/ 45268 h 362139"/>
                <a:gd name="connsiteX15" fmla="*/ 869133 w 1828800"/>
                <a:gd name="connsiteY15" fmla="*/ 27161 h 362139"/>
                <a:gd name="connsiteX16" fmla="*/ 986828 w 1828800"/>
                <a:gd name="connsiteY16" fmla="*/ 0 h 362139"/>
                <a:gd name="connsiteX17" fmla="*/ 1186004 w 1828800"/>
                <a:gd name="connsiteY17" fmla="*/ 9054 h 362139"/>
                <a:gd name="connsiteX18" fmla="*/ 1240325 w 1828800"/>
                <a:gd name="connsiteY18" fmla="*/ 27161 h 362139"/>
                <a:gd name="connsiteX19" fmla="*/ 1267485 w 1828800"/>
                <a:gd name="connsiteY19" fmla="*/ 36214 h 362139"/>
                <a:gd name="connsiteX20" fmla="*/ 1294646 w 1828800"/>
                <a:gd name="connsiteY20" fmla="*/ 45268 h 362139"/>
                <a:gd name="connsiteX21" fmla="*/ 1321806 w 1828800"/>
                <a:gd name="connsiteY21" fmla="*/ 54321 h 362139"/>
                <a:gd name="connsiteX22" fmla="*/ 1348966 w 1828800"/>
                <a:gd name="connsiteY22" fmla="*/ 72428 h 362139"/>
                <a:gd name="connsiteX23" fmla="*/ 1376127 w 1828800"/>
                <a:gd name="connsiteY23" fmla="*/ 99589 h 362139"/>
                <a:gd name="connsiteX24" fmla="*/ 1403287 w 1828800"/>
                <a:gd name="connsiteY24" fmla="*/ 108642 h 362139"/>
                <a:gd name="connsiteX25" fmla="*/ 1439501 w 1828800"/>
                <a:gd name="connsiteY25" fmla="*/ 135802 h 362139"/>
                <a:gd name="connsiteX26" fmla="*/ 1466662 w 1828800"/>
                <a:gd name="connsiteY26" fmla="*/ 144856 h 362139"/>
                <a:gd name="connsiteX27" fmla="*/ 1502875 w 1828800"/>
                <a:gd name="connsiteY27" fmla="*/ 162963 h 362139"/>
                <a:gd name="connsiteX28" fmla="*/ 1557196 w 1828800"/>
                <a:gd name="connsiteY28" fmla="*/ 181070 h 362139"/>
                <a:gd name="connsiteX29" fmla="*/ 1620570 w 1828800"/>
                <a:gd name="connsiteY29" fmla="*/ 208230 h 362139"/>
                <a:gd name="connsiteX30" fmla="*/ 1711105 w 1828800"/>
                <a:gd name="connsiteY30" fmla="*/ 244444 h 362139"/>
                <a:gd name="connsiteX31" fmla="*/ 1765426 w 1828800"/>
                <a:gd name="connsiteY31" fmla="*/ 262551 h 362139"/>
                <a:gd name="connsiteX32" fmla="*/ 1792586 w 1828800"/>
                <a:gd name="connsiteY32" fmla="*/ 271604 h 362139"/>
                <a:gd name="connsiteX33" fmla="*/ 1828800 w 1828800"/>
                <a:gd name="connsiteY33" fmla="*/ 316872 h 36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28800" h="362139">
                  <a:moveTo>
                    <a:pt x="0" y="362139"/>
                  </a:moveTo>
                  <a:cubicBezTo>
                    <a:pt x="45267" y="359121"/>
                    <a:pt x="90712" y="358096"/>
                    <a:pt x="135802" y="353086"/>
                  </a:cubicBezTo>
                  <a:cubicBezTo>
                    <a:pt x="145287" y="352032"/>
                    <a:pt x="153647" y="346102"/>
                    <a:pt x="162963" y="344032"/>
                  </a:cubicBezTo>
                  <a:cubicBezTo>
                    <a:pt x="188702" y="338312"/>
                    <a:pt x="268761" y="327537"/>
                    <a:pt x="289711" y="325925"/>
                  </a:cubicBezTo>
                  <a:cubicBezTo>
                    <a:pt x="343955" y="321752"/>
                    <a:pt x="398352" y="319890"/>
                    <a:pt x="452673" y="316872"/>
                  </a:cubicBezTo>
                  <a:cubicBezTo>
                    <a:pt x="467762" y="313854"/>
                    <a:pt x="483202" y="312240"/>
                    <a:pt x="497941" y="307818"/>
                  </a:cubicBezTo>
                  <a:cubicBezTo>
                    <a:pt x="513507" y="303148"/>
                    <a:pt x="527791" y="294850"/>
                    <a:pt x="543208" y="289711"/>
                  </a:cubicBezTo>
                  <a:cubicBezTo>
                    <a:pt x="555012" y="285776"/>
                    <a:pt x="567351" y="283676"/>
                    <a:pt x="579422" y="280658"/>
                  </a:cubicBezTo>
                  <a:cubicBezTo>
                    <a:pt x="591493" y="271604"/>
                    <a:pt x="603357" y="262268"/>
                    <a:pt x="615636" y="253497"/>
                  </a:cubicBezTo>
                  <a:cubicBezTo>
                    <a:pt x="624490" y="247173"/>
                    <a:pt x="635102" y="243084"/>
                    <a:pt x="642796" y="235390"/>
                  </a:cubicBezTo>
                  <a:cubicBezTo>
                    <a:pt x="650490" y="227696"/>
                    <a:pt x="656037" y="217962"/>
                    <a:pt x="660903" y="208230"/>
                  </a:cubicBezTo>
                  <a:cubicBezTo>
                    <a:pt x="665171" y="199694"/>
                    <a:pt x="663209" y="187818"/>
                    <a:pt x="669957" y="181070"/>
                  </a:cubicBezTo>
                  <a:cubicBezTo>
                    <a:pt x="676705" y="174322"/>
                    <a:pt x="688064" y="175034"/>
                    <a:pt x="697117" y="172016"/>
                  </a:cubicBezTo>
                  <a:cubicBezTo>
                    <a:pt x="718587" y="143389"/>
                    <a:pt x="724954" y="131342"/>
                    <a:pt x="751438" y="108642"/>
                  </a:cubicBezTo>
                  <a:cubicBezTo>
                    <a:pt x="774894" y="88537"/>
                    <a:pt x="818604" y="60847"/>
                    <a:pt x="841972" y="45268"/>
                  </a:cubicBezTo>
                  <a:cubicBezTo>
                    <a:pt x="851026" y="39232"/>
                    <a:pt x="858810" y="30602"/>
                    <a:pt x="869133" y="27161"/>
                  </a:cubicBezTo>
                  <a:cubicBezTo>
                    <a:pt x="943698" y="2306"/>
                    <a:pt x="904559" y="11753"/>
                    <a:pt x="986828" y="0"/>
                  </a:cubicBezTo>
                  <a:cubicBezTo>
                    <a:pt x="1053220" y="3018"/>
                    <a:pt x="1119922" y="1974"/>
                    <a:pt x="1186004" y="9054"/>
                  </a:cubicBezTo>
                  <a:cubicBezTo>
                    <a:pt x="1204982" y="11087"/>
                    <a:pt x="1222218" y="21125"/>
                    <a:pt x="1240325" y="27161"/>
                  </a:cubicBezTo>
                  <a:lnTo>
                    <a:pt x="1267485" y="36214"/>
                  </a:lnTo>
                  <a:lnTo>
                    <a:pt x="1294646" y="45268"/>
                  </a:lnTo>
                  <a:lnTo>
                    <a:pt x="1321806" y="54321"/>
                  </a:lnTo>
                  <a:cubicBezTo>
                    <a:pt x="1330859" y="60357"/>
                    <a:pt x="1340607" y="65462"/>
                    <a:pt x="1348966" y="72428"/>
                  </a:cubicBezTo>
                  <a:cubicBezTo>
                    <a:pt x="1358802" y="80625"/>
                    <a:pt x="1365474" y="92487"/>
                    <a:pt x="1376127" y="99589"/>
                  </a:cubicBezTo>
                  <a:cubicBezTo>
                    <a:pt x="1384067" y="104883"/>
                    <a:pt x="1394234" y="105624"/>
                    <a:pt x="1403287" y="108642"/>
                  </a:cubicBezTo>
                  <a:cubicBezTo>
                    <a:pt x="1415358" y="117695"/>
                    <a:pt x="1426400" y="128316"/>
                    <a:pt x="1439501" y="135802"/>
                  </a:cubicBezTo>
                  <a:cubicBezTo>
                    <a:pt x="1447787" y="140537"/>
                    <a:pt x="1457890" y="141097"/>
                    <a:pt x="1466662" y="144856"/>
                  </a:cubicBezTo>
                  <a:cubicBezTo>
                    <a:pt x="1479067" y="150172"/>
                    <a:pt x="1490344" y="157951"/>
                    <a:pt x="1502875" y="162963"/>
                  </a:cubicBezTo>
                  <a:cubicBezTo>
                    <a:pt x="1520596" y="170052"/>
                    <a:pt x="1540125" y="172534"/>
                    <a:pt x="1557196" y="181070"/>
                  </a:cubicBezTo>
                  <a:cubicBezTo>
                    <a:pt x="1601946" y="203445"/>
                    <a:pt x="1580606" y="194909"/>
                    <a:pt x="1620570" y="208230"/>
                  </a:cubicBezTo>
                  <a:cubicBezTo>
                    <a:pt x="1668035" y="255693"/>
                    <a:pt x="1626365" y="224888"/>
                    <a:pt x="1711105" y="244444"/>
                  </a:cubicBezTo>
                  <a:cubicBezTo>
                    <a:pt x="1729703" y="248736"/>
                    <a:pt x="1747319" y="256515"/>
                    <a:pt x="1765426" y="262551"/>
                  </a:cubicBezTo>
                  <a:lnTo>
                    <a:pt x="1792586" y="271604"/>
                  </a:lnTo>
                  <a:cubicBezTo>
                    <a:pt x="1815428" y="305867"/>
                    <a:pt x="1802999" y="291071"/>
                    <a:pt x="1828800" y="316872"/>
                  </a:cubicBezTo>
                </a:path>
              </a:pathLst>
            </a:custGeom>
            <a:noFill/>
            <a:ln w="31750" cmpd="sng">
              <a:headEnd type="oval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TextBox 51"/>
            <p:cNvSpPr txBox="1"/>
            <p:nvPr/>
          </p:nvSpPr>
          <p:spPr>
            <a:xfrm>
              <a:off x="10482389" y="4514089"/>
              <a:ext cx="800245" cy="376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dirty="0">
                  <a:solidFill>
                    <a:srgbClr val="0070C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ull 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6" name="TextBox 41"/>
          <p:cNvSpPr txBox="1"/>
          <p:nvPr/>
        </p:nvSpPr>
        <p:spPr>
          <a:xfrm>
            <a:off x="6433787" y="4934660"/>
            <a:ext cx="1462422" cy="5034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2000" b="1" i="1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en-US" sz="1600" i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7994233" y="4891975"/>
            <a:ext cx="997386" cy="49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1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164429" y="2441751"/>
            <a:ext cx="1648976" cy="2993134"/>
          </a:xfrm>
          <a:custGeom>
            <a:avLst/>
            <a:gdLst>
              <a:gd name="connsiteX0" fmla="*/ 0 w 1816903"/>
              <a:gd name="connsiteY0" fmla="*/ 211297 h 2993134"/>
              <a:gd name="connsiteX1" fmla="*/ 103031 w 1816903"/>
              <a:gd name="connsiteY1" fmla="*/ 108266 h 2993134"/>
              <a:gd name="connsiteX2" fmla="*/ 141668 w 1816903"/>
              <a:gd name="connsiteY2" fmla="*/ 69629 h 2993134"/>
              <a:gd name="connsiteX3" fmla="*/ 218941 w 1816903"/>
              <a:gd name="connsiteY3" fmla="*/ 43872 h 2993134"/>
              <a:gd name="connsiteX4" fmla="*/ 257578 w 1816903"/>
              <a:gd name="connsiteY4" fmla="*/ 18114 h 2993134"/>
              <a:gd name="connsiteX5" fmla="*/ 528034 w 1816903"/>
              <a:gd name="connsiteY5" fmla="*/ 18114 h 2993134"/>
              <a:gd name="connsiteX6" fmla="*/ 656823 w 1816903"/>
              <a:gd name="connsiteY6" fmla="*/ 56750 h 2993134"/>
              <a:gd name="connsiteX7" fmla="*/ 708338 w 1816903"/>
              <a:gd name="connsiteY7" fmla="*/ 82508 h 2993134"/>
              <a:gd name="connsiteX8" fmla="*/ 746975 w 1816903"/>
              <a:gd name="connsiteY8" fmla="*/ 108266 h 2993134"/>
              <a:gd name="connsiteX9" fmla="*/ 785611 w 1816903"/>
              <a:gd name="connsiteY9" fmla="*/ 121145 h 2993134"/>
              <a:gd name="connsiteX10" fmla="*/ 837127 w 1816903"/>
              <a:gd name="connsiteY10" fmla="*/ 146903 h 2993134"/>
              <a:gd name="connsiteX11" fmla="*/ 888642 w 1816903"/>
              <a:gd name="connsiteY11" fmla="*/ 159781 h 2993134"/>
              <a:gd name="connsiteX12" fmla="*/ 965916 w 1816903"/>
              <a:gd name="connsiteY12" fmla="*/ 185539 h 2993134"/>
              <a:gd name="connsiteX13" fmla="*/ 1043189 w 1816903"/>
              <a:gd name="connsiteY13" fmla="*/ 237055 h 2993134"/>
              <a:gd name="connsiteX14" fmla="*/ 1056068 w 1816903"/>
              <a:gd name="connsiteY14" fmla="*/ 275691 h 2993134"/>
              <a:gd name="connsiteX15" fmla="*/ 1133341 w 1816903"/>
              <a:gd name="connsiteY15" fmla="*/ 352964 h 2993134"/>
              <a:gd name="connsiteX16" fmla="*/ 1146220 w 1816903"/>
              <a:gd name="connsiteY16" fmla="*/ 404480 h 2993134"/>
              <a:gd name="connsiteX17" fmla="*/ 1197735 w 1816903"/>
              <a:gd name="connsiteY17" fmla="*/ 481753 h 2993134"/>
              <a:gd name="connsiteX18" fmla="*/ 1223493 w 1816903"/>
              <a:gd name="connsiteY18" fmla="*/ 520390 h 2993134"/>
              <a:gd name="connsiteX19" fmla="*/ 1249251 w 1816903"/>
              <a:gd name="connsiteY19" fmla="*/ 571905 h 2993134"/>
              <a:gd name="connsiteX20" fmla="*/ 1275009 w 1816903"/>
              <a:gd name="connsiteY20" fmla="*/ 610542 h 2993134"/>
              <a:gd name="connsiteX21" fmla="*/ 1313645 w 1816903"/>
              <a:gd name="connsiteY21" fmla="*/ 674936 h 2993134"/>
              <a:gd name="connsiteX22" fmla="*/ 1326524 w 1816903"/>
              <a:gd name="connsiteY22" fmla="*/ 726452 h 2993134"/>
              <a:gd name="connsiteX23" fmla="*/ 1339403 w 1816903"/>
              <a:gd name="connsiteY23" fmla="*/ 765088 h 2993134"/>
              <a:gd name="connsiteX24" fmla="*/ 1352282 w 1816903"/>
              <a:gd name="connsiteY24" fmla="*/ 829483 h 2993134"/>
              <a:gd name="connsiteX25" fmla="*/ 1365161 w 1816903"/>
              <a:gd name="connsiteY25" fmla="*/ 880998 h 2993134"/>
              <a:gd name="connsiteX26" fmla="*/ 1352282 w 1816903"/>
              <a:gd name="connsiteY26" fmla="*/ 1280243 h 2993134"/>
              <a:gd name="connsiteX27" fmla="*/ 1313645 w 1816903"/>
              <a:gd name="connsiteY27" fmla="*/ 1357517 h 2993134"/>
              <a:gd name="connsiteX28" fmla="*/ 1287887 w 1816903"/>
              <a:gd name="connsiteY28" fmla="*/ 1409032 h 2993134"/>
              <a:gd name="connsiteX29" fmla="*/ 1262130 w 1816903"/>
              <a:gd name="connsiteY29" fmla="*/ 1486305 h 2993134"/>
              <a:gd name="connsiteX30" fmla="*/ 1236372 w 1816903"/>
              <a:gd name="connsiteY30" fmla="*/ 1550700 h 2993134"/>
              <a:gd name="connsiteX31" fmla="*/ 1223493 w 1816903"/>
              <a:gd name="connsiteY31" fmla="*/ 1589336 h 2993134"/>
              <a:gd name="connsiteX32" fmla="*/ 1197735 w 1816903"/>
              <a:gd name="connsiteY32" fmla="*/ 1640852 h 2993134"/>
              <a:gd name="connsiteX33" fmla="*/ 1159099 w 1816903"/>
              <a:gd name="connsiteY33" fmla="*/ 1846914 h 2993134"/>
              <a:gd name="connsiteX34" fmla="*/ 1107583 w 1816903"/>
              <a:gd name="connsiteY34" fmla="*/ 1898429 h 2993134"/>
              <a:gd name="connsiteX35" fmla="*/ 1094704 w 1816903"/>
              <a:gd name="connsiteY35" fmla="*/ 1937066 h 2993134"/>
              <a:gd name="connsiteX36" fmla="*/ 1068947 w 1816903"/>
              <a:gd name="connsiteY36" fmla="*/ 1975703 h 2993134"/>
              <a:gd name="connsiteX37" fmla="*/ 1043189 w 1816903"/>
              <a:gd name="connsiteY37" fmla="*/ 2052976 h 2993134"/>
              <a:gd name="connsiteX38" fmla="*/ 1030310 w 1816903"/>
              <a:gd name="connsiteY38" fmla="*/ 2722677 h 2993134"/>
              <a:gd name="connsiteX39" fmla="*/ 1056068 w 1816903"/>
              <a:gd name="connsiteY39" fmla="*/ 2799950 h 2993134"/>
              <a:gd name="connsiteX40" fmla="*/ 1068947 w 1816903"/>
              <a:gd name="connsiteY40" fmla="*/ 2851466 h 2993134"/>
              <a:gd name="connsiteX41" fmla="*/ 1081826 w 1816903"/>
              <a:gd name="connsiteY41" fmla="*/ 2890103 h 2993134"/>
              <a:gd name="connsiteX42" fmla="*/ 1120462 w 1816903"/>
              <a:gd name="connsiteY42" fmla="*/ 2915860 h 2993134"/>
              <a:gd name="connsiteX43" fmla="*/ 1146220 w 1816903"/>
              <a:gd name="connsiteY43" fmla="*/ 2954497 h 2993134"/>
              <a:gd name="connsiteX44" fmla="*/ 1184857 w 1816903"/>
              <a:gd name="connsiteY44" fmla="*/ 2967376 h 2993134"/>
              <a:gd name="connsiteX45" fmla="*/ 1223493 w 1816903"/>
              <a:gd name="connsiteY45" fmla="*/ 2993134 h 2993134"/>
              <a:gd name="connsiteX46" fmla="*/ 1429555 w 1816903"/>
              <a:gd name="connsiteY46" fmla="*/ 2980255 h 2993134"/>
              <a:gd name="connsiteX47" fmla="*/ 1493949 w 1816903"/>
              <a:gd name="connsiteY47" fmla="*/ 2967376 h 2993134"/>
              <a:gd name="connsiteX48" fmla="*/ 1584102 w 1816903"/>
              <a:gd name="connsiteY48" fmla="*/ 2954497 h 2993134"/>
              <a:gd name="connsiteX49" fmla="*/ 1700011 w 1816903"/>
              <a:gd name="connsiteY49" fmla="*/ 2915860 h 2993134"/>
              <a:gd name="connsiteX50" fmla="*/ 1738648 w 1816903"/>
              <a:gd name="connsiteY50" fmla="*/ 2902981 h 2993134"/>
              <a:gd name="connsiteX51" fmla="*/ 1777285 w 1816903"/>
              <a:gd name="connsiteY51" fmla="*/ 2890103 h 2993134"/>
              <a:gd name="connsiteX52" fmla="*/ 1815921 w 1816903"/>
              <a:gd name="connsiteY52" fmla="*/ 2825708 h 299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816903" h="2993134">
                <a:moveTo>
                  <a:pt x="0" y="211297"/>
                </a:moveTo>
                <a:cubicBezTo>
                  <a:pt x="139818" y="43518"/>
                  <a:pt x="6254" y="188915"/>
                  <a:pt x="103031" y="108266"/>
                </a:cubicBezTo>
                <a:cubicBezTo>
                  <a:pt x="117023" y="96606"/>
                  <a:pt x="125746" y="78474"/>
                  <a:pt x="141668" y="69629"/>
                </a:cubicBezTo>
                <a:cubicBezTo>
                  <a:pt x="165402" y="56443"/>
                  <a:pt x="218941" y="43872"/>
                  <a:pt x="218941" y="43872"/>
                </a:cubicBezTo>
                <a:cubicBezTo>
                  <a:pt x="231820" y="35286"/>
                  <a:pt x="243734" y="25036"/>
                  <a:pt x="257578" y="18114"/>
                </a:cubicBezTo>
                <a:cubicBezTo>
                  <a:pt x="336019" y="-21107"/>
                  <a:pt x="474304" y="15129"/>
                  <a:pt x="528034" y="18114"/>
                </a:cubicBezTo>
                <a:cubicBezTo>
                  <a:pt x="565003" y="27356"/>
                  <a:pt x="625475" y="41076"/>
                  <a:pt x="656823" y="56750"/>
                </a:cubicBezTo>
                <a:cubicBezTo>
                  <a:pt x="673995" y="65336"/>
                  <a:pt x="691669" y="72983"/>
                  <a:pt x="708338" y="82508"/>
                </a:cubicBezTo>
                <a:cubicBezTo>
                  <a:pt x="721777" y="90188"/>
                  <a:pt x="733131" y="101344"/>
                  <a:pt x="746975" y="108266"/>
                </a:cubicBezTo>
                <a:cubicBezTo>
                  <a:pt x="759117" y="114337"/>
                  <a:pt x="773133" y="115797"/>
                  <a:pt x="785611" y="121145"/>
                </a:cubicBezTo>
                <a:cubicBezTo>
                  <a:pt x="803258" y="128708"/>
                  <a:pt x="819150" y="140162"/>
                  <a:pt x="837127" y="146903"/>
                </a:cubicBezTo>
                <a:cubicBezTo>
                  <a:pt x="853700" y="153118"/>
                  <a:pt x="871688" y="154695"/>
                  <a:pt x="888642" y="159781"/>
                </a:cubicBezTo>
                <a:cubicBezTo>
                  <a:pt x="914648" y="167583"/>
                  <a:pt x="965916" y="185539"/>
                  <a:pt x="965916" y="185539"/>
                </a:cubicBezTo>
                <a:cubicBezTo>
                  <a:pt x="991674" y="202711"/>
                  <a:pt x="1033399" y="207687"/>
                  <a:pt x="1043189" y="237055"/>
                </a:cubicBezTo>
                <a:cubicBezTo>
                  <a:pt x="1047482" y="249934"/>
                  <a:pt x="1047734" y="264975"/>
                  <a:pt x="1056068" y="275691"/>
                </a:cubicBezTo>
                <a:cubicBezTo>
                  <a:pt x="1078432" y="304445"/>
                  <a:pt x="1133341" y="352964"/>
                  <a:pt x="1133341" y="352964"/>
                </a:cubicBezTo>
                <a:cubicBezTo>
                  <a:pt x="1137634" y="370136"/>
                  <a:pt x="1138304" y="388648"/>
                  <a:pt x="1146220" y="404480"/>
                </a:cubicBezTo>
                <a:cubicBezTo>
                  <a:pt x="1160064" y="432169"/>
                  <a:pt x="1180563" y="455995"/>
                  <a:pt x="1197735" y="481753"/>
                </a:cubicBezTo>
                <a:cubicBezTo>
                  <a:pt x="1206321" y="494632"/>
                  <a:pt x="1216571" y="506546"/>
                  <a:pt x="1223493" y="520390"/>
                </a:cubicBezTo>
                <a:cubicBezTo>
                  <a:pt x="1232079" y="537562"/>
                  <a:pt x="1239726" y="555236"/>
                  <a:pt x="1249251" y="571905"/>
                </a:cubicBezTo>
                <a:cubicBezTo>
                  <a:pt x="1256931" y="585344"/>
                  <a:pt x="1266805" y="597416"/>
                  <a:pt x="1275009" y="610542"/>
                </a:cubicBezTo>
                <a:cubicBezTo>
                  <a:pt x="1288276" y="631769"/>
                  <a:pt x="1300766" y="653471"/>
                  <a:pt x="1313645" y="674936"/>
                </a:cubicBezTo>
                <a:cubicBezTo>
                  <a:pt x="1317938" y="692108"/>
                  <a:pt x="1321661" y="709433"/>
                  <a:pt x="1326524" y="726452"/>
                </a:cubicBezTo>
                <a:cubicBezTo>
                  <a:pt x="1330253" y="739505"/>
                  <a:pt x="1336110" y="751918"/>
                  <a:pt x="1339403" y="765088"/>
                </a:cubicBezTo>
                <a:cubicBezTo>
                  <a:pt x="1344712" y="786324"/>
                  <a:pt x="1347533" y="808114"/>
                  <a:pt x="1352282" y="829483"/>
                </a:cubicBezTo>
                <a:cubicBezTo>
                  <a:pt x="1356122" y="846762"/>
                  <a:pt x="1360868" y="863826"/>
                  <a:pt x="1365161" y="880998"/>
                </a:cubicBezTo>
                <a:cubicBezTo>
                  <a:pt x="1360868" y="1014080"/>
                  <a:pt x="1360101" y="1147322"/>
                  <a:pt x="1352282" y="1280243"/>
                </a:cubicBezTo>
                <a:cubicBezTo>
                  <a:pt x="1350347" y="1313146"/>
                  <a:pt x="1328875" y="1330865"/>
                  <a:pt x="1313645" y="1357517"/>
                </a:cubicBezTo>
                <a:cubicBezTo>
                  <a:pt x="1304120" y="1374186"/>
                  <a:pt x="1295017" y="1391207"/>
                  <a:pt x="1287887" y="1409032"/>
                </a:cubicBezTo>
                <a:cubicBezTo>
                  <a:pt x="1277803" y="1434241"/>
                  <a:pt x="1272214" y="1461096"/>
                  <a:pt x="1262130" y="1486305"/>
                </a:cubicBezTo>
                <a:cubicBezTo>
                  <a:pt x="1253544" y="1507770"/>
                  <a:pt x="1244490" y="1529053"/>
                  <a:pt x="1236372" y="1550700"/>
                </a:cubicBezTo>
                <a:cubicBezTo>
                  <a:pt x="1231605" y="1563411"/>
                  <a:pt x="1228841" y="1576858"/>
                  <a:pt x="1223493" y="1589336"/>
                </a:cubicBezTo>
                <a:cubicBezTo>
                  <a:pt x="1215930" y="1606983"/>
                  <a:pt x="1206321" y="1623680"/>
                  <a:pt x="1197735" y="1640852"/>
                </a:cubicBezTo>
                <a:cubicBezTo>
                  <a:pt x="1194775" y="1664531"/>
                  <a:pt x="1178616" y="1827397"/>
                  <a:pt x="1159099" y="1846914"/>
                </a:cubicBezTo>
                <a:lnTo>
                  <a:pt x="1107583" y="1898429"/>
                </a:lnTo>
                <a:cubicBezTo>
                  <a:pt x="1103290" y="1911308"/>
                  <a:pt x="1100775" y="1924923"/>
                  <a:pt x="1094704" y="1937066"/>
                </a:cubicBezTo>
                <a:cubicBezTo>
                  <a:pt x="1087782" y="1950910"/>
                  <a:pt x="1075233" y="1961559"/>
                  <a:pt x="1068947" y="1975703"/>
                </a:cubicBezTo>
                <a:cubicBezTo>
                  <a:pt x="1057920" y="2000514"/>
                  <a:pt x="1043189" y="2052976"/>
                  <a:pt x="1043189" y="2052976"/>
                </a:cubicBezTo>
                <a:cubicBezTo>
                  <a:pt x="1010496" y="2363555"/>
                  <a:pt x="1001291" y="2345428"/>
                  <a:pt x="1030310" y="2722677"/>
                </a:cubicBezTo>
                <a:cubicBezTo>
                  <a:pt x="1032392" y="2749748"/>
                  <a:pt x="1049483" y="2773610"/>
                  <a:pt x="1056068" y="2799950"/>
                </a:cubicBezTo>
                <a:cubicBezTo>
                  <a:pt x="1060361" y="2817122"/>
                  <a:pt x="1064084" y="2834447"/>
                  <a:pt x="1068947" y="2851466"/>
                </a:cubicBezTo>
                <a:cubicBezTo>
                  <a:pt x="1072677" y="2864519"/>
                  <a:pt x="1073345" y="2879502"/>
                  <a:pt x="1081826" y="2890103"/>
                </a:cubicBezTo>
                <a:cubicBezTo>
                  <a:pt x="1091495" y="2902189"/>
                  <a:pt x="1107583" y="2907274"/>
                  <a:pt x="1120462" y="2915860"/>
                </a:cubicBezTo>
                <a:cubicBezTo>
                  <a:pt x="1129048" y="2928739"/>
                  <a:pt x="1134133" y="2944828"/>
                  <a:pt x="1146220" y="2954497"/>
                </a:cubicBezTo>
                <a:cubicBezTo>
                  <a:pt x="1156821" y="2962978"/>
                  <a:pt x="1172715" y="2961305"/>
                  <a:pt x="1184857" y="2967376"/>
                </a:cubicBezTo>
                <a:cubicBezTo>
                  <a:pt x="1198701" y="2974298"/>
                  <a:pt x="1210614" y="2984548"/>
                  <a:pt x="1223493" y="2993134"/>
                </a:cubicBezTo>
                <a:cubicBezTo>
                  <a:pt x="1292180" y="2988841"/>
                  <a:pt x="1361044" y="2986780"/>
                  <a:pt x="1429555" y="2980255"/>
                </a:cubicBezTo>
                <a:cubicBezTo>
                  <a:pt x="1451346" y="2978180"/>
                  <a:pt x="1472357" y="2970975"/>
                  <a:pt x="1493949" y="2967376"/>
                </a:cubicBezTo>
                <a:cubicBezTo>
                  <a:pt x="1523892" y="2962385"/>
                  <a:pt x="1554051" y="2958790"/>
                  <a:pt x="1584102" y="2954497"/>
                </a:cubicBezTo>
                <a:lnTo>
                  <a:pt x="1700011" y="2915860"/>
                </a:lnTo>
                <a:lnTo>
                  <a:pt x="1738648" y="2902981"/>
                </a:lnTo>
                <a:lnTo>
                  <a:pt x="1777285" y="2890103"/>
                </a:lnTo>
                <a:cubicBezTo>
                  <a:pt x="1826637" y="2857201"/>
                  <a:pt x="1815921" y="2879823"/>
                  <a:pt x="1815921" y="2825708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51745" y="4924885"/>
            <a:ext cx="1078349" cy="542252"/>
          </a:xfrm>
          <a:prstGeom prst="ellipse">
            <a:avLst/>
          </a:prstGeom>
          <a:noFill/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5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2807" y="224199"/>
            <a:ext cx="5713288" cy="936254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Call to  </a:t>
            </a:r>
            <a:r>
              <a:rPr lang="en-US" sz="36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aBST.insert</a:t>
            </a:r>
            <a:r>
              <a:rPr lang="en-US" sz="3600" b="1" dirty="0">
                <a:solidFill>
                  <a:srgbClr val="C00000"/>
                </a:solidFill>
                <a:latin typeface="Calibri" panose="020F0502020204030204" pitchFamily="34" charset="0"/>
              </a:rPr>
              <a:t>(“omicron”)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05" y="431516"/>
            <a:ext cx="4394080" cy="6045484"/>
          </a:xfrm>
        </p:spPr>
        <p:txBody>
          <a:bodyPr>
            <a:noAutofit/>
          </a:bodyPr>
          <a:lstStyle/>
          <a:p>
            <a:r>
              <a:rPr lang="en-US" sz="2400" dirty="0"/>
              <a:t>The root field in </a:t>
            </a:r>
            <a:r>
              <a:rPr lang="en-US" sz="2400" dirty="0" err="1"/>
              <a:t>aBST</a:t>
            </a:r>
            <a:r>
              <a:rPr lang="en-US" sz="2400" dirty="0"/>
              <a:t> still points to the data cell containing “kappa”.</a:t>
            </a:r>
          </a:p>
          <a:p>
            <a:r>
              <a:rPr lang="en-US" sz="2400" dirty="0"/>
              <a:t>The </a:t>
            </a:r>
            <a:r>
              <a:rPr lang="en-US" b="1" dirty="0" err="1">
                <a:solidFill>
                  <a:srgbClr val="0070C0"/>
                </a:solidFill>
              </a:rPr>
              <a:t>aBST.insert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method runs and notices that size==1.  So there is no special case to handle.  This means the </a:t>
            </a:r>
            <a:r>
              <a:rPr lang="en-US" sz="2400" dirty="0" err="1"/>
              <a:t>aBST</a:t>
            </a:r>
            <a:r>
              <a:rPr lang="en-US" sz="2400" dirty="0"/>
              <a:t> object will service the method call by calling a method in another object to get the “real work” done.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aBST.insert</a:t>
            </a:r>
            <a:r>
              <a:rPr lang="en-US" sz="2400" dirty="0"/>
              <a:t>() method calls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aBST.root.insert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(“omicron”) </a:t>
            </a:r>
            <a:r>
              <a:rPr lang="en-US" sz="2400" dirty="0"/>
              <a:t>and lets the root of the data cell collection figure out where the new cell goes and how it gets linked together with the others.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5625" y="4908752"/>
            <a:ext cx="1317692" cy="684749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662656" y="1132995"/>
            <a:ext cx="3133320" cy="4422651"/>
            <a:chOff x="6225547" y="1746386"/>
            <a:chExt cx="3003772" cy="4422651"/>
          </a:xfrm>
        </p:grpSpPr>
        <p:sp>
          <p:nvSpPr>
            <p:cNvPr id="11" name="TextBox 43"/>
            <p:cNvSpPr txBox="1"/>
            <p:nvPr/>
          </p:nvSpPr>
          <p:spPr>
            <a:xfrm>
              <a:off x="6225547" y="1765202"/>
              <a:ext cx="611308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aBST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68435" y="3292999"/>
              <a:ext cx="1260884" cy="68474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968435" y="3977748"/>
              <a:ext cx="1260884" cy="68474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68435" y="4662496"/>
              <a:ext cx="1260884" cy="852322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TextBox 25"/>
            <p:cNvSpPr txBox="1"/>
            <p:nvPr/>
          </p:nvSpPr>
          <p:spPr>
            <a:xfrm>
              <a:off x="6509262" y="3458967"/>
              <a:ext cx="1388714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45720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Box 30"/>
            <p:cNvSpPr txBox="1"/>
            <p:nvPr/>
          </p:nvSpPr>
          <p:spPr>
            <a:xfrm>
              <a:off x="8082868" y="4140583"/>
              <a:ext cx="956149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Box 40"/>
            <p:cNvSpPr txBox="1"/>
            <p:nvPr/>
          </p:nvSpPr>
          <p:spPr>
            <a:xfrm>
              <a:off x="8008920" y="4678577"/>
              <a:ext cx="956149" cy="2976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methods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Box 41"/>
            <p:cNvSpPr txBox="1"/>
            <p:nvPr/>
          </p:nvSpPr>
          <p:spPr>
            <a:xfrm>
              <a:off x="6509262" y="4656279"/>
              <a:ext cx="1401958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getRoot</a:t>
              </a: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etc.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Box 42"/>
            <p:cNvSpPr txBox="1"/>
            <p:nvPr/>
          </p:nvSpPr>
          <p:spPr>
            <a:xfrm>
              <a:off x="6745341" y="4116737"/>
              <a:ext cx="1165878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constructor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21982" y="1746386"/>
              <a:ext cx="1260884" cy="68474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7715029" y="2085644"/>
              <a:ext cx="991321" cy="1130252"/>
            </a:xfrm>
            <a:custGeom>
              <a:avLst/>
              <a:gdLst>
                <a:gd name="connsiteX0" fmla="*/ 0 w 1186004"/>
                <a:gd name="connsiteY0" fmla="*/ 18113 h 769550"/>
                <a:gd name="connsiteX1" fmla="*/ 932507 w 1186004"/>
                <a:gd name="connsiteY1" fmla="*/ 6 h 769550"/>
                <a:gd name="connsiteX2" fmla="*/ 977774 w 1186004"/>
                <a:gd name="connsiteY2" fmla="*/ 36220 h 769550"/>
                <a:gd name="connsiteX3" fmla="*/ 1041148 w 1186004"/>
                <a:gd name="connsiteY3" fmla="*/ 63380 h 769550"/>
                <a:gd name="connsiteX4" fmla="*/ 1104522 w 1186004"/>
                <a:gd name="connsiteY4" fmla="*/ 90541 h 769550"/>
                <a:gd name="connsiteX5" fmla="*/ 1167897 w 1186004"/>
                <a:gd name="connsiteY5" fmla="*/ 172022 h 769550"/>
                <a:gd name="connsiteX6" fmla="*/ 1186004 w 1186004"/>
                <a:gd name="connsiteY6" fmla="*/ 199182 h 769550"/>
                <a:gd name="connsiteX7" fmla="*/ 1176950 w 1186004"/>
                <a:gd name="connsiteY7" fmla="*/ 380251 h 769550"/>
                <a:gd name="connsiteX8" fmla="*/ 1104522 w 1186004"/>
                <a:gd name="connsiteY8" fmla="*/ 443626 h 769550"/>
                <a:gd name="connsiteX9" fmla="*/ 1032095 w 1186004"/>
                <a:gd name="connsiteY9" fmla="*/ 479840 h 769550"/>
                <a:gd name="connsiteX10" fmla="*/ 1004934 w 1186004"/>
                <a:gd name="connsiteY10" fmla="*/ 497946 h 769550"/>
                <a:gd name="connsiteX11" fmla="*/ 977774 w 1186004"/>
                <a:gd name="connsiteY11" fmla="*/ 507000 h 769550"/>
                <a:gd name="connsiteX12" fmla="*/ 896293 w 1186004"/>
                <a:gd name="connsiteY12" fmla="*/ 525107 h 769550"/>
                <a:gd name="connsiteX13" fmla="*/ 805758 w 1186004"/>
                <a:gd name="connsiteY13" fmla="*/ 543214 h 769550"/>
                <a:gd name="connsiteX14" fmla="*/ 778598 w 1186004"/>
                <a:gd name="connsiteY14" fmla="*/ 552267 h 769550"/>
                <a:gd name="connsiteX15" fmla="*/ 642796 w 1186004"/>
                <a:gd name="connsiteY15" fmla="*/ 570374 h 769550"/>
                <a:gd name="connsiteX16" fmla="*/ 588475 w 1186004"/>
                <a:gd name="connsiteY16" fmla="*/ 597535 h 769550"/>
                <a:gd name="connsiteX17" fmla="*/ 525101 w 1186004"/>
                <a:gd name="connsiteY17" fmla="*/ 615642 h 769550"/>
                <a:gd name="connsiteX18" fmla="*/ 470780 w 1186004"/>
                <a:gd name="connsiteY18" fmla="*/ 660909 h 769550"/>
                <a:gd name="connsiteX19" fmla="*/ 452673 w 1186004"/>
                <a:gd name="connsiteY19" fmla="*/ 688069 h 769550"/>
                <a:gd name="connsiteX20" fmla="*/ 443619 w 1186004"/>
                <a:gd name="connsiteY20" fmla="*/ 715230 h 769550"/>
                <a:gd name="connsiteX21" fmla="*/ 416459 w 1186004"/>
                <a:gd name="connsiteY21" fmla="*/ 733337 h 769550"/>
                <a:gd name="connsiteX22" fmla="*/ 389299 w 1186004"/>
                <a:gd name="connsiteY22" fmla="*/ 769550 h 76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86004" h="769550">
                  <a:moveTo>
                    <a:pt x="0" y="18113"/>
                  </a:moveTo>
                  <a:lnTo>
                    <a:pt x="932507" y="6"/>
                  </a:lnTo>
                  <a:cubicBezTo>
                    <a:pt x="970980" y="-357"/>
                    <a:pt x="953244" y="15778"/>
                    <a:pt x="977774" y="36220"/>
                  </a:cubicBezTo>
                  <a:cubicBezTo>
                    <a:pt x="998970" y="53884"/>
                    <a:pt x="1017839" y="53390"/>
                    <a:pt x="1041148" y="63380"/>
                  </a:cubicBezTo>
                  <a:cubicBezTo>
                    <a:pt x="1119472" y="96947"/>
                    <a:pt x="1040818" y="69305"/>
                    <a:pt x="1104522" y="90541"/>
                  </a:cubicBezTo>
                  <a:cubicBezTo>
                    <a:pt x="1147072" y="133089"/>
                    <a:pt x="1124580" y="107047"/>
                    <a:pt x="1167897" y="172022"/>
                  </a:cubicBezTo>
                  <a:lnTo>
                    <a:pt x="1186004" y="199182"/>
                  </a:lnTo>
                  <a:cubicBezTo>
                    <a:pt x="1182986" y="259538"/>
                    <a:pt x="1184766" y="320327"/>
                    <a:pt x="1176950" y="380251"/>
                  </a:cubicBezTo>
                  <a:cubicBezTo>
                    <a:pt x="1173476" y="406886"/>
                    <a:pt x="1114489" y="438642"/>
                    <a:pt x="1104522" y="443626"/>
                  </a:cubicBezTo>
                  <a:cubicBezTo>
                    <a:pt x="1080380" y="455697"/>
                    <a:pt x="1054554" y="464868"/>
                    <a:pt x="1032095" y="479840"/>
                  </a:cubicBezTo>
                  <a:cubicBezTo>
                    <a:pt x="1023041" y="485875"/>
                    <a:pt x="1014666" y="493080"/>
                    <a:pt x="1004934" y="497946"/>
                  </a:cubicBezTo>
                  <a:cubicBezTo>
                    <a:pt x="996398" y="502214"/>
                    <a:pt x="986950" y="504378"/>
                    <a:pt x="977774" y="507000"/>
                  </a:cubicBezTo>
                  <a:cubicBezTo>
                    <a:pt x="912758" y="525576"/>
                    <a:pt x="970918" y="506451"/>
                    <a:pt x="896293" y="525107"/>
                  </a:cubicBezTo>
                  <a:cubicBezTo>
                    <a:pt x="812025" y="546174"/>
                    <a:pt x="961006" y="521034"/>
                    <a:pt x="805758" y="543214"/>
                  </a:cubicBezTo>
                  <a:cubicBezTo>
                    <a:pt x="796705" y="546232"/>
                    <a:pt x="787856" y="549952"/>
                    <a:pt x="778598" y="552267"/>
                  </a:cubicBezTo>
                  <a:cubicBezTo>
                    <a:pt x="728588" y="564770"/>
                    <a:pt x="699375" y="564716"/>
                    <a:pt x="642796" y="570374"/>
                  </a:cubicBezTo>
                  <a:cubicBezTo>
                    <a:pt x="574518" y="593134"/>
                    <a:pt x="658685" y="562431"/>
                    <a:pt x="588475" y="597535"/>
                  </a:cubicBezTo>
                  <a:cubicBezTo>
                    <a:pt x="575492" y="604026"/>
                    <a:pt x="536697" y="612743"/>
                    <a:pt x="525101" y="615642"/>
                  </a:cubicBezTo>
                  <a:cubicBezTo>
                    <a:pt x="498391" y="633447"/>
                    <a:pt x="492567" y="634765"/>
                    <a:pt x="470780" y="660909"/>
                  </a:cubicBezTo>
                  <a:cubicBezTo>
                    <a:pt x="463814" y="669268"/>
                    <a:pt x="457539" y="678337"/>
                    <a:pt x="452673" y="688069"/>
                  </a:cubicBezTo>
                  <a:cubicBezTo>
                    <a:pt x="448405" y="696605"/>
                    <a:pt x="449581" y="707778"/>
                    <a:pt x="443619" y="715230"/>
                  </a:cubicBezTo>
                  <a:cubicBezTo>
                    <a:pt x="436822" y="723727"/>
                    <a:pt x="425512" y="727301"/>
                    <a:pt x="416459" y="733337"/>
                  </a:cubicBezTo>
                  <a:cubicBezTo>
                    <a:pt x="405272" y="766899"/>
                    <a:pt x="415942" y="756229"/>
                    <a:pt x="389299" y="769550"/>
                  </a:cubicBezTo>
                </a:path>
              </a:pathLst>
            </a:custGeom>
            <a:noFill/>
            <a:ln w="31750" cmpd="sng">
              <a:headEnd type="oval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TextBox 92"/>
            <p:cNvSpPr txBox="1"/>
            <p:nvPr/>
          </p:nvSpPr>
          <p:spPr>
            <a:xfrm>
              <a:off x="6875947" y="5671797"/>
              <a:ext cx="1082760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Box 93"/>
            <p:cNvSpPr txBox="1"/>
            <p:nvPr/>
          </p:nvSpPr>
          <p:spPr>
            <a:xfrm>
              <a:off x="8127048" y="5671797"/>
              <a:ext cx="719892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63616" y="2477580"/>
            <a:ext cx="1859633" cy="2035620"/>
            <a:chOff x="9815506" y="3362668"/>
            <a:chExt cx="1859633" cy="2768361"/>
          </a:xfrm>
        </p:grpSpPr>
        <p:sp>
          <p:nvSpPr>
            <p:cNvPr id="28" name="Rectangle 27"/>
            <p:cNvSpPr/>
            <p:nvPr/>
          </p:nvSpPr>
          <p:spPr>
            <a:xfrm>
              <a:off x="10412530" y="3362668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414255" y="4758066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4255" y="5446280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TextBox 48"/>
            <p:cNvSpPr txBox="1"/>
            <p:nvPr/>
          </p:nvSpPr>
          <p:spPr>
            <a:xfrm>
              <a:off x="9839771" y="3470502"/>
              <a:ext cx="1133501" cy="4972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9863439" y="4983869"/>
              <a:ext cx="1133501" cy="4972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TextBox 50"/>
            <p:cNvSpPr txBox="1"/>
            <p:nvPr/>
          </p:nvSpPr>
          <p:spPr>
            <a:xfrm>
              <a:off x="9815506" y="5533763"/>
              <a:ext cx="1133501" cy="4972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10530916" y="3465473"/>
              <a:ext cx="1067494" cy="4972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“kappa”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TextBox 51"/>
            <p:cNvSpPr txBox="1"/>
            <p:nvPr/>
          </p:nvSpPr>
          <p:spPr>
            <a:xfrm>
              <a:off x="10479546" y="4913956"/>
              <a:ext cx="800245" cy="376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dirty="0">
                  <a:solidFill>
                    <a:srgbClr val="0070C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ull 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47" name="TextBox 41"/>
          <p:cNvSpPr txBox="1"/>
          <p:nvPr/>
        </p:nvSpPr>
        <p:spPr>
          <a:xfrm>
            <a:off x="4941498" y="4400586"/>
            <a:ext cx="1462422" cy="4488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2400" b="1" i="1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en-US" i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8" name="TextBox 30"/>
          <p:cNvSpPr txBox="1"/>
          <p:nvPr/>
        </p:nvSpPr>
        <p:spPr>
          <a:xfrm>
            <a:off x="6506531" y="4426842"/>
            <a:ext cx="997386" cy="49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1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860640" y="2993465"/>
            <a:ext cx="1260884" cy="503507"/>
          </a:xfrm>
          <a:prstGeom prst="rect">
            <a:avLst/>
          </a:prstGeom>
          <a:solidFill>
            <a:schemeClr val="accent1">
              <a:lumMod val="40000"/>
              <a:lumOff val="60000"/>
              <a:alpha val="28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0" name="TextBox 48"/>
          <p:cNvSpPr txBox="1"/>
          <p:nvPr/>
        </p:nvSpPr>
        <p:spPr>
          <a:xfrm>
            <a:off x="8067781" y="3019804"/>
            <a:ext cx="859875" cy="3656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i="1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en-US" sz="1600" i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" name="TextBox 40"/>
          <p:cNvSpPr txBox="1"/>
          <p:nvPr/>
        </p:nvSpPr>
        <p:spPr>
          <a:xfrm>
            <a:off x="8878299" y="3059636"/>
            <a:ext cx="997386" cy="297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1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7431110" y="2086377"/>
            <a:ext cx="1635617" cy="940158"/>
          </a:xfrm>
          <a:custGeom>
            <a:avLst/>
            <a:gdLst>
              <a:gd name="connsiteX0" fmla="*/ 0 w 1635617"/>
              <a:gd name="connsiteY0" fmla="*/ 940158 h 940158"/>
              <a:gd name="connsiteX1" fmla="*/ 399245 w 1635617"/>
              <a:gd name="connsiteY1" fmla="*/ 811369 h 940158"/>
              <a:gd name="connsiteX2" fmla="*/ 412124 w 1635617"/>
              <a:gd name="connsiteY2" fmla="*/ 669702 h 940158"/>
              <a:gd name="connsiteX3" fmla="*/ 425003 w 1635617"/>
              <a:gd name="connsiteY3" fmla="*/ 631065 h 940158"/>
              <a:gd name="connsiteX4" fmla="*/ 437882 w 1635617"/>
              <a:gd name="connsiteY4" fmla="*/ 566671 h 940158"/>
              <a:gd name="connsiteX5" fmla="*/ 463639 w 1635617"/>
              <a:gd name="connsiteY5" fmla="*/ 489398 h 940158"/>
              <a:gd name="connsiteX6" fmla="*/ 476518 w 1635617"/>
              <a:gd name="connsiteY6" fmla="*/ 437882 h 940158"/>
              <a:gd name="connsiteX7" fmla="*/ 502276 w 1635617"/>
              <a:gd name="connsiteY7" fmla="*/ 360609 h 940158"/>
              <a:gd name="connsiteX8" fmla="*/ 528034 w 1635617"/>
              <a:gd name="connsiteY8" fmla="*/ 257578 h 940158"/>
              <a:gd name="connsiteX9" fmla="*/ 540913 w 1635617"/>
              <a:gd name="connsiteY9" fmla="*/ 218941 h 940158"/>
              <a:gd name="connsiteX10" fmla="*/ 592428 w 1635617"/>
              <a:gd name="connsiteY10" fmla="*/ 141668 h 940158"/>
              <a:gd name="connsiteX11" fmla="*/ 669701 w 1635617"/>
              <a:gd name="connsiteY11" fmla="*/ 103031 h 940158"/>
              <a:gd name="connsiteX12" fmla="*/ 695459 w 1635617"/>
              <a:gd name="connsiteY12" fmla="*/ 64395 h 940158"/>
              <a:gd name="connsiteX13" fmla="*/ 811369 w 1635617"/>
              <a:gd name="connsiteY13" fmla="*/ 25758 h 940158"/>
              <a:gd name="connsiteX14" fmla="*/ 850005 w 1635617"/>
              <a:gd name="connsiteY14" fmla="*/ 12879 h 940158"/>
              <a:gd name="connsiteX15" fmla="*/ 888642 w 1635617"/>
              <a:gd name="connsiteY15" fmla="*/ 0 h 940158"/>
              <a:gd name="connsiteX16" fmla="*/ 1159098 w 1635617"/>
              <a:gd name="connsiteY16" fmla="*/ 12879 h 940158"/>
              <a:gd name="connsiteX17" fmla="*/ 1236372 w 1635617"/>
              <a:gd name="connsiteY17" fmla="*/ 38637 h 940158"/>
              <a:gd name="connsiteX18" fmla="*/ 1275008 w 1635617"/>
              <a:gd name="connsiteY18" fmla="*/ 51516 h 940158"/>
              <a:gd name="connsiteX19" fmla="*/ 1313645 w 1635617"/>
              <a:gd name="connsiteY19" fmla="*/ 90153 h 940158"/>
              <a:gd name="connsiteX20" fmla="*/ 1390918 w 1635617"/>
              <a:gd name="connsiteY20" fmla="*/ 141668 h 940158"/>
              <a:gd name="connsiteX21" fmla="*/ 1468191 w 1635617"/>
              <a:gd name="connsiteY21" fmla="*/ 193184 h 940158"/>
              <a:gd name="connsiteX22" fmla="*/ 1545465 w 1635617"/>
              <a:gd name="connsiteY22" fmla="*/ 244699 h 940158"/>
              <a:gd name="connsiteX23" fmla="*/ 1584101 w 1635617"/>
              <a:gd name="connsiteY23" fmla="*/ 270457 h 940158"/>
              <a:gd name="connsiteX24" fmla="*/ 1609859 w 1635617"/>
              <a:gd name="connsiteY24" fmla="*/ 347730 h 940158"/>
              <a:gd name="connsiteX25" fmla="*/ 1635617 w 1635617"/>
              <a:gd name="connsiteY25" fmla="*/ 386367 h 94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35617" h="940158">
                <a:moveTo>
                  <a:pt x="0" y="940158"/>
                </a:moveTo>
                <a:cubicBezTo>
                  <a:pt x="133082" y="897228"/>
                  <a:pt x="282337" y="888090"/>
                  <a:pt x="399245" y="811369"/>
                </a:cubicBezTo>
                <a:cubicBezTo>
                  <a:pt x="438888" y="785353"/>
                  <a:pt x="405418" y="716642"/>
                  <a:pt x="412124" y="669702"/>
                </a:cubicBezTo>
                <a:cubicBezTo>
                  <a:pt x="414044" y="656263"/>
                  <a:pt x="421710" y="644235"/>
                  <a:pt x="425003" y="631065"/>
                </a:cubicBezTo>
                <a:cubicBezTo>
                  <a:pt x="430312" y="609829"/>
                  <a:pt x="432122" y="587789"/>
                  <a:pt x="437882" y="566671"/>
                </a:cubicBezTo>
                <a:cubicBezTo>
                  <a:pt x="445026" y="540477"/>
                  <a:pt x="457054" y="515738"/>
                  <a:pt x="463639" y="489398"/>
                </a:cubicBezTo>
                <a:cubicBezTo>
                  <a:pt x="467932" y="472226"/>
                  <a:pt x="471432" y="454836"/>
                  <a:pt x="476518" y="437882"/>
                </a:cubicBezTo>
                <a:cubicBezTo>
                  <a:pt x="484320" y="411876"/>
                  <a:pt x="495691" y="386949"/>
                  <a:pt x="502276" y="360609"/>
                </a:cubicBezTo>
                <a:cubicBezTo>
                  <a:pt x="510862" y="326265"/>
                  <a:pt x="516839" y="291162"/>
                  <a:pt x="528034" y="257578"/>
                </a:cubicBezTo>
                <a:cubicBezTo>
                  <a:pt x="532327" y="244699"/>
                  <a:pt x="534320" y="230808"/>
                  <a:pt x="540913" y="218941"/>
                </a:cubicBezTo>
                <a:cubicBezTo>
                  <a:pt x="555947" y="191880"/>
                  <a:pt x="566670" y="158840"/>
                  <a:pt x="592428" y="141668"/>
                </a:cubicBezTo>
                <a:cubicBezTo>
                  <a:pt x="642360" y="108380"/>
                  <a:pt x="616381" y="120805"/>
                  <a:pt x="669701" y="103031"/>
                </a:cubicBezTo>
                <a:cubicBezTo>
                  <a:pt x="678287" y="90152"/>
                  <a:pt x="682333" y="72598"/>
                  <a:pt x="695459" y="64395"/>
                </a:cubicBezTo>
                <a:cubicBezTo>
                  <a:pt x="695461" y="64394"/>
                  <a:pt x="792050" y="32198"/>
                  <a:pt x="811369" y="25758"/>
                </a:cubicBezTo>
                <a:lnTo>
                  <a:pt x="850005" y="12879"/>
                </a:lnTo>
                <a:lnTo>
                  <a:pt x="888642" y="0"/>
                </a:lnTo>
                <a:cubicBezTo>
                  <a:pt x="978794" y="4293"/>
                  <a:pt x="1069396" y="2912"/>
                  <a:pt x="1159098" y="12879"/>
                </a:cubicBezTo>
                <a:cubicBezTo>
                  <a:pt x="1186083" y="15877"/>
                  <a:pt x="1210614" y="30051"/>
                  <a:pt x="1236372" y="38637"/>
                </a:cubicBezTo>
                <a:lnTo>
                  <a:pt x="1275008" y="51516"/>
                </a:lnTo>
                <a:cubicBezTo>
                  <a:pt x="1287887" y="64395"/>
                  <a:pt x="1299268" y="78971"/>
                  <a:pt x="1313645" y="90153"/>
                </a:cubicBezTo>
                <a:cubicBezTo>
                  <a:pt x="1338081" y="109159"/>
                  <a:pt x="1365160" y="124496"/>
                  <a:pt x="1390918" y="141668"/>
                </a:cubicBezTo>
                <a:lnTo>
                  <a:pt x="1468191" y="193184"/>
                </a:lnTo>
                <a:lnTo>
                  <a:pt x="1545465" y="244699"/>
                </a:lnTo>
                <a:lnTo>
                  <a:pt x="1584101" y="270457"/>
                </a:lnTo>
                <a:cubicBezTo>
                  <a:pt x="1592687" y="296215"/>
                  <a:pt x="1594798" y="325139"/>
                  <a:pt x="1609859" y="347730"/>
                </a:cubicBezTo>
                <a:lnTo>
                  <a:pt x="1635617" y="386367"/>
                </a:lnTo>
              </a:path>
            </a:pathLst>
          </a:custGeom>
          <a:noFill/>
          <a:ln w="31750"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884868" y="1404593"/>
            <a:ext cx="2717442" cy="3180285"/>
          </a:xfrm>
          <a:custGeom>
            <a:avLst/>
            <a:gdLst>
              <a:gd name="connsiteX0" fmla="*/ 0 w 2717442"/>
              <a:gd name="connsiteY0" fmla="*/ 191274 h 3578418"/>
              <a:gd name="connsiteX1" fmla="*/ 64394 w 2717442"/>
              <a:gd name="connsiteY1" fmla="*/ 165516 h 3578418"/>
              <a:gd name="connsiteX2" fmla="*/ 103031 w 2717442"/>
              <a:gd name="connsiteY2" fmla="*/ 152638 h 3578418"/>
              <a:gd name="connsiteX3" fmla="*/ 218940 w 2717442"/>
              <a:gd name="connsiteY3" fmla="*/ 101122 h 3578418"/>
              <a:gd name="connsiteX4" fmla="*/ 270456 w 2717442"/>
              <a:gd name="connsiteY4" fmla="*/ 88243 h 3578418"/>
              <a:gd name="connsiteX5" fmla="*/ 309093 w 2717442"/>
              <a:gd name="connsiteY5" fmla="*/ 75364 h 3578418"/>
              <a:gd name="connsiteX6" fmla="*/ 360608 w 2717442"/>
              <a:gd name="connsiteY6" fmla="*/ 62485 h 3578418"/>
              <a:gd name="connsiteX7" fmla="*/ 437881 w 2717442"/>
              <a:gd name="connsiteY7" fmla="*/ 36728 h 3578418"/>
              <a:gd name="connsiteX8" fmla="*/ 592428 w 2717442"/>
              <a:gd name="connsiteY8" fmla="*/ 23849 h 3578418"/>
              <a:gd name="connsiteX9" fmla="*/ 1120462 w 2717442"/>
              <a:gd name="connsiteY9" fmla="*/ 23849 h 3578418"/>
              <a:gd name="connsiteX10" fmla="*/ 1197735 w 2717442"/>
              <a:gd name="connsiteY10" fmla="*/ 49607 h 3578418"/>
              <a:gd name="connsiteX11" fmla="*/ 1236371 w 2717442"/>
              <a:gd name="connsiteY11" fmla="*/ 62485 h 3578418"/>
              <a:gd name="connsiteX12" fmla="*/ 1275008 w 2717442"/>
              <a:gd name="connsiteY12" fmla="*/ 75364 h 3578418"/>
              <a:gd name="connsiteX13" fmla="*/ 1326524 w 2717442"/>
              <a:gd name="connsiteY13" fmla="*/ 88243 h 3578418"/>
              <a:gd name="connsiteX14" fmla="*/ 1403797 w 2717442"/>
              <a:gd name="connsiteY14" fmla="*/ 114001 h 3578418"/>
              <a:gd name="connsiteX15" fmla="*/ 1493949 w 2717442"/>
              <a:gd name="connsiteY15" fmla="*/ 139759 h 3578418"/>
              <a:gd name="connsiteX16" fmla="*/ 1545464 w 2717442"/>
              <a:gd name="connsiteY16" fmla="*/ 152638 h 3578418"/>
              <a:gd name="connsiteX17" fmla="*/ 1622738 w 2717442"/>
              <a:gd name="connsiteY17" fmla="*/ 204153 h 3578418"/>
              <a:gd name="connsiteX18" fmla="*/ 1661374 w 2717442"/>
              <a:gd name="connsiteY18" fmla="*/ 229911 h 3578418"/>
              <a:gd name="connsiteX19" fmla="*/ 1725769 w 2717442"/>
              <a:gd name="connsiteY19" fmla="*/ 294305 h 3578418"/>
              <a:gd name="connsiteX20" fmla="*/ 1751526 w 2717442"/>
              <a:gd name="connsiteY20" fmla="*/ 332942 h 3578418"/>
              <a:gd name="connsiteX21" fmla="*/ 1790163 w 2717442"/>
              <a:gd name="connsiteY21" fmla="*/ 384457 h 3578418"/>
              <a:gd name="connsiteX22" fmla="*/ 1828800 w 2717442"/>
              <a:gd name="connsiteY22" fmla="*/ 423094 h 3578418"/>
              <a:gd name="connsiteX23" fmla="*/ 1854557 w 2717442"/>
              <a:gd name="connsiteY23" fmla="*/ 461731 h 3578418"/>
              <a:gd name="connsiteX24" fmla="*/ 1893194 w 2717442"/>
              <a:gd name="connsiteY24" fmla="*/ 500367 h 3578418"/>
              <a:gd name="connsiteX25" fmla="*/ 1957588 w 2717442"/>
              <a:gd name="connsiteY25" fmla="*/ 590519 h 3578418"/>
              <a:gd name="connsiteX26" fmla="*/ 1996225 w 2717442"/>
              <a:gd name="connsiteY26" fmla="*/ 680671 h 3578418"/>
              <a:gd name="connsiteX27" fmla="*/ 2073498 w 2717442"/>
              <a:gd name="connsiteY27" fmla="*/ 860976 h 3578418"/>
              <a:gd name="connsiteX28" fmla="*/ 2086377 w 2717442"/>
              <a:gd name="connsiteY28" fmla="*/ 912491 h 3578418"/>
              <a:gd name="connsiteX29" fmla="*/ 2112135 w 2717442"/>
              <a:gd name="connsiteY29" fmla="*/ 989764 h 3578418"/>
              <a:gd name="connsiteX30" fmla="*/ 2125014 w 2717442"/>
              <a:gd name="connsiteY30" fmla="*/ 1028401 h 3578418"/>
              <a:gd name="connsiteX31" fmla="*/ 2150771 w 2717442"/>
              <a:gd name="connsiteY31" fmla="*/ 1092795 h 3578418"/>
              <a:gd name="connsiteX32" fmla="*/ 2163650 w 2717442"/>
              <a:gd name="connsiteY32" fmla="*/ 1157190 h 3578418"/>
              <a:gd name="connsiteX33" fmla="*/ 2189408 w 2717442"/>
              <a:gd name="connsiteY33" fmla="*/ 1234463 h 3578418"/>
              <a:gd name="connsiteX34" fmla="*/ 2202287 w 2717442"/>
              <a:gd name="connsiteY34" fmla="*/ 1285978 h 3578418"/>
              <a:gd name="connsiteX35" fmla="*/ 2189408 w 2717442"/>
              <a:gd name="connsiteY35" fmla="*/ 1595071 h 3578418"/>
              <a:gd name="connsiteX36" fmla="*/ 2176529 w 2717442"/>
              <a:gd name="connsiteY36" fmla="*/ 1698102 h 3578418"/>
              <a:gd name="connsiteX37" fmla="*/ 2150771 w 2717442"/>
              <a:gd name="connsiteY37" fmla="*/ 1749618 h 3578418"/>
              <a:gd name="connsiteX38" fmla="*/ 2137893 w 2717442"/>
              <a:gd name="connsiteY38" fmla="*/ 1801133 h 3578418"/>
              <a:gd name="connsiteX39" fmla="*/ 2112135 w 2717442"/>
              <a:gd name="connsiteY39" fmla="*/ 1878407 h 3578418"/>
              <a:gd name="connsiteX40" fmla="*/ 2099256 w 2717442"/>
              <a:gd name="connsiteY40" fmla="*/ 2084469 h 3578418"/>
              <a:gd name="connsiteX41" fmla="*/ 2060619 w 2717442"/>
              <a:gd name="connsiteY41" fmla="*/ 2174621 h 3578418"/>
              <a:gd name="connsiteX42" fmla="*/ 2021983 w 2717442"/>
              <a:gd name="connsiteY42" fmla="*/ 2329167 h 3578418"/>
              <a:gd name="connsiteX43" fmla="*/ 1996225 w 2717442"/>
              <a:gd name="connsiteY43" fmla="*/ 2380683 h 3578418"/>
              <a:gd name="connsiteX44" fmla="*/ 1970467 w 2717442"/>
              <a:gd name="connsiteY44" fmla="*/ 2457956 h 3578418"/>
              <a:gd name="connsiteX45" fmla="*/ 1983346 w 2717442"/>
              <a:gd name="connsiteY45" fmla="*/ 2625381 h 3578418"/>
              <a:gd name="connsiteX46" fmla="*/ 1996225 w 2717442"/>
              <a:gd name="connsiteY46" fmla="*/ 2664018 h 3578418"/>
              <a:gd name="connsiteX47" fmla="*/ 2021983 w 2717442"/>
              <a:gd name="connsiteY47" fmla="*/ 2767049 h 3578418"/>
              <a:gd name="connsiteX48" fmla="*/ 2099256 w 2717442"/>
              <a:gd name="connsiteY48" fmla="*/ 2870080 h 3578418"/>
              <a:gd name="connsiteX49" fmla="*/ 2137893 w 2717442"/>
              <a:gd name="connsiteY49" fmla="*/ 2998869 h 3578418"/>
              <a:gd name="connsiteX50" fmla="*/ 2176529 w 2717442"/>
              <a:gd name="connsiteY50" fmla="*/ 3063263 h 3578418"/>
              <a:gd name="connsiteX51" fmla="*/ 2202287 w 2717442"/>
              <a:gd name="connsiteY51" fmla="*/ 3101900 h 3578418"/>
              <a:gd name="connsiteX52" fmla="*/ 2266681 w 2717442"/>
              <a:gd name="connsiteY52" fmla="*/ 3217809 h 3578418"/>
              <a:gd name="connsiteX53" fmla="*/ 2305318 w 2717442"/>
              <a:gd name="connsiteY53" fmla="*/ 3256446 h 3578418"/>
              <a:gd name="connsiteX54" fmla="*/ 2356833 w 2717442"/>
              <a:gd name="connsiteY54" fmla="*/ 3295083 h 3578418"/>
              <a:gd name="connsiteX55" fmla="*/ 2382591 w 2717442"/>
              <a:gd name="connsiteY55" fmla="*/ 3333719 h 3578418"/>
              <a:gd name="connsiteX56" fmla="*/ 2459864 w 2717442"/>
              <a:gd name="connsiteY56" fmla="*/ 3385235 h 3578418"/>
              <a:gd name="connsiteX57" fmla="*/ 2498501 w 2717442"/>
              <a:gd name="connsiteY57" fmla="*/ 3410993 h 3578418"/>
              <a:gd name="connsiteX58" fmla="*/ 2537138 w 2717442"/>
              <a:gd name="connsiteY58" fmla="*/ 3436750 h 3578418"/>
              <a:gd name="connsiteX59" fmla="*/ 2550017 w 2717442"/>
              <a:gd name="connsiteY59" fmla="*/ 3475387 h 3578418"/>
              <a:gd name="connsiteX60" fmla="*/ 2588653 w 2717442"/>
              <a:gd name="connsiteY60" fmla="*/ 3488266 h 3578418"/>
              <a:gd name="connsiteX61" fmla="*/ 2665926 w 2717442"/>
              <a:gd name="connsiteY61" fmla="*/ 3526902 h 3578418"/>
              <a:gd name="connsiteX62" fmla="*/ 2717442 w 2717442"/>
              <a:gd name="connsiteY62" fmla="*/ 3578418 h 357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717442" h="3578418">
                <a:moveTo>
                  <a:pt x="0" y="191274"/>
                </a:moveTo>
                <a:cubicBezTo>
                  <a:pt x="21465" y="182688"/>
                  <a:pt x="42748" y="173633"/>
                  <a:pt x="64394" y="165516"/>
                </a:cubicBezTo>
                <a:cubicBezTo>
                  <a:pt x="77105" y="160749"/>
                  <a:pt x="90553" y="157986"/>
                  <a:pt x="103031" y="152638"/>
                </a:cubicBezTo>
                <a:cubicBezTo>
                  <a:pt x="181583" y="118973"/>
                  <a:pt x="129063" y="131081"/>
                  <a:pt x="218940" y="101122"/>
                </a:cubicBezTo>
                <a:cubicBezTo>
                  <a:pt x="235732" y="95525"/>
                  <a:pt x="253437" y="93106"/>
                  <a:pt x="270456" y="88243"/>
                </a:cubicBezTo>
                <a:cubicBezTo>
                  <a:pt x="283509" y="84513"/>
                  <a:pt x="296040" y="79094"/>
                  <a:pt x="309093" y="75364"/>
                </a:cubicBezTo>
                <a:cubicBezTo>
                  <a:pt x="326112" y="70501"/>
                  <a:pt x="343654" y="67571"/>
                  <a:pt x="360608" y="62485"/>
                </a:cubicBezTo>
                <a:cubicBezTo>
                  <a:pt x="386614" y="54683"/>
                  <a:pt x="410824" y="38983"/>
                  <a:pt x="437881" y="36728"/>
                </a:cubicBezTo>
                <a:lnTo>
                  <a:pt x="592428" y="23849"/>
                </a:lnTo>
                <a:cubicBezTo>
                  <a:pt x="802566" y="-11174"/>
                  <a:pt x="732274" y="-4555"/>
                  <a:pt x="1120462" y="23849"/>
                </a:cubicBezTo>
                <a:cubicBezTo>
                  <a:pt x="1147541" y="25830"/>
                  <a:pt x="1171977" y="41021"/>
                  <a:pt x="1197735" y="49607"/>
                </a:cubicBezTo>
                <a:lnTo>
                  <a:pt x="1236371" y="62485"/>
                </a:lnTo>
                <a:cubicBezTo>
                  <a:pt x="1249250" y="66778"/>
                  <a:pt x="1261838" y="72071"/>
                  <a:pt x="1275008" y="75364"/>
                </a:cubicBezTo>
                <a:cubicBezTo>
                  <a:pt x="1292180" y="79657"/>
                  <a:pt x="1309570" y="83157"/>
                  <a:pt x="1326524" y="88243"/>
                </a:cubicBezTo>
                <a:cubicBezTo>
                  <a:pt x="1352530" y="96045"/>
                  <a:pt x="1377457" y="107416"/>
                  <a:pt x="1403797" y="114001"/>
                </a:cubicBezTo>
                <a:cubicBezTo>
                  <a:pt x="1564839" y="154262"/>
                  <a:pt x="1364616" y="102806"/>
                  <a:pt x="1493949" y="139759"/>
                </a:cubicBezTo>
                <a:cubicBezTo>
                  <a:pt x="1510968" y="144622"/>
                  <a:pt x="1528292" y="148345"/>
                  <a:pt x="1545464" y="152638"/>
                </a:cubicBezTo>
                <a:lnTo>
                  <a:pt x="1622738" y="204153"/>
                </a:lnTo>
                <a:lnTo>
                  <a:pt x="1661374" y="229911"/>
                </a:lnTo>
                <a:cubicBezTo>
                  <a:pt x="1730067" y="332947"/>
                  <a:pt x="1639904" y="208439"/>
                  <a:pt x="1725769" y="294305"/>
                </a:cubicBezTo>
                <a:cubicBezTo>
                  <a:pt x="1736714" y="305250"/>
                  <a:pt x="1742529" y="320347"/>
                  <a:pt x="1751526" y="332942"/>
                </a:cubicBezTo>
                <a:cubicBezTo>
                  <a:pt x="1764002" y="350409"/>
                  <a:pt x="1776194" y="368160"/>
                  <a:pt x="1790163" y="384457"/>
                </a:cubicBezTo>
                <a:cubicBezTo>
                  <a:pt x="1802016" y="398286"/>
                  <a:pt x="1817140" y="409102"/>
                  <a:pt x="1828800" y="423094"/>
                </a:cubicBezTo>
                <a:cubicBezTo>
                  <a:pt x="1838709" y="434985"/>
                  <a:pt x="1844648" y="449840"/>
                  <a:pt x="1854557" y="461731"/>
                </a:cubicBezTo>
                <a:cubicBezTo>
                  <a:pt x="1866217" y="475723"/>
                  <a:pt x="1881341" y="486538"/>
                  <a:pt x="1893194" y="500367"/>
                </a:cubicBezTo>
                <a:cubicBezTo>
                  <a:pt x="1905042" y="514189"/>
                  <a:pt x="1945939" y="570133"/>
                  <a:pt x="1957588" y="590519"/>
                </a:cubicBezTo>
                <a:cubicBezTo>
                  <a:pt x="2006405" y="675949"/>
                  <a:pt x="1965263" y="608427"/>
                  <a:pt x="1996225" y="680671"/>
                </a:cubicBezTo>
                <a:cubicBezTo>
                  <a:pt x="2030032" y="759553"/>
                  <a:pt x="2045266" y="748051"/>
                  <a:pt x="2073498" y="860976"/>
                </a:cubicBezTo>
                <a:cubicBezTo>
                  <a:pt x="2077791" y="878148"/>
                  <a:pt x="2081291" y="895537"/>
                  <a:pt x="2086377" y="912491"/>
                </a:cubicBezTo>
                <a:cubicBezTo>
                  <a:pt x="2094179" y="938497"/>
                  <a:pt x="2103549" y="964006"/>
                  <a:pt x="2112135" y="989764"/>
                </a:cubicBezTo>
                <a:cubicBezTo>
                  <a:pt x="2116428" y="1002643"/>
                  <a:pt x="2119972" y="1015796"/>
                  <a:pt x="2125014" y="1028401"/>
                </a:cubicBezTo>
                <a:cubicBezTo>
                  <a:pt x="2133600" y="1049866"/>
                  <a:pt x="2144128" y="1070652"/>
                  <a:pt x="2150771" y="1092795"/>
                </a:cubicBezTo>
                <a:cubicBezTo>
                  <a:pt x="2157061" y="1113762"/>
                  <a:pt x="2157890" y="1136071"/>
                  <a:pt x="2163650" y="1157190"/>
                </a:cubicBezTo>
                <a:cubicBezTo>
                  <a:pt x="2170794" y="1183384"/>
                  <a:pt x="2182823" y="1208123"/>
                  <a:pt x="2189408" y="1234463"/>
                </a:cubicBezTo>
                <a:lnTo>
                  <a:pt x="2202287" y="1285978"/>
                </a:lnTo>
                <a:cubicBezTo>
                  <a:pt x="2197994" y="1389009"/>
                  <a:pt x="2195841" y="1492151"/>
                  <a:pt x="2189408" y="1595071"/>
                </a:cubicBezTo>
                <a:cubicBezTo>
                  <a:pt x="2187249" y="1629615"/>
                  <a:pt x="2184923" y="1664524"/>
                  <a:pt x="2176529" y="1698102"/>
                </a:cubicBezTo>
                <a:cubicBezTo>
                  <a:pt x="2171873" y="1716728"/>
                  <a:pt x="2159357" y="1732446"/>
                  <a:pt x="2150771" y="1749618"/>
                </a:cubicBezTo>
                <a:cubicBezTo>
                  <a:pt x="2146478" y="1766790"/>
                  <a:pt x="2142979" y="1784179"/>
                  <a:pt x="2137893" y="1801133"/>
                </a:cubicBezTo>
                <a:cubicBezTo>
                  <a:pt x="2130091" y="1827139"/>
                  <a:pt x="2112135" y="1878407"/>
                  <a:pt x="2112135" y="1878407"/>
                </a:cubicBezTo>
                <a:cubicBezTo>
                  <a:pt x="2107842" y="1947094"/>
                  <a:pt x="2106104" y="2015989"/>
                  <a:pt x="2099256" y="2084469"/>
                </a:cubicBezTo>
                <a:cubicBezTo>
                  <a:pt x="2091563" y="2161397"/>
                  <a:pt x="2088377" y="2112165"/>
                  <a:pt x="2060619" y="2174621"/>
                </a:cubicBezTo>
                <a:cubicBezTo>
                  <a:pt x="2005768" y="2298037"/>
                  <a:pt x="2059365" y="2204560"/>
                  <a:pt x="2021983" y="2329167"/>
                </a:cubicBezTo>
                <a:cubicBezTo>
                  <a:pt x="2016466" y="2347556"/>
                  <a:pt x="2003355" y="2362857"/>
                  <a:pt x="1996225" y="2380683"/>
                </a:cubicBezTo>
                <a:cubicBezTo>
                  <a:pt x="1986141" y="2405892"/>
                  <a:pt x="1979053" y="2432198"/>
                  <a:pt x="1970467" y="2457956"/>
                </a:cubicBezTo>
                <a:cubicBezTo>
                  <a:pt x="1974760" y="2513764"/>
                  <a:pt x="1976403" y="2569840"/>
                  <a:pt x="1983346" y="2625381"/>
                </a:cubicBezTo>
                <a:cubicBezTo>
                  <a:pt x="1985030" y="2638852"/>
                  <a:pt x="1992932" y="2650848"/>
                  <a:pt x="1996225" y="2664018"/>
                </a:cubicBezTo>
                <a:cubicBezTo>
                  <a:pt x="1999384" y="2676655"/>
                  <a:pt x="2009861" y="2748000"/>
                  <a:pt x="2021983" y="2767049"/>
                </a:cubicBezTo>
                <a:cubicBezTo>
                  <a:pt x="2045031" y="2803267"/>
                  <a:pt x="2099256" y="2870080"/>
                  <a:pt x="2099256" y="2870080"/>
                </a:cubicBezTo>
                <a:cubicBezTo>
                  <a:pt x="2107040" y="2901213"/>
                  <a:pt x="2124456" y="2976473"/>
                  <a:pt x="2137893" y="2998869"/>
                </a:cubicBezTo>
                <a:cubicBezTo>
                  <a:pt x="2150772" y="3020334"/>
                  <a:pt x="2163262" y="3042036"/>
                  <a:pt x="2176529" y="3063263"/>
                </a:cubicBezTo>
                <a:cubicBezTo>
                  <a:pt x="2184733" y="3076389"/>
                  <a:pt x="2195365" y="3088056"/>
                  <a:pt x="2202287" y="3101900"/>
                </a:cubicBezTo>
                <a:cubicBezTo>
                  <a:pt x="2234677" y="3166679"/>
                  <a:pt x="2185468" y="3136596"/>
                  <a:pt x="2266681" y="3217809"/>
                </a:cubicBezTo>
                <a:cubicBezTo>
                  <a:pt x="2279560" y="3230688"/>
                  <a:pt x="2291489" y="3244593"/>
                  <a:pt x="2305318" y="3256446"/>
                </a:cubicBezTo>
                <a:cubicBezTo>
                  <a:pt x="2321615" y="3270415"/>
                  <a:pt x="2341655" y="3279905"/>
                  <a:pt x="2356833" y="3295083"/>
                </a:cubicBezTo>
                <a:cubicBezTo>
                  <a:pt x="2367778" y="3306028"/>
                  <a:pt x="2370942" y="3323526"/>
                  <a:pt x="2382591" y="3333719"/>
                </a:cubicBezTo>
                <a:cubicBezTo>
                  <a:pt x="2405889" y="3354104"/>
                  <a:pt x="2434106" y="3368063"/>
                  <a:pt x="2459864" y="3385235"/>
                </a:cubicBezTo>
                <a:lnTo>
                  <a:pt x="2498501" y="3410993"/>
                </a:lnTo>
                <a:lnTo>
                  <a:pt x="2537138" y="3436750"/>
                </a:lnTo>
                <a:cubicBezTo>
                  <a:pt x="2541431" y="3449629"/>
                  <a:pt x="2540418" y="3465787"/>
                  <a:pt x="2550017" y="3475387"/>
                </a:cubicBezTo>
                <a:cubicBezTo>
                  <a:pt x="2559616" y="3484986"/>
                  <a:pt x="2576511" y="3482195"/>
                  <a:pt x="2588653" y="3488266"/>
                </a:cubicBezTo>
                <a:cubicBezTo>
                  <a:pt x="2688509" y="3538194"/>
                  <a:pt x="2568821" y="3494535"/>
                  <a:pt x="2665926" y="3526902"/>
                </a:cubicBezTo>
                <a:cubicBezTo>
                  <a:pt x="2712550" y="3557985"/>
                  <a:pt x="2697641" y="3538815"/>
                  <a:pt x="2717442" y="3578418"/>
                </a:cubicBezTo>
              </a:path>
            </a:pathLst>
          </a:custGeom>
          <a:noFill/>
          <a:ln w="254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355192" y="3451538"/>
            <a:ext cx="2797169" cy="2897747"/>
          </a:xfrm>
          <a:custGeom>
            <a:avLst/>
            <a:gdLst>
              <a:gd name="connsiteX0" fmla="*/ 401664 w 2797169"/>
              <a:gd name="connsiteY0" fmla="*/ 1378039 h 2897747"/>
              <a:gd name="connsiteX1" fmla="*/ 337270 w 2797169"/>
              <a:gd name="connsiteY1" fmla="*/ 1416676 h 2897747"/>
              <a:gd name="connsiteX2" fmla="*/ 298633 w 2797169"/>
              <a:gd name="connsiteY2" fmla="*/ 1442434 h 2897747"/>
              <a:gd name="connsiteX3" fmla="*/ 272876 w 2797169"/>
              <a:gd name="connsiteY3" fmla="*/ 1481070 h 2897747"/>
              <a:gd name="connsiteX4" fmla="*/ 195602 w 2797169"/>
              <a:gd name="connsiteY4" fmla="*/ 1519707 h 2897747"/>
              <a:gd name="connsiteX5" fmla="*/ 169845 w 2797169"/>
              <a:gd name="connsiteY5" fmla="*/ 1558344 h 2897747"/>
              <a:gd name="connsiteX6" fmla="*/ 131208 w 2797169"/>
              <a:gd name="connsiteY6" fmla="*/ 1584101 h 2897747"/>
              <a:gd name="connsiteX7" fmla="*/ 105450 w 2797169"/>
              <a:gd name="connsiteY7" fmla="*/ 1635617 h 2897747"/>
              <a:gd name="connsiteX8" fmla="*/ 41056 w 2797169"/>
              <a:gd name="connsiteY8" fmla="*/ 1725769 h 2897747"/>
              <a:gd name="connsiteX9" fmla="*/ 28177 w 2797169"/>
              <a:gd name="connsiteY9" fmla="*/ 1764406 h 2897747"/>
              <a:gd name="connsiteX10" fmla="*/ 2419 w 2797169"/>
              <a:gd name="connsiteY10" fmla="*/ 1803042 h 2897747"/>
              <a:gd name="connsiteX11" fmla="*/ 41056 w 2797169"/>
              <a:gd name="connsiteY11" fmla="*/ 2060620 h 2897747"/>
              <a:gd name="connsiteX12" fmla="*/ 53935 w 2797169"/>
              <a:gd name="connsiteY12" fmla="*/ 2099256 h 2897747"/>
              <a:gd name="connsiteX13" fmla="*/ 66814 w 2797169"/>
              <a:gd name="connsiteY13" fmla="*/ 2137893 h 2897747"/>
              <a:gd name="connsiteX14" fmla="*/ 92571 w 2797169"/>
              <a:gd name="connsiteY14" fmla="*/ 2176530 h 2897747"/>
              <a:gd name="connsiteX15" fmla="*/ 105450 w 2797169"/>
              <a:gd name="connsiteY15" fmla="*/ 2228045 h 2897747"/>
              <a:gd name="connsiteX16" fmla="*/ 169845 w 2797169"/>
              <a:gd name="connsiteY16" fmla="*/ 2305318 h 2897747"/>
              <a:gd name="connsiteX17" fmla="*/ 208481 w 2797169"/>
              <a:gd name="connsiteY17" fmla="*/ 2369713 h 2897747"/>
              <a:gd name="connsiteX18" fmla="*/ 285754 w 2797169"/>
              <a:gd name="connsiteY18" fmla="*/ 2459865 h 2897747"/>
              <a:gd name="connsiteX19" fmla="*/ 375907 w 2797169"/>
              <a:gd name="connsiteY19" fmla="*/ 2498501 h 2897747"/>
              <a:gd name="connsiteX20" fmla="*/ 478938 w 2797169"/>
              <a:gd name="connsiteY20" fmla="*/ 2550017 h 2897747"/>
              <a:gd name="connsiteX21" fmla="*/ 530453 w 2797169"/>
              <a:gd name="connsiteY21" fmla="*/ 2575775 h 2897747"/>
              <a:gd name="connsiteX22" fmla="*/ 569090 w 2797169"/>
              <a:gd name="connsiteY22" fmla="*/ 2588654 h 2897747"/>
              <a:gd name="connsiteX23" fmla="*/ 607726 w 2797169"/>
              <a:gd name="connsiteY23" fmla="*/ 2627290 h 2897747"/>
              <a:gd name="connsiteX24" fmla="*/ 826667 w 2797169"/>
              <a:gd name="connsiteY24" fmla="*/ 2691685 h 2897747"/>
              <a:gd name="connsiteX25" fmla="*/ 942577 w 2797169"/>
              <a:gd name="connsiteY25" fmla="*/ 2730321 h 2897747"/>
              <a:gd name="connsiteX26" fmla="*/ 1045608 w 2797169"/>
              <a:gd name="connsiteY26" fmla="*/ 2781837 h 2897747"/>
              <a:gd name="connsiteX27" fmla="*/ 1084245 w 2797169"/>
              <a:gd name="connsiteY27" fmla="*/ 2794716 h 2897747"/>
              <a:gd name="connsiteX28" fmla="*/ 1135760 w 2797169"/>
              <a:gd name="connsiteY28" fmla="*/ 2807594 h 2897747"/>
              <a:gd name="connsiteX29" fmla="*/ 1200154 w 2797169"/>
              <a:gd name="connsiteY29" fmla="*/ 2820473 h 2897747"/>
              <a:gd name="connsiteX30" fmla="*/ 1277428 w 2797169"/>
              <a:gd name="connsiteY30" fmla="*/ 2846231 h 2897747"/>
              <a:gd name="connsiteX31" fmla="*/ 1341822 w 2797169"/>
              <a:gd name="connsiteY31" fmla="*/ 2859110 h 2897747"/>
              <a:gd name="connsiteX32" fmla="*/ 1431974 w 2797169"/>
              <a:gd name="connsiteY32" fmla="*/ 2871989 h 2897747"/>
              <a:gd name="connsiteX33" fmla="*/ 1535005 w 2797169"/>
              <a:gd name="connsiteY33" fmla="*/ 2897747 h 2897747"/>
              <a:gd name="connsiteX34" fmla="*/ 2050160 w 2797169"/>
              <a:gd name="connsiteY34" fmla="*/ 2884868 h 2897747"/>
              <a:gd name="connsiteX35" fmla="*/ 2204707 w 2797169"/>
              <a:gd name="connsiteY35" fmla="*/ 2871989 h 2897747"/>
              <a:gd name="connsiteX36" fmla="*/ 2243343 w 2797169"/>
              <a:gd name="connsiteY36" fmla="*/ 2859110 h 2897747"/>
              <a:gd name="connsiteX37" fmla="*/ 2372132 w 2797169"/>
              <a:gd name="connsiteY37" fmla="*/ 2846231 h 2897747"/>
              <a:gd name="connsiteX38" fmla="*/ 2500921 w 2797169"/>
              <a:gd name="connsiteY38" fmla="*/ 2807594 h 2897747"/>
              <a:gd name="connsiteX39" fmla="*/ 2539557 w 2797169"/>
              <a:gd name="connsiteY39" fmla="*/ 2794716 h 2897747"/>
              <a:gd name="connsiteX40" fmla="*/ 2655467 w 2797169"/>
              <a:gd name="connsiteY40" fmla="*/ 2717442 h 2897747"/>
              <a:gd name="connsiteX41" fmla="*/ 2694104 w 2797169"/>
              <a:gd name="connsiteY41" fmla="*/ 2691685 h 2897747"/>
              <a:gd name="connsiteX42" fmla="*/ 2719862 w 2797169"/>
              <a:gd name="connsiteY42" fmla="*/ 2653048 h 2897747"/>
              <a:gd name="connsiteX43" fmla="*/ 2758498 w 2797169"/>
              <a:gd name="connsiteY43" fmla="*/ 2511380 h 2897747"/>
              <a:gd name="connsiteX44" fmla="*/ 2771377 w 2797169"/>
              <a:gd name="connsiteY44" fmla="*/ 2408349 h 2897747"/>
              <a:gd name="connsiteX45" fmla="*/ 2797135 w 2797169"/>
              <a:gd name="connsiteY45" fmla="*/ 2305318 h 2897747"/>
              <a:gd name="connsiteX46" fmla="*/ 2771377 w 2797169"/>
              <a:gd name="connsiteY46" fmla="*/ 1725769 h 2897747"/>
              <a:gd name="connsiteX47" fmla="*/ 2758498 w 2797169"/>
              <a:gd name="connsiteY47" fmla="*/ 1661375 h 2897747"/>
              <a:gd name="connsiteX48" fmla="*/ 2732740 w 2797169"/>
              <a:gd name="connsiteY48" fmla="*/ 1506828 h 2897747"/>
              <a:gd name="connsiteX49" fmla="*/ 2719862 w 2797169"/>
              <a:gd name="connsiteY49" fmla="*/ 1352282 h 2897747"/>
              <a:gd name="connsiteX50" fmla="*/ 2706983 w 2797169"/>
              <a:gd name="connsiteY50" fmla="*/ 1300766 h 2897747"/>
              <a:gd name="connsiteX51" fmla="*/ 2681225 w 2797169"/>
              <a:gd name="connsiteY51" fmla="*/ 1159099 h 2897747"/>
              <a:gd name="connsiteX52" fmla="*/ 2655467 w 2797169"/>
              <a:gd name="connsiteY52" fmla="*/ 1004552 h 2897747"/>
              <a:gd name="connsiteX53" fmla="*/ 2629709 w 2797169"/>
              <a:gd name="connsiteY53" fmla="*/ 631065 h 2897747"/>
              <a:gd name="connsiteX54" fmla="*/ 2642588 w 2797169"/>
              <a:gd name="connsiteY54" fmla="*/ 463639 h 2897747"/>
              <a:gd name="connsiteX55" fmla="*/ 2694104 w 2797169"/>
              <a:gd name="connsiteY55" fmla="*/ 283335 h 2897747"/>
              <a:gd name="connsiteX56" fmla="*/ 2706983 w 2797169"/>
              <a:gd name="connsiteY56" fmla="*/ 244699 h 2897747"/>
              <a:gd name="connsiteX57" fmla="*/ 2719862 w 2797169"/>
              <a:gd name="connsiteY57" fmla="*/ 206062 h 2897747"/>
              <a:gd name="connsiteX58" fmla="*/ 2771377 w 2797169"/>
              <a:gd name="connsiteY58" fmla="*/ 90152 h 2897747"/>
              <a:gd name="connsiteX59" fmla="*/ 2784256 w 2797169"/>
              <a:gd name="connsiteY59" fmla="*/ 51516 h 2897747"/>
              <a:gd name="connsiteX60" fmla="*/ 2797135 w 2797169"/>
              <a:gd name="connsiteY60" fmla="*/ 0 h 289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797169" h="2897747">
                <a:moveTo>
                  <a:pt x="401664" y="1378039"/>
                </a:moveTo>
                <a:cubicBezTo>
                  <a:pt x="380199" y="1390918"/>
                  <a:pt x="358497" y="1403409"/>
                  <a:pt x="337270" y="1416676"/>
                </a:cubicBezTo>
                <a:cubicBezTo>
                  <a:pt x="324144" y="1424880"/>
                  <a:pt x="309578" y="1431489"/>
                  <a:pt x="298633" y="1442434"/>
                </a:cubicBezTo>
                <a:cubicBezTo>
                  <a:pt x="287688" y="1453379"/>
                  <a:pt x="283821" y="1470125"/>
                  <a:pt x="272876" y="1481070"/>
                </a:cubicBezTo>
                <a:cubicBezTo>
                  <a:pt x="247910" y="1506036"/>
                  <a:pt x="227026" y="1509232"/>
                  <a:pt x="195602" y="1519707"/>
                </a:cubicBezTo>
                <a:cubicBezTo>
                  <a:pt x="187016" y="1532586"/>
                  <a:pt x="180790" y="1547399"/>
                  <a:pt x="169845" y="1558344"/>
                </a:cubicBezTo>
                <a:cubicBezTo>
                  <a:pt x="158900" y="1569289"/>
                  <a:pt x="141117" y="1572210"/>
                  <a:pt x="131208" y="1584101"/>
                </a:cubicBezTo>
                <a:cubicBezTo>
                  <a:pt x="118917" y="1598850"/>
                  <a:pt x="114975" y="1618948"/>
                  <a:pt x="105450" y="1635617"/>
                </a:cubicBezTo>
                <a:cubicBezTo>
                  <a:pt x="90379" y="1661991"/>
                  <a:pt x="57650" y="1703644"/>
                  <a:pt x="41056" y="1725769"/>
                </a:cubicBezTo>
                <a:cubicBezTo>
                  <a:pt x="36763" y="1738648"/>
                  <a:pt x="34248" y="1752264"/>
                  <a:pt x="28177" y="1764406"/>
                </a:cubicBezTo>
                <a:cubicBezTo>
                  <a:pt x="21255" y="1778250"/>
                  <a:pt x="3328" y="1787590"/>
                  <a:pt x="2419" y="1803042"/>
                </a:cubicBezTo>
                <a:cubicBezTo>
                  <a:pt x="-5728" y="1941546"/>
                  <a:pt x="6590" y="1957223"/>
                  <a:pt x="41056" y="2060620"/>
                </a:cubicBezTo>
                <a:lnTo>
                  <a:pt x="53935" y="2099256"/>
                </a:lnTo>
                <a:cubicBezTo>
                  <a:pt x="58228" y="2112135"/>
                  <a:pt x="59284" y="2126597"/>
                  <a:pt x="66814" y="2137893"/>
                </a:cubicBezTo>
                <a:lnTo>
                  <a:pt x="92571" y="2176530"/>
                </a:lnTo>
                <a:cubicBezTo>
                  <a:pt x="96864" y="2193702"/>
                  <a:pt x="98477" y="2211776"/>
                  <a:pt x="105450" y="2228045"/>
                </a:cubicBezTo>
                <a:cubicBezTo>
                  <a:pt x="125474" y="2274768"/>
                  <a:pt x="138898" y="2264055"/>
                  <a:pt x="169845" y="2305318"/>
                </a:cubicBezTo>
                <a:cubicBezTo>
                  <a:pt x="184864" y="2325344"/>
                  <a:pt x="194596" y="2348885"/>
                  <a:pt x="208481" y="2369713"/>
                </a:cubicBezTo>
                <a:cubicBezTo>
                  <a:pt x="224467" y="2393692"/>
                  <a:pt x="260433" y="2441779"/>
                  <a:pt x="285754" y="2459865"/>
                </a:cubicBezTo>
                <a:cubicBezTo>
                  <a:pt x="334420" y="2494627"/>
                  <a:pt x="329658" y="2477479"/>
                  <a:pt x="375907" y="2498501"/>
                </a:cubicBezTo>
                <a:cubicBezTo>
                  <a:pt x="410863" y="2514390"/>
                  <a:pt x="444594" y="2532845"/>
                  <a:pt x="478938" y="2550017"/>
                </a:cubicBezTo>
                <a:cubicBezTo>
                  <a:pt x="496110" y="2558603"/>
                  <a:pt x="512240" y="2569704"/>
                  <a:pt x="530453" y="2575775"/>
                </a:cubicBezTo>
                <a:lnTo>
                  <a:pt x="569090" y="2588654"/>
                </a:lnTo>
                <a:cubicBezTo>
                  <a:pt x="581969" y="2601533"/>
                  <a:pt x="591222" y="2619588"/>
                  <a:pt x="607726" y="2627290"/>
                </a:cubicBezTo>
                <a:cubicBezTo>
                  <a:pt x="695383" y="2668197"/>
                  <a:pt x="744360" y="2675223"/>
                  <a:pt x="826667" y="2691685"/>
                </a:cubicBezTo>
                <a:cubicBezTo>
                  <a:pt x="901801" y="2741773"/>
                  <a:pt x="825119" y="2698287"/>
                  <a:pt x="942577" y="2730321"/>
                </a:cubicBezTo>
                <a:cubicBezTo>
                  <a:pt x="1040620" y="2757060"/>
                  <a:pt x="974829" y="2746447"/>
                  <a:pt x="1045608" y="2781837"/>
                </a:cubicBezTo>
                <a:cubicBezTo>
                  <a:pt x="1057750" y="2787908"/>
                  <a:pt x="1071192" y="2790987"/>
                  <a:pt x="1084245" y="2794716"/>
                </a:cubicBezTo>
                <a:cubicBezTo>
                  <a:pt x="1101264" y="2799578"/>
                  <a:pt x="1118481" y="2803754"/>
                  <a:pt x="1135760" y="2807594"/>
                </a:cubicBezTo>
                <a:cubicBezTo>
                  <a:pt x="1157129" y="2812342"/>
                  <a:pt x="1179036" y="2814713"/>
                  <a:pt x="1200154" y="2820473"/>
                </a:cubicBezTo>
                <a:cubicBezTo>
                  <a:pt x="1226349" y="2827617"/>
                  <a:pt x="1250804" y="2840906"/>
                  <a:pt x="1277428" y="2846231"/>
                </a:cubicBezTo>
                <a:cubicBezTo>
                  <a:pt x="1298893" y="2850524"/>
                  <a:pt x="1320230" y="2855511"/>
                  <a:pt x="1341822" y="2859110"/>
                </a:cubicBezTo>
                <a:cubicBezTo>
                  <a:pt x="1371765" y="2864101"/>
                  <a:pt x="1402208" y="2866036"/>
                  <a:pt x="1431974" y="2871989"/>
                </a:cubicBezTo>
                <a:cubicBezTo>
                  <a:pt x="1466687" y="2878932"/>
                  <a:pt x="1535005" y="2897747"/>
                  <a:pt x="1535005" y="2897747"/>
                </a:cubicBezTo>
                <a:lnTo>
                  <a:pt x="2050160" y="2884868"/>
                </a:lnTo>
                <a:cubicBezTo>
                  <a:pt x="2101816" y="2882881"/>
                  <a:pt x="2153466" y="2878821"/>
                  <a:pt x="2204707" y="2871989"/>
                </a:cubicBezTo>
                <a:cubicBezTo>
                  <a:pt x="2218163" y="2870195"/>
                  <a:pt x="2229926" y="2861174"/>
                  <a:pt x="2243343" y="2859110"/>
                </a:cubicBezTo>
                <a:cubicBezTo>
                  <a:pt x="2285985" y="2852550"/>
                  <a:pt x="2329202" y="2850524"/>
                  <a:pt x="2372132" y="2846231"/>
                </a:cubicBezTo>
                <a:cubicBezTo>
                  <a:pt x="2449992" y="2826766"/>
                  <a:pt x="2406849" y="2838951"/>
                  <a:pt x="2500921" y="2807594"/>
                </a:cubicBezTo>
                <a:lnTo>
                  <a:pt x="2539557" y="2794716"/>
                </a:lnTo>
                <a:lnTo>
                  <a:pt x="2655467" y="2717442"/>
                </a:lnTo>
                <a:lnTo>
                  <a:pt x="2694104" y="2691685"/>
                </a:lnTo>
                <a:cubicBezTo>
                  <a:pt x="2702690" y="2678806"/>
                  <a:pt x="2713576" y="2667193"/>
                  <a:pt x="2719862" y="2653048"/>
                </a:cubicBezTo>
                <a:cubicBezTo>
                  <a:pt x="2738805" y="2610426"/>
                  <a:pt x="2751369" y="2557719"/>
                  <a:pt x="2758498" y="2511380"/>
                </a:cubicBezTo>
                <a:cubicBezTo>
                  <a:pt x="2763761" y="2477172"/>
                  <a:pt x="2764999" y="2442367"/>
                  <a:pt x="2771377" y="2408349"/>
                </a:cubicBezTo>
                <a:cubicBezTo>
                  <a:pt x="2777901" y="2373555"/>
                  <a:pt x="2797135" y="2305318"/>
                  <a:pt x="2797135" y="2305318"/>
                </a:cubicBezTo>
                <a:cubicBezTo>
                  <a:pt x="2792509" y="2157293"/>
                  <a:pt x="2790724" y="1899893"/>
                  <a:pt x="2771377" y="1725769"/>
                </a:cubicBezTo>
                <a:cubicBezTo>
                  <a:pt x="2768960" y="1704013"/>
                  <a:pt x="2761594" y="1683045"/>
                  <a:pt x="2758498" y="1661375"/>
                </a:cubicBezTo>
                <a:cubicBezTo>
                  <a:pt x="2736931" y="1510405"/>
                  <a:pt x="2760423" y="1589876"/>
                  <a:pt x="2732740" y="1506828"/>
                </a:cubicBezTo>
                <a:cubicBezTo>
                  <a:pt x="2728447" y="1455313"/>
                  <a:pt x="2726274" y="1403577"/>
                  <a:pt x="2719862" y="1352282"/>
                </a:cubicBezTo>
                <a:cubicBezTo>
                  <a:pt x="2717667" y="1334718"/>
                  <a:pt x="2710823" y="1318045"/>
                  <a:pt x="2706983" y="1300766"/>
                </a:cubicBezTo>
                <a:cubicBezTo>
                  <a:pt x="2698108" y="1260828"/>
                  <a:pt x="2686817" y="1198244"/>
                  <a:pt x="2681225" y="1159099"/>
                </a:cubicBezTo>
                <a:cubicBezTo>
                  <a:pt x="2661126" y="1018404"/>
                  <a:pt x="2679310" y="1099925"/>
                  <a:pt x="2655467" y="1004552"/>
                </a:cubicBezTo>
                <a:cubicBezTo>
                  <a:pt x="2642461" y="874495"/>
                  <a:pt x="2629709" y="767382"/>
                  <a:pt x="2629709" y="631065"/>
                </a:cubicBezTo>
                <a:cubicBezTo>
                  <a:pt x="2629709" y="575091"/>
                  <a:pt x="2634672" y="519050"/>
                  <a:pt x="2642588" y="463639"/>
                </a:cubicBezTo>
                <a:cubicBezTo>
                  <a:pt x="2650674" y="407039"/>
                  <a:pt x="2675756" y="338379"/>
                  <a:pt x="2694104" y="283335"/>
                </a:cubicBezTo>
                <a:lnTo>
                  <a:pt x="2706983" y="244699"/>
                </a:lnTo>
                <a:cubicBezTo>
                  <a:pt x="2711276" y="231820"/>
                  <a:pt x="2712332" y="217358"/>
                  <a:pt x="2719862" y="206062"/>
                </a:cubicBezTo>
                <a:cubicBezTo>
                  <a:pt x="2760679" y="144834"/>
                  <a:pt x="2740724" y="182110"/>
                  <a:pt x="2771377" y="90152"/>
                </a:cubicBezTo>
                <a:lnTo>
                  <a:pt x="2784256" y="51516"/>
                </a:lnTo>
                <a:cubicBezTo>
                  <a:pt x="2798493" y="8807"/>
                  <a:pt x="2797135" y="26454"/>
                  <a:pt x="2797135" y="0"/>
                </a:cubicBezTo>
              </a:path>
            </a:pathLst>
          </a:custGeom>
          <a:noFill/>
          <a:ln w="25400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17668" y="4328462"/>
            <a:ext cx="1273410" cy="657291"/>
          </a:xfrm>
          <a:prstGeom prst="ellipse">
            <a:avLst/>
          </a:prstGeom>
          <a:noFill/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34727" y="2963988"/>
            <a:ext cx="1040162" cy="537456"/>
          </a:xfrm>
          <a:prstGeom prst="ellipse">
            <a:avLst/>
          </a:prstGeom>
          <a:noFill/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1">
            <a:extLst>
              <a:ext uri="{FF2B5EF4-FFF2-40B4-BE49-F238E27FC236}">
                <a16:creationId xmlns:a16="http://schemas.microsoft.com/office/drawing/2014/main" id="{36C23BB8-26D6-4A7D-9F99-C3F76AF9CE36}"/>
              </a:ext>
            </a:extLst>
          </p:cNvPr>
          <p:cNvSpPr txBox="1"/>
          <p:nvPr/>
        </p:nvSpPr>
        <p:spPr>
          <a:xfrm>
            <a:off x="8927656" y="4086304"/>
            <a:ext cx="800245" cy="2765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i="1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ull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6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5" grpId="0" animBg="1"/>
      <p:bldP spid="2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2807" y="224199"/>
            <a:ext cx="5713288" cy="936254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After  </a:t>
            </a:r>
            <a:r>
              <a:rPr lang="en-US" sz="32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aBST.insert</a:t>
            </a:r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(“omicron”)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5625" y="4908752"/>
            <a:ext cx="1317692" cy="684749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662656" y="1132995"/>
            <a:ext cx="3133320" cy="4422651"/>
            <a:chOff x="6225547" y="1746386"/>
            <a:chExt cx="3003772" cy="4422651"/>
          </a:xfrm>
        </p:grpSpPr>
        <p:sp>
          <p:nvSpPr>
            <p:cNvPr id="11" name="TextBox 43"/>
            <p:cNvSpPr txBox="1"/>
            <p:nvPr/>
          </p:nvSpPr>
          <p:spPr>
            <a:xfrm>
              <a:off x="6225547" y="1765202"/>
              <a:ext cx="611308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aBST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68435" y="3292999"/>
              <a:ext cx="1260884" cy="68474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968435" y="3977748"/>
              <a:ext cx="1260884" cy="68474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68435" y="4662496"/>
              <a:ext cx="1260884" cy="852322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TextBox 25"/>
            <p:cNvSpPr txBox="1"/>
            <p:nvPr/>
          </p:nvSpPr>
          <p:spPr>
            <a:xfrm>
              <a:off x="6509262" y="3458967"/>
              <a:ext cx="1388714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45720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Box 30"/>
            <p:cNvSpPr txBox="1"/>
            <p:nvPr/>
          </p:nvSpPr>
          <p:spPr>
            <a:xfrm>
              <a:off x="8082868" y="4140583"/>
              <a:ext cx="956149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Box 40"/>
            <p:cNvSpPr txBox="1"/>
            <p:nvPr/>
          </p:nvSpPr>
          <p:spPr>
            <a:xfrm>
              <a:off x="8008920" y="4678577"/>
              <a:ext cx="956149" cy="2976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methods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Box 41"/>
            <p:cNvSpPr txBox="1"/>
            <p:nvPr/>
          </p:nvSpPr>
          <p:spPr>
            <a:xfrm>
              <a:off x="6509262" y="4656279"/>
              <a:ext cx="1401958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getRoot</a:t>
              </a: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etc.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Box 42"/>
            <p:cNvSpPr txBox="1"/>
            <p:nvPr/>
          </p:nvSpPr>
          <p:spPr>
            <a:xfrm>
              <a:off x="6745341" y="4116737"/>
              <a:ext cx="1165878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constructor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21982" y="1746386"/>
              <a:ext cx="1260884" cy="68474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7715029" y="2085644"/>
              <a:ext cx="991321" cy="1130252"/>
            </a:xfrm>
            <a:custGeom>
              <a:avLst/>
              <a:gdLst>
                <a:gd name="connsiteX0" fmla="*/ 0 w 1186004"/>
                <a:gd name="connsiteY0" fmla="*/ 18113 h 769550"/>
                <a:gd name="connsiteX1" fmla="*/ 932507 w 1186004"/>
                <a:gd name="connsiteY1" fmla="*/ 6 h 769550"/>
                <a:gd name="connsiteX2" fmla="*/ 977774 w 1186004"/>
                <a:gd name="connsiteY2" fmla="*/ 36220 h 769550"/>
                <a:gd name="connsiteX3" fmla="*/ 1041148 w 1186004"/>
                <a:gd name="connsiteY3" fmla="*/ 63380 h 769550"/>
                <a:gd name="connsiteX4" fmla="*/ 1104522 w 1186004"/>
                <a:gd name="connsiteY4" fmla="*/ 90541 h 769550"/>
                <a:gd name="connsiteX5" fmla="*/ 1167897 w 1186004"/>
                <a:gd name="connsiteY5" fmla="*/ 172022 h 769550"/>
                <a:gd name="connsiteX6" fmla="*/ 1186004 w 1186004"/>
                <a:gd name="connsiteY6" fmla="*/ 199182 h 769550"/>
                <a:gd name="connsiteX7" fmla="*/ 1176950 w 1186004"/>
                <a:gd name="connsiteY7" fmla="*/ 380251 h 769550"/>
                <a:gd name="connsiteX8" fmla="*/ 1104522 w 1186004"/>
                <a:gd name="connsiteY8" fmla="*/ 443626 h 769550"/>
                <a:gd name="connsiteX9" fmla="*/ 1032095 w 1186004"/>
                <a:gd name="connsiteY9" fmla="*/ 479840 h 769550"/>
                <a:gd name="connsiteX10" fmla="*/ 1004934 w 1186004"/>
                <a:gd name="connsiteY10" fmla="*/ 497946 h 769550"/>
                <a:gd name="connsiteX11" fmla="*/ 977774 w 1186004"/>
                <a:gd name="connsiteY11" fmla="*/ 507000 h 769550"/>
                <a:gd name="connsiteX12" fmla="*/ 896293 w 1186004"/>
                <a:gd name="connsiteY12" fmla="*/ 525107 h 769550"/>
                <a:gd name="connsiteX13" fmla="*/ 805758 w 1186004"/>
                <a:gd name="connsiteY13" fmla="*/ 543214 h 769550"/>
                <a:gd name="connsiteX14" fmla="*/ 778598 w 1186004"/>
                <a:gd name="connsiteY14" fmla="*/ 552267 h 769550"/>
                <a:gd name="connsiteX15" fmla="*/ 642796 w 1186004"/>
                <a:gd name="connsiteY15" fmla="*/ 570374 h 769550"/>
                <a:gd name="connsiteX16" fmla="*/ 588475 w 1186004"/>
                <a:gd name="connsiteY16" fmla="*/ 597535 h 769550"/>
                <a:gd name="connsiteX17" fmla="*/ 525101 w 1186004"/>
                <a:gd name="connsiteY17" fmla="*/ 615642 h 769550"/>
                <a:gd name="connsiteX18" fmla="*/ 470780 w 1186004"/>
                <a:gd name="connsiteY18" fmla="*/ 660909 h 769550"/>
                <a:gd name="connsiteX19" fmla="*/ 452673 w 1186004"/>
                <a:gd name="connsiteY19" fmla="*/ 688069 h 769550"/>
                <a:gd name="connsiteX20" fmla="*/ 443619 w 1186004"/>
                <a:gd name="connsiteY20" fmla="*/ 715230 h 769550"/>
                <a:gd name="connsiteX21" fmla="*/ 416459 w 1186004"/>
                <a:gd name="connsiteY21" fmla="*/ 733337 h 769550"/>
                <a:gd name="connsiteX22" fmla="*/ 389299 w 1186004"/>
                <a:gd name="connsiteY22" fmla="*/ 769550 h 76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86004" h="769550">
                  <a:moveTo>
                    <a:pt x="0" y="18113"/>
                  </a:moveTo>
                  <a:lnTo>
                    <a:pt x="932507" y="6"/>
                  </a:lnTo>
                  <a:cubicBezTo>
                    <a:pt x="970980" y="-357"/>
                    <a:pt x="953244" y="15778"/>
                    <a:pt x="977774" y="36220"/>
                  </a:cubicBezTo>
                  <a:cubicBezTo>
                    <a:pt x="998970" y="53884"/>
                    <a:pt x="1017839" y="53390"/>
                    <a:pt x="1041148" y="63380"/>
                  </a:cubicBezTo>
                  <a:cubicBezTo>
                    <a:pt x="1119472" y="96947"/>
                    <a:pt x="1040818" y="69305"/>
                    <a:pt x="1104522" y="90541"/>
                  </a:cubicBezTo>
                  <a:cubicBezTo>
                    <a:pt x="1147072" y="133089"/>
                    <a:pt x="1124580" y="107047"/>
                    <a:pt x="1167897" y="172022"/>
                  </a:cubicBezTo>
                  <a:lnTo>
                    <a:pt x="1186004" y="199182"/>
                  </a:lnTo>
                  <a:cubicBezTo>
                    <a:pt x="1182986" y="259538"/>
                    <a:pt x="1184766" y="320327"/>
                    <a:pt x="1176950" y="380251"/>
                  </a:cubicBezTo>
                  <a:cubicBezTo>
                    <a:pt x="1173476" y="406886"/>
                    <a:pt x="1114489" y="438642"/>
                    <a:pt x="1104522" y="443626"/>
                  </a:cubicBezTo>
                  <a:cubicBezTo>
                    <a:pt x="1080380" y="455697"/>
                    <a:pt x="1054554" y="464868"/>
                    <a:pt x="1032095" y="479840"/>
                  </a:cubicBezTo>
                  <a:cubicBezTo>
                    <a:pt x="1023041" y="485875"/>
                    <a:pt x="1014666" y="493080"/>
                    <a:pt x="1004934" y="497946"/>
                  </a:cubicBezTo>
                  <a:cubicBezTo>
                    <a:pt x="996398" y="502214"/>
                    <a:pt x="986950" y="504378"/>
                    <a:pt x="977774" y="507000"/>
                  </a:cubicBezTo>
                  <a:cubicBezTo>
                    <a:pt x="912758" y="525576"/>
                    <a:pt x="970918" y="506451"/>
                    <a:pt x="896293" y="525107"/>
                  </a:cubicBezTo>
                  <a:cubicBezTo>
                    <a:pt x="812025" y="546174"/>
                    <a:pt x="961006" y="521034"/>
                    <a:pt x="805758" y="543214"/>
                  </a:cubicBezTo>
                  <a:cubicBezTo>
                    <a:pt x="796705" y="546232"/>
                    <a:pt x="787856" y="549952"/>
                    <a:pt x="778598" y="552267"/>
                  </a:cubicBezTo>
                  <a:cubicBezTo>
                    <a:pt x="728588" y="564770"/>
                    <a:pt x="699375" y="564716"/>
                    <a:pt x="642796" y="570374"/>
                  </a:cubicBezTo>
                  <a:cubicBezTo>
                    <a:pt x="574518" y="593134"/>
                    <a:pt x="658685" y="562431"/>
                    <a:pt x="588475" y="597535"/>
                  </a:cubicBezTo>
                  <a:cubicBezTo>
                    <a:pt x="575492" y="604026"/>
                    <a:pt x="536697" y="612743"/>
                    <a:pt x="525101" y="615642"/>
                  </a:cubicBezTo>
                  <a:cubicBezTo>
                    <a:pt x="498391" y="633447"/>
                    <a:pt x="492567" y="634765"/>
                    <a:pt x="470780" y="660909"/>
                  </a:cubicBezTo>
                  <a:cubicBezTo>
                    <a:pt x="463814" y="669268"/>
                    <a:pt x="457539" y="678337"/>
                    <a:pt x="452673" y="688069"/>
                  </a:cubicBezTo>
                  <a:cubicBezTo>
                    <a:pt x="448405" y="696605"/>
                    <a:pt x="449581" y="707778"/>
                    <a:pt x="443619" y="715230"/>
                  </a:cubicBezTo>
                  <a:cubicBezTo>
                    <a:pt x="436822" y="723727"/>
                    <a:pt x="425512" y="727301"/>
                    <a:pt x="416459" y="733337"/>
                  </a:cubicBezTo>
                  <a:cubicBezTo>
                    <a:pt x="405272" y="766899"/>
                    <a:pt x="415942" y="756229"/>
                    <a:pt x="389299" y="769550"/>
                  </a:cubicBezTo>
                </a:path>
              </a:pathLst>
            </a:custGeom>
            <a:noFill/>
            <a:ln w="31750" cmpd="sng">
              <a:headEnd type="oval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TextBox 92"/>
            <p:cNvSpPr txBox="1"/>
            <p:nvPr/>
          </p:nvSpPr>
          <p:spPr>
            <a:xfrm>
              <a:off x="6875947" y="5671797"/>
              <a:ext cx="1082760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63616" y="2477580"/>
            <a:ext cx="1859633" cy="2035620"/>
            <a:chOff x="9815506" y="3362668"/>
            <a:chExt cx="1859633" cy="2768361"/>
          </a:xfrm>
        </p:grpSpPr>
        <p:sp>
          <p:nvSpPr>
            <p:cNvPr id="28" name="Rectangle 27"/>
            <p:cNvSpPr/>
            <p:nvPr/>
          </p:nvSpPr>
          <p:spPr>
            <a:xfrm>
              <a:off x="10412530" y="3362668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414255" y="4758066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4255" y="5446280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TextBox 48"/>
            <p:cNvSpPr txBox="1"/>
            <p:nvPr/>
          </p:nvSpPr>
          <p:spPr>
            <a:xfrm>
              <a:off x="9839771" y="3470502"/>
              <a:ext cx="1133501" cy="4972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9863439" y="4983869"/>
              <a:ext cx="1133501" cy="4972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TextBox 50"/>
            <p:cNvSpPr txBox="1"/>
            <p:nvPr/>
          </p:nvSpPr>
          <p:spPr>
            <a:xfrm>
              <a:off x="9815506" y="5533763"/>
              <a:ext cx="1133501" cy="4972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10530916" y="3465473"/>
              <a:ext cx="1067494" cy="4972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“kappa”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TextBox 51"/>
            <p:cNvSpPr txBox="1"/>
            <p:nvPr/>
          </p:nvSpPr>
          <p:spPr>
            <a:xfrm>
              <a:off x="10479546" y="4913956"/>
              <a:ext cx="800245" cy="376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dirty="0">
                  <a:solidFill>
                    <a:srgbClr val="0070C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ull 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026554" y="4872872"/>
            <a:ext cx="1828924" cy="1510520"/>
            <a:chOff x="9850566" y="3722103"/>
            <a:chExt cx="1828924" cy="2054246"/>
          </a:xfrm>
        </p:grpSpPr>
        <p:sp>
          <p:nvSpPr>
            <p:cNvPr id="37" name="Rectangle 36"/>
            <p:cNvSpPr/>
            <p:nvPr/>
          </p:nvSpPr>
          <p:spPr>
            <a:xfrm>
              <a:off x="10418606" y="3722103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18606" y="4406852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418606" y="5091600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TextBox 48"/>
            <p:cNvSpPr txBox="1"/>
            <p:nvPr/>
          </p:nvSpPr>
          <p:spPr>
            <a:xfrm>
              <a:off x="9851855" y="3855141"/>
              <a:ext cx="1133501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TextBox 49"/>
            <p:cNvSpPr txBox="1"/>
            <p:nvPr/>
          </p:nvSpPr>
          <p:spPr>
            <a:xfrm>
              <a:off x="9851855" y="4495035"/>
              <a:ext cx="1133501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TextBox 50"/>
            <p:cNvSpPr txBox="1"/>
            <p:nvPr/>
          </p:nvSpPr>
          <p:spPr>
            <a:xfrm>
              <a:off x="9850566" y="5146071"/>
              <a:ext cx="1133501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" name="TextBox 51"/>
            <p:cNvSpPr txBox="1"/>
            <p:nvPr/>
          </p:nvSpPr>
          <p:spPr>
            <a:xfrm>
              <a:off x="10482389" y="5211156"/>
              <a:ext cx="785718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dirty="0">
                  <a:solidFill>
                    <a:srgbClr val="0070C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ull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TextBox 53"/>
            <p:cNvSpPr txBox="1"/>
            <p:nvPr/>
          </p:nvSpPr>
          <p:spPr>
            <a:xfrm>
              <a:off x="10437419" y="3821474"/>
              <a:ext cx="1131278" cy="4972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“omicron”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" name="TextBox 51"/>
            <p:cNvSpPr txBox="1"/>
            <p:nvPr/>
          </p:nvSpPr>
          <p:spPr>
            <a:xfrm>
              <a:off x="10482389" y="4514089"/>
              <a:ext cx="800245" cy="376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dirty="0">
                  <a:solidFill>
                    <a:srgbClr val="0070C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ull 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5" name="Freeform 4"/>
          <p:cNvSpPr/>
          <p:nvPr/>
        </p:nvSpPr>
        <p:spPr>
          <a:xfrm>
            <a:off x="9759304" y="4318920"/>
            <a:ext cx="1049782" cy="530482"/>
          </a:xfrm>
          <a:custGeom>
            <a:avLst/>
            <a:gdLst>
              <a:gd name="connsiteX0" fmla="*/ 0 w 760960"/>
              <a:gd name="connsiteY0" fmla="*/ 0 h 750013"/>
              <a:gd name="connsiteX1" fmla="*/ 51371 w 760960"/>
              <a:gd name="connsiteY1" fmla="*/ 20548 h 750013"/>
              <a:gd name="connsiteX2" fmla="*/ 123290 w 760960"/>
              <a:gd name="connsiteY2" fmla="*/ 51371 h 750013"/>
              <a:gd name="connsiteX3" fmla="*/ 195209 w 760960"/>
              <a:gd name="connsiteY3" fmla="*/ 102741 h 750013"/>
              <a:gd name="connsiteX4" fmla="*/ 236305 w 760960"/>
              <a:gd name="connsiteY4" fmla="*/ 123290 h 750013"/>
              <a:gd name="connsiteX5" fmla="*/ 256854 w 760960"/>
              <a:gd name="connsiteY5" fmla="*/ 143838 h 750013"/>
              <a:gd name="connsiteX6" fmla="*/ 308225 w 760960"/>
              <a:gd name="connsiteY6" fmla="*/ 154112 h 750013"/>
              <a:gd name="connsiteX7" fmla="*/ 339047 w 760960"/>
              <a:gd name="connsiteY7" fmla="*/ 164386 h 750013"/>
              <a:gd name="connsiteX8" fmla="*/ 421240 w 760960"/>
              <a:gd name="connsiteY8" fmla="*/ 226031 h 750013"/>
              <a:gd name="connsiteX9" fmla="*/ 482885 w 760960"/>
              <a:gd name="connsiteY9" fmla="*/ 256854 h 750013"/>
              <a:gd name="connsiteX10" fmla="*/ 534256 w 760960"/>
              <a:gd name="connsiteY10" fmla="*/ 308224 h 750013"/>
              <a:gd name="connsiteX11" fmla="*/ 606175 w 760960"/>
              <a:gd name="connsiteY11" fmla="*/ 349321 h 750013"/>
              <a:gd name="connsiteX12" fmla="*/ 626723 w 760960"/>
              <a:gd name="connsiteY12" fmla="*/ 380144 h 750013"/>
              <a:gd name="connsiteX13" fmla="*/ 667820 w 760960"/>
              <a:gd name="connsiteY13" fmla="*/ 431514 h 750013"/>
              <a:gd name="connsiteX14" fmla="*/ 708917 w 760960"/>
              <a:gd name="connsiteY14" fmla="*/ 513708 h 750013"/>
              <a:gd name="connsiteX15" fmla="*/ 719191 w 760960"/>
              <a:gd name="connsiteY15" fmla="*/ 616449 h 750013"/>
              <a:gd name="connsiteX16" fmla="*/ 739739 w 760960"/>
              <a:gd name="connsiteY16" fmla="*/ 657546 h 750013"/>
              <a:gd name="connsiteX17" fmla="*/ 750013 w 760960"/>
              <a:gd name="connsiteY17" fmla="*/ 708917 h 750013"/>
              <a:gd name="connsiteX18" fmla="*/ 750013 w 760960"/>
              <a:gd name="connsiteY18" fmla="*/ 750013 h 75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60960" h="750013">
                <a:moveTo>
                  <a:pt x="0" y="0"/>
                </a:moveTo>
                <a:cubicBezTo>
                  <a:pt x="17124" y="6849"/>
                  <a:pt x="34103" y="14072"/>
                  <a:pt x="51371" y="20548"/>
                </a:cubicBezTo>
                <a:cubicBezTo>
                  <a:pt x="86328" y="33657"/>
                  <a:pt x="87208" y="28819"/>
                  <a:pt x="123290" y="51371"/>
                </a:cubicBezTo>
                <a:cubicBezTo>
                  <a:pt x="182121" y="88141"/>
                  <a:pt x="144473" y="73748"/>
                  <a:pt x="195209" y="102741"/>
                </a:cubicBezTo>
                <a:cubicBezTo>
                  <a:pt x="208507" y="110340"/>
                  <a:pt x="223562" y="114794"/>
                  <a:pt x="236305" y="123290"/>
                </a:cubicBezTo>
                <a:cubicBezTo>
                  <a:pt x="244365" y="128663"/>
                  <a:pt x="247951" y="140022"/>
                  <a:pt x="256854" y="143838"/>
                </a:cubicBezTo>
                <a:cubicBezTo>
                  <a:pt x="272905" y="150717"/>
                  <a:pt x="291284" y="149877"/>
                  <a:pt x="308225" y="154112"/>
                </a:cubicBezTo>
                <a:cubicBezTo>
                  <a:pt x="318731" y="156739"/>
                  <a:pt x="328773" y="160961"/>
                  <a:pt x="339047" y="164386"/>
                </a:cubicBezTo>
                <a:cubicBezTo>
                  <a:pt x="377058" y="202399"/>
                  <a:pt x="351534" y="179560"/>
                  <a:pt x="421240" y="226031"/>
                </a:cubicBezTo>
                <a:cubicBezTo>
                  <a:pt x="461076" y="252588"/>
                  <a:pt x="440347" y="242675"/>
                  <a:pt x="482885" y="256854"/>
                </a:cubicBezTo>
                <a:cubicBezTo>
                  <a:pt x="500009" y="273977"/>
                  <a:pt x="512596" y="297394"/>
                  <a:pt x="534256" y="308224"/>
                </a:cubicBezTo>
                <a:cubicBezTo>
                  <a:pt x="586397" y="334295"/>
                  <a:pt x="562609" y="320277"/>
                  <a:pt x="606175" y="349321"/>
                </a:cubicBezTo>
                <a:cubicBezTo>
                  <a:pt x="613024" y="359595"/>
                  <a:pt x="619009" y="370502"/>
                  <a:pt x="626723" y="380144"/>
                </a:cubicBezTo>
                <a:cubicBezTo>
                  <a:pt x="685288" y="453350"/>
                  <a:pt x="604569" y="336637"/>
                  <a:pt x="667820" y="431514"/>
                </a:cubicBezTo>
                <a:cubicBezTo>
                  <a:pt x="691431" y="502349"/>
                  <a:pt x="673052" y="477843"/>
                  <a:pt x="708917" y="513708"/>
                </a:cubicBezTo>
                <a:cubicBezTo>
                  <a:pt x="712342" y="547955"/>
                  <a:pt x="711980" y="582795"/>
                  <a:pt x="719191" y="616449"/>
                </a:cubicBezTo>
                <a:cubicBezTo>
                  <a:pt x="722400" y="631425"/>
                  <a:pt x="734896" y="643016"/>
                  <a:pt x="739739" y="657546"/>
                </a:cubicBezTo>
                <a:cubicBezTo>
                  <a:pt x="745261" y="674113"/>
                  <a:pt x="745778" y="691976"/>
                  <a:pt x="750013" y="708917"/>
                </a:cubicBezTo>
                <a:cubicBezTo>
                  <a:pt x="759457" y="746695"/>
                  <a:pt x="769001" y="731025"/>
                  <a:pt x="750013" y="750013"/>
                </a:cubicBezTo>
              </a:path>
            </a:pathLst>
          </a:custGeom>
          <a:noFill/>
          <a:ln w="31750" cmpd="sng">
            <a:headEnd type="oval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1"/>
          <p:cNvSpPr txBox="1"/>
          <p:nvPr/>
        </p:nvSpPr>
        <p:spPr>
          <a:xfrm>
            <a:off x="4941498" y="4400586"/>
            <a:ext cx="1462422" cy="4488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2000" b="1" i="1" kern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en-US" sz="1600" i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8" name="TextBox 30"/>
          <p:cNvSpPr txBox="1"/>
          <p:nvPr/>
        </p:nvSpPr>
        <p:spPr>
          <a:xfrm>
            <a:off x="6506531" y="4426842"/>
            <a:ext cx="997386" cy="49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1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860640" y="2993465"/>
            <a:ext cx="1260884" cy="503507"/>
          </a:xfrm>
          <a:prstGeom prst="rect">
            <a:avLst/>
          </a:prstGeom>
          <a:solidFill>
            <a:schemeClr val="accent1">
              <a:lumMod val="40000"/>
              <a:lumOff val="60000"/>
              <a:alpha val="28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0" name="TextBox 48"/>
          <p:cNvSpPr txBox="1"/>
          <p:nvPr/>
        </p:nvSpPr>
        <p:spPr>
          <a:xfrm>
            <a:off x="8067781" y="3019804"/>
            <a:ext cx="859875" cy="3656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i="1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en-US" sz="1600" i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" name="TextBox 40"/>
          <p:cNvSpPr txBox="1"/>
          <p:nvPr/>
        </p:nvSpPr>
        <p:spPr>
          <a:xfrm>
            <a:off x="8878299" y="3059636"/>
            <a:ext cx="997386" cy="297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1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7431110" y="2086377"/>
            <a:ext cx="1635617" cy="940158"/>
          </a:xfrm>
          <a:custGeom>
            <a:avLst/>
            <a:gdLst>
              <a:gd name="connsiteX0" fmla="*/ 0 w 1635617"/>
              <a:gd name="connsiteY0" fmla="*/ 940158 h 940158"/>
              <a:gd name="connsiteX1" fmla="*/ 399245 w 1635617"/>
              <a:gd name="connsiteY1" fmla="*/ 811369 h 940158"/>
              <a:gd name="connsiteX2" fmla="*/ 412124 w 1635617"/>
              <a:gd name="connsiteY2" fmla="*/ 669702 h 940158"/>
              <a:gd name="connsiteX3" fmla="*/ 425003 w 1635617"/>
              <a:gd name="connsiteY3" fmla="*/ 631065 h 940158"/>
              <a:gd name="connsiteX4" fmla="*/ 437882 w 1635617"/>
              <a:gd name="connsiteY4" fmla="*/ 566671 h 940158"/>
              <a:gd name="connsiteX5" fmla="*/ 463639 w 1635617"/>
              <a:gd name="connsiteY5" fmla="*/ 489398 h 940158"/>
              <a:gd name="connsiteX6" fmla="*/ 476518 w 1635617"/>
              <a:gd name="connsiteY6" fmla="*/ 437882 h 940158"/>
              <a:gd name="connsiteX7" fmla="*/ 502276 w 1635617"/>
              <a:gd name="connsiteY7" fmla="*/ 360609 h 940158"/>
              <a:gd name="connsiteX8" fmla="*/ 528034 w 1635617"/>
              <a:gd name="connsiteY8" fmla="*/ 257578 h 940158"/>
              <a:gd name="connsiteX9" fmla="*/ 540913 w 1635617"/>
              <a:gd name="connsiteY9" fmla="*/ 218941 h 940158"/>
              <a:gd name="connsiteX10" fmla="*/ 592428 w 1635617"/>
              <a:gd name="connsiteY10" fmla="*/ 141668 h 940158"/>
              <a:gd name="connsiteX11" fmla="*/ 669701 w 1635617"/>
              <a:gd name="connsiteY11" fmla="*/ 103031 h 940158"/>
              <a:gd name="connsiteX12" fmla="*/ 695459 w 1635617"/>
              <a:gd name="connsiteY12" fmla="*/ 64395 h 940158"/>
              <a:gd name="connsiteX13" fmla="*/ 811369 w 1635617"/>
              <a:gd name="connsiteY13" fmla="*/ 25758 h 940158"/>
              <a:gd name="connsiteX14" fmla="*/ 850005 w 1635617"/>
              <a:gd name="connsiteY14" fmla="*/ 12879 h 940158"/>
              <a:gd name="connsiteX15" fmla="*/ 888642 w 1635617"/>
              <a:gd name="connsiteY15" fmla="*/ 0 h 940158"/>
              <a:gd name="connsiteX16" fmla="*/ 1159098 w 1635617"/>
              <a:gd name="connsiteY16" fmla="*/ 12879 h 940158"/>
              <a:gd name="connsiteX17" fmla="*/ 1236372 w 1635617"/>
              <a:gd name="connsiteY17" fmla="*/ 38637 h 940158"/>
              <a:gd name="connsiteX18" fmla="*/ 1275008 w 1635617"/>
              <a:gd name="connsiteY18" fmla="*/ 51516 h 940158"/>
              <a:gd name="connsiteX19" fmla="*/ 1313645 w 1635617"/>
              <a:gd name="connsiteY19" fmla="*/ 90153 h 940158"/>
              <a:gd name="connsiteX20" fmla="*/ 1390918 w 1635617"/>
              <a:gd name="connsiteY20" fmla="*/ 141668 h 940158"/>
              <a:gd name="connsiteX21" fmla="*/ 1468191 w 1635617"/>
              <a:gd name="connsiteY21" fmla="*/ 193184 h 940158"/>
              <a:gd name="connsiteX22" fmla="*/ 1545465 w 1635617"/>
              <a:gd name="connsiteY22" fmla="*/ 244699 h 940158"/>
              <a:gd name="connsiteX23" fmla="*/ 1584101 w 1635617"/>
              <a:gd name="connsiteY23" fmla="*/ 270457 h 940158"/>
              <a:gd name="connsiteX24" fmla="*/ 1609859 w 1635617"/>
              <a:gd name="connsiteY24" fmla="*/ 347730 h 940158"/>
              <a:gd name="connsiteX25" fmla="*/ 1635617 w 1635617"/>
              <a:gd name="connsiteY25" fmla="*/ 386367 h 94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35617" h="940158">
                <a:moveTo>
                  <a:pt x="0" y="940158"/>
                </a:moveTo>
                <a:cubicBezTo>
                  <a:pt x="133082" y="897228"/>
                  <a:pt x="282337" y="888090"/>
                  <a:pt x="399245" y="811369"/>
                </a:cubicBezTo>
                <a:cubicBezTo>
                  <a:pt x="438888" y="785353"/>
                  <a:pt x="405418" y="716642"/>
                  <a:pt x="412124" y="669702"/>
                </a:cubicBezTo>
                <a:cubicBezTo>
                  <a:pt x="414044" y="656263"/>
                  <a:pt x="421710" y="644235"/>
                  <a:pt x="425003" y="631065"/>
                </a:cubicBezTo>
                <a:cubicBezTo>
                  <a:pt x="430312" y="609829"/>
                  <a:pt x="432122" y="587789"/>
                  <a:pt x="437882" y="566671"/>
                </a:cubicBezTo>
                <a:cubicBezTo>
                  <a:pt x="445026" y="540477"/>
                  <a:pt x="457054" y="515738"/>
                  <a:pt x="463639" y="489398"/>
                </a:cubicBezTo>
                <a:cubicBezTo>
                  <a:pt x="467932" y="472226"/>
                  <a:pt x="471432" y="454836"/>
                  <a:pt x="476518" y="437882"/>
                </a:cubicBezTo>
                <a:cubicBezTo>
                  <a:pt x="484320" y="411876"/>
                  <a:pt x="495691" y="386949"/>
                  <a:pt x="502276" y="360609"/>
                </a:cubicBezTo>
                <a:cubicBezTo>
                  <a:pt x="510862" y="326265"/>
                  <a:pt x="516839" y="291162"/>
                  <a:pt x="528034" y="257578"/>
                </a:cubicBezTo>
                <a:cubicBezTo>
                  <a:pt x="532327" y="244699"/>
                  <a:pt x="534320" y="230808"/>
                  <a:pt x="540913" y="218941"/>
                </a:cubicBezTo>
                <a:cubicBezTo>
                  <a:pt x="555947" y="191880"/>
                  <a:pt x="566670" y="158840"/>
                  <a:pt x="592428" y="141668"/>
                </a:cubicBezTo>
                <a:cubicBezTo>
                  <a:pt x="642360" y="108380"/>
                  <a:pt x="616381" y="120805"/>
                  <a:pt x="669701" y="103031"/>
                </a:cubicBezTo>
                <a:cubicBezTo>
                  <a:pt x="678287" y="90152"/>
                  <a:pt x="682333" y="72598"/>
                  <a:pt x="695459" y="64395"/>
                </a:cubicBezTo>
                <a:cubicBezTo>
                  <a:pt x="695461" y="64394"/>
                  <a:pt x="792050" y="32198"/>
                  <a:pt x="811369" y="25758"/>
                </a:cubicBezTo>
                <a:lnTo>
                  <a:pt x="850005" y="12879"/>
                </a:lnTo>
                <a:lnTo>
                  <a:pt x="888642" y="0"/>
                </a:lnTo>
                <a:cubicBezTo>
                  <a:pt x="978794" y="4293"/>
                  <a:pt x="1069396" y="2912"/>
                  <a:pt x="1159098" y="12879"/>
                </a:cubicBezTo>
                <a:cubicBezTo>
                  <a:pt x="1186083" y="15877"/>
                  <a:pt x="1210614" y="30051"/>
                  <a:pt x="1236372" y="38637"/>
                </a:cubicBezTo>
                <a:lnTo>
                  <a:pt x="1275008" y="51516"/>
                </a:lnTo>
                <a:cubicBezTo>
                  <a:pt x="1287887" y="64395"/>
                  <a:pt x="1299268" y="78971"/>
                  <a:pt x="1313645" y="90153"/>
                </a:cubicBezTo>
                <a:cubicBezTo>
                  <a:pt x="1338081" y="109159"/>
                  <a:pt x="1365160" y="124496"/>
                  <a:pt x="1390918" y="141668"/>
                </a:cubicBezTo>
                <a:lnTo>
                  <a:pt x="1468191" y="193184"/>
                </a:lnTo>
                <a:lnTo>
                  <a:pt x="1545465" y="244699"/>
                </a:lnTo>
                <a:lnTo>
                  <a:pt x="1584101" y="270457"/>
                </a:lnTo>
                <a:cubicBezTo>
                  <a:pt x="1592687" y="296215"/>
                  <a:pt x="1594798" y="325139"/>
                  <a:pt x="1609859" y="347730"/>
                </a:cubicBezTo>
                <a:lnTo>
                  <a:pt x="1635617" y="386367"/>
                </a:lnTo>
              </a:path>
            </a:pathLst>
          </a:custGeom>
          <a:noFill/>
          <a:ln w="31750"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34727" y="2963988"/>
            <a:ext cx="1040162" cy="537456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298184" y="664155"/>
            <a:ext cx="4586437" cy="6045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When </a:t>
            </a:r>
            <a:r>
              <a:rPr lang="en-US" sz="2000" dirty="0" err="1"/>
              <a:t>aBST.root.insert</a:t>
            </a:r>
            <a:r>
              <a:rPr lang="en-US" sz="2000" dirty="0"/>
              <a:t>(“omicron”) is called the insert method in the </a:t>
            </a:r>
            <a:r>
              <a:rPr lang="en-US" sz="2000" dirty="0" err="1"/>
              <a:t>BST_node</a:t>
            </a:r>
            <a:r>
              <a:rPr lang="en-US" sz="2000" dirty="0"/>
              <a:t> is run.  In this case, it is the </a:t>
            </a:r>
            <a:r>
              <a:rPr lang="en-US" sz="2000" dirty="0" err="1"/>
              <a:t>BST_node</a:t>
            </a:r>
            <a:r>
              <a:rPr lang="en-US" sz="2000" dirty="0"/>
              <a:t> object at the root.  This object compares “omicron” to its own data “kappa” and decides that since “omicron” is &gt; “kappa” then “omicron” belongs down in the right child subtree.</a:t>
            </a:r>
          </a:p>
          <a:p>
            <a:r>
              <a:rPr lang="en-US" sz="2000" dirty="0"/>
              <a:t>The right child in the “kappa” cell is null, so the “kappa” cell insert() knows that the new “omicron” cell must be created and hooked in as its right child.</a:t>
            </a:r>
          </a:p>
          <a:p>
            <a:r>
              <a:rPr lang="en-US" sz="2000" dirty="0"/>
              <a:t>The “kappa” cell insert() returns true (success) back to its caller (which was the </a:t>
            </a:r>
            <a:r>
              <a:rPr lang="en-US" sz="2000" dirty="0" err="1"/>
              <a:t>aBST</a:t>
            </a:r>
            <a:r>
              <a:rPr lang="en-US" sz="2000" dirty="0"/>
              <a:t> object insert() )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aBST.insert</a:t>
            </a:r>
            <a:r>
              <a:rPr lang="en-US" sz="2000" dirty="0"/>
              <a:t>() method will bump up size to 2 and then return the true value it received as its own success signal.</a:t>
            </a:r>
          </a:p>
        </p:txBody>
      </p:sp>
      <p:sp>
        <p:nvSpPr>
          <p:cNvPr id="54" name="TextBox 93"/>
          <p:cNvSpPr txBox="1"/>
          <p:nvPr/>
        </p:nvSpPr>
        <p:spPr>
          <a:xfrm>
            <a:off x="6586953" y="5072417"/>
            <a:ext cx="472981" cy="382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1" kern="1200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438192" y="4362842"/>
            <a:ext cx="1040162" cy="537456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93"/>
          <p:cNvSpPr txBox="1"/>
          <p:nvPr/>
        </p:nvSpPr>
        <p:spPr>
          <a:xfrm>
            <a:off x="6586952" y="7038921"/>
            <a:ext cx="472981" cy="382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i="1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5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6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04167E-6 4.07407E-6 L -0.00065 -0.28449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2" grpId="0" animBg="1"/>
      <p:bldP spid="54" grpId="0"/>
      <p:bldP spid="55" grpId="0" animBg="1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386" y="224199"/>
            <a:ext cx="8504709" cy="936254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After  </a:t>
            </a:r>
            <a:r>
              <a:rPr lang="en-US" sz="32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aBST.insert</a:t>
            </a:r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(“lambda”)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then </a:t>
            </a:r>
            <a:r>
              <a:rPr lang="en-US" sz="32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aBST.insert</a:t>
            </a:r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(“beta”)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9733" y="5112913"/>
            <a:ext cx="1317692" cy="562774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71677" y="1390079"/>
            <a:ext cx="3133320" cy="4233955"/>
            <a:chOff x="6225547" y="1746386"/>
            <a:chExt cx="3003772" cy="4233955"/>
          </a:xfrm>
        </p:grpSpPr>
        <p:sp>
          <p:nvSpPr>
            <p:cNvPr id="11" name="TextBox 43"/>
            <p:cNvSpPr txBox="1"/>
            <p:nvPr/>
          </p:nvSpPr>
          <p:spPr>
            <a:xfrm>
              <a:off x="6225547" y="1765202"/>
              <a:ext cx="611308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aBST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68435" y="3292999"/>
              <a:ext cx="1260884" cy="68474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968435" y="3977748"/>
              <a:ext cx="1260884" cy="68474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68435" y="4662496"/>
              <a:ext cx="1260884" cy="80672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TextBox 25"/>
            <p:cNvSpPr txBox="1"/>
            <p:nvPr/>
          </p:nvSpPr>
          <p:spPr>
            <a:xfrm>
              <a:off x="6509262" y="3458967"/>
              <a:ext cx="1388714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45720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Box 30"/>
            <p:cNvSpPr txBox="1"/>
            <p:nvPr/>
          </p:nvSpPr>
          <p:spPr>
            <a:xfrm>
              <a:off x="8040140" y="4126575"/>
              <a:ext cx="956149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Box 40"/>
            <p:cNvSpPr txBox="1"/>
            <p:nvPr/>
          </p:nvSpPr>
          <p:spPr>
            <a:xfrm>
              <a:off x="8029713" y="4709950"/>
              <a:ext cx="956149" cy="2976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methods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Box 41"/>
            <p:cNvSpPr txBox="1"/>
            <p:nvPr/>
          </p:nvSpPr>
          <p:spPr>
            <a:xfrm>
              <a:off x="6518279" y="4690230"/>
              <a:ext cx="1401958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 err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getRoot</a:t>
              </a: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etc.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Box 42"/>
            <p:cNvSpPr txBox="1"/>
            <p:nvPr/>
          </p:nvSpPr>
          <p:spPr>
            <a:xfrm>
              <a:off x="6745341" y="4116737"/>
              <a:ext cx="1165878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constructor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21982" y="1746386"/>
              <a:ext cx="1260884" cy="68474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7715029" y="2085644"/>
              <a:ext cx="991321" cy="1130252"/>
            </a:xfrm>
            <a:custGeom>
              <a:avLst/>
              <a:gdLst>
                <a:gd name="connsiteX0" fmla="*/ 0 w 1186004"/>
                <a:gd name="connsiteY0" fmla="*/ 18113 h 769550"/>
                <a:gd name="connsiteX1" fmla="*/ 932507 w 1186004"/>
                <a:gd name="connsiteY1" fmla="*/ 6 h 769550"/>
                <a:gd name="connsiteX2" fmla="*/ 977774 w 1186004"/>
                <a:gd name="connsiteY2" fmla="*/ 36220 h 769550"/>
                <a:gd name="connsiteX3" fmla="*/ 1041148 w 1186004"/>
                <a:gd name="connsiteY3" fmla="*/ 63380 h 769550"/>
                <a:gd name="connsiteX4" fmla="*/ 1104522 w 1186004"/>
                <a:gd name="connsiteY4" fmla="*/ 90541 h 769550"/>
                <a:gd name="connsiteX5" fmla="*/ 1167897 w 1186004"/>
                <a:gd name="connsiteY5" fmla="*/ 172022 h 769550"/>
                <a:gd name="connsiteX6" fmla="*/ 1186004 w 1186004"/>
                <a:gd name="connsiteY6" fmla="*/ 199182 h 769550"/>
                <a:gd name="connsiteX7" fmla="*/ 1176950 w 1186004"/>
                <a:gd name="connsiteY7" fmla="*/ 380251 h 769550"/>
                <a:gd name="connsiteX8" fmla="*/ 1104522 w 1186004"/>
                <a:gd name="connsiteY8" fmla="*/ 443626 h 769550"/>
                <a:gd name="connsiteX9" fmla="*/ 1032095 w 1186004"/>
                <a:gd name="connsiteY9" fmla="*/ 479840 h 769550"/>
                <a:gd name="connsiteX10" fmla="*/ 1004934 w 1186004"/>
                <a:gd name="connsiteY10" fmla="*/ 497946 h 769550"/>
                <a:gd name="connsiteX11" fmla="*/ 977774 w 1186004"/>
                <a:gd name="connsiteY11" fmla="*/ 507000 h 769550"/>
                <a:gd name="connsiteX12" fmla="*/ 896293 w 1186004"/>
                <a:gd name="connsiteY12" fmla="*/ 525107 h 769550"/>
                <a:gd name="connsiteX13" fmla="*/ 805758 w 1186004"/>
                <a:gd name="connsiteY13" fmla="*/ 543214 h 769550"/>
                <a:gd name="connsiteX14" fmla="*/ 778598 w 1186004"/>
                <a:gd name="connsiteY14" fmla="*/ 552267 h 769550"/>
                <a:gd name="connsiteX15" fmla="*/ 642796 w 1186004"/>
                <a:gd name="connsiteY15" fmla="*/ 570374 h 769550"/>
                <a:gd name="connsiteX16" fmla="*/ 588475 w 1186004"/>
                <a:gd name="connsiteY16" fmla="*/ 597535 h 769550"/>
                <a:gd name="connsiteX17" fmla="*/ 525101 w 1186004"/>
                <a:gd name="connsiteY17" fmla="*/ 615642 h 769550"/>
                <a:gd name="connsiteX18" fmla="*/ 470780 w 1186004"/>
                <a:gd name="connsiteY18" fmla="*/ 660909 h 769550"/>
                <a:gd name="connsiteX19" fmla="*/ 452673 w 1186004"/>
                <a:gd name="connsiteY19" fmla="*/ 688069 h 769550"/>
                <a:gd name="connsiteX20" fmla="*/ 443619 w 1186004"/>
                <a:gd name="connsiteY20" fmla="*/ 715230 h 769550"/>
                <a:gd name="connsiteX21" fmla="*/ 416459 w 1186004"/>
                <a:gd name="connsiteY21" fmla="*/ 733337 h 769550"/>
                <a:gd name="connsiteX22" fmla="*/ 389299 w 1186004"/>
                <a:gd name="connsiteY22" fmla="*/ 769550 h 76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86004" h="769550">
                  <a:moveTo>
                    <a:pt x="0" y="18113"/>
                  </a:moveTo>
                  <a:lnTo>
                    <a:pt x="932507" y="6"/>
                  </a:lnTo>
                  <a:cubicBezTo>
                    <a:pt x="970980" y="-357"/>
                    <a:pt x="953244" y="15778"/>
                    <a:pt x="977774" y="36220"/>
                  </a:cubicBezTo>
                  <a:cubicBezTo>
                    <a:pt x="998970" y="53884"/>
                    <a:pt x="1017839" y="53390"/>
                    <a:pt x="1041148" y="63380"/>
                  </a:cubicBezTo>
                  <a:cubicBezTo>
                    <a:pt x="1119472" y="96947"/>
                    <a:pt x="1040818" y="69305"/>
                    <a:pt x="1104522" y="90541"/>
                  </a:cubicBezTo>
                  <a:cubicBezTo>
                    <a:pt x="1147072" y="133089"/>
                    <a:pt x="1124580" y="107047"/>
                    <a:pt x="1167897" y="172022"/>
                  </a:cubicBezTo>
                  <a:lnTo>
                    <a:pt x="1186004" y="199182"/>
                  </a:lnTo>
                  <a:cubicBezTo>
                    <a:pt x="1182986" y="259538"/>
                    <a:pt x="1184766" y="320327"/>
                    <a:pt x="1176950" y="380251"/>
                  </a:cubicBezTo>
                  <a:cubicBezTo>
                    <a:pt x="1173476" y="406886"/>
                    <a:pt x="1114489" y="438642"/>
                    <a:pt x="1104522" y="443626"/>
                  </a:cubicBezTo>
                  <a:cubicBezTo>
                    <a:pt x="1080380" y="455697"/>
                    <a:pt x="1054554" y="464868"/>
                    <a:pt x="1032095" y="479840"/>
                  </a:cubicBezTo>
                  <a:cubicBezTo>
                    <a:pt x="1023041" y="485875"/>
                    <a:pt x="1014666" y="493080"/>
                    <a:pt x="1004934" y="497946"/>
                  </a:cubicBezTo>
                  <a:cubicBezTo>
                    <a:pt x="996398" y="502214"/>
                    <a:pt x="986950" y="504378"/>
                    <a:pt x="977774" y="507000"/>
                  </a:cubicBezTo>
                  <a:cubicBezTo>
                    <a:pt x="912758" y="525576"/>
                    <a:pt x="970918" y="506451"/>
                    <a:pt x="896293" y="525107"/>
                  </a:cubicBezTo>
                  <a:cubicBezTo>
                    <a:pt x="812025" y="546174"/>
                    <a:pt x="961006" y="521034"/>
                    <a:pt x="805758" y="543214"/>
                  </a:cubicBezTo>
                  <a:cubicBezTo>
                    <a:pt x="796705" y="546232"/>
                    <a:pt x="787856" y="549952"/>
                    <a:pt x="778598" y="552267"/>
                  </a:cubicBezTo>
                  <a:cubicBezTo>
                    <a:pt x="728588" y="564770"/>
                    <a:pt x="699375" y="564716"/>
                    <a:pt x="642796" y="570374"/>
                  </a:cubicBezTo>
                  <a:cubicBezTo>
                    <a:pt x="574518" y="593134"/>
                    <a:pt x="658685" y="562431"/>
                    <a:pt x="588475" y="597535"/>
                  </a:cubicBezTo>
                  <a:cubicBezTo>
                    <a:pt x="575492" y="604026"/>
                    <a:pt x="536697" y="612743"/>
                    <a:pt x="525101" y="615642"/>
                  </a:cubicBezTo>
                  <a:cubicBezTo>
                    <a:pt x="498391" y="633447"/>
                    <a:pt x="492567" y="634765"/>
                    <a:pt x="470780" y="660909"/>
                  </a:cubicBezTo>
                  <a:cubicBezTo>
                    <a:pt x="463814" y="669268"/>
                    <a:pt x="457539" y="678337"/>
                    <a:pt x="452673" y="688069"/>
                  </a:cubicBezTo>
                  <a:cubicBezTo>
                    <a:pt x="448405" y="696605"/>
                    <a:pt x="449581" y="707778"/>
                    <a:pt x="443619" y="715230"/>
                  </a:cubicBezTo>
                  <a:cubicBezTo>
                    <a:pt x="436822" y="723727"/>
                    <a:pt x="425512" y="727301"/>
                    <a:pt x="416459" y="733337"/>
                  </a:cubicBezTo>
                  <a:cubicBezTo>
                    <a:pt x="405272" y="766899"/>
                    <a:pt x="415942" y="756229"/>
                    <a:pt x="389299" y="769550"/>
                  </a:cubicBezTo>
                </a:path>
              </a:pathLst>
            </a:custGeom>
            <a:noFill/>
            <a:ln w="31750" cmpd="sng">
              <a:headEnd type="oval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TextBox 92"/>
            <p:cNvSpPr txBox="1"/>
            <p:nvPr/>
          </p:nvSpPr>
          <p:spPr>
            <a:xfrm>
              <a:off x="6811491" y="5556529"/>
              <a:ext cx="1082760" cy="4238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algn="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Box 93"/>
            <p:cNvSpPr txBox="1"/>
            <p:nvPr/>
          </p:nvSpPr>
          <p:spPr>
            <a:xfrm>
              <a:off x="8088214" y="5580926"/>
              <a:ext cx="538913" cy="3994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69124" y="1258879"/>
            <a:ext cx="1828924" cy="1510520"/>
            <a:chOff x="9850566" y="3722103"/>
            <a:chExt cx="1828924" cy="2054246"/>
          </a:xfrm>
        </p:grpSpPr>
        <p:sp>
          <p:nvSpPr>
            <p:cNvPr id="28" name="Rectangle 27"/>
            <p:cNvSpPr/>
            <p:nvPr/>
          </p:nvSpPr>
          <p:spPr>
            <a:xfrm>
              <a:off x="10418606" y="3722103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418606" y="4406852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606" y="5091600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TextBox 48"/>
            <p:cNvSpPr txBox="1"/>
            <p:nvPr/>
          </p:nvSpPr>
          <p:spPr>
            <a:xfrm>
              <a:off x="9851855" y="3855141"/>
              <a:ext cx="1133501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9851855" y="4495035"/>
              <a:ext cx="1133501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TextBox 50"/>
            <p:cNvSpPr txBox="1"/>
            <p:nvPr/>
          </p:nvSpPr>
          <p:spPr>
            <a:xfrm>
              <a:off x="9850566" y="5146071"/>
              <a:ext cx="1133501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Box 53"/>
            <p:cNvSpPr txBox="1"/>
            <p:nvPr/>
          </p:nvSpPr>
          <p:spPr>
            <a:xfrm>
              <a:off x="10482390" y="3855141"/>
              <a:ext cx="1067494" cy="4972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“kappa”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731345" y="3276894"/>
            <a:ext cx="1828664" cy="1510520"/>
            <a:chOff x="9850826" y="3722103"/>
            <a:chExt cx="1828664" cy="2054246"/>
          </a:xfrm>
        </p:grpSpPr>
        <p:sp>
          <p:nvSpPr>
            <p:cNvPr id="37" name="Rectangle 36"/>
            <p:cNvSpPr/>
            <p:nvPr/>
          </p:nvSpPr>
          <p:spPr>
            <a:xfrm>
              <a:off x="10418606" y="3722103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18606" y="4406852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418606" y="5091600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TextBox 48"/>
            <p:cNvSpPr txBox="1"/>
            <p:nvPr/>
          </p:nvSpPr>
          <p:spPr>
            <a:xfrm>
              <a:off x="9851855" y="3855141"/>
              <a:ext cx="1133501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TextBox 49"/>
            <p:cNvSpPr txBox="1"/>
            <p:nvPr/>
          </p:nvSpPr>
          <p:spPr>
            <a:xfrm>
              <a:off x="9851855" y="4495035"/>
              <a:ext cx="1133501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TextBox 50"/>
            <p:cNvSpPr txBox="1"/>
            <p:nvPr/>
          </p:nvSpPr>
          <p:spPr>
            <a:xfrm>
              <a:off x="9850826" y="5267910"/>
              <a:ext cx="1133501" cy="4972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" name="TextBox 51"/>
            <p:cNvSpPr txBox="1"/>
            <p:nvPr/>
          </p:nvSpPr>
          <p:spPr>
            <a:xfrm>
              <a:off x="10482389" y="5211156"/>
              <a:ext cx="785718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dirty="0">
                  <a:solidFill>
                    <a:srgbClr val="0070C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ull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TextBox 53"/>
            <p:cNvSpPr txBox="1"/>
            <p:nvPr/>
          </p:nvSpPr>
          <p:spPr>
            <a:xfrm>
              <a:off x="10437419" y="3821474"/>
              <a:ext cx="1131278" cy="4972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“omicron”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5" name="Freeform 4"/>
          <p:cNvSpPr/>
          <p:nvPr/>
        </p:nvSpPr>
        <p:spPr>
          <a:xfrm>
            <a:off x="8449704" y="2517645"/>
            <a:ext cx="1049782" cy="750013"/>
          </a:xfrm>
          <a:custGeom>
            <a:avLst/>
            <a:gdLst>
              <a:gd name="connsiteX0" fmla="*/ 0 w 760960"/>
              <a:gd name="connsiteY0" fmla="*/ 0 h 750013"/>
              <a:gd name="connsiteX1" fmla="*/ 51371 w 760960"/>
              <a:gd name="connsiteY1" fmla="*/ 20548 h 750013"/>
              <a:gd name="connsiteX2" fmla="*/ 123290 w 760960"/>
              <a:gd name="connsiteY2" fmla="*/ 51371 h 750013"/>
              <a:gd name="connsiteX3" fmla="*/ 195209 w 760960"/>
              <a:gd name="connsiteY3" fmla="*/ 102741 h 750013"/>
              <a:gd name="connsiteX4" fmla="*/ 236305 w 760960"/>
              <a:gd name="connsiteY4" fmla="*/ 123290 h 750013"/>
              <a:gd name="connsiteX5" fmla="*/ 256854 w 760960"/>
              <a:gd name="connsiteY5" fmla="*/ 143838 h 750013"/>
              <a:gd name="connsiteX6" fmla="*/ 308225 w 760960"/>
              <a:gd name="connsiteY6" fmla="*/ 154112 h 750013"/>
              <a:gd name="connsiteX7" fmla="*/ 339047 w 760960"/>
              <a:gd name="connsiteY7" fmla="*/ 164386 h 750013"/>
              <a:gd name="connsiteX8" fmla="*/ 421240 w 760960"/>
              <a:gd name="connsiteY8" fmla="*/ 226031 h 750013"/>
              <a:gd name="connsiteX9" fmla="*/ 482885 w 760960"/>
              <a:gd name="connsiteY9" fmla="*/ 256854 h 750013"/>
              <a:gd name="connsiteX10" fmla="*/ 534256 w 760960"/>
              <a:gd name="connsiteY10" fmla="*/ 308224 h 750013"/>
              <a:gd name="connsiteX11" fmla="*/ 606175 w 760960"/>
              <a:gd name="connsiteY11" fmla="*/ 349321 h 750013"/>
              <a:gd name="connsiteX12" fmla="*/ 626723 w 760960"/>
              <a:gd name="connsiteY12" fmla="*/ 380144 h 750013"/>
              <a:gd name="connsiteX13" fmla="*/ 667820 w 760960"/>
              <a:gd name="connsiteY13" fmla="*/ 431514 h 750013"/>
              <a:gd name="connsiteX14" fmla="*/ 708917 w 760960"/>
              <a:gd name="connsiteY14" fmla="*/ 513708 h 750013"/>
              <a:gd name="connsiteX15" fmla="*/ 719191 w 760960"/>
              <a:gd name="connsiteY15" fmla="*/ 616449 h 750013"/>
              <a:gd name="connsiteX16" fmla="*/ 739739 w 760960"/>
              <a:gd name="connsiteY16" fmla="*/ 657546 h 750013"/>
              <a:gd name="connsiteX17" fmla="*/ 750013 w 760960"/>
              <a:gd name="connsiteY17" fmla="*/ 708917 h 750013"/>
              <a:gd name="connsiteX18" fmla="*/ 750013 w 760960"/>
              <a:gd name="connsiteY18" fmla="*/ 750013 h 75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60960" h="750013">
                <a:moveTo>
                  <a:pt x="0" y="0"/>
                </a:moveTo>
                <a:cubicBezTo>
                  <a:pt x="17124" y="6849"/>
                  <a:pt x="34103" y="14072"/>
                  <a:pt x="51371" y="20548"/>
                </a:cubicBezTo>
                <a:cubicBezTo>
                  <a:pt x="86328" y="33657"/>
                  <a:pt x="87208" y="28819"/>
                  <a:pt x="123290" y="51371"/>
                </a:cubicBezTo>
                <a:cubicBezTo>
                  <a:pt x="182121" y="88141"/>
                  <a:pt x="144473" y="73748"/>
                  <a:pt x="195209" y="102741"/>
                </a:cubicBezTo>
                <a:cubicBezTo>
                  <a:pt x="208507" y="110340"/>
                  <a:pt x="223562" y="114794"/>
                  <a:pt x="236305" y="123290"/>
                </a:cubicBezTo>
                <a:cubicBezTo>
                  <a:pt x="244365" y="128663"/>
                  <a:pt x="247951" y="140022"/>
                  <a:pt x="256854" y="143838"/>
                </a:cubicBezTo>
                <a:cubicBezTo>
                  <a:pt x="272905" y="150717"/>
                  <a:pt x="291284" y="149877"/>
                  <a:pt x="308225" y="154112"/>
                </a:cubicBezTo>
                <a:cubicBezTo>
                  <a:pt x="318731" y="156739"/>
                  <a:pt x="328773" y="160961"/>
                  <a:pt x="339047" y="164386"/>
                </a:cubicBezTo>
                <a:cubicBezTo>
                  <a:pt x="377058" y="202399"/>
                  <a:pt x="351534" y="179560"/>
                  <a:pt x="421240" y="226031"/>
                </a:cubicBezTo>
                <a:cubicBezTo>
                  <a:pt x="461076" y="252588"/>
                  <a:pt x="440347" y="242675"/>
                  <a:pt x="482885" y="256854"/>
                </a:cubicBezTo>
                <a:cubicBezTo>
                  <a:pt x="500009" y="273977"/>
                  <a:pt x="512596" y="297394"/>
                  <a:pt x="534256" y="308224"/>
                </a:cubicBezTo>
                <a:cubicBezTo>
                  <a:pt x="586397" y="334295"/>
                  <a:pt x="562609" y="320277"/>
                  <a:pt x="606175" y="349321"/>
                </a:cubicBezTo>
                <a:cubicBezTo>
                  <a:pt x="613024" y="359595"/>
                  <a:pt x="619009" y="370502"/>
                  <a:pt x="626723" y="380144"/>
                </a:cubicBezTo>
                <a:cubicBezTo>
                  <a:pt x="685288" y="453350"/>
                  <a:pt x="604569" y="336637"/>
                  <a:pt x="667820" y="431514"/>
                </a:cubicBezTo>
                <a:cubicBezTo>
                  <a:pt x="691431" y="502349"/>
                  <a:pt x="673052" y="477843"/>
                  <a:pt x="708917" y="513708"/>
                </a:cubicBezTo>
                <a:cubicBezTo>
                  <a:pt x="712342" y="547955"/>
                  <a:pt x="711980" y="582795"/>
                  <a:pt x="719191" y="616449"/>
                </a:cubicBezTo>
                <a:cubicBezTo>
                  <a:pt x="722400" y="631425"/>
                  <a:pt x="734896" y="643016"/>
                  <a:pt x="739739" y="657546"/>
                </a:cubicBezTo>
                <a:cubicBezTo>
                  <a:pt x="745261" y="674113"/>
                  <a:pt x="745778" y="691976"/>
                  <a:pt x="750013" y="708917"/>
                </a:cubicBezTo>
                <a:cubicBezTo>
                  <a:pt x="759457" y="746695"/>
                  <a:pt x="769001" y="731025"/>
                  <a:pt x="750013" y="750013"/>
                </a:cubicBezTo>
              </a:path>
            </a:pathLst>
          </a:custGeom>
          <a:noFill/>
          <a:ln w="31750" cmpd="sng">
            <a:headEnd type="oval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361386" y="1160453"/>
            <a:ext cx="4075778" cy="2136539"/>
          </a:xfrm>
          <a:custGeom>
            <a:avLst/>
            <a:gdLst>
              <a:gd name="connsiteX0" fmla="*/ 0 w 3103808"/>
              <a:gd name="connsiteY0" fmla="*/ 1983347 h 1983347"/>
              <a:gd name="connsiteX1" fmla="*/ 566670 w 3103808"/>
              <a:gd name="connsiteY1" fmla="*/ 1725769 h 1983347"/>
              <a:gd name="connsiteX2" fmla="*/ 592428 w 3103808"/>
              <a:gd name="connsiteY2" fmla="*/ 1687132 h 1983347"/>
              <a:gd name="connsiteX3" fmla="*/ 631065 w 3103808"/>
              <a:gd name="connsiteY3" fmla="*/ 1661375 h 1983347"/>
              <a:gd name="connsiteX4" fmla="*/ 643944 w 3103808"/>
              <a:gd name="connsiteY4" fmla="*/ 1609859 h 1983347"/>
              <a:gd name="connsiteX5" fmla="*/ 669701 w 3103808"/>
              <a:gd name="connsiteY5" fmla="*/ 1532586 h 1983347"/>
              <a:gd name="connsiteX6" fmla="*/ 682580 w 3103808"/>
              <a:gd name="connsiteY6" fmla="*/ 1493949 h 1983347"/>
              <a:gd name="connsiteX7" fmla="*/ 708338 w 3103808"/>
              <a:gd name="connsiteY7" fmla="*/ 1390918 h 1983347"/>
              <a:gd name="connsiteX8" fmla="*/ 734096 w 3103808"/>
              <a:gd name="connsiteY8" fmla="*/ 1313645 h 1983347"/>
              <a:gd name="connsiteX9" fmla="*/ 746975 w 3103808"/>
              <a:gd name="connsiteY9" fmla="*/ 1275009 h 1983347"/>
              <a:gd name="connsiteX10" fmla="*/ 772732 w 3103808"/>
              <a:gd name="connsiteY10" fmla="*/ 1236372 h 1983347"/>
              <a:gd name="connsiteX11" fmla="*/ 850006 w 3103808"/>
              <a:gd name="connsiteY11" fmla="*/ 1107583 h 1983347"/>
              <a:gd name="connsiteX12" fmla="*/ 927279 w 3103808"/>
              <a:gd name="connsiteY12" fmla="*/ 1030310 h 1983347"/>
              <a:gd name="connsiteX13" fmla="*/ 1004552 w 3103808"/>
              <a:gd name="connsiteY13" fmla="*/ 965916 h 1983347"/>
              <a:gd name="connsiteX14" fmla="*/ 1068946 w 3103808"/>
              <a:gd name="connsiteY14" fmla="*/ 901521 h 1983347"/>
              <a:gd name="connsiteX15" fmla="*/ 1107583 w 3103808"/>
              <a:gd name="connsiteY15" fmla="*/ 862885 h 1983347"/>
              <a:gd name="connsiteX16" fmla="*/ 1146220 w 3103808"/>
              <a:gd name="connsiteY16" fmla="*/ 837127 h 1983347"/>
              <a:gd name="connsiteX17" fmla="*/ 1262129 w 3103808"/>
              <a:gd name="connsiteY17" fmla="*/ 734096 h 1983347"/>
              <a:gd name="connsiteX18" fmla="*/ 1287887 w 3103808"/>
              <a:gd name="connsiteY18" fmla="*/ 695459 h 1983347"/>
              <a:gd name="connsiteX19" fmla="*/ 1365160 w 3103808"/>
              <a:gd name="connsiteY19" fmla="*/ 643944 h 1983347"/>
              <a:gd name="connsiteX20" fmla="*/ 1390918 w 3103808"/>
              <a:gd name="connsiteY20" fmla="*/ 605307 h 1983347"/>
              <a:gd name="connsiteX21" fmla="*/ 1468191 w 3103808"/>
              <a:gd name="connsiteY21" fmla="*/ 553792 h 1983347"/>
              <a:gd name="connsiteX22" fmla="*/ 1506828 w 3103808"/>
              <a:gd name="connsiteY22" fmla="*/ 528034 h 1983347"/>
              <a:gd name="connsiteX23" fmla="*/ 1545465 w 3103808"/>
              <a:gd name="connsiteY23" fmla="*/ 489397 h 1983347"/>
              <a:gd name="connsiteX24" fmla="*/ 1622738 w 3103808"/>
              <a:gd name="connsiteY24" fmla="*/ 437882 h 1983347"/>
              <a:gd name="connsiteX25" fmla="*/ 1661375 w 3103808"/>
              <a:gd name="connsiteY25" fmla="*/ 412124 h 1983347"/>
              <a:gd name="connsiteX26" fmla="*/ 1687132 w 3103808"/>
              <a:gd name="connsiteY26" fmla="*/ 373487 h 1983347"/>
              <a:gd name="connsiteX27" fmla="*/ 1803042 w 3103808"/>
              <a:gd name="connsiteY27" fmla="*/ 309093 h 1983347"/>
              <a:gd name="connsiteX28" fmla="*/ 1893194 w 3103808"/>
              <a:gd name="connsiteY28" fmla="*/ 257578 h 1983347"/>
              <a:gd name="connsiteX29" fmla="*/ 1931831 w 3103808"/>
              <a:gd name="connsiteY29" fmla="*/ 231820 h 1983347"/>
              <a:gd name="connsiteX30" fmla="*/ 2047741 w 3103808"/>
              <a:gd name="connsiteY30" fmla="*/ 193183 h 1983347"/>
              <a:gd name="connsiteX31" fmla="*/ 2086377 w 3103808"/>
              <a:gd name="connsiteY31" fmla="*/ 180304 h 1983347"/>
              <a:gd name="connsiteX32" fmla="*/ 2125014 w 3103808"/>
              <a:gd name="connsiteY32" fmla="*/ 154547 h 1983347"/>
              <a:gd name="connsiteX33" fmla="*/ 2202287 w 3103808"/>
              <a:gd name="connsiteY33" fmla="*/ 128789 h 1983347"/>
              <a:gd name="connsiteX34" fmla="*/ 2240924 w 3103808"/>
              <a:gd name="connsiteY34" fmla="*/ 115910 h 1983347"/>
              <a:gd name="connsiteX35" fmla="*/ 2279560 w 3103808"/>
              <a:gd name="connsiteY35" fmla="*/ 103031 h 1983347"/>
              <a:gd name="connsiteX36" fmla="*/ 2331076 w 3103808"/>
              <a:gd name="connsiteY36" fmla="*/ 90152 h 1983347"/>
              <a:gd name="connsiteX37" fmla="*/ 2369713 w 3103808"/>
              <a:gd name="connsiteY37" fmla="*/ 77273 h 1983347"/>
              <a:gd name="connsiteX38" fmla="*/ 2408349 w 3103808"/>
              <a:gd name="connsiteY38" fmla="*/ 51516 h 1983347"/>
              <a:gd name="connsiteX39" fmla="*/ 2511380 w 3103808"/>
              <a:gd name="connsiteY39" fmla="*/ 25758 h 1983347"/>
              <a:gd name="connsiteX40" fmla="*/ 2614411 w 3103808"/>
              <a:gd name="connsiteY40" fmla="*/ 0 h 1983347"/>
              <a:gd name="connsiteX41" fmla="*/ 2846231 w 3103808"/>
              <a:gd name="connsiteY41" fmla="*/ 12879 h 1983347"/>
              <a:gd name="connsiteX42" fmla="*/ 2923504 w 3103808"/>
              <a:gd name="connsiteY42" fmla="*/ 38637 h 1983347"/>
              <a:gd name="connsiteX43" fmla="*/ 2962141 w 3103808"/>
              <a:gd name="connsiteY43" fmla="*/ 51516 h 1983347"/>
              <a:gd name="connsiteX44" fmla="*/ 3000777 w 3103808"/>
              <a:gd name="connsiteY44" fmla="*/ 77273 h 1983347"/>
              <a:gd name="connsiteX45" fmla="*/ 3039414 w 3103808"/>
              <a:gd name="connsiteY45" fmla="*/ 90152 h 1983347"/>
              <a:gd name="connsiteX46" fmla="*/ 3103808 w 3103808"/>
              <a:gd name="connsiteY46" fmla="*/ 141668 h 198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103808" h="1983347">
                <a:moveTo>
                  <a:pt x="0" y="1983347"/>
                </a:moveTo>
                <a:cubicBezTo>
                  <a:pt x="188890" y="1897488"/>
                  <a:pt x="381087" y="1818561"/>
                  <a:pt x="566670" y="1725769"/>
                </a:cubicBezTo>
                <a:cubicBezTo>
                  <a:pt x="580514" y="1718847"/>
                  <a:pt x="581483" y="1698077"/>
                  <a:pt x="592428" y="1687132"/>
                </a:cubicBezTo>
                <a:cubicBezTo>
                  <a:pt x="603373" y="1676187"/>
                  <a:pt x="618186" y="1669961"/>
                  <a:pt x="631065" y="1661375"/>
                </a:cubicBezTo>
                <a:cubicBezTo>
                  <a:pt x="635358" y="1644203"/>
                  <a:pt x="638858" y="1626813"/>
                  <a:pt x="643944" y="1609859"/>
                </a:cubicBezTo>
                <a:cubicBezTo>
                  <a:pt x="651746" y="1583853"/>
                  <a:pt x="661115" y="1558344"/>
                  <a:pt x="669701" y="1532586"/>
                </a:cubicBezTo>
                <a:cubicBezTo>
                  <a:pt x="673994" y="1519707"/>
                  <a:pt x="679287" y="1507119"/>
                  <a:pt x="682580" y="1493949"/>
                </a:cubicBezTo>
                <a:cubicBezTo>
                  <a:pt x="691166" y="1459605"/>
                  <a:pt x="697143" y="1424502"/>
                  <a:pt x="708338" y="1390918"/>
                </a:cubicBezTo>
                <a:lnTo>
                  <a:pt x="734096" y="1313645"/>
                </a:lnTo>
                <a:cubicBezTo>
                  <a:pt x="738389" y="1300766"/>
                  <a:pt x="739445" y="1286305"/>
                  <a:pt x="746975" y="1275009"/>
                </a:cubicBezTo>
                <a:cubicBezTo>
                  <a:pt x="755561" y="1262130"/>
                  <a:pt x="765053" y="1249811"/>
                  <a:pt x="772732" y="1236372"/>
                </a:cubicBezTo>
                <a:cubicBezTo>
                  <a:pt x="799832" y="1188945"/>
                  <a:pt x="807999" y="1149590"/>
                  <a:pt x="850006" y="1107583"/>
                </a:cubicBezTo>
                <a:cubicBezTo>
                  <a:pt x="875764" y="1081825"/>
                  <a:pt x="907073" y="1060619"/>
                  <a:pt x="927279" y="1030310"/>
                </a:cubicBezTo>
                <a:cubicBezTo>
                  <a:pt x="963686" y="975699"/>
                  <a:pt x="939192" y="998595"/>
                  <a:pt x="1004552" y="965916"/>
                </a:cubicBezTo>
                <a:cubicBezTo>
                  <a:pt x="1051773" y="895084"/>
                  <a:pt x="1004554" y="955181"/>
                  <a:pt x="1068946" y="901521"/>
                </a:cubicBezTo>
                <a:cubicBezTo>
                  <a:pt x="1082938" y="889861"/>
                  <a:pt x="1093591" y="874545"/>
                  <a:pt x="1107583" y="862885"/>
                </a:cubicBezTo>
                <a:cubicBezTo>
                  <a:pt x="1119474" y="852976"/>
                  <a:pt x="1134651" y="847410"/>
                  <a:pt x="1146220" y="837127"/>
                </a:cubicBezTo>
                <a:cubicBezTo>
                  <a:pt x="1278551" y="719500"/>
                  <a:pt x="1174440" y="792557"/>
                  <a:pt x="1262129" y="734096"/>
                </a:cubicBezTo>
                <a:cubicBezTo>
                  <a:pt x="1270715" y="721217"/>
                  <a:pt x="1276238" y="705652"/>
                  <a:pt x="1287887" y="695459"/>
                </a:cubicBezTo>
                <a:cubicBezTo>
                  <a:pt x="1311184" y="675074"/>
                  <a:pt x="1365160" y="643944"/>
                  <a:pt x="1365160" y="643944"/>
                </a:cubicBezTo>
                <a:cubicBezTo>
                  <a:pt x="1373746" y="631065"/>
                  <a:pt x="1379269" y="615500"/>
                  <a:pt x="1390918" y="605307"/>
                </a:cubicBezTo>
                <a:cubicBezTo>
                  <a:pt x="1414215" y="584922"/>
                  <a:pt x="1442433" y="570964"/>
                  <a:pt x="1468191" y="553792"/>
                </a:cubicBezTo>
                <a:cubicBezTo>
                  <a:pt x="1481070" y="545206"/>
                  <a:pt x="1495883" y="538979"/>
                  <a:pt x="1506828" y="528034"/>
                </a:cubicBezTo>
                <a:cubicBezTo>
                  <a:pt x="1519707" y="515155"/>
                  <a:pt x="1531088" y="500579"/>
                  <a:pt x="1545465" y="489397"/>
                </a:cubicBezTo>
                <a:cubicBezTo>
                  <a:pt x="1569901" y="470391"/>
                  <a:pt x="1596980" y="455054"/>
                  <a:pt x="1622738" y="437882"/>
                </a:cubicBezTo>
                <a:lnTo>
                  <a:pt x="1661375" y="412124"/>
                </a:lnTo>
                <a:cubicBezTo>
                  <a:pt x="1669961" y="399245"/>
                  <a:pt x="1675483" y="383680"/>
                  <a:pt x="1687132" y="373487"/>
                </a:cubicBezTo>
                <a:cubicBezTo>
                  <a:pt x="1741634" y="325798"/>
                  <a:pt x="1749977" y="326782"/>
                  <a:pt x="1803042" y="309093"/>
                </a:cubicBezTo>
                <a:cubicBezTo>
                  <a:pt x="1927614" y="215664"/>
                  <a:pt x="1794860" y="306744"/>
                  <a:pt x="1893194" y="257578"/>
                </a:cubicBezTo>
                <a:cubicBezTo>
                  <a:pt x="1907039" y="250656"/>
                  <a:pt x="1917686" y="238107"/>
                  <a:pt x="1931831" y="231820"/>
                </a:cubicBezTo>
                <a:cubicBezTo>
                  <a:pt x="1931836" y="231818"/>
                  <a:pt x="2028420" y="199623"/>
                  <a:pt x="2047741" y="193183"/>
                </a:cubicBezTo>
                <a:cubicBezTo>
                  <a:pt x="2060620" y="188890"/>
                  <a:pt x="2075081" y="187834"/>
                  <a:pt x="2086377" y="180304"/>
                </a:cubicBezTo>
                <a:cubicBezTo>
                  <a:pt x="2099256" y="171718"/>
                  <a:pt x="2110870" y="160833"/>
                  <a:pt x="2125014" y="154547"/>
                </a:cubicBezTo>
                <a:cubicBezTo>
                  <a:pt x="2149825" y="143520"/>
                  <a:pt x="2176529" y="137375"/>
                  <a:pt x="2202287" y="128789"/>
                </a:cubicBezTo>
                <a:lnTo>
                  <a:pt x="2240924" y="115910"/>
                </a:lnTo>
                <a:cubicBezTo>
                  <a:pt x="2253803" y="111617"/>
                  <a:pt x="2266390" y="106324"/>
                  <a:pt x="2279560" y="103031"/>
                </a:cubicBezTo>
                <a:cubicBezTo>
                  <a:pt x="2296732" y="98738"/>
                  <a:pt x="2314057" y="95015"/>
                  <a:pt x="2331076" y="90152"/>
                </a:cubicBezTo>
                <a:cubicBezTo>
                  <a:pt x="2344129" y="86422"/>
                  <a:pt x="2357571" y="83344"/>
                  <a:pt x="2369713" y="77273"/>
                </a:cubicBezTo>
                <a:cubicBezTo>
                  <a:pt x="2383557" y="70351"/>
                  <a:pt x="2393803" y="56806"/>
                  <a:pt x="2408349" y="51516"/>
                </a:cubicBezTo>
                <a:cubicBezTo>
                  <a:pt x="2441618" y="39418"/>
                  <a:pt x="2477796" y="36953"/>
                  <a:pt x="2511380" y="25758"/>
                </a:cubicBezTo>
                <a:cubicBezTo>
                  <a:pt x="2570783" y="5957"/>
                  <a:pt x="2536705" y="15541"/>
                  <a:pt x="2614411" y="0"/>
                </a:cubicBezTo>
                <a:cubicBezTo>
                  <a:pt x="2691684" y="4293"/>
                  <a:pt x="2769436" y="3280"/>
                  <a:pt x="2846231" y="12879"/>
                </a:cubicBezTo>
                <a:cubicBezTo>
                  <a:pt x="2873172" y="16247"/>
                  <a:pt x="2897746" y="30051"/>
                  <a:pt x="2923504" y="38637"/>
                </a:cubicBezTo>
                <a:cubicBezTo>
                  <a:pt x="2936383" y="42930"/>
                  <a:pt x="2950845" y="43986"/>
                  <a:pt x="2962141" y="51516"/>
                </a:cubicBezTo>
                <a:cubicBezTo>
                  <a:pt x="2975020" y="60102"/>
                  <a:pt x="2986933" y="70351"/>
                  <a:pt x="3000777" y="77273"/>
                </a:cubicBezTo>
                <a:cubicBezTo>
                  <a:pt x="3012919" y="83344"/>
                  <a:pt x="3027272" y="84081"/>
                  <a:pt x="3039414" y="90152"/>
                </a:cubicBezTo>
                <a:cubicBezTo>
                  <a:pt x="3071909" y="106399"/>
                  <a:pt x="3079850" y="117709"/>
                  <a:pt x="3103808" y="141668"/>
                </a:cubicBezTo>
              </a:path>
            </a:pathLst>
          </a:custGeom>
          <a:noFill/>
          <a:ln w="31750"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7186922" y="5126795"/>
            <a:ext cx="1828924" cy="1510520"/>
            <a:chOff x="9850566" y="3722103"/>
            <a:chExt cx="1828924" cy="2054246"/>
          </a:xfrm>
        </p:grpSpPr>
        <p:sp>
          <p:nvSpPr>
            <p:cNvPr id="47" name="Rectangle 46"/>
            <p:cNvSpPr/>
            <p:nvPr/>
          </p:nvSpPr>
          <p:spPr>
            <a:xfrm>
              <a:off x="10418606" y="3722103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418606" y="4406852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18606" y="5091600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TextBox 48"/>
            <p:cNvSpPr txBox="1"/>
            <p:nvPr/>
          </p:nvSpPr>
          <p:spPr>
            <a:xfrm>
              <a:off x="9851855" y="3855141"/>
              <a:ext cx="1133501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1" name="TextBox 49"/>
            <p:cNvSpPr txBox="1"/>
            <p:nvPr/>
          </p:nvSpPr>
          <p:spPr>
            <a:xfrm>
              <a:off x="9851855" y="4495035"/>
              <a:ext cx="1133501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TextBox 50"/>
            <p:cNvSpPr txBox="1"/>
            <p:nvPr/>
          </p:nvSpPr>
          <p:spPr>
            <a:xfrm>
              <a:off x="9850566" y="5146071"/>
              <a:ext cx="1133501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3" name="TextBox 51"/>
            <p:cNvSpPr txBox="1"/>
            <p:nvPr/>
          </p:nvSpPr>
          <p:spPr>
            <a:xfrm>
              <a:off x="10482389" y="5211156"/>
              <a:ext cx="785718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dirty="0">
                  <a:solidFill>
                    <a:srgbClr val="0070C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ull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37419" y="3821474"/>
              <a:ext cx="1131278" cy="4972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“lambda”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5" name="TextBox 51"/>
            <p:cNvSpPr txBox="1"/>
            <p:nvPr/>
          </p:nvSpPr>
          <p:spPr>
            <a:xfrm>
              <a:off x="10482389" y="4514089"/>
              <a:ext cx="800245" cy="376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dirty="0">
                  <a:solidFill>
                    <a:srgbClr val="0070C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ull 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>
            <a:off x="8409210" y="4069724"/>
            <a:ext cx="1249945" cy="1043189"/>
          </a:xfrm>
          <a:custGeom>
            <a:avLst/>
            <a:gdLst>
              <a:gd name="connsiteX0" fmla="*/ 1468886 w 1468886"/>
              <a:gd name="connsiteY0" fmla="*/ 0 h 1043189"/>
              <a:gd name="connsiteX1" fmla="*/ 1352976 w 1468886"/>
              <a:gd name="connsiteY1" fmla="*/ 12879 h 1043189"/>
              <a:gd name="connsiteX2" fmla="*/ 1314339 w 1468886"/>
              <a:gd name="connsiteY2" fmla="*/ 25758 h 1043189"/>
              <a:gd name="connsiteX3" fmla="*/ 1262824 w 1468886"/>
              <a:gd name="connsiteY3" fmla="*/ 38637 h 1043189"/>
              <a:gd name="connsiteX4" fmla="*/ 1211308 w 1468886"/>
              <a:gd name="connsiteY4" fmla="*/ 64394 h 1043189"/>
              <a:gd name="connsiteX5" fmla="*/ 1134035 w 1468886"/>
              <a:gd name="connsiteY5" fmla="*/ 77273 h 1043189"/>
              <a:gd name="connsiteX6" fmla="*/ 1082520 w 1468886"/>
              <a:gd name="connsiteY6" fmla="*/ 90152 h 1043189"/>
              <a:gd name="connsiteX7" fmla="*/ 1005246 w 1468886"/>
              <a:gd name="connsiteY7" fmla="*/ 115910 h 1043189"/>
              <a:gd name="connsiteX8" fmla="*/ 889336 w 1468886"/>
              <a:gd name="connsiteY8" fmla="*/ 167425 h 1043189"/>
              <a:gd name="connsiteX9" fmla="*/ 850700 w 1468886"/>
              <a:gd name="connsiteY9" fmla="*/ 180304 h 1043189"/>
              <a:gd name="connsiteX10" fmla="*/ 812063 w 1468886"/>
              <a:gd name="connsiteY10" fmla="*/ 193183 h 1043189"/>
              <a:gd name="connsiteX11" fmla="*/ 773427 w 1468886"/>
              <a:gd name="connsiteY11" fmla="*/ 218941 h 1043189"/>
              <a:gd name="connsiteX12" fmla="*/ 734790 w 1468886"/>
              <a:gd name="connsiteY12" fmla="*/ 231820 h 1043189"/>
              <a:gd name="connsiteX13" fmla="*/ 618880 w 1468886"/>
              <a:gd name="connsiteY13" fmla="*/ 296214 h 1043189"/>
              <a:gd name="connsiteX14" fmla="*/ 515849 w 1468886"/>
              <a:gd name="connsiteY14" fmla="*/ 334851 h 1043189"/>
              <a:gd name="connsiteX15" fmla="*/ 477213 w 1468886"/>
              <a:gd name="connsiteY15" fmla="*/ 360608 h 1043189"/>
              <a:gd name="connsiteX16" fmla="*/ 438576 w 1468886"/>
              <a:gd name="connsiteY16" fmla="*/ 373487 h 1043189"/>
              <a:gd name="connsiteX17" fmla="*/ 361303 w 1468886"/>
              <a:gd name="connsiteY17" fmla="*/ 412124 h 1043189"/>
              <a:gd name="connsiteX18" fmla="*/ 322666 w 1468886"/>
              <a:gd name="connsiteY18" fmla="*/ 450761 h 1043189"/>
              <a:gd name="connsiteX19" fmla="*/ 245393 w 1468886"/>
              <a:gd name="connsiteY19" fmla="*/ 502276 h 1043189"/>
              <a:gd name="connsiteX20" fmla="*/ 219635 w 1468886"/>
              <a:gd name="connsiteY20" fmla="*/ 540913 h 1043189"/>
              <a:gd name="connsiteX21" fmla="*/ 180998 w 1468886"/>
              <a:gd name="connsiteY21" fmla="*/ 566670 h 1043189"/>
              <a:gd name="connsiteX22" fmla="*/ 129483 w 1468886"/>
              <a:gd name="connsiteY22" fmla="*/ 643944 h 1043189"/>
              <a:gd name="connsiteX23" fmla="*/ 103725 w 1468886"/>
              <a:gd name="connsiteY23" fmla="*/ 682580 h 1043189"/>
              <a:gd name="connsiteX24" fmla="*/ 65089 w 1468886"/>
              <a:gd name="connsiteY24" fmla="*/ 798490 h 1043189"/>
              <a:gd name="connsiteX25" fmla="*/ 52210 w 1468886"/>
              <a:gd name="connsiteY25" fmla="*/ 837127 h 1043189"/>
              <a:gd name="connsiteX26" fmla="*/ 39331 w 1468886"/>
              <a:gd name="connsiteY26" fmla="*/ 888642 h 1043189"/>
              <a:gd name="connsiteX27" fmla="*/ 13573 w 1468886"/>
              <a:gd name="connsiteY27" fmla="*/ 927279 h 1043189"/>
              <a:gd name="connsiteX28" fmla="*/ 694 w 1468886"/>
              <a:gd name="connsiteY28" fmla="*/ 1043189 h 1043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68886" h="1043189">
                <a:moveTo>
                  <a:pt x="1468886" y="0"/>
                </a:moveTo>
                <a:cubicBezTo>
                  <a:pt x="1430249" y="4293"/>
                  <a:pt x="1391322" y="6488"/>
                  <a:pt x="1352976" y="12879"/>
                </a:cubicBezTo>
                <a:cubicBezTo>
                  <a:pt x="1339585" y="15111"/>
                  <a:pt x="1327392" y="22028"/>
                  <a:pt x="1314339" y="25758"/>
                </a:cubicBezTo>
                <a:cubicBezTo>
                  <a:pt x="1297320" y="30621"/>
                  <a:pt x="1279397" y="32422"/>
                  <a:pt x="1262824" y="38637"/>
                </a:cubicBezTo>
                <a:cubicBezTo>
                  <a:pt x="1244848" y="45378"/>
                  <a:pt x="1229697" y="58877"/>
                  <a:pt x="1211308" y="64394"/>
                </a:cubicBezTo>
                <a:cubicBezTo>
                  <a:pt x="1186296" y="71897"/>
                  <a:pt x="1159641" y="72152"/>
                  <a:pt x="1134035" y="77273"/>
                </a:cubicBezTo>
                <a:cubicBezTo>
                  <a:pt x="1116679" y="80744"/>
                  <a:pt x="1099474" y="85066"/>
                  <a:pt x="1082520" y="90152"/>
                </a:cubicBezTo>
                <a:cubicBezTo>
                  <a:pt x="1056514" y="97954"/>
                  <a:pt x="1005246" y="115910"/>
                  <a:pt x="1005246" y="115910"/>
                </a:cubicBezTo>
                <a:cubicBezTo>
                  <a:pt x="944018" y="156730"/>
                  <a:pt x="981296" y="136772"/>
                  <a:pt x="889336" y="167425"/>
                </a:cubicBezTo>
                <a:lnTo>
                  <a:pt x="850700" y="180304"/>
                </a:lnTo>
                <a:lnTo>
                  <a:pt x="812063" y="193183"/>
                </a:lnTo>
                <a:cubicBezTo>
                  <a:pt x="799184" y="201769"/>
                  <a:pt x="787271" y="212019"/>
                  <a:pt x="773427" y="218941"/>
                </a:cubicBezTo>
                <a:cubicBezTo>
                  <a:pt x="761285" y="225012"/>
                  <a:pt x="746657" y="225227"/>
                  <a:pt x="734790" y="231820"/>
                </a:cubicBezTo>
                <a:cubicBezTo>
                  <a:pt x="601936" y="305627"/>
                  <a:pt x="706306" y="267072"/>
                  <a:pt x="618880" y="296214"/>
                </a:cubicBezTo>
                <a:cubicBezTo>
                  <a:pt x="528275" y="356619"/>
                  <a:pt x="643160" y="287110"/>
                  <a:pt x="515849" y="334851"/>
                </a:cubicBezTo>
                <a:cubicBezTo>
                  <a:pt x="501356" y="340286"/>
                  <a:pt x="491057" y="353686"/>
                  <a:pt x="477213" y="360608"/>
                </a:cubicBezTo>
                <a:cubicBezTo>
                  <a:pt x="465071" y="366679"/>
                  <a:pt x="450718" y="367416"/>
                  <a:pt x="438576" y="373487"/>
                </a:cubicBezTo>
                <a:cubicBezTo>
                  <a:pt x="338709" y="423421"/>
                  <a:pt x="458418" y="379751"/>
                  <a:pt x="361303" y="412124"/>
                </a:cubicBezTo>
                <a:cubicBezTo>
                  <a:pt x="348424" y="425003"/>
                  <a:pt x="337043" y="439579"/>
                  <a:pt x="322666" y="450761"/>
                </a:cubicBezTo>
                <a:cubicBezTo>
                  <a:pt x="298230" y="469767"/>
                  <a:pt x="245393" y="502276"/>
                  <a:pt x="245393" y="502276"/>
                </a:cubicBezTo>
                <a:cubicBezTo>
                  <a:pt x="236807" y="515155"/>
                  <a:pt x="230580" y="529968"/>
                  <a:pt x="219635" y="540913"/>
                </a:cubicBezTo>
                <a:cubicBezTo>
                  <a:pt x="208690" y="551858"/>
                  <a:pt x="191191" y="555021"/>
                  <a:pt x="180998" y="566670"/>
                </a:cubicBezTo>
                <a:cubicBezTo>
                  <a:pt x="160613" y="589968"/>
                  <a:pt x="146655" y="618186"/>
                  <a:pt x="129483" y="643944"/>
                </a:cubicBezTo>
                <a:lnTo>
                  <a:pt x="103725" y="682580"/>
                </a:lnTo>
                <a:lnTo>
                  <a:pt x="65089" y="798490"/>
                </a:lnTo>
                <a:cubicBezTo>
                  <a:pt x="60796" y="811369"/>
                  <a:pt x="55503" y="823957"/>
                  <a:pt x="52210" y="837127"/>
                </a:cubicBezTo>
                <a:cubicBezTo>
                  <a:pt x="47917" y="854299"/>
                  <a:pt x="46304" y="872373"/>
                  <a:pt x="39331" y="888642"/>
                </a:cubicBezTo>
                <a:cubicBezTo>
                  <a:pt x="33234" y="902869"/>
                  <a:pt x="22159" y="914400"/>
                  <a:pt x="13573" y="927279"/>
                </a:cubicBezTo>
                <a:cubicBezTo>
                  <a:pt x="-4512" y="999618"/>
                  <a:pt x="694" y="961094"/>
                  <a:pt x="694" y="1043189"/>
                </a:cubicBezTo>
              </a:path>
            </a:pathLst>
          </a:custGeom>
          <a:noFill/>
          <a:ln w="31750"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983337" y="3097170"/>
            <a:ext cx="1828924" cy="1510520"/>
            <a:chOff x="9850566" y="3722103"/>
            <a:chExt cx="1828924" cy="2054246"/>
          </a:xfrm>
        </p:grpSpPr>
        <p:sp>
          <p:nvSpPr>
            <p:cNvPr id="57" name="Rectangle 56"/>
            <p:cNvSpPr/>
            <p:nvPr/>
          </p:nvSpPr>
          <p:spPr>
            <a:xfrm>
              <a:off x="10418606" y="3722103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418606" y="4406852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418606" y="5091600"/>
              <a:ext cx="1260884" cy="68474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8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TextBox 48"/>
            <p:cNvSpPr txBox="1"/>
            <p:nvPr/>
          </p:nvSpPr>
          <p:spPr>
            <a:xfrm>
              <a:off x="9851855" y="3855141"/>
              <a:ext cx="1133501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TextBox 49"/>
            <p:cNvSpPr txBox="1"/>
            <p:nvPr/>
          </p:nvSpPr>
          <p:spPr>
            <a:xfrm>
              <a:off x="9851855" y="4495035"/>
              <a:ext cx="1133501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2" name="TextBox 50"/>
            <p:cNvSpPr txBox="1"/>
            <p:nvPr/>
          </p:nvSpPr>
          <p:spPr>
            <a:xfrm>
              <a:off x="9850566" y="5146071"/>
              <a:ext cx="1133501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2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TextBox 51"/>
            <p:cNvSpPr txBox="1"/>
            <p:nvPr/>
          </p:nvSpPr>
          <p:spPr>
            <a:xfrm>
              <a:off x="10482389" y="5211156"/>
              <a:ext cx="785718" cy="4972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dirty="0">
                  <a:solidFill>
                    <a:srgbClr val="0070C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ull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437419" y="3821474"/>
              <a:ext cx="1131278" cy="4972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“beta”</a:t>
              </a:r>
              <a:endPara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5" name="TextBox 51"/>
            <p:cNvSpPr txBox="1"/>
            <p:nvPr/>
          </p:nvSpPr>
          <p:spPr>
            <a:xfrm>
              <a:off x="10482389" y="4514089"/>
              <a:ext cx="800245" cy="3760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i="1" dirty="0">
                  <a:solidFill>
                    <a:srgbClr val="0070C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600" i="1" kern="1200" dirty="0">
                  <a:solidFill>
                    <a:srgbClr val="0070C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ull 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66" name="Freeform 65"/>
          <p:cNvSpPr/>
          <p:nvPr/>
        </p:nvSpPr>
        <p:spPr>
          <a:xfrm>
            <a:off x="6422045" y="2030559"/>
            <a:ext cx="1249945" cy="1043189"/>
          </a:xfrm>
          <a:custGeom>
            <a:avLst/>
            <a:gdLst>
              <a:gd name="connsiteX0" fmla="*/ 1468886 w 1468886"/>
              <a:gd name="connsiteY0" fmla="*/ 0 h 1043189"/>
              <a:gd name="connsiteX1" fmla="*/ 1352976 w 1468886"/>
              <a:gd name="connsiteY1" fmla="*/ 12879 h 1043189"/>
              <a:gd name="connsiteX2" fmla="*/ 1314339 w 1468886"/>
              <a:gd name="connsiteY2" fmla="*/ 25758 h 1043189"/>
              <a:gd name="connsiteX3" fmla="*/ 1262824 w 1468886"/>
              <a:gd name="connsiteY3" fmla="*/ 38637 h 1043189"/>
              <a:gd name="connsiteX4" fmla="*/ 1211308 w 1468886"/>
              <a:gd name="connsiteY4" fmla="*/ 64394 h 1043189"/>
              <a:gd name="connsiteX5" fmla="*/ 1134035 w 1468886"/>
              <a:gd name="connsiteY5" fmla="*/ 77273 h 1043189"/>
              <a:gd name="connsiteX6" fmla="*/ 1082520 w 1468886"/>
              <a:gd name="connsiteY6" fmla="*/ 90152 h 1043189"/>
              <a:gd name="connsiteX7" fmla="*/ 1005246 w 1468886"/>
              <a:gd name="connsiteY7" fmla="*/ 115910 h 1043189"/>
              <a:gd name="connsiteX8" fmla="*/ 889336 w 1468886"/>
              <a:gd name="connsiteY8" fmla="*/ 167425 h 1043189"/>
              <a:gd name="connsiteX9" fmla="*/ 850700 w 1468886"/>
              <a:gd name="connsiteY9" fmla="*/ 180304 h 1043189"/>
              <a:gd name="connsiteX10" fmla="*/ 812063 w 1468886"/>
              <a:gd name="connsiteY10" fmla="*/ 193183 h 1043189"/>
              <a:gd name="connsiteX11" fmla="*/ 773427 w 1468886"/>
              <a:gd name="connsiteY11" fmla="*/ 218941 h 1043189"/>
              <a:gd name="connsiteX12" fmla="*/ 734790 w 1468886"/>
              <a:gd name="connsiteY12" fmla="*/ 231820 h 1043189"/>
              <a:gd name="connsiteX13" fmla="*/ 618880 w 1468886"/>
              <a:gd name="connsiteY13" fmla="*/ 296214 h 1043189"/>
              <a:gd name="connsiteX14" fmla="*/ 515849 w 1468886"/>
              <a:gd name="connsiteY14" fmla="*/ 334851 h 1043189"/>
              <a:gd name="connsiteX15" fmla="*/ 477213 w 1468886"/>
              <a:gd name="connsiteY15" fmla="*/ 360608 h 1043189"/>
              <a:gd name="connsiteX16" fmla="*/ 438576 w 1468886"/>
              <a:gd name="connsiteY16" fmla="*/ 373487 h 1043189"/>
              <a:gd name="connsiteX17" fmla="*/ 361303 w 1468886"/>
              <a:gd name="connsiteY17" fmla="*/ 412124 h 1043189"/>
              <a:gd name="connsiteX18" fmla="*/ 322666 w 1468886"/>
              <a:gd name="connsiteY18" fmla="*/ 450761 h 1043189"/>
              <a:gd name="connsiteX19" fmla="*/ 245393 w 1468886"/>
              <a:gd name="connsiteY19" fmla="*/ 502276 h 1043189"/>
              <a:gd name="connsiteX20" fmla="*/ 219635 w 1468886"/>
              <a:gd name="connsiteY20" fmla="*/ 540913 h 1043189"/>
              <a:gd name="connsiteX21" fmla="*/ 180998 w 1468886"/>
              <a:gd name="connsiteY21" fmla="*/ 566670 h 1043189"/>
              <a:gd name="connsiteX22" fmla="*/ 129483 w 1468886"/>
              <a:gd name="connsiteY22" fmla="*/ 643944 h 1043189"/>
              <a:gd name="connsiteX23" fmla="*/ 103725 w 1468886"/>
              <a:gd name="connsiteY23" fmla="*/ 682580 h 1043189"/>
              <a:gd name="connsiteX24" fmla="*/ 65089 w 1468886"/>
              <a:gd name="connsiteY24" fmla="*/ 798490 h 1043189"/>
              <a:gd name="connsiteX25" fmla="*/ 52210 w 1468886"/>
              <a:gd name="connsiteY25" fmla="*/ 837127 h 1043189"/>
              <a:gd name="connsiteX26" fmla="*/ 39331 w 1468886"/>
              <a:gd name="connsiteY26" fmla="*/ 888642 h 1043189"/>
              <a:gd name="connsiteX27" fmla="*/ 13573 w 1468886"/>
              <a:gd name="connsiteY27" fmla="*/ 927279 h 1043189"/>
              <a:gd name="connsiteX28" fmla="*/ 694 w 1468886"/>
              <a:gd name="connsiteY28" fmla="*/ 1043189 h 1043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68886" h="1043189">
                <a:moveTo>
                  <a:pt x="1468886" y="0"/>
                </a:moveTo>
                <a:cubicBezTo>
                  <a:pt x="1430249" y="4293"/>
                  <a:pt x="1391322" y="6488"/>
                  <a:pt x="1352976" y="12879"/>
                </a:cubicBezTo>
                <a:cubicBezTo>
                  <a:pt x="1339585" y="15111"/>
                  <a:pt x="1327392" y="22028"/>
                  <a:pt x="1314339" y="25758"/>
                </a:cubicBezTo>
                <a:cubicBezTo>
                  <a:pt x="1297320" y="30621"/>
                  <a:pt x="1279397" y="32422"/>
                  <a:pt x="1262824" y="38637"/>
                </a:cubicBezTo>
                <a:cubicBezTo>
                  <a:pt x="1244848" y="45378"/>
                  <a:pt x="1229697" y="58877"/>
                  <a:pt x="1211308" y="64394"/>
                </a:cubicBezTo>
                <a:cubicBezTo>
                  <a:pt x="1186296" y="71897"/>
                  <a:pt x="1159641" y="72152"/>
                  <a:pt x="1134035" y="77273"/>
                </a:cubicBezTo>
                <a:cubicBezTo>
                  <a:pt x="1116679" y="80744"/>
                  <a:pt x="1099474" y="85066"/>
                  <a:pt x="1082520" y="90152"/>
                </a:cubicBezTo>
                <a:cubicBezTo>
                  <a:pt x="1056514" y="97954"/>
                  <a:pt x="1005246" y="115910"/>
                  <a:pt x="1005246" y="115910"/>
                </a:cubicBezTo>
                <a:cubicBezTo>
                  <a:pt x="944018" y="156730"/>
                  <a:pt x="981296" y="136772"/>
                  <a:pt x="889336" y="167425"/>
                </a:cubicBezTo>
                <a:lnTo>
                  <a:pt x="850700" y="180304"/>
                </a:lnTo>
                <a:lnTo>
                  <a:pt x="812063" y="193183"/>
                </a:lnTo>
                <a:cubicBezTo>
                  <a:pt x="799184" y="201769"/>
                  <a:pt x="787271" y="212019"/>
                  <a:pt x="773427" y="218941"/>
                </a:cubicBezTo>
                <a:cubicBezTo>
                  <a:pt x="761285" y="225012"/>
                  <a:pt x="746657" y="225227"/>
                  <a:pt x="734790" y="231820"/>
                </a:cubicBezTo>
                <a:cubicBezTo>
                  <a:pt x="601936" y="305627"/>
                  <a:pt x="706306" y="267072"/>
                  <a:pt x="618880" y="296214"/>
                </a:cubicBezTo>
                <a:cubicBezTo>
                  <a:pt x="528275" y="356619"/>
                  <a:pt x="643160" y="287110"/>
                  <a:pt x="515849" y="334851"/>
                </a:cubicBezTo>
                <a:cubicBezTo>
                  <a:pt x="501356" y="340286"/>
                  <a:pt x="491057" y="353686"/>
                  <a:pt x="477213" y="360608"/>
                </a:cubicBezTo>
                <a:cubicBezTo>
                  <a:pt x="465071" y="366679"/>
                  <a:pt x="450718" y="367416"/>
                  <a:pt x="438576" y="373487"/>
                </a:cubicBezTo>
                <a:cubicBezTo>
                  <a:pt x="338709" y="423421"/>
                  <a:pt x="458418" y="379751"/>
                  <a:pt x="361303" y="412124"/>
                </a:cubicBezTo>
                <a:cubicBezTo>
                  <a:pt x="348424" y="425003"/>
                  <a:pt x="337043" y="439579"/>
                  <a:pt x="322666" y="450761"/>
                </a:cubicBezTo>
                <a:cubicBezTo>
                  <a:pt x="298230" y="469767"/>
                  <a:pt x="245393" y="502276"/>
                  <a:pt x="245393" y="502276"/>
                </a:cubicBezTo>
                <a:cubicBezTo>
                  <a:pt x="236807" y="515155"/>
                  <a:pt x="230580" y="529968"/>
                  <a:pt x="219635" y="540913"/>
                </a:cubicBezTo>
                <a:cubicBezTo>
                  <a:pt x="208690" y="551858"/>
                  <a:pt x="191191" y="555021"/>
                  <a:pt x="180998" y="566670"/>
                </a:cubicBezTo>
                <a:cubicBezTo>
                  <a:pt x="160613" y="589968"/>
                  <a:pt x="146655" y="618186"/>
                  <a:pt x="129483" y="643944"/>
                </a:cubicBezTo>
                <a:lnTo>
                  <a:pt x="103725" y="682580"/>
                </a:lnTo>
                <a:lnTo>
                  <a:pt x="65089" y="798490"/>
                </a:lnTo>
                <a:cubicBezTo>
                  <a:pt x="60796" y="811369"/>
                  <a:pt x="55503" y="823957"/>
                  <a:pt x="52210" y="837127"/>
                </a:cubicBezTo>
                <a:cubicBezTo>
                  <a:pt x="47917" y="854299"/>
                  <a:pt x="46304" y="872373"/>
                  <a:pt x="39331" y="888642"/>
                </a:cubicBezTo>
                <a:cubicBezTo>
                  <a:pt x="33234" y="902869"/>
                  <a:pt x="22159" y="914400"/>
                  <a:pt x="13573" y="927279"/>
                </a:cubicBezTo>
                <a:cubicBezTo>
                  <a:pt x="-4512" y="999618"/>
                  <a:pt x="694" y="961094"/>
                  <a:pt x="694" y="1043189"/>
                </a:cubicBezTo>
              </a:path>
            </a:pathLst>
          </a:custGeom>
          <a:noFill/>
          <a:ln w="31750">
            <a:headEnd type="oval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40">
            <a:extLst>
              <a:ext uri="{FF2B5EF4-FFF2-40B4-BE49-F238E27FC236}">
                <a16:creationId xmlns:a16="http://schemas.microsoft.com/office/drawing/2014/main" id="{F471900D-F6AD-48D4-9DD5-2FA52C431FEF}"/>
              </a:ext>
            </a:extLst>
          </p:cNvPr>
          <p:cNvSpPr txBox="1"/>
          <p:nvPr/>
        </p:nvSpPr>
        <p:spPr>
          <a:xfrm>
            <a:off x="2551226" y="4666430"/>
            <a:ext cx="997386" cy="297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i="1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8" name="TextBox 41">
            <a:extLst>
              <a:ext uri="{FF2B5EF4-FFF2-40B4-BE49-F238E27FC236}">
                <a16:creationId xmlns:a16="http://schemas.microsoft.com/office/drawing/2014/main" id="{CDE6144A-BE92-4623-BB40-EF94C6BC3EC5}"/>
              </a:ext>
            </a:extLst>
          </p:cNvPr>
          <p:cNvSpPr txBox="1"/>
          <p:nvPr/>
        </p:nvSpPr>
        <p:spPr>
          <a:xfrm>
            <a:off x="949928" y="4651482"/>
            <a:ext cx="1462422" cy="3922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1600" b="1" kern="1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90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639</Words>
  <Application>Microsoft Office PowerPoint</Application>
  <PresentationFormat>Widescreen</PresentationFormat>
  <Paragraphs>119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Notes on Assignment 2</vt:lpstr>
      <vt:lpstr>After the BST Constructor</vt:lpstr>
      <vt:lpstr>After  aBST.insert(“kappa”)</vt:lpstr>
      <vt:lpstr>Call to  aBST.insert(“omicron”)</vt:lpstr>
      <vt:lpstr>After  aBST.insert(“omicron”)</vt:lpstr>
      <vt:lpstr>After  aBST.insert(“lambda”) then aBST.insert(“beta”)</vt:lpstr>
    </vt:vector>
  </TitlesOfParts>
  <Company>The University of North Carolina at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Stotts</dc:creator>
  <cp:lastModifiedBy>David Stotts</cp:lastModifiedBy>
  <cp:revision>109</cp:revision>
  <dcterms:created xsi:type="dcterms:W3CDTF">2017-08-29T21:43:11Z</dcterms:created>
  <dcterms:modified xsi:type="dcterms:W3CDTF">2018-09-26T16:33:46Z</dcterms:modified>
</cp:coreProperties>
</file>