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493" r:id="rId3"/>
    <p:sldId id="542" r:id="rId4"/>
    <p:sldId id="544" r:id="rId5"/>
    <p:sldId id="543" r:id="rId6"/>
    <p:sldId id="545" r:id="rId7"/>
    <p:sldId id="546" r:id="rId8"/>
    <p:sldId id="547" r:id="rId9"/>
    <p:sldId id="549" r:id="rId10"/>
    <p:sldId id="550" r:id="rId11"/>
    <p:sldId id="551" r:id="rId12"/>
    <p:sldId id="552" r:id="rId13"/>
    <p:sldId id="553" r:id="rId14"/>
    <p:sldId id="554" r:id="rId15"/>
    <p:sldId id="4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D9D"/>
    <a:srgbClr val="99FF33"/>
    <a:srgbClr val="3366FF"/>
    <a:srgbClr val="CC0099"/>
    <a:srgbClr val="9966FF"/>
    <a:srgbClr val="FF6600"/>
    <a:srgbClr val="BE442C"/>
    <a:srgbClr val="F9FDC3"/>
    <a:srgbClr val="E45740"/>
    <a:srgbClr val="C63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8" autoAdjust="0"/>
    <p:restoredTop sz="94633" autoAdjust="0"/>
  </p:normalViewPr>
  <p:slideViewPr>
    <p:cSldViewPr>
      <p:cViewPr varScale="1">
        <p:scale>
          <a:sx n="102" d="100"/>
          <a:sy n="102" d="100"/>
        </p:scale>
        <p:origin x="2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31CC-7623-49A2-BDB8-9242858AF01D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FE0E-92D0-472F-9E15-224B450E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</a:t>
            </a:r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5908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  <a:endParaRPr lang="en-US" sz="2400" i="1" dirty="0">
              <a:solidFill>
                <a:srgbClr val="F9FDC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33400" y="533400"/>
            <a:ext cx="2834640" cy="990600"/>
            <a:chOff x="533400" y="533400"/>
            <a:chExt cx="2834640" cy="990600"/>
          </a:xfrm>
        </p:grpSpPr>
        <p:grpSp>
          <p:nvGrpSpPr>
            <p:cNvPr id="10" name="Group 9"/>
            <p:cNvGrpSpPr/>
            <p:nvPr/>
          </p:nvGrpSpPr>
          <p:grpSpPr>
            <a:xfrm>
              <a:off x="533400" y="533400"/>
              <a:ext cx="1402080" cy="990600"/>
              <a:chOff x="533400" y="533400"/>
              <a:chExt cx="1402080" cy="990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3400" y="533400"/>
                <a:ext cx="685800" cy="990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249680" y="533400"/>
                <a:ext cx="685800" cy="990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965960" y="533400"/>
              <a:ext cx="1402080" cy="990600"/>
              <a:chOff x="533400" y="533400"/>
              <a:chExt cx="1402080" cy="9906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33400" y="533400"/>
                <a:ext cx="685800" cy="990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49680" y="533400"/>
                <a:ext cx="685800" cy="990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3398520" y="533400"/>
            <a:ext cx="2834640" cy="990600"/>
            <a:chOff x="533400" y="533400"/>
            <a:chExt cx="2834640" cy="990600"/>
          </a:xfrm>
        </p:grpSpPr>
        <p:grpSp>
          <p:nvGrpSpPr>
            <p:cNvPr id="16" name="Group 15"/>
            <p:cNvGrpSpPr/>
            <p:nvPr/>
          </p:nvGrpSpPr>
          <p:grpSpPr>
            <a:xfrm>
              <a:off x="533400" y="533400"/>
              <a:ext cx="1402080" cy="990600"/>
              <a:chOff x="533400" y="533400"/>
              <a:chExt cx="1402080" cy="9906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33400" y="533400"/>
                <a:ext cx="685800" cy="990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249680" y="533400"/>
                <a:ext cx="685800" cy="990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965960" y="533400"/>
              <a:ext cx="1402080" cy="990600"/>
              <a:chOff x="533400" y="533400"/>
              <a:chExt cx="1402080" cy="9906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33400" y="533400"/>
                <a:ext cx="685800" cy="990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49680" y="533400"/>
                <a:ext cx="685800" cy="990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6250940" y="533400"/>
            <a:ext cx="2834640" cy="990600"/>
            <a:chOff x="533400" y="533400"/>
            <a:chExt cx="2834640" cy="990600"/>
          </a:xfrm>
        </p:grpSpPr>
        <p:grpSp>
          <p:nvGrpSpPr>
            <p:cNvPr id="23" name="Group 22"/>
            <p:cNvGrpSpPr/>
            <p:nvPr/>
          </p:nvGrpSpPr>
          <p:grpSpPr>
            <a:xfrm>
              <a:off x="533400" y="533400"/>
              <a:ext cx="1402080" cy="990600"/>
              <a:chOff x="533400" y="533400"/>
              <a:chExt cx="1402080" cy="9906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33400" y="533400"/>
                <a:ext cx="685800" cy="990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249680" y="533400"/>
                <a:ext cx="685800" cy="990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965960" y="533400"/>
              <a:ext cx="1402080" cy="990600"/>
              <a:chOff x="533400" y="533400"/>
              <a:chExt cx="1402080" cy="9906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33400" y="533400"/>
                <a:ext cx="685800" cy="990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249680" y="533400"/>
                <a:ext cx="685800" cy="990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471885" y="1654268"/>
            <a:ext cx="7971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Static layout, </a:t>
            </a:r>
          </a:p>
          <a:p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big space for each array element, used or not</a:t>
            </a:r>
            <a:endParaRPr lang="en-US" sz="24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48640" y="2877820"/>
            <a:ext cx="8211820" cy="990600"/>
            <a:chOff x="563880" y="3276600"/>
            <a:chExt cx="8211820" cy="990600"/>
          </a:xfrm>
        </p:grpSpPr>
        <p:grpSp>
          <p:nvGrpSpPr>
            <p:cNvPr id="42" name="Group 41"/>
            <p:cNvGrpSpPr/>
            <p:nvPr/>
          </p:nvGrpSpPr>
          <p:grpSpPr>
            <a:xfrm>
              <a:off x="563880" y="3276600"/>
              <a:ext cx="2032000" cy="990600"/>
              <a:chOff x="563880" y="3276600"/>
              <a:chExt cx="2032000" cy="9906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563880" y="3276600"/>
                <a:ext cx="655320" cy="990600"/>
                <a:chOff x="563880" y="3276600"/>
                <a:chExt cx="655320" cy="9906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5638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79502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0210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1247140" y="3276600"/>
                <a:ext cx="655320" cy="990600"/>
                <a:chOff x="563880" y="3276600"/>
                <a:chExt cx="655320" cy="9906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5638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79502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0210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940560" y="3276600"/>
                <a:ext cx="655320" cy="990600"/>
                <a:chOff x="563880" y="3276600"/>
                <a:chExt cx="655320" cy="99060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5638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79502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0210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2623820" y="3276600"/>
              <a:ext cx="2032000" cy="990600"/>
              <a:chOff x="563880" y="3276600"/>
              <a:chExt cx="2032000" cy="9906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563880" y="3276600"/>
                <a:ext cx="655320" cy="990600"/>
                <a:chOff x="563880" y="3276600"/>
                <a:chExt cx="655320" cy="990600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5638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79502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0210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247140" y="3276600"/>
                <a:ext cx="655320" cy="990600"/>
                <a:chOff x="563880" y="3276600"/>
                <a:chExt cx="655320" cy="99060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5638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79502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0210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1940560" y="3276600"/>
                <a:ext cx="655320" cy="990600"/>
                <a:chOff x="563880" y="3276600"/>
                <a:chExt cx="655320" cy="9906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5638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79502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0210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4683760" y="3276600"/>
              <a:ext cx="2032000" cy="990600"/>
              <a:chOff x="563880" y="3276600"/>
              <a:chExt cx="2032000" cy="9906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563880" y="3276600"/>
                <a:ext cx="655320" cy="990600"/>
                <a:chOff x="563880" y="3276600"/>
                <a:chExt cx="655320" cy="990600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5638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79502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10210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247140" y="3276600"/>
                <a:ext cx="655320" cy="990600"/>
                <a:chOff x="563880" y="3276600"/>
                <a:chExt cx="655320" cy="99060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5638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79502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0210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1940560" y="3276600"/>
                <a:ext cx="655320" cy="990600"/>
                <a:chOff x="563880" y="3276600"/>
                <a:chExt cx="655320" cy="9906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5638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79502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0210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6743700" y="3276600"/>
              <a:ext cx="2032000" cy="990600"/>
              <a:chOff x="563880" y="3276600"/>
              <a:chExt cx="2032000" cy="990600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563880" y="3276600"/>
                <a:ext cx="655320" cy="990600"/>
                <a:chOff x="563880" y="3276600"/>
                <a:chExt cx="655320" cy="99060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5638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79502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0210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1247140" y="3276600"/>
                <a:ext cx="655320" cy="990600"/>
                <a:chOff x="563880" y="3276600"/>
                <a:chExt cx="655320" cy="990600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5638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79502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10210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940560" y="3276600"/>
                <a:ext cx="655320" cy="990600"/>
                <a:chOff x="563880" y="3276600"/>
                <a:chExt cx="655320" cy="99060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5638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79502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1021080" y="3276600"/>
                  <a:ext cx="198120" cy="9906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82" name="Rectangle 81"/>
          <p:cNvSpPr/>
          <p:nvPr/>
        </p:nvSpPr>
        <p:spPr>
          <a:xfrm>
            <a:off x="2123440" y="5133220"/>
            <a:ext cx="6858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451860" y="5171320"/>
            <a:ext cx="6858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655820" y="5130680"/>
            <a:ext cx="6858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855574" y="3677920"/>
            <a:ext cx="1206906" cy="1595120"/>
          </a:xfrm>
          <a:custGeom>
            <a:avLst/>
            <a:gdLst>
              <a:gd name="connsiteX0" fmla="*/ 28346 w 1206906"/>
              <a:gd name="connsiteY0" fmla="*/ 0 h 1595120"/>
              <a:gd name="connsiteX1" fmla="*/ 68986 w 1206906"/>
              <a:gd name="connsiteY1" fmla="*/ 640080 h 1595120"/>
              <a:gd name="connsiteX2" fmla="*/ 627786 w 1206906"/>
              <a:gd name="connsiteY2" fmla="*/ 1412240 h 1595120"/>
              <a:gd name="connsiteX3" fmla="*/ 1206906 w 1206906"/>
              <a:gd name="connsiteY3" fmla="*/ 1595120 h 159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6906" h="1595120">
                <a:moveTo>
                  <a:pt x="28346" y="0"/>
                </a:moveTo>
                <a:cubicBezTo>
                  <a:pt x="-1288" y="202353"/>
                  <a:pt x="-30921" y="404707"/>
                  <a:pt x="68986" y="640080"/>
                </a:cubicBezTo>
                <a:cubicBezTo>
                  <a:pt x="168893" y="875453"/>
                  <a:pt x="438133" y="1253067"/>
                  <a:pt x="627786" y="1412240"/>
                </a:cubicBezTo>
                <a:cubicBezTo>
                  <a:pt x="817439" y="1571413"/>
                  <a:pt x="1012172" y="1583266"/>
                  <a:pt x="1206906" y="1595120"/>
                </a:cubicBezTo>
              </a:path>
            </a:pathLst>
          </a:custGeom>
          <a:noFill/>
          <a:ln w="4445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1778000" y="3627120"/>
            <a:ext cx="1711960" cy="1506100"/>
          </a:xfrm>
          <a:custGeom>
            <a:avLst/>
            <a:gdLst>
              <a:gd name="connsiteX0" fmla="*/ 0 w 1971040"/>
              <a:gd name="connsiteY0" fmla="*/ 0 h 1452880"/>
              <a:gd name="connsiteX1" fmla="*/ 325120 w 1971040"/>
              <a:gd name="connsiteY1" fmla="*/ 853440 h 1452880"/>
              <a:gd name="connsiteX2" fmla="*/ 1656080 w 1971040"/>
              <a:gd name="connsiteY2" fmla="*/ 1117600 h 1452880"/>
              <a:gd name="connsiteX3" fmla="*/ 1971040 w 1971040"/>
              <a:gd name="connsiteY3" fmla="*/ 1452880 h 145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1040" h="1452880">
                <a:moveTo>
                  <a:pt x="0" y="0"/>
                </a:moveTo>
                <a:cubicBezTo>
                  <a:pt x="24553" y="333586"/>
                  <a:pt x="49107" y="667173"/>
                  <a:pt x="325120" y="853440"/>
                </a:cubicBezTo>
                <a:cubicBezTo>
                  <a:pt x="601133" y="1039707"/>
                  <a:pt x="1381760" y="1017693"/>
                  <a:pt x="1656080" y="1117600"/>
                </a:cubicBezTo>
                <a:cubicBezTo>
                  <a:pt x="1930400" y="1217507"/>
                  <a:pt x="1950720" y="1335193"/>
                  <a:pt x="1971040" y="1452880"/>
                </a:cubicBezTo>
              </a:path>
            </a:pathLst>
          </a:custGeom>
          <a:noFill/>
          <a:ln w="44450" cmpd="sng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2236945" y="3627120"/>
            <a:ext cx="2431575" cy="1465460"/>
          </a:xfrm>
          <a:custGeom>
            <a:avLst/>
            <a:gdLst>
              <a:gd name="connsiteX0" fmla="*/ 18575 w 3145245"/>
              <a:gd name="connsiteY0" fmla="*/ 0 h 1158240"/>
              <a:gd name="connsiteX1" fmla="*/ 18575 w 3145245"/>
              <a:gd name="connsiteY1" fmla="*/ 111760 h 1158240"/>
              <a:gd name="connsiteX2" fmla="*/ 211615 w 3145245"/>
              <a:gd name="connsiteY2" fmla="*/ 528320 h 1158240"/>
              <a:gd name="connsiteX3" fmla="*/ 1613695 w 3145245"/>
              <a:gd name="connsiteY3" fmla="*/ 741680 h 1158240"/>
              <a:gd name="connsiteX4" fmla="*/ 2507775 w 3145245"/>
              <a:gd name="connsiteY4" fmla="*/ 650240 h 1158240"/>
              <a:gd name="connsiteX5" fmla="*/ 3056415 w 3145245"/>
              <a:gd name="connsiteY5" fmla="*/ 955040 h 1158240"/>
              <a:gd name="connsiteX6" fmla="*/ 3137695 w 3145245"/>
              <a:gd name="connsiteY6" fmla="*/ 115824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5245" h="1158240">
                <a:moveTo>
                  <a:pt x="18575" y="0"/>
                </a:moveTo>
                <a:cubicBezTo>
                  <a:pt x="2488" y="11853"/>
                  <a:pt x="-13598" y="23707"/>
                  <a:pt x="18575" y="111760"/>
                </a:cubicBezTo>
                <a:cubicBezTo>
                  <a:pt x="50748" y="199813"/>
                  <a:pt x="-54238" y="423333"/>
                  <a:pt x="211615" y="528320"/>
                </a:cubicBezTo>
                <a:cubicBezTo>
                  <a:pt x="477468" y="633307"/>
                  <a:pt x="1231002" y="721360"/>
                  <a:pt x="1613695" y="741680"/>
                </a:cubicBezTo>
                <a:cubicBezTo>
                  <a:pt x="1996388" y="762000"/>
                  <a:pt x="2267322" y="614680"/>
                  <a:pt x="2507775" y="650240"/>
                </a:cubicBezTo>
                <a:cubicBezTo>
                  <a:pt x="2748228" y="685800"/>
                  <a:pt x="2951428" y="870373"/>
                  <a:pt x="3056415" y="955040"/>
                </a:cubicBezTo>
                <a:cubicBezTo>
                  <a:pt x="3161402" y="1039707"/>
                  <a:pt x="3149548" y="1098973"/>
                  <a:pt x="3137695" y="1158240"/>
                </a:cubicBezTo>
              </a:path>
            </a:pathLst>
          </a:custGeom>
          <a:noFill/>
          <a:ln w="44450" cmpd="sng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746741" y="4359850"/>
            <a:ext cx="31267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dynamic layout, 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each array element 64-bits, </a:t>
            </a:r>
          </a:p>
          <a:p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then big space for only elements used</a:t>
            </a:r>
            <a:endParaRPr lang="en-US" sz="24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6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/>
              <a:t>When we add/move new nodes in a tree in the middle layers, we force rearrangement of values stored in the array</a:t>
            </a:r>
          </a:p>
          <a:p>
            <a:pPr marL="109728" indent="0">
              <a:buNone/>
            </a:pPr>
            <a:r>
              <a:rPr lang="en-US" sz="2400" b="1" i="1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Ex: </a:t>
            </a:r>
            <a:endParaRPr lang="en-US" sz="2400" i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Other problems…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72506" y="2749115"/>
            <a:ext cx="3607428" cy="2727945"/>
            <a:chOff x="1134852" y="1624520"/>
            <a:chExt cx="4226666" cy="2727945"/>
          </a:xfrm>
          <a:noFill/>
        </p:grpSpPr>
        <p:grpSp>
          <p:nvGrpSpPr>
            <p:cNvPr id="5" name="Group 4"/>
            <p:cNvGrpSpPr/>
            <p:nvPr/>
          </p:nvGrpSpPr>
          <p:grpSpPr>
            <a:xfrm>
              <a:off x="1134852" y="1624520"/>
              <a:ext cx="4226666" cy="2727945"/>
              <a:chOff x="770152" y="1433329"/>
              <a:chExt cx="3679055" cy="2479169"/>
            </a:xfrm>
            <a:grpFill/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139951" y="3026028"/>
                <a:ext cx="205110" cy="367980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3493040" y="2079244"/>
                <a:ext cx="298083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70152" y="2697058"/>
                <a:ext cx="524026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18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29482" y="2792044"/>
                <a:ext cx="519725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11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93795" y="3497490"/>
                <a:ext cx="408890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9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1717738" y="1774767"/>
                <a:ext cx="731245" cy="410138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2677781" y="1774767"/>
                <a:ext cx="849699" cy="441335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1123317" y="2327116"/>
                <a:ext cx="399129" cy="429928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endCxn id="14" idx="0"/>
              </p:cNvCxnSpPr>
              <p:nvPr/>
            </p:nvCxnSpPr>
            <p:spPr>
              <a:xfrm flipH="1">
                <a:off x="3698240" y="3082482"/>
                <a:ext cx="297328" cy="415008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695255" y="2370118"/>
                <a:ext cx="371045" cy="394322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638982" y="2344135"/>
                <a:ext cx="371045" cy="394322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994848" y="2715249"/>
                <a:ext cx="246760" cy="3356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3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402686" y="1433329"/>
                <a:ext cx="298083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7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00129" y="3452813"/>
                <a:ext cx="522920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16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295584" y="2000110"/>
                <a:ext cx="559326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21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251448" y="2970172"/>
                <a:ext cx="233260" cy="422704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206855" y="3404745"/>
                <a:ext cx="549400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12</a:t>
                </a: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flipH="1">
              <a:off x="4178363" y="2644655"/>
              <a:ext cx="150600" cy="224311"/>
            </a:xfrm>
            <a:prstGeom prst="line">
              <a:avLst/>
            </a:prstGeom>
            <a:grpFill/>
            <a:ln w="34925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160480" y="3368510"/>
              <a:ext cx="150600" cy="224311"/>
            </a:xfrm>
            <a:prstGeom prst="line">
              <a:avLst/>
            </a:prstGeom>
            <a:grpFill/>
            <a:ln w="34925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02125" y="3509297"/>
              <a:ext cx="132538" cy="210123"/>
            </a:xfrm>
            <a:prstGeom prst="line">
              <a:avLst/>
            </a:prstGeom>
            <a:grpFill/>
            <a:ln w="34925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445534" y="3327004"/>
              <a:ext cx="150600" cy="224311"/>
            </a:xfrm>
            <a:prstGeom prst="line">
              <a:avLst/>
            </a:prstGeom>
            <a:grpFill/>
            <a:ln w="34925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161926" y="5566730"/>
            <a:ext cx="3257674" cy="10310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  <a:latin typeface="Buxton Sketch" panose="03080500000500000004" pitchFamily="66" charset="0"/>
              </a:rPr>
              <a:t>Add 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  <a:latin typeface="Buxton Sketch" panose="03080500000500000004" pitchFamily="66" charset="0"/>
              </a:rPr>
              <a:t>a node 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  <a:latin typeface="Buxton Sketch" panose="03080500000500000004" pitchFamily="66" charset="0"/>
              </a:rPr>
              <a:t>8</a:t>
            </a:r>
          </a:p>
          <a:p>
            <a:pPr>
              <a:spcBef>
                <a:spcPts val="600"/>
              </a:spcBef>
            </a:pP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  <a:latin typeface="Buxton Sketch" panose="03080500000500000004" pitchFamily="66" charset="0"/>
              </a:rPr>
              <a:t>    between 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  <a:latin typeface="Buxton Sketch" panose="03080500000500000004" pitchFamily="66" charset="0"/>
              </a:rPr>
              <a:t>the 21 and 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  <a:latin typeface="Buxton Sketch" panose="03080500000500000004" pitchFamily="66" charset="0"/>
              </a:rPr>
              <a:t>3 </a:t>
            </a:r>
            <a:endParaRPr lang="en-US" sz="2800" i="1" dirty="0" smtClean="0">
              <a:solidFill>
                <a:schemeClr val="accent1">
                  <a:lumMod val="50000"/>
                </a:schemeClr>
              </a:solidFill>
              <a:latin typeface="Buxton Sketch" panose="03080500000500000004" pitchFamily="66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583788" y="2172583"/>
            <a:ext cx="3607428" cy="3428725"/>
            <a:chOff x="4936528" y="2578565"/>
            <a:chExt cx="3607428" cy="3428725"/>
          </a:xfrm>
        </p:grpSpPr>
        <p:grpSp>
          <p:nvGrpSpPr>
            <p:cNvPr id="28" name="Group 27"/>
            <p:cNvGrpSpPr/>
            <p:nvPr/>
          </p:nvGrpSpPr>
          <p:grpSpPr>
            <a:xfrm>
              <a:off x="4936528" y="2578565"/>
              <a:ext cx="3607428" cy="3428725"/>
              <a:chOff x="1134852" y="1624520"/>
              <a:chExt cx="4226666" cy="3428725"/>
            </a:xfrm>
            <a:noFill/>
          </p:grpSpPr>
          <p:grpSp>
            <p:nvGrpSpPr>
              <p:cNvPr id="29" name="Group 28"/>
              <p:cNvGrpSpPr/>
              <p:nvPr/>
            </p:nvGrpSpPr>
            <p:grpSpPr>
              <a:xfrm>
                <a:off x="1134852" y="1624520"/>
                <a:ext cx="4226666" cy="3428725"/>
                <a:chOff x="770152" y="1433329"/>
                <a:chExt cx="3679055" cy="3116042"/>
              </a:xfrm>
              <a:grpFill/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139951" y="3026028"/>
                  <a:ext cx="205110" cy="367980"/>
                </a:xfrm>
                <a:prstGeom prst="line">
                  <a:avLst/>
                </a:prstGeom>
                <a:grpFill/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3493040" y="2079244"/>
                  <a:ext cx="298083" cy="41500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0152" y="2697058"/>
                  <a:ext cx="524026" cy="41500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18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929482" y="2792044"/>
                  <a:ext cx="519725" cy="41500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11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493795" y="3497490"/>
                  <a:ext cx="408890" cy="41500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9</a:t>
                  </a:r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1717738" y="1774767"/>
                  <a:ext cx="731245" cy="410138"/>
                </a:xfrm>
                <a:prstGeom prst="line">
                  <a:avLst/>
                </a:prstGeom>
                <a:grpFill/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 flipV="1">
                  <a:off x="2677781" y="1774767"/>
                  <a:ext cx="849699" cy="441335"/>
                </a:xfrm>
                <a:prstGeom prst="line">
                  <a:avLst/>
                </a:prstGeom>
                <a:grpFill/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1123317" y="2327116"/>
                  <a:ext cx="399129" cy="429928"/>
                </a:xfrm>
                <a:prstGeom prst="line">
                  <a:avLst/>
                </a:prstGeom>
                <a:grpFill/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endCxn id="38" idx="0"/>
                </p:cNvCxnSpPr>
                <p:nvPr/>
              </p:nvCxnSpPr>
              <p:spPr>
                <a:xfrm flipH="1">
                  <a:off x="3698240" y="3082482"/>
                  <a:ext cx="297328" cy="415008"/>
                </a:xfrm>
                <a:prstGeom prst="line">
                  <a:avLst/>
                </a:prstGeom>
                <a:grpFill/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695255" y="2370118"/>
                  <a:ext cx="371045" cy="394322"/>
                </a:xfrm>
                <a:prstGeom prst="line">
                  <a:avLst/>
                </a:prstGeom>
                <a:grpFill/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638982" y="2344135"/>
                  <a:ext cx="371045" cy="394322"/>
                </a:xfrm>
                <a:prstGeom prst="line">
                  <a:avLst/>
                </a:prstGeom>
                <a:grpFill/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2428461" y="3445829"/>
                  <a:ext cx="246760" cy="41500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3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402686" y="1433329"/>
                  <a:ext cx="298083" cy="41500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7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2827504" y="4134363"/>
                  <a:ext cx="522920" cy="41500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16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295584" y="2000110"/>
                  <a:ext cx="559326" cy="41500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21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687130" y="3750565"/>
                  <a:ext cx="280748" cy="383798"/>
                </a:xfrm>
                <a:prstGeom prst="line">
                  <a:avLst/>
                </a:prstGeom>
                <a:grpFill/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1240365" y="3482009"/>
                  <a:ext cx="549400" cy="41500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12</a:t>
                  </a:r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 flipH="1">
                <a:off x="4178363" y="2644655"/>
                <a:ext cx="150600" cy="224311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1160480" y="3368510"/>
                <a:ext cx="150600" cy="224311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102125" y="3509297"/>
                <a:ext cx="132538" cy="210123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3000695" y="4182532"/>
                <a:ext cx="150600" cy="224311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6090150" y="4018666"/>
              <a:ext cx="241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6071480" y="4322554"/>
              <a:ext cx="128536" cy="224311"/>
            </a:xfrm>
            <a:prstGeom prst="line">
              <a:avLst/>
            </a:prstGeom>
            <a:noFill/>
            <a:ln w="34925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364368" y="4295778"/>
              <a:ext cx="274710" cy="470458"/>
            </a:xfrm>
            <a:prstGeom prst="line">
              <a:avLst/>
            </a:prstGeom>
            <a:noFill/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55"/>
          <p:cNvSpPr/>
          <p:nvPr/>
        </p:nvSpPr>
        <p:spPr>
          <a:xfrm>
            <a:off x="4589710" y="5215434"/>
            <a:ext cx="1016271" cy="800626"/>
          </a:xfrm>
          <a:custGeom>
            <a:avLst/>
            <a:gdLst>
              <a:gd name="connsiteX0" fmla="*/ 0 w 1175657"/>
              <a:gd name="connsiteY0" fmla="*/ 409303 h 429740"/>
              <a:gd name="connsiteX1" fmla="*/ 740229 w 1175657"/>
              <a:gd name="connsiteY1" fmla="*/ 383177 h 429740"/>
              <a:gd name="connsiteX2" fmla="*/ 1175657 w 1175657"/>
              <a:gd name="connsiteY2" fmla="*/ 0 h 42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429740">
                <a:moveTo>
                  <a:pt x="0" y="409303"/>
                </a:moveTo>
                <a:cubicBezTo>
                  <a:pt x="272143" y="430348"/>
                  <a:pt x="544286" y="451394"/>
                  <a:pt x="740229" y="383177"/>
                </a:cubicBezTo>
                <a:cubicBezTo>
                  <a:pt x="936172" y="314960"/>
                  <a:pt x="1055914" y="157480"/>
                  <a:pt x="1175657" y="0"/>
                </a:cubicBezTo>
              </a:path>
            </a:pathLst>
          </a:custGeom>
          <a:noFill/>
          <a:ln w="101600" cmpd="sng"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119758" y="5655261"/>
            <a:ext cx="2629863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  <a:latin typeface="Buxton Sketch" panose="03080500000500000004" pitchFamily="66" charset="0"/>
              </a:rPr>
              <a:t>3 and 16 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  <a:latin typeface="Buxton Sketch" panose="03080500000500000004" pitchFamily="66" charset="0"/>
              </a:rPr>
              <a:t>have now changed 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  <a:latin typeface="Buxton Sketch" panose="03080500000500000004" pitchFamily="66" charset="0"/>
              </a:rPr>
              <a:t>levels</a:t>
            </a:r>
          </a:p>
        </p:txBody>
      </p:sp>
    </p:spTree>
    <p:extLst>
      <p:ext uri="{BB962C8B-B14F-4D97-AF65-F5344CB8AC3E}">
        <p14:creationId xmlns:p14="http://schemas.microsoft.com/office/powerpoint/2010/main" val="219270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7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59255" y="3779497"/>
            <a:ext cx="8229600" cy="712199"/>
            <a:chOff x="457200" y="4914497"/>
            <a:chExt cx="8229600" cy="712199"/>
          </a:xfrm>
        </p:grpSpPr>
        <p:grpSp>
          <p:nvGrpSpPr>
            <p:cNvPr id="3" name="Group 2"/>
            <p:cNvGrpSpPr/>
            <p:nvPr/>
          </p:nvGrpSpPr>
          <p:grpSpPr>
            <a:xfrm>
              <a:off x="457200" y="4914497"/>
              <a:ext cx="8229600" cy="697904"/>
              <a:chOff x="457200" y="4940896"/>
              <a:chExt cx="8229600" cy="69790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57200" y="4940896"/>
                <a:ext cx="8229600" cy="697904"/>
                <a:chOff x="627564" y="4865567"/>
                <a:chExt cx="8229600" cy="697904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27564" y="4877671"/>
                  <a:ext cx="8229600" cy="6858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56000"/>
                  </a:schemeClr>
                </a:solidFill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584703" y="4877671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2088062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2631307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107332" y="4868718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646783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142123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580564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123364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623477" y="4877671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113964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647364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106661" y="4877671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1012997" y="5088396"/>
                <a:ext cx="298083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7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445468" y="5092802"/>
                <a:ext cx="559326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21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018693" y="5109131"/>
                <a:ext cx="298083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484079" y="5109131"/>
                <a:ext cx="524026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18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47055" y="5109131"/>
                <a:ext cx="246760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3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985434" y="5108511"/>
                <a:ext cx="519725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11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24218" y="5088396"/>
                <a:ext cx="549400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12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975742" y="5091656"/>
                <a:ext cx="522920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16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668310" y="5109131"/>
                <a:ext cx="408890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9</a:t>
                </a: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7010400" y="4940896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543800" y="4940896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077200" y="493029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Inner insert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Content Placeholder 1"/>
          <p:cNvSpPr>
            <a:spLocks noGrp="1"/>
          </p:cNvSpPr>
          <p:nvPr/>
        </p:nvSpPr>
        <p:spPr>
          <a:xfrm>
            <a:off x="288815" y="4565901"/>
            <a:ext cx="8077200" cy="52274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0  1  2  3   4  5  6  7   8  9  10 11  12 13  14 15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Content Placeholder 1"/>
          <p:cNvSpPr>
            <a:spLocks noGrp="1"/>
          </p:cNvSpPr>
          <p:nvPr/>
        </p:nvSpPr>
        <p:spPr>
          <a:xfrm>
            <a:off x="165976" y="5925251"/>
            <a:ext cx="8322879" cy="5227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16 17 18  19 20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21 22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24 25 26  27 28  29 30  31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59255" y="5183818"/>
            <a:ext cx="8229600" cy="712199"/>
            <a:chOff x="457200" y="4914497"/>
            <a:chExt cx="8229600" cy="712199"/>
          </a:xfrm>
        </p:grpSpPr>
        <p:grpSp>
          <p:nvGrpSpPr>
            <p:cNvPr id="66" name="Group 65"/>
            <p:cNvGrpSpPr/>
            <p:nvPr/>
          </p:nvGrpSpPr>
          <p:grpSpPr>
            <a:xfrm>
              <a:off x="457200" y="4914497"/>
              <a:ext cx="8229600" cy="697904"/>
              <a:chOff x="627564" y="4865567"/>
              <a:chExt cx="8229600" cy="69790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27564" y="4877671"/>
                <a:ext cx="8229600" cy="685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6000"/>
                </a:schemeClr>
              </a:solidFill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1584703" y="4877671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088062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631307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107332" y="4868718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646783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142123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580564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123364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623477" y="4877671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113964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647364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106661" y="4877671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>
              <a:off x="7010400" y="4940896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543800" y="4940896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077200" y="493029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0798" y="634184"/>
            <a:ext cx="4293228" cy="2734079"/>
            <a:chOff x="1134852" y="1624520"/>
            <a:chExt cx="4226666" cy="2734079"/>
          </a:xfrm>
          <a:noFill/>
        </p:grpSpPr>
        <p:grpSp>
          <p:nvGrpSpPr>
            <p:cNvPr id="21" name="Group 20"/>
            <p:cNvGrpSpPr/>
            <p:nvPr/>
          </p:nvGrpSpPr>
          <p:grpSpPr>
            <a:xfrm>
              <a:off x="1134852" y="1624520"/>
              <a:ext cx="4226666" cy="2734079"/>
              <a:chOff x="770152" y="1433329"/>
              <a:chExt cx="3679055" cy="2484744"/>
            </a:xfrm>
            <a:grpFill/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139951" y="3026028"/>
                <a:ext cx="205110" cy="367980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493040" y="2079244"/>
                <a:ext cx="298083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70152" y="2697058"/>
                <a:ext cx="524026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18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929482" y="2792044"/>
                <a:ext cx="519725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11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493795" y="3497490"/>
                <a:ext cx="408890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9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H="1">
                <a:off x="1717738" y="1774767"/>
                <a:ext cx="731245" cy="410138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2677781" y="1774767"/>
                <a:ext cx="849699" cy="441335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1123317" y="2327116"/>
                <a:ext cx="399129" cy="429928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26" idx="0"/>
              </p:cNvCxnSpPr>
              <p:nvPr/>
            </p:nvCxnSpPr>
            <p:spPr>
              <a:xfrm flipH="1">
                <a:off x="3698240" y="3082482"/>
                <a:ext cx="297328" cy="415008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695255" y="2370118"/>
                <a:ext cx="371045" cy="394322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638982" y="2344135"/>
                <a:ext cx="371045" cy="394322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003848" y="2661208"/>
                <a:ext cx="246760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3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02686" y="1433329"/>
                <a:ext cx="298083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7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299816" y="3503065"/>
                <a:ext cx="522920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16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295584" y="2000110"/>
                <a:ext cx="559326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21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218934" y="3017147"/>
                <a:ext cx="233260" cy="422704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240365" y="3482009"/>
                <a:ext cx="549400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12</a:t>
                </a:r>
              </a:p>
            </p:txBody>
          </p:sp>
        </p:grpSp>
        <p:cxnSp>
          <p:nvCxnSpPr>
            <p:cNvPr id="55" name="Straight Connector 54"/>
            <p:cNvCxnSpPr/>
            <p:nvPr/>
          </p:nvCxnSpPr>
          <p:spPr>
            <a:xfrm flipH="1">
              <a:off x="4178363" y="2644655"/>
              <a:ext cx="150600" cy="224311"/>
            </a:xfrm>
            <a:prstGeom prst="line">
              <a:avLst/>
            </a:prstGeom>
            <a:grpFill/>
            <a:ln w="34925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160480" y="3368510"/>
              <a:ext cx="150600" cy="224311"/>
            </a:xfrm>
            <a:prstGeom prst="line">
              <a:avLst/>
            </a:prstGeom>
            <a:grpFill/>
            <a:ln w="34925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102125" y="3509297"/>
              <a:ext cx="132538" cy="210123"/>
            </a:xfrm>
            <a:prstGeom prst="line">
              <a:avLst/>
            </a:prstGeom>
            <a:grpFill/>
            <a:ln w="34925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2445534" y="3327004"/>
              <a:ext cx="150600" cy="224311"/>
            </a:xfrm>
            <a:prstGeom prst="line">
              <a:avLst/>
            </a:prstGeom>
            <a:grpFill/>
            <a:ln w="34925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5086981" y="2011056"/>
            <a:ext cx="3205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2400" b="1" i="1" dirty="0">
                <a:solidFill>
                  <a:srgbClr val="C00000"/>
                </a:solidFill>
              </a:rPr>
              <a:t>e</a:t>
            </a:r>
            <a:r>
              <a:rPr lang="en-US" sz="2400" b="1" i="1" dirty="0" smtClean="0">
                <a:solidFill>
                  <a:srgbClr val="C00000"/>
                </a:solidFill>
              </a:rPr>
              <a:t>ncoding the original tree</a:t>
            </a:r>
            <a:endParaRPr lang="en-US" sz="2400" b="1" i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6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9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8595" y="3828494"/>
            <a:ext cx="8229600" cy="712199"/>
            <a:chOff x="308595" y="3828494"/>
            <a:chExt cx="8229600" cy="712199"/>
          </a:xfrm>
        </p:grpSpPr>
        <p:grpSp>
          <p:nvGrpSpPr>
            <p:cNvPr id="5" name="Group 4"/>
            <p:cNvGrpSpPr/>
            <p:nvPr/>
          </p:nvGrpSpPr>
          <p:grpSpPr>
            <a:xfrm>
              <a:off x="308595" y="3828494"/>
              <a:ext cx="8229600" cy="697904"/>
              <a:chOff x="627564" y="4865567"/>
              <a:chExt cx="8229600" cy="69790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27564" y="4877671"/>
                <a:ext cx="8229600" cy="685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6000"/>
                </a:schemeClr>
              </a:solidFill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584703" y="4877671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088062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631307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107332" y="4868718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646783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42123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580564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123364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623477" y="4877671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113964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647364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106661" y="4877671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864392" y="3975994"/>
              <a:ext cx="298083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7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96863" y="3980400"/>
              <a:ext cx="559326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21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870088" y="3996729"/>
              <a:ext cx="298083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35474" y="3996729"/>
              <a:ext cx="524026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36829" y="3996109"/>
              <a:ext cx="519725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75613" y="3975994"/>
              <a:ext cx="549400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19705" y="3996729"/>
              <a:ext cx="408890" cy="415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9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6861795" y="3854893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395195" y="3854893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928595" y="3844288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2844890" y="4041785"/>
            <a:ext cx="2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65812" y="3995889"/>
            <a:ext cx="34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16354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Inner insert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Content Placeholder 1"/>
          <p:cNvSpPr>
            <a:spLocks noGrp="1"/>
          </p:cNvSpPr>
          <p:nvPr/>
        </p:nvSpPr>
        <p:spPr>
          <a:xfrm>
            <a:off x="308595" y="4520512"/>
            <a:ext cx="8252508" cy="52274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0  1  2  3   4  5  6   7  8  9  10 11  12 13  14 15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Content Placeholder 1"/>
          <p:cNvSpPr>
            <a:spLocks noGrp="1"/>
          </p:cNvSpPr>
          <p:nvPr/>
        </p:nvSpPr>
        <p:spPr>
          <a:xfrm>
            <a:off x="195114" y="5850837"/>
            <a:ext cx="8322879" cy="5227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16 17 18  19 20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21 22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24 25 26  27 28  29 30  31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08595" y="5162118"/>
            <a:ext cx="8229600" cy="712199"/>
            <a:chOff x="457200" y="4914497"/>
            <a:chExt cx="8229600" cy="712199"/>
          </a:xfrm>
        </p:grpSpPr>
        <p:grpSp>
          <p:nvGrpSpPr>
            <p:cNvPr id="66" name="Group 65"/>
            <p:cNvGrpSpPr/>
            <p:nvPr/>
          </p:nvGrpSpPr>
          <p:grpSpPr>
            <a:xfrm>
              <a:off x="457200" y="4914497"/>
              <a:ext cx="8229600" cy="697904"/>
              <a:chOff x="627564" y="4865567"/>
              <a:chExt cx="8229600" cy="69790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27564" y="4877671"/>
                <a:ext cx="8229600" cy="685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6000"/>
                </a:schemeClr>
              </a:solidFill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1584703" y="4877671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088062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631307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107332" y="4868718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646783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142123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580564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123364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623477" y="4877671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113964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647364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106661" y="4877671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>
              <a:off x="7010400" y="4940896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543800" y="4940896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077200" y="493029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5307652" y="1616413"/>
            <a:ext cx="3465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2400" b="1" i="1" dirty="0" smtClean="0">
                <a:solidFill>
                  <a:srgbClr val="C00000"/>
                </a:solidFill>
              </a:rPr>
              <a:t>Add a node 8 between the 21 and 3 </a:t>
            </a:r>
            <a:endParaRPr lang="en-US" sz="2400" b="1" i="1" dirty="0" smtClean="0">
              <a:solidFill>
                <a:srgbClr val="C00000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483942" y="278239"/>
            <a:ext cx="3607428" cy="3428725"/>
            <a:chOff x="4936528" y="2578565"/>
            <a:chExt cx="3607428" cy="3428725"/>
          </a:xfrm>
        </p:grpSpPr>
        <p:grpSp>
          <p:nvGrpSpPr>
            <p:cNvPr id="90" name="Group 89"/>
            <p:cNvGrpSpPr/>
            <p:nvPr/>
          </p:nvGrpSpPr>
          <p:grpSpPr>
            <a:xfrm>
              <a:off x="4936528" y="2578565"/>
              <a:ext cx="3607428" cy="3428725"/>
              <a:chOff x="1134852" y="1624520"/>
              <a:chExt cx="4226666" cy="3428725"/>
            </a:xfrm>
            <a:noFill/>
          </p:grpSpPr>
          <p:grpSp>
            <p:nvGrpSpPr>
              <p:cNvPr id="94" name="Group 93"/>
              <p:cNvGrpSpPr/>
              <p:nvPr/>
            </p:nvGrpSpPr>
            <p:grpSpPr>
              <a:xfrm>
                <a:off x="1134852" y="1624520"/>
                <a:ext cx="4226666" cy="3428725"/>
                <a:chOff x="770152" y="1433329"/>
                <a:chExt cx="3679055" cy="3116042"/>
              </a:xfrm>
              <a:grpFill/>
            </p:grpSpPr>
            <p:cxnSp>
              <p:nvCxnSpPr>
                <p:cNvPr id="99" name="Straight Connector 98"/>
                <p:cNvCxnSpPr/>
                <p:nvPr/>
              </p:nvCxnSpPr>
              <p:spPr>
                <a:xfrm>
                  <a:off x="1139951" y="3026028"/>
                  <a:ext cx="205110" cy="367980"/>
                </a:xfrm>
                <a:prstGeom prst="line">
                  <a:avLst/>
                </a:prstGeom>
                <a:grpFill/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/>
                <p:cNvSpPr txBox="1"/>
                <p:nvPr/>
              </p:nvSpPr>
              <p:spPr>
                <a:xfrm>
                  <a:off x="3493040" y="2079244"/>
                  <a:ext cx="298083" cy="41500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770152" y="2697058"/>
                  <a:ext cx="524026" cy="41500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18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929482" y="2792044"/>
                  <a:ext cx="519725" cy="41500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11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3493795" y="3497490"/>
                  <a:ext cx="408890" cy="41500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9</a:t>
                  </a:r>
                </a:p>
              </p:txBody>
            </p:sp>
            <p:cxnSp>
              <p:nvCxnSpPr>
                <p:cNvPr id="104" name="Straight Connector 103"/>
                <p:cNvCxnSpPr/>
                <p:nvPr/>
              </p:nvCxnSpPr>
              <p:spPr>
                <a:xfrm flipH="1">
                  <a:off x="1717738" y="1774767"/>
                  <a:ext cx="731245" cy="410138"/>
                </a:xfrm>
                <a:prstGeom prst="line">
                  <a:avLst/>
                </a:prstGeom>
                <a:grpFill/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flipH="1" flipV="1">
                  <a:off x="2677781" y="1774767"/>
                  <a:ext cx="849699" cy="441335"/>
                </a:xfrm>
                <a:prstGeom prst="line">
                  <a:avLst/>
                </a:prstGeom>
                <a:grpFill/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1123317" y="2327116"/>
                  <a:ext cx="399129" cy="429928"/>
                </a:xfrm>
                <a:prstGeom prst="line">
                  <a:avLst/>
                </a:prstGeom>
                <a:grpFill/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endCxn id="103" idx="0"/>
                </p:cNvCxnSpPr>
                <p:nvPr/>
              </p:nvCxnSpPr>
              <p:spPr>
                <a:xfrm flipH="1">
                  <a:off x="3698240" y="3082482"/>
                  <a:ext cx="297328" cy="415008"/>
                </a:xfrm>
                <a:prstGeom prst="line">
                  <a:avLst/>
                </a:prstGeom>
                <a:grpFill/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3695255" y="2370118"/>
                  <a:ext cx="371045" cy="394322"/>
                </a:xfrm>
                <a:prstGeom prst="line">
                  <a:avLst/>
                </a:prstGeom>
                <a:grpFill/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1638982" y="2344135"/>
                  <a:ext cx="371045" cy="394322"/>
                </a:xfrm>
                <a:prstGeom prst="line">
                  <a:avLst/>
                </a:prstGeom>
                <a:grpFill/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/>
                <p:cNvSpPr txBox="1"/>
                <p:nvPr/>
              </p:nvSpPr>
              <p:spPr>
                <a:xfrm>
                  <a:off x="2428461" y="3445829"/>
                  <a:ext cx="246760" cy="41500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3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402686" y="1433329"/>
                  <a:ext cx="298083" cy="41500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7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2827504" y="4134363"/>
                  <a:ext cx="522920" cy="41500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16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295584" y="2000110"/>
                  <a:ext cx="559326" cy="41500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21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2687130" y="3750565"/>
                  <a:ext cx="280748" cy="383798"/>
                </a:xfrm>
                <a:prstGeom prst="line">
                  <a:avLst/>
                </a:prstGeom>
                <a:grpFill/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1240365" y="3482009"/>
                  <a:ext cx="549400" cy="41500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12</a:t>
                  </a:r>
                </a:p>
              </p:txBody>
            </p:sp>
          </p:grpSp>
          <p:cxnSp>
            <p:nvCxnSpPr>
              <p:cNvPr id="95" name="Straight Connector 94"/>
              <p:cNvCxnSpPr/>
              <p:nvPr/>
            </p:nvCxnSpPr>
            <p:spPr>
              <a:xfrm flipH="1">
                <a:off x="4178363" y="2644655"/>
                <a:ext cx="150600" cy="224311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1160480" y="3368510"/>
                <a:ext cx="150600" cy="224311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102125" y="3509297"/>
                <a:ext cx="132538" cy="210123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3000695" y="4182532"/>
                <a:ext cx="150600" cy="224311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/>
            <p:cNvSpPr txBox="1"/>
            <p:nvPr/>
          </p:nvSpPr>
          <p:spPr>
            <a:xfrm>
              <a:off x="6090150" y="4018666"/>
              <a:ext cx="241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>
            <a:xfrm flipH="1">
              <a:off x="6071480" y="4322554"/>
              <a:ext cx="128536" cy="224311"/>
            </a:xfrm>
            <a:prstGeom prst="line">
              <a:avLst/>
            </a:prstGeom>
            <a:noFill/>
            <a:ln w="34925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364368" y="4295778"/>
              <a:ext cx="274710" cy="470458"/>
            </a:xfrm>
            <a:prstGeom prst="line">
              <a:avLst/>
            </a:prstGeom>
            <a:noFill/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5815324" y="3975994"/>
            <a:ext cx="512739" cy="456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72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9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96296E-6 L -0.10833 -2.96296E-6 C -0.15695 -2.96296E-6 -0.21649 0.05764 -0.21649 0.10463 L -0.21649 0.20926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0.01852 L 0.11736 -0.10741 C 0.17136 -0.14745 0.26059 -0.14167 0.27934 -0.09653 L 0.32084 0.00347 " pathEditMode="relative" rAng="19860000" ptsTypes="AAAA">
                                      <p:cBhvr>
                                        <p:cTn id="3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1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2" grpId="0"/>
      <p:bldP spid="52" grpId="1"/>
      <p:bldP spid="20" grpId="0"/>
      <p:bldP spid="89" grpId="0"/>
      <p:bldP spid="67" grpId="0"/>
      <p:bldP spid="116" grpId="0"/>
      <p:bldP spid="11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b="1" dirty="0" smtClean="0">
                <a:latin typeface="DokChampa" panose="020B0604020202020204" pitchFamily="34" charset="-34"/>
                <a:cs typeface="DokChampa" panose="020B0604020202020204" pitchFamily="34" charset="-34"/>
              </a:rPr>
              <a:t>Array representation can be fast if the tree is built and then not changed (much)</a:t>
            </a:r>
          </a:p>
          <a:p>
            <a:pPr>
              <a:spcBef>
                <a:spcPts val="1800"/>
              </a:spcBef>
            </a:pPr>
            <a:r>
              <a:rPr lang="en-US" b="1" dirty="0" smtClean="0">
                <a:latin typeface="DokChampa" panose="020B0604020202020204" pitchFamily="34" charset="-34"/>
                <a:cs typeface="DokChampa" panose="020B0604020202020204" pitchFamily="34" charset="-34"/>
              </a:rPr>
              <a:t>Changes in a tree require a lot of array element movement</a:t>
            </a:r>
          </a:p>
          <a:p>
            <a:pPr>
              <a:spcBef>
                <a:spcPts val="1800"/>
              </a:spcBef>
            </a:pPr>
            <a:r>
              <a:rPr lang="en-US" b="1" dirty="0" smtClean="0">
                <a:latin typeface="DokChampa" panose="020B0604020202020204" pitchFamily="34" charset="-34"/>
                <a:cs typeface="DokChampa" panose="020B0604020202020204" pitchFamily="34" charset="-34"/>
              </a:rPr>
              <a:t>Array rep can be space inefficient if tree is not fairly full</a:t>
            </a:r>
          </a:p>
          <a:p>
            <a:pPr>
              <a:spcBef>
                <a:spcPts val="1800"/>
              </a:spcBef>
            </a:pPr>
            <a:r>
              <a:rPr lang="en-US" b="1" dirty="0" smtClean="0">
                <a:latin typeface="DokChampa" panose="020B0604020202020204" pitchFamily="34" charset="-34"/>
                <a:cs typeface="DokChampa" panose="020B0604020202020204" pitchFamily="34" charset="-34"/>
              </a:rPr>
              <a:t>Array rep can be very space inefficient if array elements are static memory blocks rather than dynamically allocated objects</a:t>
            </a:r>
            <a:endParaRPr lang="en-US" b="1" dirty="0" smtClean="0"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Summary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10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048000"/>
            <a:ext cx="8229600" cy="3763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dirty="0" smtClean="0"/>
              <a:t>Beyond this is just templates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0070C0"/>
                </a:solidFill>
              </a:rPr>
              <a:t>END</a:t>
            </a:r>
            <a:endParaRPr lang="en-US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pPr marL="109728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Trees </a:t>
            </a:r>
          </a:p>
          <a:p>
            <a:pPr marL="109728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Arrays</a:t>
            </a:r>
            <a:endParaRPr lang="en-US" sz="1800" i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Array Rep for any BT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" y="4940896"/>
            <a:ext cx="8229600" cy="697904"/>
            <a:chOff x="627564" y="4865567"/>
            <a:chExt cx="8229600" cy="697904"/>
          </a:xfrm>
        </p:grpSpPr>
        <p:sp>
          <p:nvSpPr>
            <p:cNvPr id="6" name="Rectangle 5"/>
            <p:cNvSpPr/>
            <p:nvPr/>
          </p:nvSpPr>
          <p:spPr>
            <a:xfrm>
              <a:off x="627564" y="4877671"/>
              <a:ext cx="8229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6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584703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088062" y="4865567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631307" y="4865567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07332" y="4868718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646783" y="4865567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42123" y="4865567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80564" y="4865567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23364" y="4865567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23477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113964" y="4865567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47364" y="4865567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06661" y="487767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ontent Placeholder 1"/>
          <p:cNvSpPr>
            <a:spLocks noGrp="1"/>
          </p:cNvSpPr>
          <p:nvPr/>
        </p:nvSpPr>
        <p:spPr>
          <a:xfrm>
            <a:off x="533400" y="5681382"/>
            <a:ext cx="8077200" cy="52274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0  1  2  3   4  5  6  7   8  9  10 11  12 13  14 15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7010400" y="4940896"/>
            <a:ext cx="0" cy="685800"/>
          </a:xfrm>
          <a:prstGeom prst="line">
            <a:avLst/>
          </a:prstGeom>
          <a:ln w="25400">
            <a:solidFill>
              <a:schemeClr val="tx2">
                <a:lumMod val="75000"/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43800" y="4940896"/>
            <a:ext cx="0" cy="685800"/>
          </a:xfrm>
          <a:prstGeom prst="line">
            <a:avLst/>
          </a:prstGeom>
          <a:ln w="25400">
            <a:solidFill>
              <a:schemeClr val="tx2">
                <a:lumMod val="75000"/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077200" y="4930291"/>
            <a:ext cx="0" cy="685800"/>
          </a:xfrm>
          <a:prstGeom prst="line">
            <a:avLst/>
          </a:prstGeom>
          <a:ln w="25400">
            <a:solidFill>
              <a:schemeClr val="tx2">
                <a:lumMod val="75000"/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12997" y="5088396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45468" y="5092802"/>
            <a:ext cx="5593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18693" y="5109131"/>
            <a:ext cx="298083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84079" y="5109131"/>
            <a:ext cx="524026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47055" y="5109131"/>
            <a:ext cx="24676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85434" y="5108511"/>
            <a:ext cx="519725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24218" y="5088396"/>
            <a:ext cx="54940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75742" y="5091656"/>
            <a:ext cx="52292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68310" y="5109131"/>
            <a:ext cx="408890" cy="41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33400" y="1479731"/>
            <a:ext cx="4226666" cy="2734079"/>
            <a:chOff x="1134852" y="1624520"/>
            <a:chExt cx="4226666" cy="2734079"/>
          </a:xfrm>
        </p:grpSpPr>
        <p:grpSp>
          <p:nvGrpSpPr>
            <p:cNvPr id="21" name="Group 20"/>
            <p:cNvGrpSpPr/>
            <p:nvPr/>
          </p:nvGrpSpPr>
          <p:grpSpPr>
            <a:xfrm>
              <a:off x="1134852" y="1624520"/>
              <a:ext cx="4226666" cy="2734079"/>
              <a:chOff x="770152" y="1433329"/>
              <a:chExt cx="3679055" cy="2484744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139951" y="3026028"/>
                <a:ext cx="205110" cy="367980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493040" y="2079244"/>
                <a:ext cx="298083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70152" y="2697058"/>
                <a:ext cx="524026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18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929482" y="2792044"/>
                <a:ext cx="519725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11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493795" y="3497490"/>
                <a:ext cx="408890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9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H="1">
                <a:off x="1717738" y="1774767"/>
                <a:ext cx="731245" cy="41013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2677781" y="1774767"/>
                <a:ext cx="849699" cy="441335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1123317" y="2327116"/>
                <a:ext cx="399129" cy="42992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26" idx="0"/>
              </p:cNvCxnSpPr>
              <p:nvPr/>
            </p:nvCxnSpPr>
            <p:spPr>
              <a:xfrm flipH="1">
                <a:off x="3698240" y="3082482"/>
                <a:ext cx="297328" cy="415008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695255" y="2370118"/>
                <a:ext cx="371045" cy="3943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638982" y="2344135"/>
                <a:ext cx="371045" cy="394322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003848" y="2661208"/>
                <a:ext cx="246760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3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02686" y="1433329"/>
                <a:ext cx="298083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7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299816" y="3503065"/>
                <a:ext cx="522920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16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295584" y="2000110"/>
                <a:ext cx="559326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21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218934" y="3017147"/>
                <a:ext cx="233260" cy="422704"/>
              </a:xfrm>
              <a:prstGeom prst="line">
                <a:avLst/>
              </a:prstGeom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240365" y="3482009"/>
                <a:ext cx="549400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12</a:t>
                </a:r>
              </a:p>
            </p:txBody>
          </p:sp>
        </p:grpSp>
        <p:cxnSp>
          <p:nvCxnSpPr>
            <p:cNvPr id="55" name="Straight Connector 54"/>
            <p:cNvCxnSpPr/>
            <p:nvPr/>
          </p:nvCxnSpPr>
          <p:spPr>
            <a:xfrm flipH="1">
              <a:off x="4178363" y="2644655"/>
              <a:ext cx="150600" cy="224311"/>
            </a:xfrm>
            <a:prstGeom prst="line">
              <a:avLst/>
            </a:prstGeom>
            <a:ln w="34925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160480" y="3368510"/>
              <a:ext cx="150600" cy="224311"/>
            </a:xfrm>
            <a:prstGeom prst="line">
              <a:avLst/>
            </a:prstGeom>
            <a:ln w="34925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102125" y="3509297"/>
              <a:ext cx="132538" cy="210123"/>
            </a:xfrm>
            <a:prstGeom prst="line">
              <a:avLst/>
            </a:prstGeom>
            <a:ln w="34925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2445534" y="3327004"/>
              <a:ext cx="150600" cy="224311"/>
            </a:xfrm>
            <a:prstGeom prst="line">
              <a:avLst/>
            </a:prstGeom>
            <a:ln w="34925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4804781" y="2343983"/>
            <a:ext cx="3837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 smtClean="0">
                <a:solidFill>
                  <a:srgbClr val="C00000"/>
                </a:solidFill>
              </a:rPr>
              <a:t>Not heap structure (complete binary tree)</a:t>
            </a:r>
          </a:p>
          <a:p>
            <a:pPr algn="r"/>
            <a:endParaRPr lang="en-US" sz="2400" b="1" i="1" dirty="0" smtClean="0">
              <a:solidFill>
                <a:srgbClr val="C00000"/>
              </a:solidFill>
            </a:endParaRPr>
          </a:p>
          <a:p>
            <a:pPr algn="r"/>
            <a:r>
              <a:rPr lang="en-US" sz="2400" b="1" i="1" dirty="0" smtClean="0">
                <a:solidFill>
                  <a:srgbClr val="C00000"/>
                </a:solidFill>
              </a:rPr>
              <a:t>just a random binary tree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1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18226" y="4175607"/>
            <a:ext cx="8229600" cy="712199"/>
            <a:chOff x="457200" y="4914497"/>
            <a:chExt cx="8229600" cy="712199"/>
          </a:xfrm>
        </p:grpSpPr>
        <p:grpSp>
          <p:nvGrpSpPr>
            <p:cNvPr id="3" name="Group 2"/>
            <p:cNvGrpSpPr/>
            <p:nvPr/>
          </p:nvGrpSpPr>
          <p:grpSpPr>
            <a:xfrm>
              <a:off x="457200" y="4914497"/>
              <a:ext cx="8229600" cy="697904"/>
              <a:chOff x="457200" y="4940896"/>
              <a:chExt cx="8229600" cy="69790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57200" y="4940896"/>
                <a:ext cx="8229600" cy="697904"/>
                <a:chOff x="627564" y="4865567"/>
                <a:chExt cx="8229600" cy="697904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27564" y="4877671"/>
                  <a:ext cx="8229600" cy="6858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56000"/>
                  </a:schemeClr>
                </a:solidFill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584703" y="4877671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2088062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2631307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107332" y="4868718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646783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142123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580564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123364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623477" y="4877671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113964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647364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106661" y="4877671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1012997" y="5088396"/>
                <a:ext cx="298083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7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445468" y="5092802"/>
                <a:ext cx="559326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21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018693" y="5109131"/>
                <a:ext cx="298083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484079" y="5109131"/>
                <a:ext cx="524026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18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47055" y="5109131"/>
                <a:ext cx="246760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3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985434" y="5108511"/>
                <a:ext cx="519725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11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24218" y="5088396"/>
                <a:ext cx="549400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12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975742" y="5091656"/>
                <a:ext cx="522920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16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668310" y="5109131"/>
                <a:ext cx="408890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9</a:t>
                </a: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7010400" y="4940896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543800" y="4940896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077200" y="493029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Now get bigger…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Content Placeholder 1"/>
          <p:cNvSpPr>
            <a:spLocks noGrp="1"/>
          </p:cNvSpPr>
          <p:nvPr/>
        </p:nvSpPr>
        <p:spPr>
          <a:xfrm>
            <a:off x="308595" y="4982969"/>
            <a:ext cx="8077200" cy="52274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0  1  2  3   4  5  6  7   8  9  10 11  12 13  14 15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Content Placeholder 1"/>
          <p:cNvSpPr>
            <a:spLocks noGrp="1"/>
          </p:cNvSpPr>
          <p:nvPr/>
        </p:nvSpPr>
        <p:spPr>
          <a:xfrm>
            <a:off x="165976" y="6294634"/>
            <a:ext cx="8322879" cy="5227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16 17 18  19 20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21 22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24 25 26  27 28  29 30  31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31503" y="5568123"/>
            <a:ext cx="8229600" cy="712199"/>
            <a:chOff x="331503" y="5568123"/>
            <a:chExt cx="8229600" cy="712199"/>
          </a:xfrm>
        </p:grpSpPr>
        <p:grpSp>
          <p:nvGrpSpPr>
            <p:cNvPr id="61" name="Group 60"/>
            <p:cNvGrpSpPr/>
            <p:nvPr/>
          </p:nvGrpSpPr>
          <p:grpSpPr>
            <a:xfrm>
              <a:off x="331503" y="5568123"/>
              <a:ext cx="8229600" cy="712199"/>
              <a:chOff x="457200" y="4914497"/>
              <a:chExt cx="8229600" cy="712199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457200" y="4914497"/>
                <a:ext cx="8229600" cy="697904"/>
                <a:chOff x="627564" y="4865567"/>
                <a:chExt cx="8229600" cy="697904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627564" y="4877671"/>
                  <a:ext cx="8229600" cy="6858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56000"/>
                  </a:schemeClr>
                </a:solidFill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584703" y="4877671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088062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631307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3107332" y="4868718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646783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142123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580564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5123364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4623477" y="4877671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6113964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6647364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106661" y="4877671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/>
              <p:cNvCxnSpPr/>
              <p:nvPr/>
            </p:nvCxnSpPr>
            <p:spPr>
              <a:xfrm>
                <a:off x="7010400" y="4940896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543800" y="4940896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8077200" y="4930291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6985058" y="5738461"/>
              <a:ext cx="408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5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5381" y="378966"/>
            <a:ext cx="4293228" cy="2734079"/>
            <a:chOff x="1134852" y="1624520"/>
            <a:chExt cx="4226666" cy="2734079"/>
          </a:xfrm>
          <a:noFill/>
        </p:grpSpPr>
        <p:grpSp>
          <p:nvGrpSpPr>
            <p:cNvPr id="21" name="Group 20"/>
            <p:cNvGrpSpPr/>
            <p:nvPr/>
          </p:nvGrpSpPr>
          <p:grpSpPr>
            <a:xfrm>
              <a:off x="1134852" y="1624520"/>
              <a:ext cx="4226666" cy="2734079"/>
              <a:chOff x="770152" y="1433329"/>
              <a:chExt cx="3679055" cy="2484744"/>
            </a:xfrm>
            <a:grpFill/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139951" y="3026028"/>
                <a:ext cx="205110" cy="367980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493040" y="2079244"/>
                <a:ext cx="298083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70152" y="2697058"/>
                <a:ext cx="524026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18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929482" y="2792044"/>
                <a:ext cx="519725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11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493795" y="3497490"/>
                <a:ext cx="408890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9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H="1">
                <a:off x="1717738" y="1774767"/>
                <a:ext cx="731245" cy="410138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2677781" y="1774767"/>
                <a:ext cx="849699" cy="441335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1123317" y="2327116"/>
                <a:ext cx="399129" cy="429928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26" idx="0"/>
              </p:cNvCxnSpPr>
              <p:nvPr/>
            </p:nvCxnSpPr>
            <p:spPr>
              <a:xfrm flipH="1">
                <a:off x="3698240" y="3082482"/>
                <a:ext cx="297328" cy="415008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695255" y="2370118"/>
                <a:ext cx="371045" cy="394322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638982" y="2344135"/>
                <a:ext cx="371045" cy="394322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003848" y="2661208"/>
                <a:ext cx="246760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3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02686" y="1433329"/>
                <a:ext cx="298083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7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299816" y="3503065"/>
                <a:ext cx="522920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16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295584" y="2000110"/>
                <a:ext cx="559326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21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218934" y="3017147"/>
                <a:ext cx="233260" cy="422704"/>
              </a:xfrm>
              <a:prstGeom prst="line">
                <a:avLst/>
              </a:prstGeom>
              <a:grpFill/>
              <a:ln w="349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240365" y="3482009"/>
                <a:ext cx="549400" cy="4150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12</a:t>
                </a:r>
              </a:p>
            </p:txBody>
          </p:sp>
        </p:grpSp>
        <p:cxnSp>
          <p:nvCxnSpPr>
            <p:cNvPr id="55" name="Straight Connector 54"/>
            <p:cNvCxnSpPr/>
            <p:nvPr/>
          </p:nvCxnSpPr>
          <p:spPr>
            <a:xfrm flipH="1">
              <a:off x="4178363" y="2644655"/>
              <a:ext cx="150600" cy="224311"/>
            </a:xfrm>
            <a:prstGeom prst="line">
              <a:avLst/>
            </a:prstGeom>
            <a:grpFill/>
            <a:ln w="34925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160480" y="3368510"/>
              <a:ext cx="150600" cy="224311"/>
            </a:xfrm>
            <a:prstGeom prst="line">
              <a:avLst/>
            </a:prstGeom>
            <a:grpFill/>
            <a:ln w="34925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102125" y="3509297"/>
              <a:ext cx="132538" cy="210123"/>
            </a:xfrm>
            <a:prstGeom prst="line">
              <a:avLst/>
            </a:prstGeom>
            <a:grpFill/>
            <a:ln w="34925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2445534" y="3327004"/>
              <a:ext cx="150600" cy="224311"/>
            </a:xfrm>
            <a:prstGeom prst="line">
              <a:avLst/>
            </a:prstGeom>
            <a:grpFill/>
            <a:ln w="34925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3893277" y="2978825"/>
            <a:ext cx="272200" cy="465121"/>
          </a:xfrm>
          <a:prstGeom prst="line">
            <a:avLst/>
          </a:prstGeom>
          <a:noFill/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21826" y="3466403"/>
            <a:ext cx="47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flipH="1">
            <a:off x="3505315" y="2978825"/>
            <a:ext cx="152972" cy="224311"/>
          </a:xfrm>
          <a:prstGeom prst="line">
            <a:avLst/>
          </a:prstGeom>
          <a:noFill/>
          <a:ln w="34925"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654601" y="1962772"/>
            <a:ext cx="276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2400" b="1" i="1" dirty="0" smtClean="0">
                <a:solidFill>
                  <a:srgbClr val="C00000"/>
                </a:solidFill>
              </a:rPr>
              <a:t>Add one node,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544910" y="2591677"/>
            <a:ext cx="2762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2400" b="1" i="1" dirty="0" smtClean="0">
                <a:solidFill>
                  <a:srgbClr val="C00000"/>
                </a:solidFill>
              </a:rPr>
              <a:t>double space needed in array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93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9" grpId="0"/>
      <p:bldP spid="58" grpId="0"/>
      <p:bldP spid="67" grpId="0"/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98620" y="2774478"/>
            <a:ext cx="8229600" cy="712199"/>
            <a:chOff x="457200" y="4914497"/>
            <a:chExt cx="8229600" cy="712199"/>
          </a:xfrm>
        </p:grpSpPr>
        <p:grpSp>
          <p:nvGrpSpPr>
            <p:cNvPr id="66" name="Group 65"/>
            <p:cNvGrpSpPr/>
            <p:nvPr/>
          </p:nvGrpSpPr>
          <p:grpSpPr>
            <a:xfrm>
              <a:off x="457200" y="4914497"/>
              <a:ext cx="8229600" cy="697904"/>
              <a:chOff x="627564" y="4865567"/>
              <a:chExt cx="8229600" cy="69790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27564" y="4877671"/>
                <a:ext cx="8229600" cy="685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6000"/>
                </a:schemeClr>
              </a:solidFill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1584703" y="4877671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088062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631307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107332" y="4868718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646783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142123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580564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123364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623477" y="4877671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113964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647364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106661" y="4877671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>
              <a:off x="7010400" y="4940896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543800" y="4940896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077200" y="493029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7351" y="1362588"/>
            <a:ext cx="8229600" cy="712199"/>
            <a:chOff x="457200" y="4914497"/>
            <a:chExt cx="8229600" cy="712199"/>
          </a:xfrm>
        </p:grpSpPr>
        <p:grpSp>
          <p:nvGrpSpPr>
            <p:cNvPr id="3" name="Group 2"/>
            <p:cNvGrpSpPr/>
            <p:nvPr/>
          </p:nvGrpSpPr>
          <p:grpSpPr>
            <a:xfrm>
              <a:off x="457200" y="4914497"/>
              <a:ext cx="8229600" cy="697904"/>
              <a:chOff x="457200" y="4940896"/>
              <a:chExt cx="8229600" cy="69790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57200" y="4940896"/>
                <a:ext cx="8229600" cy="697904"/>
                <a:chOff x="627564" y="4865567"/>
                <a:chExt cx="8229600" cy="697904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27564" y="4877671"/>
                  <a:ext cx="8229600" cy="6858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56000"/>
                  </a:schemeClr>
                </a:solidFill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584703" y="4877671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2088062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2631307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107332" y="4868718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646783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142123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580564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123364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623477" y="4877671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113964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647364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106661" y="4877671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1012997" y="5088396"/>
                <a:ext cx="298083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7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445468" y="5092802"/>
                <a:ext cx="559326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21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018693" y="5109131"/>
                <a:ext cx="298083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484079" y="5109131"/>
                <a:ext cx="524026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18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47055" y="5109131"/>
                <a:ext cx="246760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3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985434" y="5108511"/>
                <a:ext cx="519725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11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24218" y="5088396"/>
                <a:ext cx="549400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12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975742" y="5091656"/>
                <a:ext cx="522920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16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668310" y="5109131"/>
                <a:ext cx="408890" cy="41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9</a:t>
                </a: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7010400" y="4940896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543800" y="4940896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077200" y="493029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bigger…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Content Placeholder 1"/>
          <p:cNvSpPr>
            <a:spLocks noGrp="1"/>
          </p:cNvSpPr>
          <p:nvPr/>
        </p:nvSpPr>
        <p:spPr>
          <a:xfrm>
            <a:off x="346710" y="2098137"/>
            <a:ext cx="8077200" cy="52274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0  1  2  3   4  5  6  7   8  9  10 11  12 13  14 15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Content Placeholder 1"/>
          <p:cNvSpPr>
            <a:spLocks noGrp="1"/>
          </p:cNvSpPr>
          <p:nvPr/>
        </p:nvSpPr>
        <p:spPr>
          <a:xfrm>
            <a:off x="171824" y="3550100"/>
            <a:ext cx="8322879" cy="5227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16 17 18  19 20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21 22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24 25 26  27 28  29 30  31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944470" y="2975880"/>
            <a:ext cx="40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300191" y="4297374"/>
            <a:ext cx="8229600" cy="712199"/>
            <a:chOff x="457200" y="4914497"/>
            <a:chExt cx="8229600" cy="712199"/>
          </a:xfrm>
        </p:grpSpPr>
        <p:grpSp>
          <p:nvGrpSpPr>
            <p:cNvPr id="96" name="Group 95"/>
            <p:cNvGrpSpPr/>
            <p:nvPr/>
          </p:nvGrpSpPr>
          <p:grpSpPr>
            <a:xfrm>
              <a:off x="457200" y="4914497"/>
              <a:ext cx="8229600" cy="697904"/>
              <a:chOff x="627564" y="4865567"/>
              <a:chExt cx="8229600" cy="697904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627564" y="4877671"/>
                <a:ext cx="8229600" cy="685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6000"/>
                </a:schemeClr>
              </a:solidFill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1584703" y="4877671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088062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2631307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107332" y="4868718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3646783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4142123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5580564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123364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4623477" y="4877671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13964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647364" y="4865567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1106661" y="4877671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Connector 96"/>
            <p:cNvCxnSpPr/>
            <p:nvPr/>
          </p:nvCxnSpPr>
          <p:spPr>
            <a:xfrm>
              <a:off x="7010400" y="4940896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543800" y="4940896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8077200" y="4930291"/>
              <a:ext cx="0" cy="685800"/>
            </a:xfrm>
            <a:prstGeom prst="line">
              <a:avLst/>
            </a:prstGeom>
            <a:ln w="25400">
              <a:solidFill>
                <a:schemeClr val="tx2">
                  <a:lumMod val="75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Content Placeholder 1"/>
          <p:cNvSpPr>
            <a:spLocks noGrp="1"/>
          </p:cNvSpPr>
          <p:nvPr/>
        </p:nvSpPr>
        <p:spPr>
          <a:xfrm>
            <a:off x="156651" y="5050267"/>
            <a:ext cx="8410300" cy="5227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32 33 34  35 36  37 38  39 40 41 42 43  44 45  46  47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Content Placeholder 1"/>
          <p:cNvSpPr>
            <a:spLocks noGrp="1"/>
          </p:cNvSpPr>
          <p:nvPr/>
        </p:nvSpPr>
        <p:spPr>
          <a:xfrm>
            <a:off x="128113" y="6363453"/>
            <a:ext cx="8410300" cy="5227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48  49 50 51  52 53 54  55 56 57 58  59 60  61 62  63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300977" y="5640101"/>
            <a:ext cx="8229600" cy="712199"/>
            <a:chOff x="300977" y="5640101"/>
            <a:chExt cx="8229600" cy="712199"/>
          </a:xfrm>
        </p:grpSpPr>
        <p:grpSp>
          <p:nvGrpSpPr>
            <p:cNvPr id="113" name="Group 112"/>
            <p:cNvGrpSpPr/>
            <p:nvPr/>
          </p:nvGrpSpPr>
          <p:grpSpPr>
            <a:xfrm>
              <a:off x="300977" y="5640101"/>
              <a:ext cx="8229600" cy="712199"/>
              <a:chOff x="457200" y="4914497"/>
              <a:chExt cx="8229600" cy="712199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457200" y="4914497"/>
                <a:ext cx="8229600" cy="697904"/>
                <a:chOff x="627564" y="4865567"/>
                <a:chExt cx="8229600" cy="697904"/>
              </a:xfrm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627564" y="4877671"/>
                  <a:ext cx="8229600" cy="6858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56000"/>
                  </a:schemeClr>
                </a:solidFill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1584703" y="4877671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2088062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2631307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3107332" y="4868718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3646783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142123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5580564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5123364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623477" y="4877671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6113964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6647364" y="4865567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1106661" y="4877671"/>
                  <a:ext cx="0" cy="68580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  <a:alpha val="8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" name="Straight Connector 114"/>
              <p:cNvCxnSpPr/>
              <p:nvPr/>
            </p:nvCxnSpPr>
            <p:spPr>
              <a:xfrm>
                <a:off x="7010400" y="4940896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7543800" y="4940896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077200" y="4930291"/>
                <a:ext cx="0" cy="68580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  <a:alpha val="8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132"/>
            <p:cNvSpPr txBox="1"/>
            <p:nvPr/>
          </p:nvSpPr>
          <p:spPr>
            <a:xfrm>
              <a:off x="5378487" y="5832374"/>
              <a:ext cx="408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8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82802" y="-811846"/>
            <a:ext cx="4914900" cy="4458968"/>
            <a:chOff x="282802" y="-811846"/>
            <a:chExt cx="4914900" cy="4458968"/>
          </a:xfrm>
        </p:grpSpPr>
        <p:grpSp>
          <p:nvGrpSpPr>
            <p:cNvPr id="41" name="Group 40"/>
            <p:cNvGrpSpPr/>
            <p:nvPr/>
          </p:nvGrpSpPr>
          <p:grpSpPr>
            <a:xfrm>
              <a:off x="282802" y="-811846"/>
              <a:ext cx="4914900" cy="4458968"/>
              <a:chOff x="430909" y="440316"/>
              <a:chExt cx="4838700" cy="4458968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430909" y="536200"/>
                <a:ext cx="4838700" cy="436308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97000"/>
                </a:schemeClr>
              </a:solidFill>
              <a:ln w="25400" cmpd="sng">
                <a:solidFill>
                  <a:schemeClr val="accent1">
                    <a:shade val="50000"/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568344" y="440316"/>
                <a:ext cx="4226666" cy="3425502"/>
                <a:chOff x="409250" y="439136"/>
                <a:chExt cx="4226666" cy="3425502"/>
              </a:xfrm>
              <a:noFill/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409250" y="439136"/>
                  <a:ext cx="4226666" cy="2734079"/>
                  <a:chOff x="1134852" y="1624520"/>
                  <a:chExt cx="4226666" cy="2734079"/>
                </a:xfrm>
                <a:grpFill/>
              </p:grpSpPr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1134852" y="1624520"/>
                    <a:ext cx="4226666" cy="2734079"/>
                    <a:chOff x="770152" y="1433329"/>
                    <a:chExt cx="3679055" cy="2484744"/>
                  </a:xfrm>
                  <a:grpFill/>
                </p:grpSpPr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1139951" y="3026028"/>
                      <a:ext cx="205110" cy="367980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3493040" y="2079244"/>
                      <a:ext cx="298083" cy="415008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770152" y="2697058"/>
                      <a:ext cx="524026" cy="415008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3929482" y="2792044"/>
                      <a:ext cx="519725" cy="415008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3493795" y="3497490"/>
                      <a:ext cx="408890" cy="415008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p:txBody>
                </p: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H="1">
                      <a:off x="1717738" y="1774767"/>
                      <a:ext cx="731245" cy="410138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/>
                    <p:cNvCxnSpPr/>
                    <p:nvPr/>
                  </p:nvCxnSpPr>
                  <p:spPr>
                    <a:xfrm flipH="1" flipV="1">
                      <a:off x="2677781" y="1774767"/>
                      <a:ext cx="849699" cy="441335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 flipH="1">
                      <a:off x="1123317" y="2327116"/>
                      <a:ext cx="399129" cy="429928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/>
                    <p:cNvCxnSpPr>
                      <a:endCxn id="26" idx="0"/>
                    </p:cNvCxnSpPr>
                    <p:nvPr/>
                  </p:nvCxnSpPr>
                  <p:spPr>
                    <a:xfrm flipH="1">
                      <a:off x="3698240" y="3082482"/>
                      <a:ext cx="297328" cy="415008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>
                      <a:off x="3695255" y="2370118"/>
                      <a:ext cx="371045" cy="394322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>
                      <a:off x="1638982" y="2344135"/>
                      <a:ext cx="371045" cy="394322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003848" y="2661208"/>
                      <a:ext cx="246760" cy="415008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2402686" y="1433329"/>
                      <a:ext cx="298083" cy="415008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2299816" y="3503065"/>
                      <a:ext cx="522920" cy="415008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1295584" y="2000110"/>
                      <a:ext cx="559326" cy="415008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21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>
                      <a:off x="2218934" y="3017147"/>
                      <a:ext cx="233260" cy="422704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240365" y="3482009"/>
                      <a:ext cx="549400" cy="415008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12</a:t>
                      </a:r>
                    </a:p>
                  </p:txBody>
                </p:sp>
              </p:grpSp>
              <p:cxnSp>
                <p:nvCxnSpPr>
                  <p:cNvPr id="55" name="Straight Connector 54"/>
                  <p:cNvCxnSpPr/>
                  <p:nvPr/>
                </p:nvCxnSpPr>
                <p:spPr>
                  <a:xfrm flipH="1">
                    <a:off x="4178363" y="2644655"/>
                    <a:ext cx="150600" cy="224311"/>
                  </a:xfrm>
                  <a:prstGeom prst="line">
                    <a:avLst/>
                  </a:prstGeom>
                  <a:grpFill/>
                  <a:ln w="34925">
                    <a:solidFill>
                      <a:srgbClr val="00B0F0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1160480" y="3368510"/>
                    <a:ext cx="150600" cy="224311"/>
                  </a:xfrm>
                  <a:prstGeom prst="line">
                    <a:avLst/>
                  </a:prstGeom>
                  <a:grpFill/>
                  <a:ln w="34925">
                    <a:solidFill>
                      <a:srgbClr val="00B0F0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5102125" y="3509297"/>
                    <a:ext cx="132538" cy="210123"/>
                  </a:xfrm>
                  <a:prstGeom prst="line">
                    <a:avLst/>
                  </a:prstGeom>
                  <a:grpFill/>
                  <a:ln w="34925">
                    <a:solidFill>
                      <a:srgbClr val="00B0F0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flipH="1">
                    <a:off x="2445534" y="3327004"/>
                    <a:ext cx="150600" cy="224311"/>
                  </a:xfrm>
                  <a:prstGeom prst="line">
                    <a:avLst/>
                  </a:prstGeom>
                  <a:grpFill/>
                  <a:ln w="34925">
                    <a:solidFill>
                      <a:srgbClr val="00B0F0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3822791" y="3007728"/>
                  <a:ext cx="267980" cy="465121"/>
                </a:xfrm>
                <a:prstGeom prst="line">
                  <a:avLst/>
                </a:prstGeom>
                <a:grpFill/>
                <a:ln w="349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4047797" y="3495306"/>
                  <a:ext cx="469751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5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cxnSp>
          <p:nvCxnSpPr>
            <p:cNvPr id="134" name="Straight Connector 133"/>
            <p:cNvCxnSpPr/>
            <p:nvPr/>
          </p:nvCxnSpPr>
          <p:spPr>
            <a:xfrm flipH="1">
              <a:off x="3495301" y="1771825"/>
              <a:ext cx="152972" cy="224311"/>
            </a:xfrm>
            <a:prstGeom prst="line">
              <a:avLst/>
            </a:prstGeom>
            <a:noFill/>
            <a:ln w="34925"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 flipH="1">
            <a:off x="3945247" y="2549863"/>
            <a:ext cx="253354" cy="445660"/>
          </a:xfrm>
          <a:prstGeom prst="line">
            <a:avLst/>
          </a:prstGeom>
          <a:noFill/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735378" y="3037444"/>
            <a:ext cx="47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4382719" y="2604222"/>
            <a:ext cx="141978" cy="191706"/>
          </a:xfrm>
          <a:prstGeom prst="line">
            <a:avLst/>
          </a:prstGeom>
          <a:noFill/>
          <a:ln w="34925"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88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Some languages (without objects) would use huge space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b="1" dirty="0" smtClean="0"/>
              <a:t>Array element is a static collection of data, each element might need 1000’s bytes</a:t>
            </a:r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r>
              <a:rPr lang="en-US" i="1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     array[10000] of </a:t>
            </a:r>
            <a:r>
              <a:rPr lang="en-US" i="1" dirty="0" err="1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struct</a:t>
            </a:r>
            <a:r>
              <a:rPr lang="en-US" i="1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 { </a:t>
            </a:r>
            <a:r>
              <a:rPr lang="en-US" i="1" dirty="0" err="1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, real, char[48] }</a:t>
            </a:r>
          </a:p>
          <a:p>
            <a:pPr marL="109728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Array space used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00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450" y="2348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</a:rPr>
              <a:t>array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5982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142364" y="635000"/>
            <a:ext cx="6761480" cy="2819371"/>
            <a:chOff x="1143000" y="596424"/>
            <a:chExt cx="6761480" cy="2819371"/>
          </a:xfrm>
        </p:grpSpPr>
        <p:sp>
          <p:nvSpPr>
            <p:cNvPr id="4" name="Rectangle 3"/>
            <p:cNvSpPr/>
            <p:nvPr/>
          </p:nvSpPr>
          <p:spPr>
            <a:xfrm>
              <a:off x="1143000" y="596424"/>
              <a:ext cx="6761480" cy="2756376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597932"/>
              <a:ext cx="533400" cy="3926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78940" y="597932"/>
              <a:ext cx="533400" cy="3926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12340" y="597932"/>
              <a:ext cx="533400" cy="3926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68600" y="597932"/>
              <a:ext cx="533400" cy="3926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472180" y="597932"/>
              <a:ext cx="4432300" cy="392668"/>
              <a:chOff x="3472180" y="597932"/>
              <a:chExt cx="4432300" cy="39266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692140" y="59793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253480" y="59793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09740" y="601504"/>
                <a:ext cx="533400" cy="3890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71080" y="59793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472180" y="59793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018280" y="59793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584700" y="59793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135880" y="59793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593850" y="948452"/>
              <a:ext cx="792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err="1" smtClean="0">
                  <a:solidFill>
                    <a:schemeClr val="accent3">
                      <a:lumMod val="75000"/>
                    </a:schemeClr>
                  </a:solidFill>
                </a:rPr>
                <a:t>int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82210" y="990600"/>
              <a:ext cx="792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chemeClr val="accent3">
                      <a:lumMod val="75000"/>
                    </a:schemeClr>
                  </a:solidFill>
                </a:rPr>
                <a:t>real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163320" y="1340644"/>
              <a:ext cx="6740524" cy="392668"/>
              <a:chOff x="1163320" y="1340644"/>
              <a:chExt cx="6740524" cy="39266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63320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1733232" y="1340644"/>
                <a:ext cx="4432300" cy="392668"/>
                <a:chOff x="3472180" y="597932"/>
                <a:chExt cx="4432300" cy="392668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569214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62534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809740" y="601504"/>
                  <a:ext cx="533400" cy="38909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73710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4721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0182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458470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1358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6225540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797992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370444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153478" y="1782902"/>
              <a:ext cx="6740524" cy="392668"/>
              <a:chOff x="1163320" y="1340644"/>
              <a:chExt cx="6740524" cy="39266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163320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1733232" y="1340644"/>
                <a:ext cx="4432300" cy="392668"/>
                <a:chOff x="3472180" y="597932"/>
                <a:chExt cx="4432300" cy="392668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69214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62534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6809740" y="601504"/>
                  <a:ext cx="533400" cy="38909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73710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4721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40182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58470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1358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Rectangle 38"/>
              <p:cNvSpPr/>
              <p:nvPr/>
            </p:nvSpPr>
            <p:spPr>
              <a:xfrm>
                <a:off x="6225540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97992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370444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153478" y="2193926"/>
              <a:ext cx="6740524" cy="392668"/>
              <a:chOff x="1163320" y="1340644"/>
              <a:chExt cx="6740524" cy="392668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163320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1733232" y="1340644"/>
                <a:ext cx="4432300" cy="392668"/>
                <a:chOff x="3472180" y="597932"/>
                <a:chExt cx="4432300" cy="392668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569214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62534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6809740" y="601504"/>
                  <a:ext cx="533400" cy="38909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73710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4721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0182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58470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51358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Rectangle 52"/>
              <p:cNvSpPr/>
              <p:nvPr/>
            </p:nvSpPr>
            <p:spPr>
              <a:xfrm>
                <a:off x="6225540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797992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370444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153478" y="2623017"/>
              <a:ext cx="6740524" cy="392668"/>
              <a:chOff x="1163320" y="1340644"/>
              <a:chExt cx="6740524" cy="392668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163320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1733232" y="1340644"/>
                <a:ext cx="4432300" cy="392668"/>
                <a:chOff x="3472180" y="597932"/>
                <a:chExt cx="4432300" cy="392668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569214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2534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809740" y="601504"/>
                  <a:ext cx="533400" cy="38909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73710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4721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0182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58470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51358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Rectangle 66"/>
              <p:cNvSpPr/>
              <p:nvPr/>
            </p:nvSpPr>
            <p:spPr>
              <a:xfrm>
                <a:off x="6225540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797992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370444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3106420" y="3015685"/>
              <a:ext cx="1107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chemeClr val="accent3">
                      <a:lumMod val="75000"/>
                    </a:schemeClr>
                  </a:solidFill>
                </a:rPr>
                <a:t>chars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94" name="Straight Connector 93"/>
          <p:cNvCxnSpPr/>
          <p:nvPr/>
        </p:nvCxnSpPr>
        <p:spPr>
          <a:xfrm flipV="1">
            <a:off x="609918" y="794266"/>
            <a:ext cx="399732" cy="74271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518636" y="1967568"/>
            <a:ext cx="427514" cy="104811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143000" y="3505200"/>
            <a:ext cx="6858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1133156" y="3619025"/>
            <a:ext cx="6761480" cy="2819371"/>
            <a:chOff x="1143000" y="596424"/>
            <a:chExt cx="6761480" cy="2819371"/>
          </a:xfrm>
        </p:grpSpPr>
        <p:sp>
          <p:nvSpPr>
            <p:cNvPr id="102" name="Rectangle 101"/>
            <p:cNvSpPr/>
            <p:nvPr/>
          </p:nvSpPr>
          <p:spPr>
            <a:xfrm>
              <a:off x="1143000" y="596424"/>
              <a:ext cx="6761480" cy="2756376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143000" y="597932"/>
              <a:ext cx="533400" cy="3926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678940" y="597932"/>
              <a:ext cx="533400" cy="3926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212340" y="597932"/>
              <a:ext cx="533400" cy="3926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768600" y="597932"/>
              <a:ext cx="533400" cy="3926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3472180" y="597932"/>
              <a:ext cx="4432300" cy="392668"/>
              <a:chOff x="3472180" y="597932"/>
              <a:chExt cx="4432300" cy="392668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5692140" y="59793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6253480" y="59793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6809740" y="601504"/>
                <a:ext cx="533400" cy="3890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7371080" y="59793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472180" y="59793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4018280" y="59793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4584700" y="59793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5135880" y="59793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1593850" y="948452"/>
              <a:ext cx="792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err="1" smtClean="0">
                  <a:solidFill>
                    <a:schemeClr val="accent3">
                      <a:lumMod val="75000"/>
                    </a:schemeClr>
                  </a:solidFill>
                </a:rPr>
                <a:t>int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982210" y="990600"/>
              <a:ext cx="792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chemeClr val="accent3">
                      <a:lumMod val="75000"/>
                    </a:schemeClr>
                  </a:solidFill>
                </a:rPr>
                <a:t>real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163320" y="1340644"/>
              <a:ext cx="6740524" cy="392668"/>
              <a:chOff x="1163320" y="1340644"/>
              <a:chExt cx="6740524" cy="392668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163320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1733232" y="1340644"/>
                <a:ext cx="4432300" cy="392668"/>
                <a:chOff x="3472180" y="597932"/>
                <a:chExt cx="4432300" cy="392668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569214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62534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6809740" y="601504"/>
                  <a:ext cx="533400" cy="38909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73710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34721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40182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458470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51358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Rectangle 155"/>
              <p:cNvSpPr/>
              <p:nvPr/>
            </p:nvSpPr>
            <p:spPr>
              <a:xfrm>
                <a:off x="6225540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6797992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370444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153478" y="1782902"/>
              <a:ext cx="6740524" cy="392668"/>
              <a:chOff x="1163320" y="1340644"/>
              <a:chExt cx="6740524" cy="392668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1163320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2" name="Group 141"/>
              <p:cNvGrpSpPr/>
              <p:nvPr/>
            </p:nvGrpSpPr>
            <p:grpSpPr>
              <a:xfrm>
                <a:off x="1733232" y="1340644"/>
                <a:ext cx="4432300" cy="392668"/>
                <a:chOff x="3472180" y="597932"/>
                <a:chExt cx="4432300" cy="392668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569214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62534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6809740" y="601504"/>
                  <a:ext cx="533400" cy="38909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73710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4721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40182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458470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51358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3" name="Rectangle 142"/>
              <p:cNvSpPr/>
              <p:nvPr/>
            </p:nvSpPr>
            <p:spPr>
              <a:xfrm>
                <a:off x="6225540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6797992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370444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153478" y="2193926"/>
              <a:ext cx="6740524" cy="392668"/>
              <a:chOff x="1163320" y="1340644"/>
              <a:chExt cx="6740524" cy="392668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1163320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733232" y="1340644"/>
                <a:ext cx="4432300" cy="392668"/>
                <a:chOff x="3472180" y="597932"/>
                <a:chExt cx="4432300" cy="392668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569214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62534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6809740" y="601504"/>
                  <a:ext cx="533400" cy="38909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73710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4721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40182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458470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51358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0" name="Rectangle 129"/>
              <p:cNvSpPr/>
              <p:nvPr/>
            </p:nvSpPr>
            <p:spPr>
              <a:xfrm>
                <a:off x="6225540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6797992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370444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1153478" y="2623017"/>
              <a:ext cx="6740524" cy="392668"/>
              <a:chOff x="1163320" y="1340644"/>
              <a:chExt cx="6740524" cy="392668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163320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1733232" y="1340644"/>
                <a:ext cx="4432300" cy="392668"/>
                <a:chOff x="3472180" y="597932"/>
                <a:chExt cx="4432300" cy="392668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569214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62534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6809740" y="601504"/>
                  <a:ext cx="533400" cy="38909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73710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34721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40182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458470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5135880" y="597932"/>
                  <a:ext cx="533400" cy="3926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7" name="Rectangle 116"/>
              <p:cNvSpPr/>
              <p:nvPr/>
            </p:nvSpPr>
            <p:spPr>
              <a:xfrm>
                <a:off x="6225540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797992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370444" y="1340644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3106420" y="3015685"/>
              <a:ext cx="1107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chemeClr val="accent3">
                      <a:lumMod val="75000"/>
                    </a:schemeClr>
                  </a:solidFill>
                </a:rPr>
                <a:t>chars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320356" y="455957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 flipH="1" flipV="1">
            <a:off x="548956" y="4993528"/>
            <a:ext cx="427514" cy="104811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620076" y="3757633"/>
            <a:ext cx="399732" cy="74271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7296784" y="6258036"/>
            <a:ext cx="1222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. . .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400" b="1" dirty="0" smtClean="0"/>
              <a:t>In Java (and languages with objects, pointers) can improve this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/>
              <a:t>Array element is an object, then each space in the array is a 8-byte address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/>
              <a:t>Each object is a collection of data, might be large, but we only need a object for each </a:t>
            </a:r>
            <a:r>
              <a:rPr lang="en-US" sz="2400" b="1" i="1" dirty="0" smtClean="0">
                <a:solidFill>
                  <a:srgbClr val="C00000"/>
                </a:solidFill>
              </a:rPr>
              <a:t>occupied </a:t>
            </a:r>
            <a:r>
              <a:rPr lang="en-US" sz="2400" b="1" dirty="0" smtClean="0"/>
              <a:t>array location</a:t>
            </a:r>
            <a:endParaRPr lang="en-US" sz="2400" b="1" dirty="0"/>
          </a:p>
          <a:p>
            <a:pPr marL="109728" indent="0">
              <a:buNone/>
            </a:pPr>
            <a:r>
              <a:rPr lang="en-US" sz="2400" i="1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     class </a:t>
            </a:r>
            <a:r>
              <a:rPr lang="en-US" sz="2400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Element { </a:t>
            </a:r>
            <a:r>
              <a:rPr lang="en-US" sz="2400" i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int</a:t>
            </a:r>
            <a:r>
              <a:rPr lang="en-US" sz="2400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, real, char[48] }</a:t>
            </a:r>
          </a:p>
          <a:p>
            <a:pPr marL="109728" indent="0">
              <a:buNone/>
            </a:pPr>
            <a:r>
              <a:rPr lang="en-US" sz="2400" i="1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     array[10000] of Element</a:t>
            </a:r>
          </a:p>
          <a:p>
            <a:pPr marL="109728" indent="0">
              <a:buNone/>
            </a:pPr>
            <a:r>
              <a:rPr lang="en-US" sz="2400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i="1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    array[0</a:t>
            </a:r>
            <a:r>
              <a:rPr lang="en-US" sz="2400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] = new Element { 3, 4.5, “now is the time”}</a:t>
            </a:r>
          </a:p>
          <a:p>
            <a:pPr marL="109728" indent="0">
              <a:buNone/>
            </a:pPr>
            <a:r>
              <a:rPr lang="en-US" sz="2400" i="1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     array[4] </a:t>
            </a:r>
            <a:r>
              <a:rPr lang="en-US" sz="2400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= new Element { </a:t>
            </a:r>
            <a:r>
              <a:rPr lang="en-US" sz="2400" i="1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1, 6.3, “for all good code”}</a:t>
            </a:r>
            <a:endParaRPr lang="en-US" sz="2400" i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Array space used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117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8130" y="340514"/>
            <a:ext cx="1015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</a:rPr>
              <a:t>array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274" y="87625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02274" y="13458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296784" y="6258036"/>
            <a:ext cx="1222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. . .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75970" y="855573"/>
            <a:ext cx="4509136" cy="3630115"/>
            <a:chOff x="1243328" y="871091"/>
            <a:chExt cx="4509136" cy="3630115"/>
          </a:xfrm>
        </p:grpSpPr>
        <p:grpSp>
          <p:nvGrpSpPr>
            <p:cNvPr id="2" name="Group 1"/>
            <p:cNvGrpSpPr/>
            <p:nvPr/>
          </p:nvGrpSpPr>
          <p:grpSpPr>
            <a:xfrm>
              <a:off x="1243328" y="871091"/>
              <a:ext cx="4488974" cy="400804"/>
              <a:chOff x="1273650" y="802640"/>
              <a:chExt cx="4488974" cy="400804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273650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1833244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467089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239283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295671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5229224" y="802640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410479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528218" y="802640"/>
                <a:ext cx="533400" cy="4008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1253409" y="1340247"/>
              <a:ext cx="4488974" cy="400804"/>
              <a:chOff x="1273650" y="802640"/>
              <a:chExt cx="4488974" cy="40080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273650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833244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467089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239283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295671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5229224" y="802640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410479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3528218" y="802640"/>
                <a:ext cx="533400" cy="4008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1253409" y="1809403"/>
              <a:ext cx="4488974" cy="400804"/>
              <a:chOff x="1273650" y="802640"/>
              <a:chExt cx="4488974" cy="400804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1273650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833244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67089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39283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95671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5229224" y="802640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10479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3528218" y="802640"/>
                <a:ext cx="533400" cy="4008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1253409" y="2271743"/>
              <a:ext cx="4488974" cy="400804"/>
              <a:chOff x="1273650" y="802640"/>
              <a:chExt cx="4488974" cy="400804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1273650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833244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467089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239283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295671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5229224" y="802640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410479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3528218" y="802640"/>
                <a:ext cx="533400" cy="4008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1263490" y="3198395"/>
              <a:ext cx="4488974" cy="400804"/>
              <a:chOff x="1273650" y="802640"/>
              <a:chExt cx="4488974" cy="400804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273650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833244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467089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39283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295671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5229224" y="802640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410479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3528218" y="802640"/>
                <a:ext cx="533400" cy="4008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1263490" y="2740223"/>
              <a:ext cx="4488974" cy="400804"/>
              <a:chOff x="1273650" y="802640"/>
              <a:chExt cx="4488974" cy="400804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1273650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1833244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467089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239283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295671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5229224" y="802640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410479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528218" y="802640"/>
                <a:ext cx="533400" cy="4008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>
              <a:off x="1253409" y="3650908"/>
              <a:ext cx="4488974" cy="400804"/>
              <a:chOff x="1273650" y="802640"/>
              <a:chExt cx="4488974" cy="400804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1273650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833244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467089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239283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295671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5229224" y="802640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410479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528218" y="802640"/>
                <a:ext cx="533400" cy="4008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1253409" y="4100402"/>
              <a:ext cx="4488974" cy="400804"/>
              <a:chOff x="1273650" y="802640"/>
              <a:chExt cx="4488974" cy="400804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273650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1833244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467089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239283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5671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5229224" y="802640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4104798" y="804922"/>
                <a:ext cx="533400" cy="3926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3528218" y="802640"/>
                <a:ext cx="533400" cy="4008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TextBox 250"/>
          <p:cNvSpPr txBox="1"/>
          <p:nvPr/>
        </p:nvSpPr>
        <p:spPr>
          <a:xfrm>
            <a:off x="384176" y="18417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81638" y="23102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380131" y="27906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402274" y="32369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390965" y="37115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76679" y="41345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5894386" y="1268626"/>
            <a:ext cx="2855436" cy="1564068"/>
          </a:xfrm>
          <a:prstGeom prst="rect">
            <a:avLst/>
          </a:prstGeom>
          <a:solidFill>
            <a:schemeClr val="accent6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3</a:t>
            </a:r>
          </a:p>
          <a:p>
            <a:r>
              <a:rPr lang="en-US" sz="2400" i="1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4.5</a:t>
            </a:r>
          </a:p>
          <a:p>
            <a:r>
              <a:rPr lang="en-US" sz="2400" i="1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“now </a:t>
            </a:r>
            <a:r>
              <a:rPr lang="en-US" sz="2400" i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is the </a:t>
            </a:r>
            <a:r>
              <a:rPr lang="en-US" sz="2400" i="1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time”</a:t>
            </a:r>
            <a:endParaRPr lang="en-US" sz="2400" dirty="0"/>
          </a:p>
        </p:txBody>
      </p:sp>
      <p:sp>
        <p:nvSpPr>
          <p:cNvPr id="258" name="Rectangle 257"/>
          <p:cNvSpPr/>
          <p:nvPr/>
        </p:nvSpPr>
        <p:spPr>
          <a:xfrm>
            <a:off x="5674139" y="4281218"/>
            <a:ext cx="2977161" cy="1564068"/>
          </a:xfrm>
          <a:prstGeom prst="rect">
            <a:avLst/>
          </a:prstGeom>
          <a:solidFill>
            <a:schemeClr val="accent6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2</a:t>
            </a:r>
          </a:p>
          <a:p>
            <a:r>
              <a:rPr lang="en-US" sz="2400" i="1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6.3</a:t>
            </a:r>
          </a:p>
          <a:p>
            <a:r>
              <a:rPr lang="en-US" sz="2400" i="1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“for all good code”</a:t>
            </a:r>
            <a:endParaRPr lang="en-US" sz="2400" dirty="0"/>
          </a:p>
        </p:txBody>
      </p:sp>
      <p:sp>
        <p:nvSpPr>
          <p:cNvPr id="260" name="Freeform 259"/>
          <p:cNvSpPr/>
          <p:nvPr/>
        </p:nvSpPr>
        <p:spPr>
          <a:xfrm>
            <a:off x="1076960" y="660400"/>
            <a:ext cx="5420850" cy="558800"/>
          </a:xfrm>
          <a:custGeom>
            <a:avLst/>
            <a:gdLst>
              <a:gd name="connsiteX0" fmla="*/ 0 w 5420850"/>
              <a:gd name="connsiteY0" fmla="*/ 426720 h 558800"/>
              <a:gd name="connsiteX1" fmla="*/ 1330960 w 5420850"/>
              <a:gd name="connsiteY1" fmla="*/ 426720 h 558800"/>
              <a:gd name="connsiteX2" fmla="*/ 1391920 w 5420850"/>
              <a:gd name="connsiteY2" fmla="*/ 447040 h 558800"/>
              <a:gd name="connsiteX3" fmla="*/ 1422400 w 5420850"/>
              <a:gd name="connsiteY3" fmla="*/ 457200 h 558800"/>
              <a:gd name="connsiteX4" fmla="*/ 1757680 w 5420850"/>
              <a:gd name="connsiteY4" fmla="*/ 467360 h 558800"/>
              <a:gd name="connsiteX5" fmla="*/ 2875280 w 5420850"/>
              <a:gd name="connsiteY5" fmla="*/ 457200 h 558800"/>
              <a:gd name="connsiteX6" fmla="*/ 2976880 w 5420850"/>
              <a:gd name="connsiteY6" fmla="*/ 436880 h 558800"/>
              <a:gd name="connsiteX7" fmla="*/ 3108960 w 5420850"/>
              <a:gd name="connsiteY7" fmla="*/ 416560 h 558800"/>
              <a:gd name="connsiteX8" fmla="*/ 3403600 w 5420850"/>
              <a:gd name="connsiteY8" fmla="*/ 396240 h 558800"/>
              <a:gd name="connsiteX9" fmla="*/ 3525520 w 5420850"/>
              <a:gd name="connsiteY9" fmla="*/ 386080 h 558800"/>
              <a:gd name="connsiteX10" fmla="*/ 3749040 w 5420850"/>
              <a:gd name="connsiteY10" fmla="*/ 396240 h 558800"/>
              <a:gd name="connsiteX11" fmla="*/ 3931920 w 5420850"/>
              <a:gd name="connsiteY11" fmla="*/ 406400 h 558800"/>
              <a:gd name="connsiteX12" fmla="*/ 4135120 w 5420850"/>
              <a:gd name="connsiteY12" fmla="*/ 396240 h 558800"/>
              <a:gd name="connsiteX13" fmla="*/ 4165600 w 5420850"/>
              <a:gd name="connsiteY13" fmla="*/ 375920 h 558800"/>
              <a:gd name="connsiteX14" fmla="*/ 4196080 w 5420850"/>
              <a:gd name="connsiteY14" fmla="*/ 365760 h 558800"/>
              <a:gd name="connsiteX15" fmla="*/ 4257040 w 5420850"/>
              <a:gd name="connsiteY15" fmla="*/ 325120 h 558800"/>
              <a:gd name="connsiteX16" fmla="*/ 4328160 w 5420850"/>
              <a:gd name="connsiteY16" fmla="*/ 294640 h 558800"/>
              <a:gd name="connsiteX17" fmla="*/ 4358640 w 5420850"/>
              <a:gd name="connsiteY17" fmla="*/ 274320 h 558800"/>
              <a:gd name="connsiteX18" fmla="*/ 4389120 w 5420850"/>
              <a:gd name="connsiteY18" fmla="*/ 264160 h 558800"/>
              <a:gd name="connsiteX19" fmla="*/ 4480560 w 5420850"/>
              <a:gd name="connsiteY19" fmla="*/ 213360 h 558800"/>
              <a:gd name="connsiteX20" fmla="*/ 4531360 w 5420850"/>
              <a:gd name="connsiteY20" fmla="*/ 172720 h 558800"/>
              <a:gd name="connsiteX21" fmla="*/ 4561840 w 5420850"/>
              <a:gd name="connsiteY21" fmla="*/ 142240 h 558800"/>
              <a:gd name="connsiteX22" fmla="*/ 4592320 w 5420850"/>
              <a:gd name="connsiteY22" fmla="*/ 132080 h 558800"/>
              <a:gd name="connsiteX23" fmla="*/ 4653280 w 5420850"/>
              <a:gd name="connsiteY23" fmla="*/ 91440 h 558800"/>
              <a:gd name="connsiteX24" fmla="*/ 4714240 w 5420850"/>
              <a:gd name="connsiteY24" fmla="*/ 60960 h 558800"/>
              <a:gd name="connsiteX25" fmla="*/ 4775200 w 5420850"/>
              <a:gd name="connsiteY25" fmla="*/ 40640 h 558800"/>
              <a:gd name="connsiteX26" fmla="*/ 4805680 w 5420850"/>
              <a:gd name="connsiteY26" fmla="*/ 30480 h 558800"/>
              <a:gd name="connsiteX27" fmla="*/ 4836160 w 5420850"/>
              <a:gd name="connsiteY27" fmla="*/ 20320 h 558800"/>
              <a:gd name="connsiteX28" fmla="*/ 4917440 w 5420850"/>
              <a:gd name="connsiteY28" fmla="*/ 0 h 558800"/>
              <a:gd name="connsiteX29" fmla="*/ 5273040 w 5420850"/>
              <a:gd name="connsiteY29" fmla="*/ 10160 h 558800"/>
              <a:gd name="connsiteX30" fmla="*/ 5303520 w 5420850"/>
              <a:gd name="connsiteY30" fmla="*/ 20320 h 558800"/>
              <a:gd name="connsiteX31" fmla="*/ 5334000 w 5420850"/>
              <a:gd name="connsiteY31" fmla="*/ 40640 h 558800"/>
              <a:gd name="connsiteX32" fmla="*/ 5374640 w 5420850"/>
              <a:gd name="connsiteY32" fmla="*/ 60960 h 558800"/>
              <a:gd name="connsiteX33" fmla="*/ 5405120 w 5420850"/>
              <a:gd name="connsiteY33" fmla="*/ 91440 h 558800"/>
              <a:gd name="connsiteX34" fmla="*/ 5405120 w 5420850"/>
              <a:gd name="connsiteY34" fmla="*/ 335280 h 558800"/>
              <a:gd name="connsiteX35" fmla="*/ 5384800 w 5420850"/>
              <a:gd name="connsiteY35" fmla="*/ 426720 h 558800"/>
              <a:gd name="connsiteX36" fmla="*/ 5323840 w 5420850"/>
              <a:gd name="connsiteY36" fmla="*/ 477520 h 558800"/>
              <a:gd name="connsiteX37" fmla="*/ 5303520 w 5420850"/>
              <a:gd name="connsiteY37" fmla="*/ 508000 h 558800"/>
              <a:gd name="connsiteX38" fmla="*/ 5293360 w 5420850"/>
              <a:gd name="connsiteY38" fmla="*/ 55880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420850" h="558800">
                <a:moveTo>
                  <a:pt x="0" y="426720"/>
                </a:moveTo>
                <a:cubicBezTo>
                  <a:pt x="73806" y="425959"/>
                  <a:pt x="1017220" y="403190"/>
                  <a:pt x="1330960" y="426720"/>
                </a:cubicBezTo>
                <a:cubicBezTo>
                  <a:pt x="1352319" y="428322"/>
                  <a:pt x="1371600" y="440267"/>
                  <a:pt x="1391920" y="447040"/>
                </a:cubicBezTo>
                <a:cubicBezTo>
                  <a:pt x="1402080" y="450427"/>
                  <a:pt x="1411695" y="456876"/>
                  <a:pt x="1422400" y="457200"/>
                </a:cubicBezTo>
                <a:lnTo>
                  <a:pt x="1757680" y="467360"/>
                </a:lnTo>
                <a:lnTo>
                  <a:pt x="2875280" y="457200"/>
                </a:lnTo>
                <a:cubicBezTo>
                  <a:pt x="2907655" y="456642"/>
                  <a:pt x="2944967" y="443972"/>
                  <a:pt x="2976880" y="436880"/>
                </a:cubicBezTo>
                <a:cubicBezTo>
                  <a:pt x="3031159" y="424818"/>
                  <a:pt x="3047378" y="423402"/>
                  <a:pt x="3108960" y="416560"/>
                </a:cubicBezTo>
                <a:cubicBezTo>
                  <a:pt x="3265746" y="399139"/>
                  <a:pt x="3193478" y="409796"/>
                  <a:pt x="3403600" y="396240"/>
                </a:cubicBezTo>
                <a:cubicBezTo>
                  <a:pt x="3444296" y="393614"/>
                  <a:pt x="3484880" y="389467"/>
                  <a:pt x="3525520" y="386080"/>
                </a:cubicBezTo>
                <a:lnTo>
                  <a:pt x="3749040" y="396240"/>
                </a:lnTo>
                <a:cubicBezTo>
                  <a:pt x="3810018" y="399289"/>
                  <a:pt x="3870866" y="406400"/>
                  <a:pt x="3931920" y="406400"/>
                </a:cubicBezTo>
                <a:cubicBezTo>
                  <a:pt x="3999738" y="406400"/>
                  <a:pt x="4067387" y="399627"/>
                  <a:pt x="4135120" y="396240"/>
                </a:cubicBezTo>
                <a:cubicBezTo>
                  <a:pt x="4145280" y="389467"/>
                  <a:pt x="4154678" y="381381"/>
                  <a:pt x="4165600" y="375920"/>
                </a:cubicBezTo>
                <a:cubicBezTo>
                  <a:pt x="4175179" y="371131"/>
                  <a:pt x="4186718" y="370961"/>
                  <a:pt x="4196080" y="365760"/>
                </a:cubicBezTo>
                <a:cubicBezTo>
                  <a:pt x="4217428" y="353900"/>
                  <a:pt x="4233872" y="332843"/>
                  <a:pt x="4257040" y="325120"/>
                </a:cubicBezTo>
                <a:cubicBezTo>
                  <a:pt x="4291235" y="313722"/>
                  <a:pt x="4293007" y="314728"/>
                  <a:pt x="4328160" y="294640"/>
                </a:cubicBezTo>
                <a:cubicBezTo>
                  <a:pt x="4338762" y="288582"/>
                  <a:pt x="4347718" y="279781"/>
                  <a:pt x="4358640" y="274320"/>
                </a:cubicBezTo>
                <a:cubicBezTo>
                  <a:pt x="4368219" y="269531"/>
                  <a:pt x="4379758" y="269361"/>
                  <a:pt x="4389120" y="264160"/>
                </a:cubicBezTo>
                <a:cubicBezTo>
                  <a:pt x="4493926" y="205934"/>
                  <a:pt x="4411591" y="236350"/>
                  <a:pt x="4480560" y="213360"/>
                </a:cubicBezTo>
                <a:cubicBezTo>
                  <a:pt x="4526005" y="145193"/>
                  <a:pt x="4472470" y="211980"/>
                  <a:pt x="4531360" y="172720"/>
                </a:cubicBezTo>
                <a:cubicBezTo>
                  <a:pt x="4543315" y="164750"/>
                  <a:pt x="4549885" y="150210"/>
                  <a:pt x="4561840" y="142240"/>
                </a:cubicBezTo>
                <a:cubicBezTo>
                  <a:pt x="4570751" y="136299"/>
                  <a:pt x="4582958" y="137281"/>
                  <a:pt x="4592320" y="132080"/>
                </a:cubicBezTo>
                <a:cubicBezTo>
                  <a:pt x="4613668" y="120220"/>
                  <a:pt x="4630112" y="99163"/>
                  <a:pt x="4653280" y="91440"/>
                </a:cubicBezTo>
                <a:cubicBezTo>
                  <a:pt x="4764440" y="54387"/>
                  <a:pt x="4596067" y="113481"/>
                  <a:pt x="4714240" y="60960"/>
                </a:cubicBezTo>
                <a:cubicBezTo>
                  <a:pt x="4733813" y="52261"/>
                  <a:pt x="4754880" y="47413"/>
                  <a:pt x="4775200" y="40640"/>
                </a:cubicBezTo>
                <a:lnTo>
                  <a:pt x="4805680" y="30480"/>
                </a:lnTo>
                <a:cubicBezTo>
                  <a:pt x="4815840" y="27093"/>
                  <a:pt x="4825770" y="22917"/>
                  <a:pt x="4836160" y="20320"/>
                </a:cubicBezTo>
                <a:lnTo>
                  <a:pt x="4917440" y="0"/>
                </a:lnTo>
                <a:cubicBezTo>
                  <a:pt x="5035973" y="3387"/>
                  <a:pt x="5154622" y="3927"/>
                  <a:pt x="5273040" y="10160"/>
                </a:cubicBezTo>
                <a:cubicBezTo>
                  <a:pt x="5283735" y="10723"/>
                  <a:pt x="5293941" y="15531"/>
                  <a:pt x="5303520" y="20320"/>
                </a:cubicBezTo>
                <a:cubicBezTo>
                  <a:pt x="5314442" y="25781"/>
                  <a:pt x="5323398" y="34582"/>
                  <a:pt x="5334000" y="40640"/>
                </a:cubicBezTo>
                <a:cubicBezTo>
                  <a:pt x="5347150" y="48154"/>
                  <a:pt x="5362315" y="52157"/>
                  <a:pt x="5374640" y="60960"/>
                </a:cubicBezTo>
                <a:cubicBezTo>
                  <a:pt x="5386332" y="69311"/>
                  <a:pt x="5394960" y="81280"/>
                  <a:pt x="5405120" y="91440"/>
                </a:cubicBezTo>
                <a:cubicBezTo>
                  <a:pt x="5430712" y="193809"/>
                  <a:pt x="5420912" y="137874"/>
                  <a:pt x="5405120" y="335280"/>
                </a:cubicBezTo>
                <a:cubicBezTo>
                  <a:pt x="5404934" y="337600"/>
                  <a:pt x="5388869" y="419600"/>
                  <a:pt x="5384800" y="426720"/>
                </a:cubicBezTo>
                <a:cubicBezTo>
                  <a:pt x="5372765" y="447782"/>
                  <a:pt x="5343262" y="464572"/>
                  <a:pt x="5323840" y="477520"/>
                </a:cubicBezTo>
                <a:cubicBezTo>
                  <a:pt x="5317067" y="487680"/>
                  <a:pt x="5307807" y="496567"/>
                  <a:pt x="5303520" y="508000"/>
                </a:cubicBezTo>
                <a:cubicBezTo>
                  <a:pt x="5297457" y="524169"/>
                  <a:pt x="5293360" y="558800"/>
                  <a:pt x="5293360" y="558800"/>
                </a:cubicBezTo>
              </a:path>
            </a:pathLst>
          </a:custGeom>
          <a:noFill/>
          <a:ln w="50800" cmpd="sng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/>
          <p:cNvSpPr/>
          <p:nvPr/>
        </p:nvSpPr>
        <p:spPr>
          <a:xfrm>
            <a:off x="1107440" y="2906287"/>
            <a:ext cx="4886960" cy="1289793"/>
          </a:xfrm>
          <a:custGeom>
            <a:avLst/>
            <a:gdLst>
              <a:gd name="connsiteX0" fmla="*/ 0 w 4886960"/>
              <a:gd name="connsiteY0" fmla="*/ 29953 h 1289793"/>
              <a:gd name="connsiteX1" fmla="*/ 741680 w 4886960"/>
              <a:gd name="connsiteY1" fmla="*/ 50273 h 1289793"/>
              <a:gd name="connsiteX2" fmla="*/ 772160 w 4886960"/>
              <a:gd name="connsiteY2" fmla="*/ 60433 h 1289793"/>
              <a:gd name="connsiteX3" fmla="*/ 833120 w 4886960"/>
              <a:gd name="connsiteY3" fmla="*/ 70593 h 1289793"/>
              <a:gd name="connsiteX4" fmla="*/ 873760 w 4886960"/>
              <a:gd name="connsiteY4" fmla="*/ 80753 h 1289793"/>
              <a:gd name="connsiteX5" fmla="*/ 924560 w 4886960"/>
              <a:gd name="connsiteY5" fmla="*/ 90913 h 1289793"/>
              <a:gd name="connsiteX6" fmla="*/ 955040 w 4886960"/>
              <a:gd name="connsiteY6" fmla="*/ 101073 h 1289793"/>
              <a:gd name="connsiteX7" fmla="*/ 1717040 w 4886960"/>
              <a:gd name="connsiteY7" fmla="*/ 111233 h 1289793"/>
              <a:gd name="connsiteX8" fmla="*/ 2428240 w 4886960"/>
              <a:gd name="connsiteY8" fmla="*/ 101073 h 1289793"/>
              <a:gd name="connsiteX9" fmla="*/ 2702560 w 4886960"/>
              <a:gd name="connsiteY9" fmla="*/ 80753 h 1289793"/>
              <a:gd name="connsiteX10" fmla="*/ 2733040 w 4886960"/>
              <a:gd name="connsiteY10" fmla="*/ 70593 h 1289793"/>
              <a:gd name="connsiteX11" fmla="*/ 2773680 w 4886960"/>
              <a:gd name="connsiteY11" fmla="*/ 60433 h 1289793"/>
              <a:gd name="connsiteX12" fmla="*/ 2804160 w 4886960"/>
              <a:gd name="connsiteY12" fmla="*/ 40113 h 1289793"/>
              <a:gd name="connsiteX13" fmla="*/ 2885440 w 4886960"/>
              <a:gd name="connsiteY13" fmla="*/ 29953 h 1289793"/>
              <a:gd name="connsiteX14" fmla="*/ 3434080 w 4886960"/>
              <a:gd name="connsiteY14" fmla="*/ 40113 h 1289793"/>
              <a:gd name="connsiteX15" fmla="*/ 3515360 w 4886960"/>
              <a:gd name="connsiteY15" fmla="*/ 60433 h 1289793"/>
              <a:gd name="connsiteX16" fmla="*/ 3556000 w 4886960"/>
              <a:gd name="connsiteY16" fmla="*/ 70593 h 1289793"/>
              <a:gd name="connsiteX17" fmla="*/ 3586480 w 4886960"/>
              <a:gd name="connsiteY17" fmla="*/ 80753 h 1289793"/>
              <a:gd name="connsiteX18" fmla="*/ 3749040 w 4886960"/>
              <a:gd name="connsiteY18" fmla="*/ 101073 h 1289793"/>
              <a:gd name="connsiteX19" fmla="*/ 4003040 w 4886960"/>
              <a:gd name="connsiteY19" fmla="*/ 90913 h 1289793"/>
              <a:gd name="connsiteX20" fmla="*/ 4053840 w 4886960"/>
              <a:gd name="connsiteY20" fmla="*/ 80753 h 1289793"/>
              <a:gd name="connsiteX21" fmla="*/ 4206240 w 4886960"/>
              <a:gd name="connsiteY21" fmla="*/ 70593 h 1289793"/>
              <a:gd name="connsiteX22" fmla="*/ 4287520 w 4886960"/>
              <a:gd name="connsiteY22" fmla="*/ 80753 h 1289793"/>
              <a:gd name="connsiteX23" fmla="*/ 4328160 w 4886960"/>
              <a:gd name="connsiteY23" fmla="*/ 111233 h 1289793"/>
              <a:gd name="connsiteX24" fmla="*/ 4389120 w 4886960"/>
              <a:gd name="connsiteY24" fmla="*/ 172193 h 1289793"/>
              <a:gd name="connsiteX25" fmla="*/ 4419600 w 4886960"/>
              <a:gd name="connsiteY25" fmla="*/ 182353 h 1289793"/>
              <a:gd name="connsiteX26" fmla="*/ 4439920 w 4886960"/>
              <a:gd name="connsiteY26" fmla="*/ 212833 h 1289793"/>
              <a:gd name="connsiteX27" fmla="*/ 4511040 w 4886960"/>
              <a:gd name="connsiteY27" fmla="*/ 273793 h 1289793"/>
              <a:gd name="connsiteX28" fmla="*/ 4561840 w 4886960"/>
              <a:gd name="connsiteY28" fmla="*/ 344913 h 1289793"/>
              <a:gd name="connsiteX29" fmla="*/ 4602480 w 4886960"/>
              <a:gd name="connsiteY29" fmla="*/ 375393 h 1289793"/>
              <a:gd name="connsiteX30" fmla="*/ 4663440 w 4886960"/>
              <a:gd name="connsiteY30" fmla="*/ 416033 h 1289793"/>
              <a:gd name="connsiteX31" fmla="*/ 4693920 w 4886960"/>
              <a:gd name="connsiteY31" fmla="*/ 446513 h 1289793"/>
              <a:gd name="connsiteX32" fmla="*/ 4714240 w 4886960"/>
              <a:gd name="connsiteY32" fmla="*/ 476993 h 1289793"/>
              <a:gd name="connsiteX33" fmla="*/ 4744720 w 4886960"/>
              <a:gd name="connsiteY33" fmla="*/ 487153 h 1289793"/>
              <a:gd name="connsiteX34" fmla="*/ 4765040 w 4886960"/>
              <a:gd name="connsiteY34" fmla="*/ 517633 h 1289793"/>
              <a:gd name="connsiteX35" fmla="*/ 4795520 w 4886960"/>
              <a:gd name="connsiteY35" fmla="*/ 537953 h 1289793"/>
              <a:gd name="connsiteX36" fmla="*/ 4815840 w 4886960"/>
              <a:gd name="connsiteY36" fmla="*/ 578593 h 1289793"/>
              <a:gd name="connsiteX37" fmla="*/ 4846320 w 4886960"/>
              <a:gd name="connsiteY37" fmla="*/ 619233 h 1289793"/>
              <a:gd name="connsiteX38" fmla="*/ 4866640 w 4886960"/>
              <a:gd name="connsiteY38" fmla="*/ 649713 h 1289793"/>
              <a:gd name="connsiteX39" fmla="*/ 4886960 w 4886960"/>
              <a:gd name="connsiteY39" fmla="*/ 710673 h 1289793"/>
              <a:gd name="connsiteX40" fmla="*/ 4876800 w 4886960"/>
              <a:gd name="connsiteY40" fmla="*/ 1015473 h 1289793"/>
              <a:gd name="connsiteX41" fmla="*/ 4856480 w 4886960"/>
              <a:gd name="connsiteY41" fmla="*/ 1096753 h 1289793"/>
              <a:gd name="connsiteX42" fmla="*/ 4866640 w 4886960"/>
              <a:gd name="connsiteY42" fmla="*/ 1198353 h 1289793"/>
              <a:gd name="connsiteX43" fmla="*/ 4886960 w 4886960"/>
              <a:gd name="connsiteY43" fmla="*/ 1289793 h 128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886960" h="1289793">
                <a:moveTo>
                  <a:pt x="0" y="29953"/>
                </a:moveTo>
                <a:cubicBezTo>
                  <a:pt x="319390" y="-23279"/>
                  <a:pt x="114693" y="1290"/>
                  <a:pt x="741680" y="50273"/>
                </a:cubicBezTo>
                <a:cubicBezTo>
                  <a:pt x="752357" y="51107"/>
                  <a:pt x="761705" y="58110"/>
                  <a:pt x="772160" y="60433"/>
                </a:cubicBezTo>
                <a:cubicBezTo>
                  <a:pt x="792270" y="64902"/>
                  <a:pt x="812920" y="66553"/>
                  <a:pt x="833120" y="70593"/>
                </a:cubicBezTo>
                <a:cubicBezTo>
                  <a:pt x="846812" y="73331"/>
                  <a:pt x="860129" y="77724"/>
                  <a:pt x="873760" y="80753"/>
                </a:cubicBezTo>
                <a:cubicBezTo>
                  <a:pt x="890617" y="84499"/>
                  <a:pt x="907807" y="86725"/>
                  <a:pt x="924560" y="90913"/>
                </a:cubicBezTo>
                <a:cubicBezTo>
                  <a:pt x="934950" y="93510"/>
                  <a:pt x="944334" y="100798"/>
                  <a:pt x="955040" y="101073"/>
                </a:cubicBezTo>
                <a:cubicBezTo>
                  <a:pt x="1208979" y="107584"/>
                  <a:pt x="1463040" y="107846"/>
                  <a:pt x="1717040" y="111233"/>
                </a:cubicBezTo>
                <a:lnTo>
                  <a:pt x="2428240" y="101073"/>
                </a:lnTo>
                <a:cubicBezTo>
                  <a:pt x="2583741" y="97579"/>
                  <a:pt x="2584803" y="95473"/>
                  <a:pt x="2702560" y="80753"/>
                </a:cubicBezTo>
                <a:cubicBezTo>
                  <a:pt x="2712720" y="77366"/>
                  <a:pt x="2722742" y="73535"/>
                  <a:pt x="2733040" y="70593"/>
                </a:cubicBezTo>
                <a:cubicBezTo>
                  <a:pt x="2746466" y="66757"/>
                  <a:pt x="2760845" y="65934"/>
                  <a:pt x="2773680" y="60433"/>
                </a:cubicBezTo>
                <a:cubicBezTo>
                  <a:pt x="2784903" y="55623"/>
                  <a:pt x="2792379" y="43326"/>
                  <a:pt x="2804160" y="40113"/>
                </a:cubicBezTo>
                <a:cubicBezTo>
                  <a:pt x="2830502" y="32929"/>
                  <a:pt x="2858347" y="33340"/>
                  <a:pt x="2885440" y="29953"/>
                </a:cubicBezTo>
                <a:lnTo>
                  <a:pt x="3434080" y="40113"/>
                </a:lnTo>
                <a:cubicBezTo>
                  <a:pt x="3469235" y="41305"/>
                  <a:pt x="3484713" y="51677"/>
                  <a:pt x="3515360" y="60433"/>
                </a:cubicBezTo>
                <a:cubicBezTo>
                  <a:pt x="3528786" y="64269"/>
                  <a:pt x="3542574" y="66757"/>
                  <a:pt x="3556000" y="70593"/>
                </a:cubicBezTo>
                <a:cubicBezTo>
                  <a:pt x="3566298" y="73535"/>
                  <a:pt x="3576025" y="78430"/>
                  <a:pt x="3586480" y="80753"/>
                </a:cubicBezTo>
                <a:cubicBezTo>
                  <a:pt x="3638043" y="92211"/>
                  <a:pt x="3697935" y="95963"/>
                  <a:pt x="3749040" y="101073"/>
                </a:cubicBezTo>
                <a:cubicBezTo>
                  <a:pt x="3833707" y="97686"/>
                  <a:pt x="3918493" y="96549"/>
                  <a:pt x="4003040" y="90913"/>
                </a:cubicBezTo>
                <a:cubicBezTo>
                  <a:pt x="4020270" y="89764"/>
                  <a:pt x="4036657" y="82471"/>
                  <a:pt x="4053840" y="80753"/>
                </a:cubicBezTo>
                <a:cubicBezTo>
                  <a:pt x="4104500" y="75687"/>
                  <a:pt x="4155440" y="73980"/>
                  <a:pt x="4206240" y="70593"/>
                </a:cubicBezTo>
                <a:cubicBezTo>
                  <a:pt x="4233333" y="73980"/>
                  <a:pt x="4261617" y="72119"/>
                  <a:pt x="4287520" y="80753"/>
                </a:cubicBezTo>
                <a:cubicBezTo>
                  <a:pt x="4303584" y="86108"/>
                  <a:pt x="4315574" y="99905"/>
                  <a:pt x="4328160" y="111233"/>
                </a:cubicBezTo>
                <a:cubicBezTo>
                  <a:pt x="4349520" y="130457"/>
                  <a:pt x="4361858" y="163106"/>
                  <a:pt x="4389120" y="172193"/>
                </a:cubicBezTo>
                <a:lnTo>
                  <a:pt x="4419600" y="182353"/>
                </a:lnTo>
                <a:cubicBezTo>
                  <a:pt x="4426373" y="192513"/>
                  <a:pt x="4431286" y="204199"/>
                  <a:pt x="4439920" y="212833"/>
                </a:cubicBezTo>
                <a:cubicBezTo>
                  <a:pt x="4507191" y="280104"/>
                  <a:pt x="4455743" y="207436"/>
                  <a:pt x="4511040" y="273793"/>
                </a:cubicBezTo>
                <a:cubicBezTo>
                  <a:pt x="4539885" y="308406"/>
                  <a:pt x="4525238" y="308311"/>
                  <a:pt x="4561840" y="344913"/>
                </a:cubicBezTo>
                <a:cubicBezTo>
                  <a:pt x="4573814" y="356887"/>
                  <a:pt x="4588608" y="365682"/>
                  <a:pt x="4602480" y="375393"/>
                </a:cubicBezTo>
                <a:cubicBezTo>
                  <a:pt x="4622487" y="389398"/>
                  <a:pt x="4646171" y="398764"/>
                  <a:pt x="4663440" y="416033"/>
                </a:cubicBezTo>
                <a:cubicBezTo>
                  <a:pt x="4673600" y="426193"/>
                  <a:pt x="4684722" y="435475"/>
                  <a:pt x="4693920" y="446513"/>
                </a:cubicBezTo>
                <a:cubicBezTo>
                  <a:pt x="4701737" y="455894"/>
                  <a:pt x="4704705" y="469365"/>
                  <a:pt x="4714240" y="476993"/>
                </a:cubicBezTo>
                <a:cubicBezTo>
                  <a:pt x="4722603" y="483683"/>
                  <a:pt x="4734560" y="483766"/>
                  <a:pt x="4744720" y="487153"/>
                </a:cubicBezTo>
                <a:cubicBezTo>
                  <a:pt x="4751493" y="497313"/>
                  <a:pt x="4756406" y="508999"/>
                  <a:pt x="4765040" y="517633"/>
                </a:cubicBezTo>
                <a:cubicBezTo>
                  <a:pt x="4773674" y="526267"/>
                  <a:pt x="4787703" y="528572"/>
                  <a:pt x="4795520" y="537953"/>
                </a:cubicBezTo>
                <a:cubicBezTo>
                  <a:pt x="4805216" y="549588"/>
                  <a:pt x="4807813" y="565750"/>
                  <a:pt x="4815840" y="578593"/>
                </a:cubicBezTo>
                <a:cubicBezTo>
                  <a:pt x="4824815" y="592952"/>
                  <a:pt x="4836478" y="605454"/>
                  <a:pt x="4846320" y="619233"/>
                </a:cubicBezTo>
                <a:cubicBezTo>
                  <a:pt x="4853417" y="629169"/>
                  <a:pt x="4861681" y="638555"/>
                  <a:pt x="4866640" y="649713"/>
                </a:cubicBezTo>
                <a:cubicBezTo>
                  <a:pt x="4875339" y="669286"/>
                  <a:pt x="4886960" y="710673"/>
                  <a:pt x="4886960" y="710673"/>
                </a:cubicBezTo>
                <a:cubicBezTo>
                  <a:pt x="4883573" y="812273"/>
                  <a:pt x="4884801" y="914132"/>
                  <a:pt x="4876800" y="1015473"/>
                </a:cubicBezTo>
                <a:cubicBezTo>
                  <a:pt x="4874602" y="1043314"/>
                  <a:pt x="4856480" y="1096753"/>
                  <a:pt x="4856480" y="1096753"/>
                </a:cubicBezTo>
                <a:cubicBezTo>
                  <a:pt x="4859867" y="1130620"/>
                  <a:pt x="4862663" y="1164551"/>
                  <a:pt x="4866640" y="1198353"/>
                </a:cubicBezTo>
                <a:cubicBezTo>
                  <a:pt x="4875279" y="1271786"/>
                  <a:pt x="4866910" y="1249693"/>
                  <a:pt x="4886960" y="1289793"/>
                </a:cubicBezTo>
              </a:path>
            </a:pathLst>
          </a:custGeom>
          <a:noFill/>
          <a:ln w="38100" cmpd="sng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6785</TotalTime>
  <Words>683</Words>
  <Application>Microsoft Office PowerPoint</Application>
  <PresentationFormat>On-screen Show (4:3)</PresentationFormat>
  <Paragraphs>211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Rounded MT Bold</vt:lpstr>
      <vt:lpstr>Buxton Sketch</vt:lpstr>
      <vt:lpstr>Calibri</vt:lpstr>
      <vt:lpstr>Courier New</vt:lpstr>
      <vt:lpstr>DokChampa</vt:lpstr>
      <vt:lpstr>Lucida Sans Unicode</vt:lpstr>
      <vt:lpstr>Verdana</vt:lpstr>
      <vt:lpstr>Wingdings 2</vt:lpstr>
      <vt:lpstr>Wingdings 3</vt:lpstr>
      <vt:lpstr>Concourse</vt:lpstr>
      <vt:lpstr>Data Structures  and Analysis  (COMP 410)</vt:lpstr>
      <vt:lpstr>PowerPoint Presentation</vt:lpstr>
      <vt:lpstr>Array Rep for any BT</vt:lpstr>
      <vt:lpstr>Now get bigger…</vt:lpstr>
      <vt:lpstr>And bigger…</vt:lpstr>
      <vt:lpstr>Array space used</vt:lpstr>
      <vt:lpstr>PowerPoint Presentation</vt:lpstr>
      <vt:lpstr>Array space used</vt:lpstr>
      <vt:lpstr>PowerPoint Presentation</vt:lpstr>
      <vt:lpstr>PowerPoint Presentation</vt:lpstr>
      <vt:lpstr>Other problems…</vt:lpstr>
      <vt:lpstr>Inner insert</vt:lpstr>
      <vt:lpstr>Inner insert</vt:lpstr>
      <vt:lpstr>Summary</vt:lpstr>
      <vt:lpstr>END</vt:lpstr>
    </vt:vector>
  </TitlesOfParts>
  <Company>The University of North Carolina at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stotts</cp:lastModifiedBy>
  <cp:revision>822</cp:revision>
  <dcterms:created xsi:type="dcterms:W3CDTF">2013-02-22T17:09:52Z</dcterms:created>
  <dcterms:modified xsi:type="dcterms:W3CDTF">2016-09-21T23:41:34Z</dcterms:modified>
</cp:coreProperties>
</file>