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Dosis Light"/>
      <p:regular r:id="rId14"/>
      <p:bold r:id="rId15"/>
    </p:embeddedFont>
    <p:embeddedFont>
      <p:font typeface="Dosis"/>
      <p:regular r:id="rId16"/>
      <p:bold r:id="rId17"/>
    </p:embeddedFont>
    <p:embeddedFont>
      <p:font typeface="Titillium Web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375BD7-8794-4BD4-94CA-CF122F839D4A}">
  <a:tblStyle styleId="{D5375BD7-8794-4BD4-94CA-CF122F839D4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fill>
          <a:solidFill>
            <a:srgbClr val="CDD7E6"/>
          </a:solidFill>
        </a:fill>
      </a:tcStyle>
    </a:band1H>
    <a:band2H>
      <a:tcTxStyle/>
    </a:band2H>
    <a:band1V>
      <a:tcTxStyle/>
      <a:tcStyle>
        <a:fill>
          <a:solidFill>
            <a:srgbClr val="CDD7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TitilliumWeb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osisLight-bold.fntdata"/><Relationship Id="rId14" Type="http://schemas.openxmlformats.org/officeDocument/2006/relationships/font" Target="fonts/DosisLight-regular.fntdata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Light-bold.fntdata"/><Relationship Id="rId6" Type="http://schemas.openxmlformats.org/officeDocument/2006/relationships/slide" Target="slides/slide1.xml"/><Relationship Id="rId18" Type="http://schemas.openxmlformats.org/officeDocument/2006/relationships/font" Target="fonts/TitilliumWeb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0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499c17cf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7" name="Google Shape;3047;g499c17cf27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79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4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3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588" name="Google Shape;588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3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651" name="Google Shape;651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3"/>
          <p:cNvGrpSpPr/>
          <p:nvPr/>
        </p:nvGrpSpPr>
        <p:grpSpPr>
          <a:xfrm rot="10800000">
            <a:off x="10243268" y="38276"/>
            <a:ext cx="1521044" cy="6781736"/>
            <a:chOff x="5608825" y="238125"/>
            <a:chExt cx="1174975" cy="5238750"/>
          </a:xfrm>
        </p:grpSpPr>
        <p:sp>
          <p:nvSpPr>
            <p:cNvPr id="753" name="Google Shape;753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3"/>
          <p:cNvSpPr txBox="1"/>
          <p:nvPr>
            <p:ph idx="12" type="sldNum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"/>
          <p:cNvSpPr txBox="1"/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06" name="Google Shape;806;p4"/>
          <p:cNvSpPr txBox="1"/>
          <p:nvPr>
            <p:ph idx="1" type="body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807" name="Google Shape;807;p4"/>
          <p:cNvSpPr txBox="1"/>
          <p:nvPr>
            <p:ph idx="2" type="body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grpSp>
        <p:nvGrpSpPr>
          <p:cNvPr id="808" name="Google Shape;808;p4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809" name="Google Shape;809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" name="Google Shape;866;p4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867" name="Google Shape;867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9" name="Google Shape;929;p4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930" name="Google Shape;930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4"/>
          <p:cNvGrpSpPr/>
          <p:nvPr/>
        </p:nvGrpSpPr>
        <p:grpSpPr>
          <a:xfrm rot="10800000">
            <a:off x="10243268" y="38276"/>
            <a:ext cx="1521044" cy="6781736"/>
            <a:chOff x="5608825" y="238125"/>
            <a:chExt cx="1174975" cy="5238750"/>
          </a:xfrm>
        </p:grpSpPr>
        <p:sp>
          <p:nvSpPr>
            <p:cNvPr id="1032" name="Google Shape;1032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4"/>
          <p:cNvSpPr txBox="1"/>
          <p:nvPr>
            <p:ph idx="12" type="sldNum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"/>
          <p:cNvSpPr txBox="1"/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085" name="Google Shape;1085;p5"/>
          <p:cNvSpPr txBox="1"/>
          <p:nvPr>
            <p:ph idx="1" type="subTitle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086" name="Google Shape;1086;p5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087" name="Google Shape;1087;p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5"/>
          <p:cNvGrpSpPr/>
          <p:nvPr/>
        </p:nvGrpSpPr>
        <p:grpSpPr>
          <a:xfrm rot="10800000">
            <a:off x="8879379" y="38264"/>
            <a:ext cx="3079792" cy="6781736"/>
            <a:chOff x="986700" y="238125"/>
            <a:chExt cx="2379075" cy="5238750"/>
          </a:xfrm>
        </p:grpSpPr>
        <p:sp>
          <p:nvSpPr>
            <p:cNvPr id="1168" name="Google Shape;1168;p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7" name="Google Shape;1287;p5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288" name="Google Shape;1288;p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7" name="Google Shape;1497;p5"/>
          <p:cNvGrpSpPr/>
          <p:nvPr/>
        </p:nvGrpSpPr>
        <p:grpSpPr>
          <a:xfrm rot="10800000">
            <a:off x="8489724" y="38264"/>
            <a:ext cx="3079760" cy="6781736"/>
            <a:chOff x="1287725" y="238125"/>
            <a:chExt cx="2379050" cy="5238750"/>
          </a:xfrm>
        </p:grpSpPr>
        <p:sp>
          <p:nvSpPr>
            <p:cNvPr id="1498" name="Google Shape;1498;p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0B87A1"/>
        </a:solidFill>
      </p:bgPr>
    </p:bg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"/>
          <p:cNvSpPr txBox="1"/>
          <p:nvPr>
            <p:ph idx="1" type="body"/>
          </p:nvPr>
        </p:nvSpPr>
        <p:spPr>
          <a:xfrm>
            <a:off x="1704767" y="986067"/>
            <a:ext cx="5708000" cy="49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4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4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4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4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4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4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4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4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3" name="Google Shape;1603;p6"/>
          <p:cNvSpPr txBox="1"/>
          <p:nvPr/>
        </p:nvSpPr>
        <p:spPr>
          <a:xfrm>
            <a:off x="879900" y="552100"/>
            <a:ext cx="1003200" cy="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Arial"/>
              <a:buNone/>
            </a:pPr>
            <a:r>
              <a:rPr b="0" i="0" lang="pt-BR" sz="16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6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4" name="Google Shape;1604;p6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605" name="Google Shape;1605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5" name="Google Shape;1685;p6"/>
          <p:cNvGrpSpPr/>
          <p:nvPr/>
        </p:nvGrpSpPr>
        <p:grpSpPr>
          <a:xfrm rot="10800000">
            <a:off x="8879379" y="38264"/>
            <a:ext cx="3079792" cy="6781736"/>
            <a:chOff x="986700" y="238125"/>
            <a:chExt cx="2379075" cy="5238750"/>
          </a:xfrm>
        </p:grpSpPr>
        <p:sp>
          <p:nvSpPr>
            <p:cNvPr id="1686" name="Google Shape;1686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p6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806" name="Google Shape;1806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5" name="Google Shape;2015;p6"/>
          <p:cNvGrpSpPr/>
          <p:nvPr/>
        </p:nvGrpSpPr>
        <p:grpSpPr>
          <a:xfrm rot="10800000">
            <a:off x="8489724" y="38264"/>
            <a:ext cx="3079760" cy="6781736"/>
            <a:chOff x="1287725" y="238125"/>
            <a:chExt cx="2379050" cy="5238750"/>
          </a:xfrm>
        </p:grpSpPr>
        <p:sp>
          <p:nvSpPr>
            <p:cNvPr id="2016" name="Google Shape;2016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10243268" y="38276"/>
            <a:ext cx="1521044" cy="6781736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rgbClr val="003B55"/>
        </a:solidFill>
      </p:bgPr>
    </p:bg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1" name="Google Shape;2401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2" name="Google Shape;2402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9" name="Google Shape;2459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0" name="Google Shape;2460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2" name="Google Shape;2522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3" name="Google Shape;2523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4" name="Google Shape;2624;p8"/>
          <p:cNvGrpSpPr/>
          <p:nvPr/>
        </p:nvGrpSpPr>
        <p:grpSpPr>
          <a:xfrm rot="10800000">
            <a:off x="10243268" y="38276"/>
            <a:ext cx="1521044" cy="6781736"/>
            <a:chOff x="5608825" y="238125"/>
            <a:chExt cx="1174975" cy="5238750"/>
          </a:xfrm>
        </p:grpSpPr>
        <p:sp>
          <p:nvSpPr>
            <p:cNvPr id="2625" name="Google Shape;2625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5" name="Google Shape;2675;p8"/>
          <p:cNvSpPr txBox="1"/>
          <p:nvPr>
            <p:ph idx="12" type="sldNum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Image background">
    <p:bg>
      <p:bgPr>
        <a:solidFill>
          <a:srgbClr val="1D1D1B"/>
        </a:solidFill>
      </p:bgPr>
    </p:bg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Google Shape;2677;p9"/>
          <p:cNvGrpSpPr/>
          <p:nvPr/>
        </p:nvGrpSpPr>
        <p:grpSpPr>
          <a:xfrm>
            <a:off x="10438143" y="38264"/>
            <a:ext cx="1715872" cy="6781736"/>
            <a:chOff x="6367294" y="28698"/>
            <a:chExt cx="1286904" cy="5086302"/>
          </a:xfrm>
        </p:grpSpPr>
        <p:sp>
          <p:nvSpPr>
            <p:cNvPr id="2678" name="Google Shape;2678;p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9" name="Google Shape;2839;p9"/>
          <p:cNvGrpSpPr/>
          <p:nvPr/>
        </p:nvGrpSpPr>
        <p:grpSpPr>
          <a:xfrm rot="10800000">
            <a:off x="38319" y="38264"/>
            <a:ext cx="1715872" cy="6781736"/>
            <a:chOff x="6367294" y="28698"/>
            <a:chExt cx="1286904" cy="5086302"/>
          </a:xfrm>
        </p:grpSpPr>
        <p:sp>
          <p:nvSpPr>
            <p:cNvPr id="2840" name="Google Shape;2840;p9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9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9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9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9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9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9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9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9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9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9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9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9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9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9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9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9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9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9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9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9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9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9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9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9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1" name="Google Shape;3001;p9"/>
          <p:cNvSpPr txBox="1"/>
          <p:nvPr>
            <p:ph idx="12" type="sldNum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6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04" name="Google Shape;3004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9pPr>
          </a:lstStyle>
          <a:p/>
        </p:txBody>
      </p:sp>
      <p:sp>
        <p:nvSpPr>
          <p:cNvPr id="3005" name="Google Shape;3005;p1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6" name="Google Shape;3006;p1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7" name="Google Shape;3007;p10"/>
          <p:cNvSpPr txBox="1"/>
          <p:nvPr>
            <p:ph idx="12" type="sldNum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1"/>
          <p:cNvSpPr txBox="1"/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</a:pPr>
            <a:r>
              <a:rPr lang="pt-BR"/>
              <a:t>Processador MAGIC</a:t>
            </a:r>
            <a:endParaRPr/>
          </a:p>
        </p:txBody>
      </p:sp>
      <p:sp>
        <p:nvSpPr>
          <p:cNvPr id="3013" name="Google Shape;3013;p11"/>
          <p:cNvSpPr txBox="1"/>
          <p:nvPr/>
        </p:nvSpPr>
        <p:spPr>
          <a:xfrm>
            <a:off x="1207992" y="5115339"/>
            <a:ext cx="41326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Alunos: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	Miller Raycell</a:t>
            </a:r>
            <a:endParaRPr b="0" i="0" sz="24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	Rodrigo de Andrade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7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p12"/>
          <p:cNvSpPr txBox="1"/>
          <p:nvPr>
            <p:ph type="title"/>
          </p:nvPr>
        </p:nvSpPr>
        <p:spPr>
          <a:xfrm>
            <a:off x="957733" y="150946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Introdução</a:t>
            </a:r>
            <a:endParaRPr/>
          </a:p>
        </p:txBody>
      </p:sp>
      <p:sp>
        <p:nvSpPr>
          <p:cNvPr id="3019" name="Google Shape;3019;p12"/>
          <p:cNvSpPr txBox="1"/>
          <p:nvPr>
            <p:ph idx="1" type="body"/>
          </p:nvPr>
        </p:nvSpPr>
        <p:spPr>
          <a:xfrm>
            <a:off x="957733" y="1802297"/>
            <a:ext cx="9014800" cy="4483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/>
              <a:t>O seguinte projeto final trata da </a:t>
            </a:r>
            <a:r>
              <a:rPr lang="pt-BR"/>
              <a:t>criação</a:t>
            </a:r>
            <a:r>
              <a:rPr lang="pt-BR"/>
              <a:t> de um processador uniciclo de 16 bits, capaz de realizar </a:t>
            </a:r>
            <a:r>
              <a:rPr lang="pt-BR"/>
              <a:t>operações lógicas e aritméticas,</a:t>
            </a:r>
            <a:r>
              <a:rPr lang="pt-BR"/>
              <a:t> de </a:t>
            </a:r>
            <a:r>
              <a:rPr lang="pt-BR"/>
              <a:t>decisão</a:t>
            </a:r>
            <a:r>
              <a:rPr lang="pt-BR"/>
              <a:t>, e saltos na </a:t>
            </a:r>
            <a:r>
              <a:rPr lang="pt-BR"/>
              <a:t>memória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3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3"/>
          <p:cNvSpPr txBox="1"/>
          <p:nvPr>
            <p:ph type="title"/>
          </p:nvPr>
        </p:nvSpPr>
        <p:spPr>
          <a:xfrm>
            <a:off x="957733" y="129207"/>
            <a:ext cx="9014800" cy="8253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Conjunto</a:t>
            </a:r>
            <a:r>
              <a:rPr lang="pt-BR" sz="4400"/>
              <a:t> de Instruções </a:t>
            </a:r>
            <a:endParaRPr/>
          </a:p>
        </p:txBody>
      </p:sp>
      <p:sp>
        <p:nvSpPr>
          <p:cNvPr id="3025" name="Google Shape;3025;p13"/>
          <p:cNvSpPr txBox="1"/>
          <p:nvPr>
            <p:ph idx="1" type="body"/>
          </p:nvPr>
        </p:nvSpPr>
        <p:spPr>
          <a:xfrm>
            <a:off x="957725" y="1451200"/>
            <a:ext cx="4614300" cy="5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Tipo R: Operações aritméticas.</a:t>
            </a:r>
            <a:endParaRPr/>
          </a:p>
          <a:p>
            <a:pPr indent="0" lvl="0" marL="152396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52396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Tipo I: Load, Store, Beq e Bne.</a:t>
            </a:r>
            <a:endParaRPr/>
          </a:p>
          <a:p>
            <a:pPr indent="-3428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8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Tipo J: Desvios incondicionais.</a:t>
            </a:r>
            <a:endParaRPr/>
          </a:p>
        </p:txBody>
      </p:sp>
      <p:sp>
        <p:nvSpPr>
          <p:cNvPr id="3026" name="Google Shape;3026;p13"/>
          <p:cNvSpPr txBox="1"/>
          <p:nvPr>
            <p:ph idx="2" type="body"/>
          </p:nvPr>
        </p:nvSpPr>
        <p:spPr>
          <a:xfrm>
            <a:off x="5465133" y="1451207"/>
            <a:ext cx="43232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OPCODE: Código de Operação.</a:t>
            </a:r>
            <a:endParaRPr/>
          </a:p>
          <a:p>
            <a:pPr indent="-3428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RS: Registrador contendo o primeiro operando.</a:t>
            </a:r>
            <a:endParaRPr/>
          </a:p>
          <a:p>
            <a:pPr indent="-3428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188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RT: Segundo registrador.</a:t>
            </a:r>
            <a:endParaRPr/>
          </a:p>
          <a:p>
            <a:pPr indent="-4571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t/>
            </a:r>
            <a:endParaRPr/>
          </a:p>
          <a:p>
            <a:pPr indent="-457188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RD: Registrador de destino.</a:t>
            </a:r>
            <a:endParaRPr/>
          </a:p>
        </p:txBody>
      </p:sp>
      <p:graphicFrame>
        <p:nvGraphicFramePr>
          <p:cNvPr id="3027" name="Google Shape;3027;p13"/>
          <p:cNvGraphicFramePr/>
          <p:nvPr/>
        </p:nvGraphicFramePr>
        <p:xfrm>
          <a:off x="1638633" y="24835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{D5375BD7-8794-4BD4-94CA-CF122F839D4A}</a:tableStyleId>
              </a:tblPr>
              <a:tblGrid>
                <a:gridCol w="780025"/>
                <a:gridCol w="609300"/>
                <a:gridCol w="586400"/>
                <a:gridCol w="715200"/>
                <a:gridCol w="606150"/>
              </a:tblGrid>
              <a:tr h="2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4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3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3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3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3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15-12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11-9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8 - 6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5 - 3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2 - 0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5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Opcode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R</a:t>
                      </a:r>
                      <a:r>
                        <a:rPr lang="pt-BR" sz="1100"/>
                        <a:t>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R</a:t>
                      </a:r>
                      <a:r>
                        <a:rPr lang="pt-BR" sz="1100"/>
                        <a:t>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R</a:t>
                      </a:r>
                      <a:r>
                        <a:rPr lang="pt-BR" sz="1100"/>
                        <a:t>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Funct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028" name="Google Shape;3028;p13"/>
          <p:cNvSpPr/>
          <p:nvPr/>
        </p:nvSpPr>
        <p:spPr>
          <a:xfrm>
            <a:off x="1751842" y="4613323"/>
            <a:ext cx="318386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9" name="Google Shape;3029;p13"/>
          <p:cNvGraphicFramePr/>
          <p:nvPr/>
        </p:nvGraphicFramePr>
        <p:xfrm>
          <a:off x="1639977" y="39288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{D5375BD7-8794-4BD4-94CA-CF122F839D4A}</a:tableStyleId>
              </a:tblPr>
              <a:tblGrid>
                <a:gridCol w="966675"/>
                <a:gridCol w="755125"/>
                <a:gridCol w="726725"/>
                <a:gridCol w="847200"/>
              </a:tblGrid>
              <a:tr h="27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4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3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3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6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9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15-12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11-9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8 - 6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5 - 0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Opcode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R</a:t>
                      </a:r>
                      <a:r>
                        <a:rPr lang="pt-BR" sz="1100"/>
                        <a:t>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R</a:t>
                      </a:r>
                      <a:r>
                        <a:rPr lang="pt-BR" sz="1100"/>
                        <a:t>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Valor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030" name="Google Shape;3030;p13"/>
          <p:cNvSpPr/>
          <p:nvPr/>
        </p:nvSpPr>
        <p:spPr>
          <a:xfrm>
            <a:off x="1751843" y="4274013"/>
            <a:ext cx="3183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1" name="Google Shape;3031;p13"/>
          <p:cNvGraphicFramePr/>
          <p:nvPr/>
        </p:nvGraphicFramePr>
        <p:xfrm>
          <a:off x="1639977" y="53003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{D5375BD7-8794-4BD4-94CA-CF122F839D4A}</a:tableStyleId>
              </a:tblPr>
              <a:tblGrid>
                <a:gridCol w="966675"/>
                <a:gridCol w="2329050"/>
              </a:tblGrid>
              <a:tr h="19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4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12 bits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9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15-12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11 - 0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Opcode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Valor do salto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14"/>
          <p:cNvSpPr txBox="1"/>
          <p:nvPr>
            <p:ph type="title"/>
          </p:nvPr>
        </p:nvSpPr>
        <p:spPr>
          <a:xfrm>
            <a:off x="944480" y="150946"/>
            <a:ext cx="9014800" cy="6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Datapath</a:t>
            </a:r>
            <a:endParaRPr/>
          </a:p>
        </p:txBody>
      </p:sp>
      <p:pic>
        <p:nvPicPr>
          <p:cNvPr id="3037" name="Google Shape;30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3267"/>
            <a:ext cx="10177670" cy="587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15"/>
          <p:cNvSpPr txBox="1"/>
          <p:nvPr>
            <p:ph type="title"/>
          </p:nvPr>
        </p:nvSpPr>
        <p:spPr>
          <a:xfrm>
            <a:off x="957733" y="466583"/>
            <a:ext cx="9014800" cy="6315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Exemplos</a:t>
            </a:r>
            <a:endParaRPr/>
          </a:p>
        </p:txBody>
      </p:sp>
      <p:sp>
        <p:nvSpPr>
          <p:cNvPr id="3043" name="Google Shape;3043;p15"/>
          <p:cNvSpPr txBox="1"/>
          <p:nvPr>
            <p:ph idx="1" type="body"/>
          </p:nvPr>
        </p:nvSpPr>
        <p:spPr>
          <a:xfrm>
            <a:off x="1023625" y="1098113"/>
            <a:ext cx="8883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587" lvl="0" marL="60958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1200"/>
              <a:t>Exemplo 1: Soma de dois valores</a:t>
            </a:r>
            <a:endParaRPr sz="1200"/>
          </a:p>
          <a:p>
            <a:pPr indent="-355586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</p:txBody>
      </p:sp>
      <p:pic>
        <p:nvPicPr>
          <p:cNvPr id="3044" name="Google Shape;3044;p15"/>
          <p:cNvPicPr preferRelativeResize="0"/>
          <p:nvPr/>
        </p:nvPicPr>
        <p:blipFill rotWithShape="1">
          <a:blip r:embed="rId3">
            <a:alphaModFix/>
          </a:blip>
          <a:srcRect b="8342" l="496" r="5888" t="16019"/>
          <a:stretch/>
        </p:blipFill>
        <p:spPr>
          <a:xfrm>
            <a:off x="72350" y="1507900"/>
            <a:ext cx="11413925" cy="51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16"/>
          <p:cNvSpPr txBox="1"/>
          <p:nvPr>
            <p:ph type="title"/>
          </p:nvPr>
        </p:nvSpPr>
        <p:spPr>
          <a:xfrm>
            <a:off x="957733" y="466583"/>
            <a:ext cx="90147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Exemplos</a:t>
            </a:r>
            <a:endParaRPr/>
          </a:p>
        </p:txBody>
      </p:sp>
      <p:sp>
        <p:nvSpPr>
          <p:cNvPr id="3050" name="Google Shape;3050;p16"/>
          <p:cNvSpPr txBox="1"/>
          <p:nvPr>
            <p:ph idx="1" type="body"/>
          </p:nvPr>
        </p:nvSpPr>
        <p:spPr>
          <a:xfrm>
            <a:off x="1023625" y="1098113"/>
            <a:ext cx="8883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587" lvl="0" marL="60958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1200"/>
              <a:t>Exemplo 2: subtração de dois valores</a:t>
            </a:r>
            <a:endParaRPr sz="1200"/>
          </a:p>
          <a:p>
            <a:pPr indent="-355587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</p:txBody>
      </p:sp>
      <p:pic>
        <p:nvPicPr>
          <p:cNvPr id="3051" name="Google Shape;3051;p16"/>
          <p:cNvPicPr preferRelativeResize="0"/>
          <p:nvPr/>
        </p:nvPicPr>
        <p:blipFill rotWithShape="1">
          <a:blip r:embed="rId3">
            <a:alphaModFix/>
          </a:blip>
          <a:srcRect b="8652" l="0" r="5784" t="17008"/>
          <a:stretch/>
        </p:blipFill>
        <p:spPr>
          <a:xfrm>
            <a:off x="196163" y="1560725"/>
            <a:ext cx="11486275" cy="50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17"/>
          <p:cNvSpPr txBox="1"/>
          <p:nvPr>
            <p:ph type="title"/>
          </p:nvPr>
        </p:nvSpPr>
        <p:spPr>
          <a:xfrm>
            <a:off x="957733" y="384312"/>
            <a:ext cx="9014800" cy="7243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Limitações</a:t>
            </a:r>
            <a:endParaRPr/>
          </a:p>
        </p:txBody>
      </p:sp>
      <p:sp>
        <p:nvSpPr>
          <p:cNvPr id="3057" name="Google Shape;3057;p17"/>
          <p:cNvSpPr txBox="1"/>
          <p:nvPr>
            <p:ph idx="1" type="body"/>
          </p:nvPr>
        </p:nvSpPr>
        <p:spPr>
          <a:xfrm>
            <a:off x="957733" y="1444487"/>
            <a:ext cx="9014800" cy="484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7987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Infelizmente encontramos alguns desafios que não conseguimos transpassar como: O não funcionamento ao utilizar tipos diferentes de instrução, a aceitação de apenas uma entrada  partir da ROM;</a:t>
            </a:r>
            <a:endParaRPr/>
          </a:p>
          <a:p>
            <a:pPr indent="-507986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Para saltos infelizmente não conseguimos fazer o endereçamento adequado para o salto;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18"/>
          <p:cNvSpPr txBox="1"/>
          <p:nvPr>
            <p:ph type="title"/>
          </p:nvPr>
        </p:nvSpPr>
        <p:spPr>
          <a:xfrm>
            <a:off x="957733" y="390731"/>
            <a:ext cx="9014800" cy="681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Conclusão</a:t>
            </a:r>
            <a:endParaRPr/>
          </a:p>
        </p:txBody>
      </p:sp>
      <p:sp>
        <p:nvSpPr>
          <p:cNvPr id="3063" name="Google Shape;3063;p18"/>
          <p:cNvSpPr txBox="1"/>
          <p:nvPr>
            <p:ph idx="1" type="body"/>
          </p:nvPr>
        </p:nvSpPr>
        <p:spPr>
          <a:xfrm>
            <a:off x="957733" y="1470991"/>
            <a:ext cx="9014800" cy="4814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/>
              <a:t>O processador MAGIC comprovou a necessidade de se ter um bom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/>
              <a:t>conhecimento de hardware, pois com um mal-uso, o componente não será utilizado com eficiência, o que não é interessante para nenhum arquiteto de hardware.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Tec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