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osis" panose="020B0604020202020204" charset="0"/>
      <p:regular r:id="rId16"/>
      <p:bold r:id="rId17"/>
    </p:embeddedFont>
    <p:embeddedFont>
      <p:font typeface="Dosis Light" panose="020B0604020202020204" charset="0"/>
      <p:regular r:id="rId18"/>
      <p:bold r:id="rId19"/>
    </p:embeddedFont>
    <p:embeddedFont>
      <p:font typeface="Titillium Web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375BD7-8794-4BD4-94CA-CF122F839D4A}">
  <a:tblStyle styleId="{D5375BD7-8794-4BD4-94CA-CF122F839D4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D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499c17cf2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g499c17cf2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8879379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8489724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3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588" name="Google Shape;588;p3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3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651" name="Google Shape;651;p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3"/>
          <p:cNvGrpSpPr/>
          <p:nvPr/>
        </p:nvGrpSpPr>
        <p:grpSpPr>
          <a:xfrm rot="10800000">
            <a:off x="10243268" y="38276"/>
            <a:ext cx="1521044" cy="6781736"/>
            <a:chOff x="5608825" y="238125"/>
            <a:chExt cx="1174975" cy="5238750"/>
          </a:xfrm>
        </p:grpSpPr>
        <p:sp>
          <p:nvSpPr>
            <p:cNvPr id="753" name="Google Shape;753;p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3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4"/>
          <p:cNvSpPr txBox="1">
            <a:spLocks noGrp="1"/>
          </p:cNvSpPr>
          <p:nvPr>
            <p:ph type="body" idx="1"/>
          </p:nvPr>
        </p:nvSpPr>
        <p:spPr>
          <a:xfrm>
            <a:off x="957733" y="2350200"/>
            <a:ext cx="4323200" cy="4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07" name="Google Shape;807;p4"/>
          <p:cNvSpPr txBox="1">
            <a:spLocks noGrp="1"/>
          </p:cNvSpPr>
          <p:nvPr>
            <p:ph type="body" idx="2"/>
          </p:nvPr>
        </p:nvSpPr>
        <p:spPr>
          <a:xfrm>
            <a:off x="5541428" y="2350200"/>
            <a:ext cx="4323200" cy="4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808" name="Google Shape;808;p4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809" name="Google Shape;809;p4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6" name="Google Shape;866;p4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867" name="Google Shape;867;p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9" name="Google Shape;929;p4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930" name="Google Shape;930;p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4"/>
          <p:cNvGrpSpPr/>
          <p:nvPr/>
        </p:nvGrpSpPr>
        <p:grpSpPr>
          <a:xfrm rot="10800000">
            <a:off x="10243268" y="38276"/>
            <a:ext cx="1521044" cy="6781736"/>
            <a:chOff x="5608825" y="238125"/>
            <a:chExt cx="1174975" cy="5238750"/>
          </a:xfrm>
        </p:grpSpPr>
        <p:sp>
          <p:nvSpPr>
            <p:cNvPr id="1032" name="Google Shape;1032;p4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2" name="Google Shape;1082;p4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85" name="Google Shape;1085;p5"/>
          <p:cNvSpPr txBox="1">
            <a:spLocks noGrp="1"/>
          </p:cNvSpPr>
          <p:nvPr>
            <p:ph type="subTitle" idx="1"/>
          </p:nvPr>
        </p:nvSpPr>
        <p:spPr>
          <a:xfrm>
            <a:off x="914400" y="5310740"/>
            <a:ext cx="702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086" name="Google Shape;1086;p5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087" name="Google Shape;1087;p5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5"/>
          <p:cNvGrpSpPr/>
          <p:nvPr/>
        </p:nvGrpSpPr>
        <p:grpSpPr>
          <a:xfrm rot="10800000">
            <a:off x="8879379" y="38264"/>
            <a:ext cx="3079792" cy="6781736"/>
            <a:chOff x="986700" y="238125"/>
            <a:chExt cx="2379075" cy="5238750"/>
          </a:xfrm>
        </p:grpSpPr>
        <p:sp>
          <p:nvSpPr>
            <p:cNvPr id="1168" name="Google Shape;1168;p5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7" name="Google Shape;1287;p5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1288" name="Google Shape;1288;p5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5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5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7" name="Google Shape;1497;p5"/>
          <p:cNvGrpSpPr/>
          <p:nvPr/>
        </p:nvGrpSpPr>
        <p:grpSpPr>
          <a:xfrm rot="10800000">
            <a:off x="8489724" y="38264"/>
            <a:ext cx="3079760" cy="6781736"/>
            <a:chOff x="1287725" y="238125"/>
            <a:chExt cx="2379050" cy="5238750"/>
          </a:xfrm>
        </p:grpSpPr>
        <p:sp>
          <p:nvSpPr>
            <p:cNvPr id="1498" name="Google Shape;1498;p5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0B87A1"/>
        </a:soli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6"/>
          <p:cNvSpPr txBox="1">
            <a:spLocks noGrp="1"/>
          </p:cNvSpPr>
          <p:nvPr>
            <p:ph type="body" idx="1"/>
          </p:nvPr>
        </p:nvSpPr>
        <p:spPr>
          <a:xfrm>
            <a:off x="1704767" y="986067"/>
            <a:ext cx="5708000" cy="4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4000" i="1">
                <a:solidFill>
                  <a:srgbClr val="FFFFFF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4000" i="1">
                <a:solidFill>
                  <a:srgbClr val="FFFFFF"/>
                </a:solidFill>
              </a:defRPr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4000" i="1">
                <a:solidFill>
                  <a:srgbClr val="FFFFFF"/>
                </a:solidFill>
              </a:defRPr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03" name="Google Shape;1603;p6"/>
          <p:cNvSpPr txBox="1"/>
          <p:nvPr/>
        </p:nvSpPr>
        <p:spPr>
          <a:xfrm>
            <a:off x="879900" y="552100"/>
            <a:ext cx="1003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</a:pPr>
            <a:r>
              <a:rPr lang="pt-BR" sz="16000" b="0" i="0" u="none" strike="noStrike" cap="non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6000" b="0" i="0" u="none" strike="noStrike" cap="non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04" name="Google Shape;1604;p6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605" name="Google Shape;1605;p6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6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5" name="Google Shape;1685;p6"/>
          <p:cNvGrpSpPr/>
          <p:nvPr/>
        </p:nvGrpSpPr>
        <p:grpSpPr>
          <a:xfrm rot="10800000">
            <a:off x="8879379" y="38264"/>
            <a:ext cx="3079792" cy="6781736"/>
            <a:chOff x="986700" y="238125"/>
            <a:chExt cx="2379075" cy="5238750"/>
          </a:xfrm>
        </p:grpSpPr>
        <p:sp>
          <p:nvSpPr>
            <p:cNvPr id="1686" name="Google Shape;1686;p6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6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5" name="Google Shape;1805;p6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1806" name="Google Shape;1806;p6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5" name="Google Shape;2015;p6"/>
          <p:cNvGrpSpPr/>
          <p:nvPr/>
        </p:nvGrpSpPr>
        <p:grpSpPr>
          <a:xfrm rot="10800000">
            <a:off x="8489724" y="38264"/>
            <a:ext cx="3079760" cy="6781736"/>
            <a:chOff x="1287725" y="238125"/>
            <a:chExt cx="2379050" cy="5238750"/>
          </a:xfrm>
        </p:grpSpPr>
        <p:sp>
          <p:nvSpPr>
            <p:cNvPr id="2016" name="Google Shape;2016;p6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10243268" y="38276"/>
            <a:ext cx="1521044" cy="6781736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003B55"/>
        </a:solid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1" name="Google Shape;2401;p8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402" name="Google Shape;2402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9" name="Google Shape;2459;p8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460" name="Google Shape;2460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2" name="Google Shape;2522;p8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523" name="Google Shape;2523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4" name="Google Shape;2624;p8"/>
          <p:cNvGrpSpPr/>
          <p:nvPr/>
        </p:nvGrpSpPr>
        <p:grpSpPr>
          <a:xfrm rot="10800000">
            <a:off x="10243268" y="38276"/>
            <a:ext cx="1521044" cy="6781736"/>
            <a:chOff x="5608825" y="238125"/>
            <a:chExt cx="1174975" cy="5238750"/>
          </a:xfrm>
        </p:grpSpPr>
        <p:sp>
          <p:nvSpPr>
            <p:cNvPr id="2625" name="Google Shape;2625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5" name="Google Shape;2675;p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1D1D1B"/>
        </a:solidFill>
        <a:effectLst/>
      </p:bgPr>
    </p:bg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7" name="Google Shape;2677;p9"/>
          <p:cNvGrpSpPr/>
          <p:nvPr/>
        </p:nvGrpSpPr>
        <p:grpSpPr>
          <a:xfrm>
            <a:off x="10438143" y="38264"/>
            <a:ext cx="1715872" cy="6781736"/>
            <a:chOff x="6367294" y="28698"/>
            <a:chExt cx="1286904" cy="5086302"/>
          </a:xfrm>
        </p:grpSpPr>
        <p:sp>
          <p:nvSpPr>
            <p:cNvPr id="2678" name="Google Shape;2678;p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9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9" name="Google Shape;2839;p9"/>
          <p:cNvGrpSpPr/>
          <p:nvPr/>
        </p:nvGrpSpPr>
        <p:grpSpPr>
          <a:xfrm rot="10800000">
            <a:off x="38319" y="38264"/>
            <a:ext cx="1715872" cy="6781736"/>
            <a:chOff x="6367294" y="28698"/>
            <a:chExt cx="1286904" cy="5086302"/>
          </a:xfrm>
        </p:grpSpPr>
        <p:sp>
          <p:nvSpPr>
            <p:cNvPr id="2840" name="Google Shape;2840;p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9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9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9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9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9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9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9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9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9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9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9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9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9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9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9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9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9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9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9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9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9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9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9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9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9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9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9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9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9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9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9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9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9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9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9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9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9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9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9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9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9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9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9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9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9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9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9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9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9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9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9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9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9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9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9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9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9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9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9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9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1" name="Google Shape;3001;p9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04" name="Google Shape;3004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9pPr>
          </a:lstStyle>
          <a:p>
            <a:endParaRPr/>
          </a:p>
        </p:txBody>
      </p:sp>
      <p:sp>
        <p:nvSpPr>
          <p:cNvPr id="3005" name="Google Shape;3005;p1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6" name="Google Shape;3006;p1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7" name="Google Shape;3007;p10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1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</a:pPr>
            <a:r>
              <a:rPr lang="pt-BR"/>
              <a:t>Processador MAGIC</a:t>
            </a:r>
            <a:endParaRPr/>
          </a:p>
        </p:txBody>
      </p:sp>
      <p:sp>
        <p:nvSpPr>
          <p:cNvPr id="3013" name="Google Shape;3013;p11"/>
          <p:cNvSpPr txBox="1"/>
          <p:nvPr/>
        </p:nvSpPr>
        <p:spPr>
          <a:xfrm>
            <a:off x="1207992" y="5115339"/>
            <a:ext cx="41326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Alunos: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	Miller Raycell</a:t>
            </a:r>
            <a:endParaRPr sz="2400" b="0" i="0" u="none" strike="noStrike" cap="non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	Rodrigo de Andrade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p12"/>
          <p:cNvSpPr txBox="1">
            <a:spLocks noGrp="1"/>
          </p:cNvSpPr>
          <p:nvPr>
            <p:ph type="title"/>
          </p:nvPr>
        </p:nvSpPr>
        <p:spPr>
          <a:xfrm>
            <a:off x="957733" y="150946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Introdução</a:t>
            </a:r>
            <a:endParaRPr/>
          </a:p>
        </p:txBody>
      </p:sp>
      <p:sp>
        <p:nvSpPr>
          <p:cNvPr id="3019" name="Google Shape;3019;p12"/>
          <p:cNvSpPr txBox="1">
            <a:spLocks noGrp="1"/>
          </p:cNvSpPr>
          <p:nvPr>
            <p:ph type="body" idx="1"/>
          </p:nvPr>
        </p:nvSpPr>
        <p:spPr>
          <a:xfrm>
            <a:off x="957733" y="1802297"/>
            <a:ext cx="9014800" cy="448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/>
              <a:t>O seguinte projeto final trata da criação de um processador uniciclo de 16 bits, capaz de realizar operações lógicas e aritméticas, de decisão, e saltos na memória.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3"/>
          <p:cNvSpPr txBox="1">
            <a:spLocks noGrp="1"/>
          </p:cNvSpPr>
          <p:nvPr>
            <p:ph type="title"/>
          </p:nvPr>
        </p:nvSpPr>
        <p:spPr>
          <a:xfrm>
            <a:off x="957733" y="129207"/>
            <a:ext cx="9014800" cy="82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Conjunto</a:t>
            </a:r>
            <a:r>
              <a:rPr lang="pt-BR" sz="4400"/>
              <a:t> de Instruções </a:t>
            </a:r>
            <a:endParaRPr/>
          </a:p>
        </p:txBody>
      </p:sp>
      <p:sp>
        <p:nvSpPr>
          <p:cNvPr id="3025" name="Google Shape;3025;p13"/>
          <p:cNvSpPr txBox="1">
            <a:spLocks noGrp="1"/>
          </p:cNvSpPr>
          <p:nvPr>
            <p:ph type="body" idx="1"/>
          </p:nvPr>
        </p:nvSpPr>
        <p:spPr>
          <a:xfrm>
            <a:off x="957725" y="1451200"/>
            <a:ext cx="4614300" cy="5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Tipo R: Operações aritméticas.</a:t>
            </a:r>
            <a:endParaRPr/>
          </a:p>
          <a:p>
            <a:pPr marL="152396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52396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09585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Tipo I: Load, Store, Beq e Bne.</a:t>
            </a:r>
            <a:endParaRPr/>
          </a:p>
          <a:p>
            <a:pPr marL="609585" lvl="0" indent="-3428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09585" lvl="0" indent="-3428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09585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Tipo J: Desvios incondicionais.</a:t>
            </a:r>
            <a:endParaRPr/>
          </a:p>
        </p:txBody>
      </p:sp>
      <p:sp>
        <p:nvSpPr>
          <p:cNvPr id="3026" name="Google Shape;3026;p13"/>
          <p:cNvSpPr txBox="1">
            <a:spLocks noGrp="1"/>
          </p:cNvSpPr>
          <p:nvPr>
            <p:ph type="body" idx="2"/>
          </p:nvPr>
        </p:nvSpPr>
        <p:spPr>
          <a:xfrm>
            <a:off x="5465133" y="1451207"/>
            <a:ext cx="4323200" cy="4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OPCODE: Código de Operação.</a:t>
            </a:r>
            <a:endParaRPr/>
          </a:p>
          <a:p>
            <a:pPr marL="609585" lvl="0" indent="-3428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09585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RS: Registrador contendo o primeiro operando.</a:t>
            </a:r>
            <a:endParaRPr/>
          </a:p>
          <a:p>
            <a:pPr marL="609585" lvl="0" indent="-3428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09584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RT: Segundo registrador.</a:t>
            </a:r>
            <a:endParaRPr/>
          </a:p>
          <a:p>
            <a:pPr marL="609585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endParaRPr/>
          </a:p>
          <a:p>
            <a:pPr marL="609585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RD: Registrador de destino.</a:t>
            </a:r>
            <a:endParaRPr/>
          </a:p>
        </p:txBody>
      </p:sp>
      <p:graphicFrame>
        <p:nvGraphicFramePr>
          <p:cNvPr id="3027" name="Google Shape;3027;p13"/>
          <p:cNvGraphicFramePr/>
          <p:nvPr/>
        </p:nvGraphicFramePr>
        <p:xfrm>
          <a:off x="1638633" y="2483587"/>
          <a:ext cx="3297075" cy="736725"/>
        </p:xfrm>
        <a:graphic>
          <a:graphicData uri="http://schemas.openxmlformats.org/drawingml/2006/table">
            <a:tbl>
              <a:tblPr firstRow="1" firstCol="1" bandRow="1">
                <a:noFill/>
                <a:tableStyleId>{D5375BD7-8794-4BD4-94CA-CF122F839D4A}</a:tableStyleId>
              </a:tblPr>
              <a:tblGrid>
                <a:gridCol w="78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4 bits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 bits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 bits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 bits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 bits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15-12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11-9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8 - 6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5 - 3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2 - 0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Opcode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R</a:t>
                      </a:r>
                      <a:r>
                        <a:rPr lang="pt-BR" sz="1100"/>
                        <a:t>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R</a:t>
                      </a:r>
                      <a:r>
                        <a:rPr lang="pt-BR" sz="1100"/>
                        <a:t>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R</a:t>
                      </a:r>
                      <a:r>
                        <a:rPr lang="pt-BR" sz="1100"/>
                        <a:t>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Funct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28" name="Google Shape;3028;p13"/>
          <p:cNvSpPr/>
          <p:nvPr/>
        </p:nvSpPr>
        <p:spPr>
          <a:xfrm>
            <a:off x="1751842" y="4613323"/>
            <a:ext cx="318386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9" name="Google Shape;3029;p13"/>
          <p:cNvGraphicFramePr/>
          <p:nvPr/>
        </p:nvGraphicFramePr>
        <p:xfrm>
          <a:off x="1639977" y="3928869"/>
          <a:ext cx="3295725" cy="766209"/>
        </p:xfrm>
        <a:graphic>
          <a:graphicData uri="http://schemas.openxmlformats.org/drawingml/2006/table">
            <a:tbl>
              <a:tblPr firstRow="1" firstCol="1" bandRow="1">
                <a:noFill/>
                <a:tableStyleId>{D5375BD7-8794-4BD4-94CA-CF122F839D4A}</a:tableStyleId>
              </a:tblPr>
              <a:tblGrid>
                <a:gridCol w="9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4 bits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 bits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 bits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6 bits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15-12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11-9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8 - 6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5 - 0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Opcode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R</a:t>
                      </a:r>
                      <a:r>
                        <a:rPr lang="pt-BR" sz="1100"/>
                        <a:t>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R</a:t>
                      </a:r>
                      <a:r>
                        <a:rPr lang="pt-BR" sz="1100"/>
                        <a:t>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Valor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30" name="Google Shape;3030;p13"/>
          <p:cNvSpPr/>
          <p:nvPr/>
        </p:nvSpPr>
        <p:spPr>
          <a:xfrm>
            <a:off x="1751843" y="4274013"/>
            <a:ext cx="31839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31" name="Google Shape;3031;p13"/>
          <p:cNvGraphicFramePr/>
          <p:nvPr/>
        </p:nvGraphicFramePr>
        <p:xfrm>
          <a:off x="1639977" y="5300399"/>
          <a:ext cx="3295725" cy="822493"/>
        </p:xfrm>
        <a:graphic>
          <a:graphicData uri="http://schemas.openxmlformats.org/drawingml/2006/table">
            <a:tbl>
              <a:tblPr firstRow="1" firstCol="1" bandRow="1">
                <a:noFill/>
                <a:tableStyleId>{D5375BD7-8794-4BD4-94CA-CF122F839D4A}</a:tableStyleId>
              </a:tblPr>
              <a:tblGrid>
                <a:gridCol w="9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4 bits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12 bits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15-12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11 - 0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Opcode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Valor do salto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14"/>
          <p:cNvSpPr txBox="1">
            <a:spLocks noGrp="1"/>
          </p:cNvSpPr>
          <p:nvPr>
            <p:ph type="title"/>
          </p:nvPr>
        </p:nvSpPr>
        <p:spPr>
          <a:xfrm>
            <a:off x="944480" y="150946"/>
            <a:ext cx="9014800" cy="6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Datapath</a:t>
            </a:r>
            <a:endParaRPr/>
          </a:p>
        </p:txBody>
      </p:sp>
      <p:pic>
        <p:nvPicPr>
          <p:cNvPr id="3037" name="Google Shape;30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3267"/>
            <a:ext cx="10177670" cy="587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15"/>
          <p:cNvSpPr txBox="1">
            <a:spLocks noGrp="1"/>
          </p:cNvSpPr>
          <p:nvPr>
            <p:ph type="title"/>
          </p:nvPr>
        </p:nvSpPr>
        <p:spPr>
          <a:xfrm>
            <a:off x="957733" y="466583"/>
            <a:ext cx="9014800" cy="6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Exemplos</a:t>
            </a:r>
            <a:endParaRPr/>
          </a:p>
        </p:txBody>
      </p:sp>
      <p:sp>
        <p:nvSpPr>
          <p:cNvPr id="3043" name="Google Shape;3043;p15"/>
          <p:cNvSpPr txBox="1">
            <a:spLocks noGrp="1"/>
          </p:cNvSpPr>
          <p:nvPr>
            <p:ph type="body" idx="1"/>
          </p:nvPr>
        </p:nvSpPr>
        <p:spPr>
          <a:xfrm>
            <a:off x="1023625" y="1098113"/>
            <a:ext cx="8883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4" lvl="0" indent="-35558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1200"/>
              <a:t>Exemplo 1: Soma de dois valores</a:t>
            </a:r>
            <a:endParaRPr sz="1200"/>
          </a:p>
          <a:p>
            <a:pPr marL="609585" lvl="0" indent="-3555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1200"/>
          </a:p>
        </p:txBody>
      </p:sp>
      <p:pic>
        <p:nvPicPr>
          <p:cNvPr id="3044" name="Google Shape;3044;p15"/>
          <p:cNvPicPr preferRelativeResize="0"/>
          <p:nvPr/>
        </p:nvPicPr>
        <p:blipFill rotWithShape="1">
          <a:blip r:embed="rId3">
            <a:alphaModFix/>
          </a:blip>
          <a:srcRect l="496" t="16019" r="5888" b="8342"/>
          <a:stretch/>
        </p:blipFill>
        <p:spPr>
          <a:xfrm>
            <a:off x="72350" y="1490144"/>
            <a:ext cx="11413925" cy="51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16"/>
          <p:cNvSpPr txBox="1">
            <a:spLocks noGrp="1"/>
          </p:cNvSpPr>
          <p:nvPr>
            <p:ph type="title"/>
          </p:nvPr>
        </p:nvSpPr>
        <p:spPr>
          <a:xfrm>
            <a:off x="957733" y="466583"/>
            <a:ext cx="90147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Exemplos</a:t>
            </a:r>
            <a:endParaRPr/>
          </a:p>
        </p:txBody>
      </p:sp>
      <p:sp>
        <p:nvSpPr>
          <p:cNvPr id="3050" name="Google Shape;3050;p16"/>
          <p:cNvSpPr txBox="1">
            <a:spLocks noGrp="1"/>
          </p:cNvSpPr>
          <p:nvPr>
            <p:ph type="body" idx="1"/>
          </p:nvPr>
        </p:nvSpPr>
        <p:spPr>
          <a:xfrm>
            <a:off x="1023625" y="1098113"/>
            <a:ext cx="8883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4" lvl="0" indent="-35558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1200"/>
              <a:t>Exemplo 2: subtração de dois valores</a:t>
            </a:r>
            <a:endParaRPr sz="1200"/>
          </a:p>
          <a:p>
            <a:pPr marL="609584" lvl="0" indent="-3555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1200"/>
          </a:p>
        </p:txBody>
      </p:sp>
      <p:pic>
        <p:nvPicPr>
          <p:cNvPr id="3051" name="Google Shape;3051;p16"/>
          <p:cNvPicPr preferRelativeResize="0"/>
          <p:nvPr/>
        </p:nvPicPr>
        <p:blipFill rotWithShape="1">
          <a:blip r:embed="rId3">
            <a:alphaModFix/>
          </a:blip>
          <a:srcRect t="17008" r="5784" b="8652"/>
          <a:stretch/>
        </p:blipFill>
        <p:spPr>
          <a:xfrm>
            <a:off x="196163" y="1560725"/>
            <a:ext cx="11486275" cy="50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17"/>
          <p:cNvSpPr txBox="1">
            <a:spLocks noGrp="1"/>
          </p:cNvSpPr>
          <p:nvPr>
            <p:ph type="title"/>
          </p:nvPr>
        </p:nvSpPr>
        <p:spPr>
          <a:xfrm>
            <a:off x="957733" y="384312"/>
            <a:ext cx="9014800" cy="72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Limitações</a:t>
            </a:r>
            <a:endParaRPr/>
          </a:p>
        </p:txBody>
      </p:sp>
      <p:sp>
        <p:nvSpPr>
          <p:cNvPr id="3057" name="Google Shape;3057;p17"/>
          <p:cNvSpPr txBox="1">
            <a:spLocks noGrp="1"/>
          </p:cNvSpPr>
          <p:nvPr>
            <p:ph type="body" idx="1"/>
          </p:nvPr>
        </p:nvSpPr>
        <p:spPr>
          <a:xfrm>
            <a:off x="957733" y="1444487"/>
            <a:ext cx="9014800" cy="484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4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▪"/>
            </a:pPr>
            <a:r>
              <a:rPr lang="pt-BR"/>
              <a:t>Infelizmente encontramos alguns desafios que não conseguimos transpassar como: O não funcionamento ao utilizar tipos diferentes de instrução, a aceitação de apenas uma entrada  partir da ROM;</a:t>
            </a:r>
            <a:endParaRPr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▪"/>
            </a:pPr>
            <a:r>
              <a:rPr lang="pt-BR"/>
              <a:t>Para saltos infelizmente não conseguimos fazer o endereçamento adequado para o salto;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18"/>
          <p:cNvSpPr txBox="1">
            <a:spLocks noGrp="1"/>
          </p:cNvSpPr>
          <p:nvPr>
            <p:ph type="title"/>
          </p:nvPr>
        </p:nvSpPr>
        <p:spPr>
          <a:xfrm>
            <a:off x="957733" y="390731"/>
            <a:ext cx="9014800" cy="68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Conclusão</a:t>
            </a:r>
            <a:endParaRPr/>
          </a:p>
        </p:txBody>
      </p:sp>
      <p:sp>
        <p:nvSpPr>
          <p:cNvPr id="3063" name="Google Shape;3063;p18"/>
          <p:cNvSpPr txBox="1">
            <a:spLocks noGrp="1"/>
          </p:cNvSpPr>
          <p:nvPr>
            <p:ph type="body" idx="1"/>
          </p:nvPr>
        </p:nvSpPr>
        <p:spPr>
          <a:xfrm>
            <a:off x="957733" y="1470991"/>
            <a:ext cx="9014800" cy="481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/>
              <a:t>O processador MAGIC comprovou a necessidade de se ter um bom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/>
              <a:t>conhecimento de hardware, pois com um mal-uso, o componente não será utilizado com eficiência, o que não é interessante para nenhum arquiteto de hardware.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E3FE49-8B39-45AD-96C2-25E63844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057" y="1530165"/>
            <a:ext cx="9014800" cy="3974000"/>
          </a:xfrm>
        </p:spPr>
        <p:txBody>
          <a:bodyPr/>
          <a:lstStyle/>
          <a:p>
            <a:pPr marL="76200" indent="0" algn="ctr">
              <a:buNone/>
            </a:pPr>
            <a:r>
              <a:rPr lang="pt-BR" sz="9600" dirty="0"/>
              <a:t>MUITO OBRIGADO</a:t>
            </a:r>
          </a:p>
        </p:txBody>
      </p:sp>
    </p:spTree>
    <p:extLst>
      <p:ext uri="{BB962C8B-B14F-4D97-AF65-F5344CB8AC3E}">
        <p14:creationId xmlns:p14="http://schemas.microsoft.com/office/powerpoint/2010/main" val="24090473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c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248</Words>
  <Application>Microsoft Office PowerPoint</Application>
  <PresentationFormat>Widescreen</PresentationFormat>
  <Paragraphs>66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Dosis Light</vt:lpstr>
      <vt:lpstr>Dosis</vt:lpstr>
      <vt:lpstr>Titillium Web Light</vt:lpstr>
      <vt:lpstr>Theme Tec</vt:lpstr>
      <vt:lpstr>Processador MAGIC</vt:lpstr>
      <vt:lpstr>Introdução</vt:lpstr>
      <vt:lpstr>Conjunto de Instruções </vt:lpstr>
      <vt:lpstr>Datapath</vt:lpstr>
      <vt:lpstr>Exemplos</vt:lpstr>
      <vt:lpstr>Exemplos</vt:lpstr>
      <vt:lpstr>Limitações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MAGIC</dc:title>
  <cp:lastModifiedBy>Miller Monteiro</cp:lastModifiedBy>
  <cp:revision>3</cp:revision>
  <dcterms:modified xsi:type="dcterms:W3CDTF">2018-12-04T13:49:03Z</dcterms:modified>
</cp:coreProperties>
</file>