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40EB61-E98E-453F-8A0D-62D418F80939}">
  <a:tblStyle styleId="{F840EB61-E98E-453F-8A0D-62D418F8093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cbi.nlm.nih.gov/pubmed/2546640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Detection in Parkinson’s using Voice Features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60950" y="32485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Miller Tracy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for Identifying Confounding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975" y="1859300"/>
            <a:ext cx="3759919" cy="291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Confounding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775" y="1773400"/>
            <a:ext cx="4842225" cy="29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7113850" y="2256725"/>
            <a:ext cx="16611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3323400" y="4788375"/>
            <a:ext cx="24972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50 permutations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GroupKFold - </a:t>
            </a:r>
            <a:r>
              <a:rPr lang="en"/>
              <a:t>Temporal Summarization</a:t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2006650" y="1787550"/>
            <a:ext cx="1510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6495250" y="1787550"/>
            <a:ext cx="1510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50" y="2205125"/>
            <a:ext cx="4114625" cy="24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000" y="2205125"/>
            <a:ext cx="4114642" cy="24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suggest differences in voice features can be detected between Controls and a Mild Stage Parkinson’s subgroup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Identity Confounding highlights the need for new strategies to help balance participation in mobile studies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MDS - proxy for severity, no clinical validation provided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 studies should provide clinical validation of severity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50" y="1751075"/>
            <a:ext cx="3655800" cy="317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925" y="2209650"/>
            <a:ext cx="4918150" cy="2259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Shape 76"/>
          <p:cNvGrpSpPr/>
          <p:nvPr/>
        </p:nvGrpSpPr>
        <p:grpSpPr>
          <a:xfrm>
            <a:off x="4208750" y="2548700"/>
            <a:ext cx="4624500" cy="1549875"/>
            <a:chOff x="4208750" y="2548700"/>
            <a:chExt cx="4624500" cy="1549875"/>
          </a:xfrm>
        </p:grpSpPr>
        <p:sp>
          <p:nvSpPr>
            <p:cNvPr id="77" name="Shape 77"/>
            <p:cNvSpPr/>
            <p:nvPr/>
          </p:nvSpPr>
          <p:spPr>
            <a:xfrm>
              <a:off x="4208750" y="2548700"/>
              <a:ext cx="4624500" cy="25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208750" y="2802500"/>
              <a:ext cx="4624500" cy="25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8750" y="3844775"/>
              <a:ext cx="4624500" cy="253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7907650" y="2939138"/>
            <a:ext cx="1026300" cy="8982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00" y="2252350"/>
            <a:ext cx="1685825" cy="19715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1948000" y="3230750"/>
            <a:ext cx="723000" cy="31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400" y="2883784"/>
            <a:ext cx="2316801" cy="10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 rot="-1359873">
            <a:off x="5160643" y="2870208"/>
            <a:ext cx="739616" cy="3149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1242995">
            <a:off x="5160904" y="3537526"/>
            <a:ext cx="726793" cy="31474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5923063" y="2591300"/>
            <a:ext cx="11664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Diagnosis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“Mild Stage”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5923063" y="3475750"/>
            <a:ext cx="11664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</a:t>
            </a:r>
            <a:endParaRPr/>
          </a:p>
        </p:txBody>
      </p:sp>
      <p:sp>
        <p:nvSpPr>
          <p:cNvPr id="93" name="Shape 93"/>
          <p:cNvSpPr/>
          <p:nvPr/>
        </p:nvSpPr>
        <p:spPr>
          <a:xfrm rot="1781582">
            <a:off x="6957401" y="2870179"/>
            <a:ext cx="740078" cy="31509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rot="-1384771">
            <a:off x="6957822" y="3537423"/>
            <a:ext cx="739270" cy="3149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7954350" y="3081300"/>
            <a:ext cx="1119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Early Detection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2900800" y="1985100"/>
            <a:ext cx="4902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feature extraction                      Classification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7954350" y="1913988"/>
            <a:ext cx="2227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196825" y="2519150"/>
            <a:ext cx="466500" cy="4200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166225" y="3537400"/>
            <a:ext cx="513300" cy="315000"/>
          </a:xfrm>
          <a:prstGeom prst="mathMin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Screening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 out: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Surgeries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Medications for Controls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‘Are Caretaker’ Field for Parkinson’s group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Parkinson’s Mild Stage group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MDS-UPDRS Part II (13 questions)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Martinez-Martin et al.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https://www.ncbi.nlm.nih.gov/pubmed/25466406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Scores 12/13 cutoff between Mild/Moderate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MDS-UPDRS &lt; 10 - Mild Stage (10 questions)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Sample Cleaning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outliers (samples that were too long or too short)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std from mean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 for medication time point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Parkinson’s - [ ‘Immediately After’, ‘Don’t take meds’]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Controls - [‘Dont take meds’]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Features</a:t>
            </a:r>
            <a:endParaRPr/>
          </a:p>
        </p:txBody>
      </p:sp>
      <p:graphicFrame>
        <p:nvGraphicFramePr>
          <p:cNvPr id="117" name="Shape 117"/>
          <p:cNvGraphicFramePr/>
          <p:nvPr/>
        </p:nvGraphicFramePr>
        <p:xfrm>
          <a:off x="1236425" y="1853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{F840EB61-E98E-453F-8A0D-62D418F80939}</a:tableStyleId>
              </a:tblPr>
              <a:tblGrid>
                <a:gridCol w="1361775"/>
                <a:gridCol w="631675"/>
              </a:tblGrid>
              <a:tr h="2551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Py Audio Features</a:t>
                      </a:r>
                      <a:endParaRPr b="1"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Zero Crossing Rate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</a:tr>
              <a:tr h="20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Energy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Entropy of Energy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</a:tr>
              <a:tr h="20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Spectral Centroid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Spectral Spread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</a:tr>
              <a:tr h="20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Spectral Entropy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Spectral Flux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</a:tr>
              <a:tr h="20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Spectral Rolloff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MFCCs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</a:tr>
              <a:tr h="20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Chroma Vector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Chroma Deviation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F3"/>
                    </a:solidFill>
                  </a:tcPr>
                </a:tc>
              </a:tr>
              <a:tr h="20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x="3805750" y="2777213"/>
            <a:ext cx="1107000" cy="1107000"/>
          </a:xfrm>
          <a:prstGeom prst="mathPlus">
            <a:avLst>
              <a:gd fmla="val 23520" name="adj1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Shape 119"/>
          <p:cNvGraphicFramePr/>
          <p:nvPr/>
        </p:nvGraphicFramePr>
        <p:xfrm>
          <a:off x="5549625" y="254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{F840EB61-E98E-453F-8A0D-62D418F80939}</a:tableStyleId>
              </a:tblPr>
              <a:tblGrid>
                <a:gridCol w="1447800"/>
                <a:gridCol w="666750"/>
              </a:tblGrid>
              <a:tr h="2095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GeMaps</a:t>
                      </a:r>
                      <a:endParaRPr b="1"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Frequency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Energy / Amplitude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Spectral (balance)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Functionals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Summarization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50" y="2177800"/>
            <a:ext cx="4299151" cy="25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200" y="2177800"/>
            <a:ext cx="4299134" cy="25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2006650" y="1787550"/>
            <a:ext cx="1510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6495250" y="1787550"/>
            <a:ext cx="1510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</a:t>
            </a:r>
            <a:r>
              <a:rPr lang="en"/>
              <a:t> Summarization</a:t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2006650" y="1787550"/>
            <a:ext cx="1510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6495250" y="1787550"/>
            <a:ext cx="1510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75" y="2262825"/>
            <a:ext cx="4022375" cy="24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325" y="2262825"/>
            <a:ext cx="4022375" cy="2413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Confounding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50" y="1956650"/>
            <a:ext cx="4177750" cy="25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342" y="1956650"/>
            <a:ext cx="4177759" cy="25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