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176F9A-E3B0-47B3-818D-B4C55548EDFD}">
  <a:tblStyle styleId="{90176F9A-E3B0-47B3-818D-B4C55548ED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18c60b04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18c60b04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18c60b0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18c60b0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18c60b04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18c60b0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18c60b04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18c60b04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d72d78f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d72d78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1f50c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1f50c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8c60b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8c60b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Init function connects python program to sqlite database</a:t>
            </a:r>
            <a:endParaRPr/>
          </a:p>
          <a:p>
            <a:pPr indent="-298450" lvl="0" marL="457200" rtl="0" algn="l">
              <a:spcBef>
                <a:spcPts val="0"/>
              </a:spcBef>
              <a:spcAft>
                <a:spcPts val="0"/>
              </a:spcAft>
              <a:buSzPts val="1100"/>
              <a:buChar char="-"/>
            </a:pPr>
            <a:r>
              <a:rPr lang="en"/>
              <a:t>Wont do any of these things unless new is set to true</a:t>
            </a:r>
            <a:endParaRPr/>
          </a:p>
          <a:p>
            <a:pPr indent="-298450" lvl="0" marL="457200" rtl="0" algn="l">
              <a:spcBef>
                <a:spcPts val="0"/>
              </a:spcBef>
              <a:spcAft>
                <a:spcPts val="0"/>
              </a:spcAft>
              <a:buSzPts val="1100"/>
              <a:buChar char="-"/>
            </a:pPr>
            <a:r>
              <a:rPr lang="en"/>
              <a:t>Declare Proteins class inherited from SQLObject; give us Proteins table in db. Has 7 data members. These first 5 correspond to basic values we care about for each protein in the proteomes. Its also going to have two multiple joins which I will get to in a little bit.</a:t>
            </a:r>
            <a:endParaRPr/>
          </a:p>
          <a:p>
            <a:pPr indent="-298450" lvl="0" marL="457200" rtl="0" algn="l">
              <a:spcBef>
                <a:spcPts val="0"/>
              </a:spcBef>
              <a:spcAft>
                <a:spcPts val="0"/>
              </a:spcAft>
              <a:buSzPts val="1100"/>
              <a:buChar char="-"/>
            </a:pPr>
            <a:r>
              <a:rPr lang="en"/>
              <a:t>Then declare Alignments class with information we care about from each alignment to be stored in alignment table. Includes e value, scores, identities, query_align_length, is going to be length of alignment on query protein including gaps, and ref_align_length is length of alignment on reference protein including gaps. Ill show how i computed this in a bit. I also added a query and reference foreign key pointer back to the Proteins 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1d72d78f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1d72d78f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Foreign key set equal to a row in the protein table that we retrieve by accession; for every protein involved in a blast alignment, which row in the Proteins table corresponds to it?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d72d78f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d72d78f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1d72d78f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1d72d78f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New = true because first program to load the database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18c60b0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18c60b0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8c60b0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18c60b0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550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BLAST Final Project</a:t>
            </a:r>
            <a:endParaRPr sz="4300"/>
          </a:p>
        </p:txBody>
      </p:sp>
      <p:sp>
        <p:nvSpPr>
          <p:cNvPr id="135" name="Google Shape;135;p13"/>
          <p:cNvSpPr txBox="1"/>
          <p:nvPr>
            <p:ph idx="1" type="body"/>
          </p:nvPr>
        </p:nvSpPr>
        <p:spPr>
          <a:xfrm>
            <a:off x="1431975" y="16347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Vincent Miller (G’20)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052550" y="-73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Program 1: Align2proteins.py</a:t>
            </a:r>
            <a:endParaRPr b="1"/>
          </a:p>
        </p:txBody>
      </p:sp>
      <p:pic>
        <p:nvPicPr>
          <p:cNvPr id="209" name="Google Shape;209;p22"/>
          <p:cNvPicPr preferRelativeResize="0"/>
          <p:nvPr/>
        </p:nvPicPr>
        <p:blipFill>
          <a:blip r:embed="rId3">
            <a:alphaModFix/>
          </a:blip>
          <a:stretch>
            <a:fillRect/>
          </a:stretch>
        </p:blipFill>
        <p:spPr>
          <a:xfrm>
            <a:off x="104950" y="446113"/>
            <a:ext cx="5962275" cy="4681624"/>
          </a:xfrm>
          <a:prstGeom prst="rect">
            <a:avLst/>
          </a:prstGeom>
          <a:noFill/>
          <a:ln>
            <a:noFill/>
          </a:ln>
        </p:spPr>
      </p:pic>
      <p:sp>
        <p:nvSpPr>
          <p:cNvPr id="210" name="Google Shape;210;p22"/>
          <p:cNvSpPr txBox="1"/>
          <p:nvPr/>
        </p:nvSpPr>
        <p:spPr>
          <a:xfrm>
            <a:off x="6067225" y="797775"/>
            <a:ext cx="3033600" cy="3978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FFFFFF"/>
                </a:solidFill>
                <a:latin typeface="Lato"/>
                <a:ea typeface="Lato"/>
                <a:cs typeface="Lato"/>
                <a:sym typeface="Lato"/>
              </a:rPr>
              <a:t>   </a:t>
            </a:r>
            <a:r>
              <a:rPr lang="en" sz="1500" u="sng">
                <a:solidFill>
                  <a:srgbClr val="FFFFFF"/>
                </a:solidFill>
                <a:latin typeface="Lato"/>
                <a:ea typeface="Lato"/>
                <a:cs typeface="Lato"/>
                <a:sym typeface="Lato"/>
              </a:rPr>
              <a:t>Major Functions:</a:t>
            </a:r>
            <a:endParaRPr sz="1500" u="sng">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Allow user to </a:t>
            </a:r>
            <a:r>
              <a:rPr lang="en" sz="1500">
                <a:solidFill>
                  <a:srgbClr val="FFFFFF"/>
                </a:solidFill>
                <a:latin typeface="Lato"/>
                <a:ea typeface="Lato"/>
                <a:cs typeface="Lato"/>
                <a:sym typeface="Lato"/>
              </a:rPr>
              <a:t>retrieve</a:t>
            </a:r>
            <a:r>
              <a:rPr lang="en" sz="1500">
                <a:solidFill>
                  <a:srgbClr val="FFFFFF"/>
                </a:solidFill>
                <a:latin typeface="Lato"/>
                <a:ea typeface="Lato"/>
                <a:cs typeface="Lato"/>
                <a:sym typeface="Lato"/>
              </a:rPr>
              <a:t> unique alignment for two proteins specified by their accession</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Requires one protein to be from drosop proteome and one from yeast proteome</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Outputs an error if user only providing a single accession or invalid accessions not found in the protein table</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If there are no alignments that met the initial quality threshold (10e-3), output that this is the case</a:t>
            </a:r>
            <a:endParaRPr sz="1500">
              <a:solidFill>
                <a:srgbClr val="FFFFFF"/>
              </a:solidFill>
              <a:latin typeface="Lato"/>
              <a:ea typeface="Lato"/>
              <a:cs typeface="Lato"/>
              <a:sym typeface="Lato"/>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052550" y="-83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Program 2: besthits.py</a:t>
            </a:r>
            <a:endParaRPr b="1" sz="2200"/>
          </a:p>
        </p:txBody>
      </p:sp>
      <p:pic>
        <p:nvPicPr>
          <p:cNvPr id="216" name="Google Shape;216;p23"/>
          <p:cNvPicPr preferRelativeResize="0"/>
          <p:nvPr/>
        </p:nvPicPr>
        <p:blipFill>
          <a:blip r:embed="rId3">
            <a:alphaModFix/>
          </a:blip>
          <a:stretch>
            <a:fillRect/>
          </a:stretch>
        </p:blipFill>
        <p:spPr>
          <a:xfrm>
            <a:off x="46400" y="367400"/>
            <a:ext cx="6539598" cy="4776099"/>
          </a:xfrm>
          <a:prstGeom prst="rect">
            <a:avLst/>
          </a:prstGeom>
          <a:noFill/>
          <a:ln>
            <a:noFill/>
          </a:ln>
        </p:spPr>
      </p:pic>
      <p:sp>
        <p:nvSpPr>
          <p:cNvPr id="217" name="Google Shape;217;p23"/>
          <p:cNvSpPr txBox="1"/>
          <p:nvPr/>
        </p:nvSpPr>
        <p:spPr>
          <a:xfrm>
            <a:off x="6539600" y="367400"/>
            <a:ext cx="2604300" cy="44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Lato"/>
                <a:ea typeface="Lato"/>
                <a:cs typeface="Lato"/>
                <a:sym typeface="Lato"/>
              </a:rPr>
              <a:t>Major Functions:</a:t>
            </a:r>
            <a:endParaRPr b="1" u="sng">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Get all accessions of all the proteins from yeast.</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Access protein object associated with a protein’s accession</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Iterate through all associated alignments leveraging the aligns_query multiple join.</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Find the best hit and accept it if it meets ortholog criteria.</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Find the best hit of the best hit and see if its the original query.</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If so, print out the alignment info in both directions.</a:t>
            </a:r>
            <a:endParaRPr b="1">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678250" y="101075"/>
            <a:ext cx="82401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Well the Program Meets the Requirements and Sticking Points</a:t>
            </a:r>
            <a:endParaRPr b="1"/>
          </a:p>
        </p:txBody>
      </p:sp>
      <p:sp>
        <p:nvSpPr>
          <p:cNvPr id="223" name="Google Shape;223;p24"/>
          <p:cNvSpPr txBox="1"/>
          <p:nvPr>
            <p:ph idx="1" type="body"/>
          </p:nvPr>
        </p:nvSpPr>
        <p:spPr>
          <a:xfrm>
            <a:off x="1133675" y="971950"/>
            <a:ext cx="7841100" cy="377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Successfully stores relevant information about all the proteins in two proteomes in a protein table </a:t>
            </a:r>
            <a:endParaRPr sz="1400"/>
          </a:p>
          <a:p>
            <a:pPr indent="-317500" lvl="0" marL="457200" rtl="0" algn="l">
              <a:spcBef>
                <a:spcPts val="0"/>
              </a:spcBef>
              <a:spcAft>
                <a:spcPts val="0"/>
              </a:spcAft>
              <a:buSzPts val="1400"/>
              <a:buChar char="●"/>
            </a:pPr>
            <a:r>
              <a:rPr lang="en" sz="1400"/>
              <a:t>Stores information about alignments between proteins of the two proteomes in an alignment table if they meet a basic initial alignment quality threshold</a:t>
            </a:r>
            <a:endParaRPr sz="1400"/>
          </a:p>
          <a:p>
            <a:pPr indent="-317500" lvl="0" marL="457200" rtl="0" algn="l">
              <a:spcBef>
                <a:spcPts val="0"/>
              </a:spcBef>
              <a:spcAft>
                <a:spcPts val="0"/>
              </a:spcAft>
              <a:buSzPts val="1400"/>
              <a:buChar char="●"/>
            </a:pPr>
            <a:r>
              <a:rPr lang="en" sz="1400"/>
              <a:t>Foreign keys and multiple alignments allow for easy movement between the two tables as they establish the relationship between the tables in the database</a:t>
            </a:r>
            <a:endParaRPr sz="1400"/>
          </a:p>
          <a:p>
            <a:pPr indent="-317500" lvl="0" marL="457200" rtl="0" algn="l">
              <a:spcBef>
                <a:spcPts val="0"/>
              </a:spcBef>
              <a:spcAft>
                <a:spcPts val="0"/>
              </a:spcAft>
              <a:buSzPts val="1400"/>
              <a:buChar char="●"/>
            </a:pPr>
            <a:r>
              <a:rPr lang="en" sz="1400"/>
              <a:t>Major sticking point for me was understanding the multiple join logic which was necessary for me to run the align2proteins.py program</a:t>
            </a:r>
            <a:endParaRPr sz="1400"/>
          </a:p>
          <a:p>
            <a:pPr indent="-317500" lvl="0" marL="457200" rtl="0" algn="l">
              <a:spcBef>
                <a:spcPts val="0"/>
              </a:spcBef>
              <a:spcAft>
                <a:spcPts val="0"/>
              </a:spcAft>
              <a:buSzPts val="1400"/>
              <a:buChar char="●"/>
            </a:pPr>
            <a:r>
              <a:rPr lang="en" sz="1400"/>
              <a:t>Deciding on criteria for what constitutes an orthologous pair was difficult</a:t>
            </a:r>
            <a:endParaRPr sz="1400"/>
          </a:p>
          <a:p>
            <a:pPr indent="-304800" lvl="1" marL="914400" rtl="0" algn="l">
              <a:spcBef>
                <a:spcPts val="0"/>
              </a:spcBef>
              <a:spcAft>
                <a:spcPts val="0"/>
              </a:spcAft>
              <a:buSzPts val="1200"/>
              <a:buChar char="○"/>
            </a:pPr>
            <a:r>
              <a:rPr lang="en" sz="1200"/>
              <a:t>ended up requiring an e-value threshold be met as well as decent alignment cover (75%) of both the query and the reference protein</a:t>
            </a:r>
            <a:endParaRPr sz="1200"/>
          </a:p>
          <a:p>
            <a:pPr indent="-317500" lvl="0" marL="457200" rtl="0" algn="l">
              <a:spcBef>
                <a:spcPts val="0"/>
              </a:spcBef>
              <a:spcAft>
                <a:spcPts val="0"/>
              </a:spcAft>
              <a:buSzPts val="1400"/>
              <a:buChar char="●"/>
            </a:pPr>
            <a:r>
              <a:rPr lang="en" sz="1400"/>
              <a:t>Limitation: the p</a:t>
            </a:r>
            <a:r>
              <a:rPr lang="en" sz="1400"/>
              <a:t>rogram only works for the two proteomes specified (drosoph.aa and yeast.aa), but could likely be generalized for other proteomes with some minor tweaks to the proteins_load.py program</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108550" y="152325"/>
            <a:ext cx="7614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What I Learned About Programming Generally and Bioinformatics</a:t>
            </a:r>
            <a:endParaRPr b="1"/>
          </a:p>
        </p:txBody>
      </p:sp>
      <p:sp>
        <p:nvSpPr>
          <p:cNvPr id="229" name="Google Shape;229;p25"/>
          <p:cNvSpPr txBox="1"/>
          <p:nvPr>
            <p:ph idx="1" type="body"/>
          </p:nvPr>
        </p:nvSpPr>
        <p:spPr>
          <a:xfrm>
            <a:off x="1238650" y="1186150"/>
            <a:ext cx="3065100" cy="329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t>Lessons Learned: Programming</a:t>
            </a:r>
            <a:endParaRPr b="1" sz="1500" u="sng"/>
          </a:p>
          <a:p>
            <a:pPr indent="-311150" lvl="0" marL="457200" rtl="0" algn="l">
              <a:spcBef>
                <a:spcPts val="1600"/>
              </a:spcBef>
              <a:spcAft>
                <a:spcPts val="0"/>
              </a:spcAft>
              <a:buSzPts val="1300"/>
              <a:buChar char="●"/>
            </a:pPr>
            <a:r>
              <a:rPr lang="en"/>
              <a:t>Deconstruct a large project into  smaller more </a:t>
            </a:r>
            <a:r>
              <a:rPr lang="en"/>
              <a:t>manageable</a:t>
            </a:r>
            <a:r>
              <a:rPr lang="en"/>
              <a:t> tasks to get started.</a:t>
            </a:r>
            <a:endParaRPr/>
          </a:p>
          <a:p>
            <a:pPr indent="-311150" lvl="0" marL="457200" rtl="0" algn="l">
              <a:spcBef>
                <a:spcPts val="0"/>
              </a:spcBef>
              <a:spcAft>
                <a:spcPts val="0"/>
              </a:spcAft>
              <a:buSzPts val="1300"/>
              <a:buChar char="●"/>
            </a:pPr>
            <a:r>
              <a:rPr lang="en"/>
              <a:t>Use print statements along the way to see what’s going on in chunks of your code.</a:t>
            </a:r>
            <a:endParaRPr/>
          </a:p>
          <a:p>
            <a:pPr indent="-311150" lvl="0" marL="457200" rtl="0" algn="l">
              <a:spcBef>
                <a:spcPts val="0"/>
              </a:spcBef>
              <a:spcAft>
                <a:spcPts val="0"/>
              </a:spcAft>
              <a:buSzPts val="1300"/>
              <a:buChar char="●"/>
            </a:pPr>
            <a:r>
              <a:rPr lang="en"/>
              <a:t>Don’t modify too much without running the program or it might be harder to troubleshoot the source of your error.</a:t>
            </a:r>
            <a:endParaRPr/>
          </a:p>
          <a:p>
            <a:pPr indent="-311150" lvl="0" marL="457200" rtl="0" algn="l">
              <a:spcBef>
                <a:spcPts val="0"/>
              </a:spcBef>
              <a:spcAft>
                <a:spcPts val="0"/>
              </a:spcAft>
              <a:buSzPts val="1300"/>
              <a:buChar char="●"/>
            </a:pPr>
            <a:r>
              <a:rPr lang="en"/>
              <a:t>Don’t start with a blank slate; use previous skeleton code to get going.</a:t>
            </a:r>
            <a:endParaRPr/>
          </a:p>
        </p:txBody>
      </p:sp>
      <p:sp>
        <p:nvSpPr>
          <p:cNvPr id="230" name="Google Shape;230;p25"/>
          <p:cNvSpPr txBox="1"/>
          <p:nvPr>
            <p:ph idx="1" type="body"/>
          </p:nvPr>
        </p:nvSpPr>
        <p:spPr>
          <a:xfrm>
            <a:off x="4802575" y="1186150"/>
            <a:ext cx="3065100" cy="329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t>Lessons Learned: Bioinformatics</a:t>
            </a:r>
            <a:endParaRPr b="1" sz="1500" u="sng"/>
          </a:p>
          <a:p>
            <a:pPr indent="-311150" lvl="0" marL="457200" rtl="0" algn="l">
              <a:spcBef>
                <a:spcPts val="1600"/>
              </a:spcBef>
              <a:spcAft>
                <a:spcPts val="0"/>
              </a:spcAft>
              <a:buSzPts val="1300"/>
              <a:buChar char="●"/>
            </a:pPr>
            <a:r>
              <a:rPr lang="en"/>
              <a:t>BLAST is an important resource for looking at homology between primary biological sequences, but it has a multi-layered data structure that requires some work to understand.</a:t>
            </a:r>
            <a:endParaRPr/>
          </a:p>
          <a:p>
            <a:pPr indent="-311150" lvl="0" marL="457200" rtl="0" algn="l">
              <a:spcBef>
                <a:spcPts val="0"/>
              </a:spcBef>
              <a:spcAft>
                <a:spcPts val="0"/>
              </a:spcAft>
              <a:buSzPts val="1300"/>
              <a:buChar char="●"/>
            </a:pPr>
            <a:r>
              <a:rPr lang="en"/>
              <a:t>Large automated Bioinformatics projects involve running scripts on the command line rather than a web-based version of the tool.</a:t>
            </a:r>
            <a:endParaRPr/>
          </a:p>
          <a:p>
            <a:pPr indent="-311150" lvl="0" marL="457200" rtl="0" algn="l">
              <a:spcBef>
                <a:spcPts val="0"/>
              </a:spcBef>
              <a:spcAft>
                <a:spcPts val="0"/>
              </a:spcAft>
              <a:buSzPts val="1300"/>
              <a:buChar char="●"/>
            </a:pPr>
            <a:r>
              <a:rPr lang="en"/>
              <a:t>Biological data is rich with information that we can access if we know how it is stored and can parse it effectively.</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974200" y="-63000"/>
            <a:ext cx="81132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           </a:t>
            </a:r>
            <a:r>
              <a:rPr b="1" lang="en" sz="2600" u="sng"/>
              <a:t>Overall Workflow Overview</a:t>
            </a:r>
            <a:endParaRPr b="1" sz="2600" u="sng"/>
          </a:p>
        </p:txBody>
      </p:sp>
      <p:sp>
        <p:nvSpPr>
          <p:cNvPr id="141" name="Google Shape;141;p14"/>
          <p:cNvSpPr txBox="1"/>
          <p:nvPr>
            <p:ph idx="1" type="body"/>
          </p:nvPr>
        </p:nvSpPr>
        <p:spPr>
          <a:xfrm>
            <a:off x="1052550" y="441000"/>
            <a:ext cx="7038900" cy="39318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SzPts val="1650"/>
              <a:buChar char="●"/>
            </a:pPr>
            <a:r>
              <a:rPr lang="en" sz="1650"/>
              <a:t>Specify the model of the database</a:t>
            </a:r>
            <a:endParaRPr sz="1650"/>
          </a:p>
          <a:p>
            <a:pPr indent="-333375" lvl="1" marL="914400" rtl="0" algn="l">
              <a:spcBef>
                <a:spcPts val="0"/>
              </a:spcBef>
              <a:spcAft>
                <a:spcPts val="0"/>
              </a:spcAft>
              <a:buSzPts val="1650"/>
              <a:buChar char="○"/>
            </a:pPr>
            <a:r>
              <a:rPr lang="en" sz="1650"/>
              <a:t>Tables: Proteins and Alignments</a:t>
            </a:r>
            <a:endParaRPr sz="1650"/>
          </a:p>
          <a:p>
            <a:pPr indent="-333375" lvl="1" marL="914400" rtl="0" algn="l">
              <a:spcBef>
                <a:spcPts val="0"/>
              </a:spcBef>
              <a:spcAft>
                <a:spcPts val="0"/>
              </a:spcAft>
              <a:buSzPts val="1650"/>
              <a:buChar char="○"/>
            </a:pPr>
            <a:r>
              <a:rPr lang="en" sz="1650"/>
              <a:t>Define query and reference foreign keys in the Alignments table which point to protein rows involved in an alignment</a:t>
            </a:r>
            <a:endParaRPr sz="1650"/>
          </a:p>
          <a:p>
            <a:pPr indent="-333375" lvl="1" marL="914400" rtl="0" algn="l">
              <a:spcBef>
                <a:spcPts val="0"/>
              </a:spcBef>
              <a:spcAft>
                <a:spcPts val="0"/>
              </a:spcAft>
              <a:buSzPts val="1650"/>
              <a:buChar char="○"/>
            </a:pPr>
            <a:r>
              <a:rPr lang="en" sz="1650"/>
              <a:t>Establish multiple joins that allow us to do the inverse; given a protein find all the alignments it partakes in</a:t>
            </a:r>
            <a:endParaRPr sz="1650"/>
          </a:p>
          <a:p>
            <a:pPr indent="-333375" lvl="0" marL="457200" rtl="0" algn="l">
              <a:spcBef>
                <a:spcPts val="0"/>
              </a:spcBef>
              <a:spcAft>
                <a:spcPts val="0"/>
              </a:spcAft>
              <a:buSzPts val="1650"/>
              <a:buChar char="●"/>
            </a:pPr>
            <a:r>
              <a:rPr lang="en" sz="1650"/>
              <a:t>Parse proteome files and extract relevant information about proteins</a:t>
            </a:r>
            <a:endParaRPr sz="1650"/>
          </a:p>
          <a:p>
            <a:pPr indent="-333375" lvl="1" marL="914400" rtl="0" algn="l">
              <a:spcBef>
                <a:spcPts val="0"/>
              </a:spcBef>
              <a:spcAft>
                <a:spcPts val="0"/>
              </a:spcAft>
              <a:buSzPts val="1650"/>
              <a:buChar char="○"/>
            </a:pPr>
            <a:r>
              <a:rPr lang="en" sz="1650"/>
              <a:t>Populate data-values in the Proteins table</a:t>
            </a:r>
            <a:endParaRPr sz="1650"/>
          </a:p>
          <a:p>
            <a:pPr indent="-333375" lvl="1" marL="914400" rtl="0" algn="l">
              <a:spcBef>
                <a:spcPts val="0"/>
              </a:spcBef>
              <a:spcAft>
                <a:spcPts val="0"/>
              </a:spcAft>
              <a:buSzPts val="1650"/>
              <a:buChar char="○"/>
            </a:pPr>
            <a:r>
              <a:rPr lang="en" sz="1650"/>
              <a:t>Gi, accession, name, length, species</a:t>
            </a:r>
            <a:endParaRPr sz="1650"/>
          </a:p>
          <a:p>
            <a:pPr indent="-333375" lvl="0" marL="457200" rtl="0" algn="l">
              <a:spcBef>
                <a:spcPts val="0"/>
              </a:spcBef>
              <a:spcAft>
                <a:spcPts val="0"/>
              </a:spcAft>
              <a:buSzPts val="1650"/>
              <a:buChar char="●"/>
            </a:pPr>
            <a:r>
              <a:rPr lang="en" sz="1650"/>
              <a:t>Run BLAST twice, swapping the query and database files</a:t>
            </a:r>
            <a:endParaRPr sz="1650"/>
          </a:p>
          <a:p>
            <a:pPr indent="-333375" lvl="1" marL="914400" rtl="0" algn="l">
              <a:spcBef>
                <a:spcPts val="0"/>
              </a:spcBef>
              <a:spcAft>
                <a:spcPts val="0"/>
              </a:spcAft>
              <a:buSzPts val="1650"/>
              <a:buChar char="○"/>
            </a:pPr>
            <a:r>
              <a:rPr lang="en" sz="1650"/>
              <a:t>Employ NCBI parser to obtain best hsp for each alignment if it meets a quality threshold</a:t>
            </a:r>
            <a:endParaRPr sz="1650"/>
          </a:p>
          <a:p>
            <a:pPr indent="-333375" lvl="1" marL="914400" rtl="0" algn="l">
              <a:spcBef>
                <a:spcPts val="0"/>
              </a:spcBef>
              <a:spcAft>
                <a:spcPts val="0"/>
              </a:spcAft>
              <a:buSzPts val="1650"/>
              <a:buChar char="○"/>
            </a:pPr>
            <a:r>
              <a:rPr lang="en" sz="1650"/>
              <a:t>Store measures of alignment quality in the Alignments table</a:t>
            </a:r>
            <a:endParaRPr sz="1650"/>
          </a:p>
          <a:p>
            <a:pPr indent="-339725" lvl="1" marL="914400" rtl="0" algn="l">
              <a:spcBef>
                <a:spcPts val="0"/>
              </a:spcBef>
              <a:spcAft>
                <a:spcPts val="0"/>
              </a:spcAft>
              <a:buSzPts val="1750"/>
              <a:buChar char="○"/>
            </a:pPr>
            <a:r>
              <a:rPr lang="en" sz="1650"/>
              <a:t>Insert relationship with Proteins table by looking up rows in Proteins table and equating to foreign key data members.</a:t>
            </a:r>
            <a:endParaRPr sz="1750"/>
          </a:p>
          <a:p>
            <a:pPr indent="0" lvl="0" marL="457200" rtl="0" algn="l">
              <a:spcBef>
                <a:spcPts val="1600"/>
              </a:spcBef>
              <a:spcAft>
                <a:spcPts val="0"/>
              </a:spcAft>
              <a:buNone/>
            </a:pPr>
            <a:r>
              <a:t/>
            </a:r>
            <a:endParaRPr sz="1750"/>
          </a:p>
          <a:p>
            <a:pPr indent="0" lvl="0" marL="914400" rtl="0" algn="l">
              <a:spcBef>
                <a:spcPts val="1600"/>
              </a:spcBef>
              <a:spcAft>
                <a:spcPts val="1600"/>
              </a:spcAft>
              <a:buNone/>
            </a:pPr>
            <a:r>
              <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74200" y="-63000"/>
            <a:ext cx="8113200" cy="5040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sz="2600" u="sng"/>
              <a:t>Project Components</a:t>
            </a:r>
            <a:endParaRPr b="1" sz="2600" u="sng"/>
          </a:p>
        </p:txBody>
      </p:sp>
      <p:sp>
        <p:nvSpPr>
          <p:cNvPr id="147" name="Google Shape;147;p15"/>
          <p:cNvSpPr txBox="1"/>
          <p:nvPr>
            <p:ph idx="1" type="body"/>
          </p:nvPr>
        </p:nvSpPr>
        <p:spPr>
          <a:xfrm>
            <a:off x="1052550" y="441000"/>
            <a:ext cx="7038900" cy="35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u="sng"/>
              <a:t>Model.py</a:t>
            </a:r>
            <a:r>
              <a:rPr lang="en" sz="1250"/>
              <a:t> → Establish the model of the database; including a proteins and alignments table and their constituent data members.</a:t>
            </a:r>
            <a:endParaRPr sz="1250"/>
          </a:p>
          <a:p>
            <a:pPr indent="0" lvl="0" marL="0" rtl="0" algn="l">
              <a:spcBef>
                <a:spcPts val="1600"/>
              </a:spcBef>
              <a:spcAft>
                <a:spcPts val="0"/>
              </a:spcAft>
              <a:buNone/>
            </a:pPr>
            <a:r>
              <a:rPr b="1" lang="en" sz="1250" u="sng"/>
              <a:t>Load_proteins.py </a:t>
            </a:r>
            <a:r>
              <a:rPr lang="en" sz="1250"/>
              <a:t>→ Parse the proteome files to extract relevant information about each protein and assign those values as the data members (gi, accession,name,length,species).</a:t>
            </a:r>
            <a:endParaRPr sz="1250"/>
          </a:p>
          <a:p>
            <a:pPr indent="0" lvl="0" marL="0" rtl="0" algn="l">
              <a:spcBef>
                <a:spcPts val="1600"/>
              </a:spcBef>
              <a:spcAft>
                <a:spcPts val="0"/>
              </a:spcAft>
              <a:buNone/>
            </a:pPr>
            <a:r>
              <a:rPr b="1" lang="en" sz="1250" u="sng"/>
              <a:t>Load_alignments.py</a:t>
            </a:r>
            <a:r>
              <a:rPr b="1" lang="en" sz="1250"/>
              <a:t> </a:t>
            </a:r>
            <a:r>
              <a:rPr lang="en" sz="1250"/>
              <a:t>→ Run BLAST twice, swapping the query and database files. Employ NCBI parser to obtain best high scoring pair for each alignment if it meets a basic quality threshold. Extract measures of alignment quality we care about and store as data members in the Alignments object (table).</a:t>
            </a:r>
            <a:endParaRPr sz="1250"/>
          </a:p>
          <a:p>
            <a:pPr indent="0" lvl="0" marL="0" rtl="0" algn="l">
              <a:spcBef>
                <a:spcPts val="1600"/>
              </a:spcBef>
              <a:spcAft>
                <a:spcPts val="0"/>
              </a:spcAft>
              <a:buNone/>
            </a:pPr>
            <a:r>
              <a:rPr b="1" lang="en" sz="1250" u="sng"/>
              <a:t>Align2proteins.py</a:t>
            </a:r>
            <a:r>
              <a:rPr lang="en" sz="1250" u="sng"/>
              <a:t> </a:t>
            </a:r>
            <a:r>
              <a:rPr lang="en" sz="1250"/>
              <a:t>→ </a:t>
            </a:r>
            <a:r>
              <a:rPr lang="en" sz="1250" u="sng"/>
              <a:t>Goal</a:t>
            </a:r>
            <a:r>
              <a:rPr lang="en" sz="1250"/>
              <a:t>: Retrieve the unique alignment between two proteins. </a:t>
            </a:r>
            <a:r>
              <a:rPr lang="en" sz="1250" u="sng"/>
              <a:t>Method</a:t>
            </a:r>
            <a:r>
              <a:rPr lang="en" sz="1250"/>
              <a:t>: Obtain protein object (row) from Proteins table associated with one input accession and leverage the multiple join to find all associated alignments. Then select the alignment that matches the second specified accession from that list.</a:t>
            </a:r>
            <a:endParaRPr sz="1250"/>
          </a:p>
          <a:p>
            <a:pPr indent="0" lvl="0" marL="0" rtl="0" algn="l">
              <a:spcBef>
                <a:spcPts val="1600"/>
              </a:spcBef>
              <a:spcAft>
                <a:spcPts val="1600"/>
              </a:spcAft>
              <a:buNone/>
            </a:pPr>
            <a:r>
              <a:rPr b="1" lang="en" sz="1250" u="sng"/>
              <a:t>Besthits.py</a:t>
            </a:r>
            <a:r>
              <a:rPr lang="en" sz="1250"/>
              <a:t> → </a:t>
            </a:r>
            <a:r>
              <a:rPr lang="en" sz="1250" u="sng"/>
              <a:t>Goal: </a:t>
            </a:r>
            <a:r>
              <a:rPr lang="en" sz="1250"/>
              <a:t>Find orthologous proteins  between the two proteomes that are mutual best hits. </a:t>
            </a:r>
            <a:r>
              <a:rPr lang="en" sz="1250" u="sng"/>
              <a:t>Method:</a:t>
            </a:r>
            <a:r>
              <a:rPr lang="en" sz="1250"/>
              <a:t> Take each protein from one proteome (query) and find its best hit and make sure it passes a quality threshold that signals orthology. Then check if that protein’s best hit passes the quality threshold and that it is the original query. Output these mutual best hits.</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306125" y="-89050"/>
            <a:ext cx="7038900" cy="9141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a:t>Model.py</a:t>
            </a:r>
            <a:endParaRPr b="1"/>
          </a:p>
        </p:txBody>
      </p:sp>
      <p:pic>
        <p:nvPicPr>
          <p:cNvPr id="153" name="Google Shape;153;p16"/>
          <p:cNvPicPr preferRelativeResize="0"/>
          <p:nvPr/>
        </p:nvPicPr>
        <p:blipFill>
          <a:blip r:embed="rId3">
            <a:alphaModFix/>
          </a:blip>
          <a:stretch>
            <a:fillRect/>
          </a:stretch>
        </p:blipFill>
        <p:spPr>
          <a:xfrm>
            <a:off x="116450" y="404100"/>
            <a:ext cx="5331426" cy="4639651"/>
          </a:xfrm>
          <a:prstGeom prst="rect">
            <a:avLst/>
          </a:prstGeom>
          <a:noFill/>
          <a:ln>
            <a:noFill/>
          </a:ln>
        </p:spPr>
      </p:pic>
      <p:sp>
        <p:nvSpPr>
          <p:cNvPr id="154" name="Google Shape;154;p16"/>
          <p:cNvSpPr txBox="1"/>
          <p:nvPr/>
        </p:nvSpPr>
        <p:spPr>
          <a:xfrm>
            <a:off x="5636875" y="524850"/>
            <a:ext cx="3159600" cy="3936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FFFFFF"/>
                </a:solidFill>
                <a:latin typeface="Lato"/>
                <a:ea typeface="Lato"/>
                <a:cs typeface="Lato"/>
                <a:sym typeface="Lato"/>
              </a:rPr>
              <a:t>   </a:t>
            </a:r>
            <a:r>
              <a:rPr lang="en" sz="2000" u="sng">
                <a:solidFill>
                  <a:srgbClr val="FFFFFF"/>
                </a:solidFill>
                <a:latin typeface="Lato"/>
                <a:ea typeface="Lato"/>
                <a:cs typeface="Lato"/>
                <a:sym typeface="Lato"/>
              </a:rPr>
              <a:t>Major Functions:</a:t>
            </a:r>
            <a:endParaRPr sz="2000" u="sng">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Establish proteins and alignments classes (tables)</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Define their data members (columns) and types</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Define foreign keys to establish the relationship between the two tables </a:t>
            </a:r>
            <a:endParaRPr sz="2000">
              <a:solidFill>
                <a:srgbClr val="FFFFFF"/>
              </a:solidFill>
              <a:latin typeface="Lato"/>
              <a:ea typeface="Lato"/>
              <a:cs typeface="Lato"/>
              <a:sym typeface="Lato"/>
            </a:endParaRPr>
          </a:p>
          <a:p>
            <a:pPr indent="0" lvl="0" marL="457200" rtl="0" algn="l">
              <a:spcBef>
                <a:spcPts val="0"/>
              </a:spcBef>
              <a:spcAft>
                <a:spcPts val="0"/>
              </a:spcAft>
              <a:buNone/>
            </a:pPr>
            <a:r>
              <a:t/>
            </a:r>
            <a:endParaRPr sz="20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687600" y="203250"/>
            <a:ext cx="8258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Database Design: Proteins and </a:t>
            </a:r>
            <a:endParaRPr b="1" sz="2700"/>
          </a:p>
          <a:p>
            <a:pPr indent="0" lvl="0" marL="0" rtl="0" algn="ctr">
              <a:spcBef>
                <a:spcPts val="0"/>
              </a:spcBef>
              <a:spcAft>
                <a:spcPts val="0"/>
              </a:spcAft>
              <a:buNone/>
            </a:pPr>
            <a:r>
              <a:rPr b="1" lang="en" sz="2700"/>
              <a:t>Alignments Table</a:t>
            </a:r>
            <a:endParaRPr b="1" sz="2700"/>
          </a:p>
        </p:txBody>
      </p:sp>
      <p:graphicFrame>
        <p:nvGraphicFramePr>
          <p:cNvPr id="160" name="Google Shape;160;p17"/>
          <p:cNvGraphicFramePr/>
          <p:nvPr/>
        </p:nvGraphicFramePr>
        <p:xfrm>
          <a:off x="5037575" y="1783800"/>
          <a:ext cx="3000000" cy="3000000"/>
        </p:xfrm>
        <a:graphic>
          <a:graphicData uri="http://schemas.openxmlformats.org/drawingml/2006/table">
            <a:tbl>
              <a:tblPr>
                <a:noFill/>
                <a:tableStyleId>{90176F9A-E3B0-47B3-818D-B4C55548EDFD}</a:tableStyleId>
              </a:tblPr>
              <a:tblGrid>
                <a:gridCol w="753900"/>
                <a:gridCol w="753900"/>
                <a:gridCol w="753900"/>
                <a:gridCol w="894150"/>
                <a:gridCol w="864925"/>
              </a:tblGrid>
              <a:tr h="454050">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Query_ID</a:t>
                      </a:r>
                      <a:endParaRPr b="1" sz="1200">
                        <a:solidFill>
                          <a:srgbClr val="FFFFFF"/>
                        </a:solidFill>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Ref_ID</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Length Align</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E-Value</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Score</a:t>
                      </a:r>
                      <a:endParaRPr b="1" sz="1200">
                        <a:solidFill>
                          <a:srgbClr val="FFFFFF"/>
                        </a:solidFill>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r>
              <a:tr h="454050">
                <a:tc>
                  <a:txBody>
                    <a:bodyPr/>
                    <a:lstStyle/>
                    <a:p>
                      <a:pPr indent="0" lvl="0" marL="0" rtl="0" algn="ctr">
                        <a:lnSpc>
                          <a:spcPct val="115000"/>
                        </a:lnSpc>
                        <a:spcBef>
                          <a:spcPts val="0"/>
                        </a:spcBef>
                        <a:spcAft>
                          <a:spcPts val="0"/>
                        </a:spcAft>
                        <a:buNone/>
                      </a:pPr>
                      <a:r>
                        <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500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-2</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-3</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250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-5</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-7</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500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bl>
          </a:graphicData>
        </a:graphic>
      </p:graphicFrame>
      <p:graphicFrame>
        <p:nvGraphicFramePr>
          <p:cNvPr id="161" name="Google Shape;161;p17"/>
          <p:cNvGraphicFramePr/>
          <p:nvPr/>
        </p:nvGraphicFramePr>
        <p:xfrm>
          <a:off x="57125" y="1783800"/>
          <a:ext cx="3000000" cy="3000000"/>
        </p:xfrm>
        <a:graphic>
          <a:graphicData uri="http://schemas.openxmlformats.org/drawingml/2006/table">
            <a:tbl>
              <a:tblPr>
                <a:noFill/>
                <a:tableStyleId>{90176F9A-E3B0-47B3-818D-B4C55548EDFD}</a:tableStyleId>
              </a:tblPr>
              <a:tblGrid>
                <a:gridCol w="759350"/>
                <a:gridCol w="1113625"/>
                <a:gridCol w="1070300"/>
                <a:gridCol w="1077500"/>
              </a:tblGrid>
              <a:tr h="454050">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Accession</a:t>
                      </a:r>
                      <a:endParaRPr b="1" sz="1200">
                        <a:solidFill>
                          <a:srgbClr val="FFFFFF"/>
                        </a:solidFill>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Description</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Species</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            </a:t>
                      </a:r>
                      <a:r>
                        <a:rPr b="1" lang="en" sz="1200">
                          <a:solidFill>
                            <a:srgbClr val="FFFFFF"/>
                          </a:solidFill>
                          <a:latin typeface="Calibri"/>
                          <a:ea typeface="Calibri"/>
                          <a:cs typeface="Calibri"/>
                          <a:sym typeface="Calibri"/>
                        </a:rPr>
                        <a:t>ID</a:t>
                      </a:r>
                      <a:endParaRPr b="1" sz="1200">
                        <a:solidFill>
                          <a:srgbClr val="FFFFFF"/>
                        </a:solidFill>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NP_1</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Drosophila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B</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Drosophila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NP_3</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C</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Yeast</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NP_4</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D</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Yeast</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bl>
          </a:graphicData>
        </a:graphic>
      </p:graphicFrame>
      <p:sp>
        <p:nvSpPr>
          <p:cNvPr id="162" name="Google Shape;162;p17"/>
          <p:cNvSpPr/>
          <p:nvPr/>
        </p:nvSpPr>
        <p:spPr>
          <a:xfrm rot="-1006336">
            <a:off x="3749503" y="2447136"/>
            <a:ext cx="1510560" cy="406109"/>
          </a:xfrm>
          <a:prstGeom prst="leftArrow">
            <a:avLst>
              <a:gd fmla="val 50000" name="adj1"/>
              <a:gd fmla="val 50000" name="adj2"/>
            </a:avLst>
          </a:prstGeom>
          <a:solidFill>
            <a:srgbClr val="000000"/>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3">
            <a:alphaModFix/>
          </a:blip>
          <a:stretch>
            <a:fillRect/>
          </a:stretch>
        </p:blipFill>
        <p:spPr>
          <a:xfrm>
            <a:off x="5286575" y="2237850"/>
            <a:ext cx="425201" cy="425199"/>
          </a:xfrm>
          <a:prstGeom prst="rect">
            <a:avLst/>
          </a:prstGeom>
          <a:noFill/>
          <a:ln>
            <a:noFill/>
          </a:ln>
        </p:spPr>
      </p:pic>
      <p:pic>
        <p:nvPicPr>
          <p:cNvPr id="164" name="Google Shape;164;p17"/>
          <p:cNvPicPr preferRelativeResize="0"/>
          <p:nvPr/>
        </p:nvPicPr>
        <p:blipFill>
          <a:blip r:embed="rId3">
            <a:alphaModFix/>
          </a:blip>
          <a:stretch>
            <a:fillRect/>
          </a:stretch>
        </p:blipFill>
        <p:spPr>
          <a:xfrm>
            <a:off x="5909625" y="2237850"/>
            <a:ext cx="425201" cy="425199"/>
          </a:xfrm>
          <a:prstGeom prst="rect">
            <a:avLst/>
          </a:prstGeom>
          <a:noFill/>
          <a:ln>
            <a:noFill/>
          </a:ln>
        </p:spPr>
      </p:pic>
      <p:sp>
        <p:nvSpPr>
          <p:cNvPr id="165" name="Google Shape;165;p17"/>
          <p:cNvSpPr/>
          <p:nvPr/>
        </p:nvSpPr>
        <p:spPr>
          <a:xfrm rot="-1280464">
            <a:off x="3719428" y="2796456"/>
            <a:ext cx="2260394" cy="406184"/>
          </a:xfrm>
          <a:prstGeom prst="leftArrow">
            <a:avLst>
              <a:gd fmla="val 50000" name="adj1"/>
              <a:gd fmla="val 50000" name="adj2"/>
            </a:avLst>
          </a:prstGeom>
          <a:solidFill>
            <a:srgbClr val="000000"/>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nvSpPr>
        <p:spPr>
          <a:xfrm>
            <a:off x="1197900" y="1405700"/>
            <a:ext cx="28800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Lato"/>
                <a:ea typeface="Lato"/>
                <a:cs typeface="Lato"/>
                <a:sym typeface="Lato"/>
              </a:rPr>
              <a:t>Proteins Table</a:t>
            </a:r>
            <a:endParaRPr b="1" sz="1600">
              <a:solidFill>
                <a:srgbClr val="FFFFFF"/>
              </a:solidFill>
              <a:latin typeface="Lato"/>
              <a:ea typeface="Lato"/>
              <a:cs typeface="Lato"/>
              <a:sym typeface="Lato"/>
            </a:endParaRPr>
          </a:p>
        </p:txBody>
      </p:sp>
      <p:sp>
        <p:nvSpPr>
          <p:cNvPr id="167" name="Google Shape;167;p17"/>
          <p:cNvSpPr txBox="1"/>
          <p:nvPr/>
        </p:nvSpPr>
        <p:spPr>
          <a:xfrm>
            <a:off x="6178350" y="1405700"/>
            <a:ext cx="28800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Lato"/>
                <a:ea typeface="Lato"/>
                <a:cs typeface="Lato"/>
                <a:sym typeface="Lato"/>
              </a:rPr>
              <a:t>Alignments Table</a:t>
            </a:r>
            <a:endParaRPr b="1" sz="1600">
              <a:solidFill>
                <a:srgbClr val="FFFFFF"/>
              </a:solidFill>
              <a:latin typeface="Lato"/>
              <a:ea typeface="Lato"/>
              <a:cs typeface="Lato"/>
              <a:sym typeface="Lato"/>
            </a:endParaRPr>
          </a:p>
        </p:txBody>
      </p:sp>
      <p:sp>
        <p:nvSpPr>
          <p:cNvPr id="168" name="Google Shape;168;p17"/>
          <p:cNvSpPr txBox="1"/>
          <p:nvPr/>
        </p:nvSpPr>
        <p:spPr>
          <a:xfrm>
            <a:off x="1019750" y="4185550"/>
            <a:ext cx="74631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Query and Reference ID columns point to the rows of the proteins table associated with the query and reference protein for that alignment. They relate the data in our two tables and allow us access to relevant protein info from the other table (eg accession, description)</a:t>
            </a:r>
            <a:endParaRPr b="1">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766050" y="91175"/>
            <a:ext cx="84564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Database Design: Set up for Program (</a:t>
            </a:r>
            <a:r>
              <a:rPr b="1" lang="en" sz="2500"/>
              <a:t>Retrieving</a:t>
            </a:r>
            <a:r>
              <a:rPr b="1" lang="en" sz="2500"/>
              <a:t> Alignment Between Two Proteins)</a:t>
            </a:r>
            <a:endParaRPr b="1" sz="2500"/>
          </a:p>
        </p:txBody>
      </p:sp>
      <p:graphicFrame>
        <p:nvGraphicFramePr>
          <p:cNvPr id="174" name="Google Shape;174;p18"/>
          <p:cNvGraphicFramePr/>
          <p:nvPr/>
        </p:nvGraphicFramePr>
        <p:xfrm>
          <a:off x="5037575" y="1783800"/>
          <a:ext cx="3000000" cy="3000000"/>
        </p:xfrm>
        <a:graphic>
          <a:graphicData uri="http://schemas.openxmlformats.org/drawingml/2006/table">
            <a:tbl>
              <a:tblPr>
                <a:noFill/>
                <a:tableStyleId>{90176F9A-E3B0-47B3-818D-B4C55548EDFD}</a:tableStyleId>
              </a:tblPr>
              <a:tblGrid>
                <a:gridCol w="753900"/>
                <a:gridCol w="753900"/>
                <a:gridCol w="753900"/>
                <a:gridCol w="894150"/>
                <a:gridCol w="864925"/>
              </a:tblGrid>
              <a:tr h="454050">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Query_ID</a:t>
                      </a:r>
                      <a:endParaRPr b="1" sz="1200">
                        <a:solidFill>
                          <a:srgbClr val="FFFFFF"/>
                        </a:solidFill>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Ref_ID</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Length</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E-Value</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Score</a:t>
                      </a:r>
                      <a:endParaRPr b="1" sz="1200">
                        <a:solidFill>
                          <a:srgbClr val="FFFFFF"/>
                        </a:solidFill>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r>
              <a:tr h="454050">
                <a:tc>
                  <a:txBody>
                    <a:bodyPr/>
                    <a:lstStyle/>
                    <a:p>
                      <a:pPr indent="0" lvl="0" marL="0" rtl="0" algn="ctr">
                        <a:lnSpc>
                          <a:spcPct val="115000"/>
                        </a:lnSpc>
                        <a:spcBef>
                          <a:spcPts val="0"/>
                        </a:spcBef>
                        <a:spcAft>
                          <a:spcPts val="0"/>
                        </a:spcAft>
                        <a:buNone/>
                      </a:pPr>
                      <a:r>
                        <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500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-2</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-3</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250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-5</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400 aa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1x10</a:t>
                      </a:r>
                      <a:r>
                        <a:rPr b="1" baseline="30000" lang="en" sz="1200">
                          <a:latin typeface="Calibri"/>
                          <a:ea typeface="Calibri"/>
                          <a:cs typeface="Calibri"/>
                          <a:sym typeface="Calibri"/>
                        </a:rPr>
                        <a:t>-7</a:t>
                      </a:r>
                      <a:endParaRPr b="1" baseline="30000"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500</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bl>
          </a:graphicData>
        </a:graphic>
      </p:graphicFrame>
      <p:graphicFrame>
        <p:nvGraphicFramePr>
          <p:cNvPr id="175" name="Google Shape;175;p18"/>
          <p:cNvGraphicFramePr/>
          <p:nvPr/>
        </p:nvGraphicFramePr>
        <p:xfrm>
          <a:off x="57125" y="1783800"/>
          <a:ext cx="3000000" cy="3000000"/>
        </p:xfrm>
        <a:graphic>
          <a:graphicData uri="http://schemas.openxmlformats.org/drawingml/2006/table">
            <a:tbl>
              <a:tblPr>
                <a:noFill/>
                <a:tableStyleId>{90176F9A-E3B0-47B3-818D-B4C55548EDFD}</a:tableStyleId>
              </a:tblPr>
              <a:tblGrid>
                <a:gridCol w="759350"/>
                <a:gridCol w="1113625"/>
                <a:gridCol w="1070300"/>
                <a:gridCol w="1077500"/>
              </a:tblGrid>
              <a:tr h="454050">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Accession</a:t>
                      </a:r>
                      <a:endParaRPr b="1" sz="1200">
                        <a:solidFill>
                          <a:srgbClr val="FFFFFF"/>
                        </a:solidFill>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Description</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Species</a:t>
                      </a:r>
                      <a:endParaRPr b="1" sz="1200">
                        <a:solidFill>
                          <a:srgbClr val="FFFFFF"/>
                        </a:solidFill>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            ID</a:t>
                      </a:r>
                      <a:endParaRPr b="1" sz="1200">
                        <a:solidFill>
                          <a:srgbClr val="FFFFFF"/>
                        </a:solidFill>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5B9BD5"/>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NP_1</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Drosophila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NP_2</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B</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Drosophila</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2</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NP_3</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C</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Yeast</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3</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r h="4540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NP_4</a:t>
                      </a:r>
                      <a:endParaRPr b="1" sz="1200">
                        <a:latin typeface="Calibri"/>
                        <a:ea typeface="Calibri"/>
                        <a:cs typeface="Calibri"/>
                        <a:sym typeface="Calibri"/>
                      </a:endParaRPr>
                    </a:p>
                  </a:txBody>
                  <a:tcPr marT="91425" marB="91425" marR="68575" marL="68575">
                    <a:lnL cap="flat" cmpd="sng" w="12650">
                      <a:solidFill>
                        <a:srgbClr val="5B9BD5"/>
                      </a:solidFill>
                      <a:prstDash val="solid"/>
                      <a:round/>
                      <a:headEnd len="sm" w="sm" type="none"/>
                      <a:tailEnd len="sm" w="sm" type="none"/>
                    </a:lnL>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Protein D</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Yeast</a:t>
                      </a:r>
                      <a:endParaRPr b="1" sz="1200">
                        <a:latin typeface="Calibri"/>
                        <a:ea typeface="Calibri"/>
                        <a:cs typeface="Calibri"/>
                        <a:sym typeface="Calibri"/>
                      </a:endParaRPr>
                    </a:p>
                  </a:txBody>
                  <a:tcPr marT="91425" marB="91425" marR="68575" marL="68575">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4</a:t>
                      </a:r>
                      <a:endParaRPr b="1" sz="1200">
                        <a:latin typeface="Calibri"/>
                        <a:ea typeface="Calibri"/>
                        <a:cs typeface="Calibri"/>
                        <a:sym typeface="Calibri"/>
                      </a:endParaRPr>
                    </a:p>
                  </a:txBody>
                  <a:tcPr marT="91425" marB="91425" marR="68575" marL="68575">
                    <a:lnR cap="flat" cmpd="sng" w="12650">
                      <a:solidFill>
                        <a:srgbClr val="5B9BD5"/>
                      </a:solidFill>
                      <a:prstDash val="solid"/>
                      <a:round/>
                      <a:headEnd len="sm" w="sm" type="none"/>
                      <a:tailEnd len="sm" w="sm" type="none"/>
                    </a:lnR>
                    <a:lnT cap="flat" cmpd="sng" w="12650">
                      <a:solidFill>
                        <a:srgbClr val="5B9BD5"/>
                      </a:solidFill>
                      <a:prstDash val="solid"/>
                      <a:round/>
                      <a:headEnd len="sm" w="sm" type="none"/>
                      <a:tailEnd len="sm" w="sm" type="none"/>
                    </a:lnT>
                    <a:lnB cap="flat" cmpd="sng" w="12650">
                      <a:solidFill>
                        <a:srgbClr val="5B9BD5"/>
                      </a:solidFill>
                      <a:prstDash val="solid"/>
                      <a:round/>
                      <a:headEnd len="sm" w="sm" type="none"/>
                      <a:tailEnd len="sm" w="sm" type="none"/>
                    </a:lnB>
                    <a:solidFill>
                      <a:srgbClr val="FFFFFF"/>
                    </a:solidFill>
                  </a:tcPr>
                </a:tc>
              </a:tr>
            </a:tbl>
          </a:graphicData>
        </a:graphic>
      </p:graphicFrame>
      <p:sp>
        <p:nvSpPr>
          <p:cNvPr id="176" name="Google Shape;176;p18"/>
          <p:cNvSpPr/>
          <p:nvPr/>
        </p:nvSpPr>
        <p:spPr>
          <a:xfrm rot="-10798707">
            <a:off x="3682275" y="2689300"/>
            <a:ext cx="1595700" cy="395700"/>
          </a:xfrm>
          <a:prstGeom prst="leftArrow">
            <a:avLst>
              <a:gd fmla="val 50000" name="adj1"/>
              <a:gd fmla="val 50000" name="adj2"/>
            </a:avLst>
          </a:prstGeom>
          <a:solidFill>
            <a:srgbClr val="000000"/>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8"/>
          <p:cNvPicPr preferRelativeResize="0"/>
          <p:nvPr/>
        </p:nvPicPr>
        <p:blipFill>
          <a:blip r:embed="rId3">
            <a:alphaModFix/>
          </a:blip>
          <a:stretch>
            <a:fillRect/>
          </a:stretch>
        </p:blipFill>
        <p:spPr>
          <a:xfrm>
            <a:off x="5286575" y="2237850"/>
            <a:ext cx="425201" cy="425199"/>
          </a:xfrm>
          <a:prstGeom prst="rect">
            <a:avLst/>
          </a:prstGeom>
          <a:noFill/>
          <a:ln>
            <a:noFill/>
          </a:ln>
        </p:spPr>
      </p:pic>
      <p:pic>
        <p:nvPicPr>
          <p:cNvPr id="178" name="Google Shape;178;p18"/>
          <p:cNvPicPr preferRelativeResize="0"/>
          <p:nvPr/>
        </p:nvPicPr>
        <p:blipFill>
          <a:blip r:embed="rId3">
            <a:alphaModFix/>
          </a:blip>
          <a:stretch>
            <a:fillRect/>
          </a:stretch>
        </p:blipFill>
        <p:spPr>
          <a:xfrm>
            <a:off x="5909625" y="2237850"/>
            <a:ext cx="425201" cy="425199"/>
          </a:xfrm>
          <a:prstGeom prst="rect">
            <a:avLst/>
          </a:prstGeom>
          <a:noFill/>
          <a:ln>
            <a:noFill/>
          </a:ln>
        </p:spPr>
      </p:pic>
      <p:sp>
        <p:nvSpPr>
          <p:cNvPr id="179" name="Google Shape;179;p18"/>
          <p:cNvSpPr txBox="1"/>
          <p:nvPr/>
        </p:nvSpPr>
        <p:spPr>
          <a:xfrm>
            <a:off x="1197900" y="1405700"/>
            <a:ext cx="28800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Lato"/>
                <a:ea typeface="Lato"/>
                <a:cs typeface="Lato"/>
                <a:sym typeface="Lato"/>
              </a:rPr>
              <a:t>Proteins Table</a:t>
            </a:r>
            <a:endParaRPr b="1" sz="1600">
              <a:solidFill>
                <a:srgbClr val="FFFFFF"/>
              </a:solidFill>
              <a:latin typeface="Lato"/>
              <a:ea typeface="Lato"/>
              <a:cs typeface="Lato"/>
              <a:sym typeface="Lato"/>
            </a:endParaRPr>
          </a:p>
        </p:txBody>
      </p:sp>
      <p:sp>
        <p:nvSpPr>
          <p:cNvPr id="180" name="Google Shape;180;p18"/>
          <p:cNvSpPr txBox="1"/>
          <p:nvPr/>
        </p:nvSpPr>
        <p:spPr>
          <a:xfrm>
            <a:off x="6178350" y="1405700"/>
            <a:ext cx="28800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Lato"/>
                <a:ea typeface="Lato"/>
                <a:cs typeface="Lato"/>
                <a:sym typeface="Lato"/>
              </a:rPr>
              <a:t>Alignments Table</a:t>
            </a:r>
            <a:endParaRPr b="1" sz="1600">
              <a:solidFill>
                <a:srgbClr val="FFFFFF"/>
              </a:solidFill>
              <a:latin typeface="Lato"/>
              <a:ea typeface="Lato"/>
              <a:cs typeface="Lato"/>
              <a:sym typeface="Lato"/>
            </a:endParaRPr>
          </a:p>
        </p:txBody>
      </p:sp>
      <p:sp>
        <p:nvSpPr>
          <p:cNvPr id="181" name="Google Shape;181;p18"/>
          <p:cNvSpPr txBox="1"/>
          <p:nvPr/>
        </p:nvSpPr>
        <p:spPr>
          <a:xfrm>
            <a:off x="1019750" y="4185550"/>
            <a:ext cx="74631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To go in reverse and find all the alignments that a particular protein is involved in, I used multiple joins to invert the foreign keys.  Can then retrieve all the alignments for a particular protein and take the one with accession that matches a second protein of interest.</a:t>
            </a:r>
            <a:endParaRPr b="1">
              <a:solidFill>
                <a:srgbClr val="FFFFFF"/>
              </a:solidFill>
              <a:latin typeface="Lato"/>
              <a:ea typeface="Lato"/>
              <a:cs typeface="Lato"/>
              <a:sym typeface="Lato"/>
            </a:endParaRPr>
          </a:p>
        </p:txBody>
      </p:sp>
      <p:sp>
        <p:nvSpPr>
          <p:cNvPr id="182" name="Google Shape;182;p18"/>
          <p:cNvSpPr/>
          <p:nvPr/>
        </p:nvSpPr>
        <p:spPr>
          <a:xfrm rot="-10096348">
            <a:off x="3849523" y="2994607"/>
            <a:ext cx="1444963" cy="395557"/>
          </a:xfrm>
          <a:prstGeom prst="leftArrow">
            <a:avLst>
              <a:gd fmla="val 50000" name="adj1"/>
              <a:gd fmla="val 50000" name="adj2"/>
            </a:avLst>
          </a:prstGeom>
          <a:solidFill>
            <a:srgbClr val="000000"/>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478750" y="-52475"/>
            <a:ext cx="3793500" cy="914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Load_Proteins.py</a:t>
            </a:r>
            <a:endParaRPr b="1"/>
          </a:p>
        </p:txBody>
      </p:sp>
      <p:pic>
        <p:nvPicPr>
          <p:cNvPr id="188" name="Google Shape;188;p19"/>
          <p:cNvPicPr preferRelativeResize="0"/>
          <p:nvPr/>
        </p:nvPicPr>
        <p:blipFill>
          <a:blip r:embed="rId3">
            <a:alphaModFix/>
          </a:blip>
          <a:stretch>
            <a:fillRect/>
          </a:stretch>
        </p:blipFill>
        <p:spPr>
          <a:xfrm>
            <a:off x="99900" y="451350"/>
            <a:ext cx="5646674" cy="4518749"/>
          </a:xfrm>
          <a:prstGeom prst="rect">
            <a:avLst/>
          </a:prstGeom>
          <a:noFill/>
          <a:ln>
            <a:noFill/>
          </a:ln>
        </p:spPr>
      </p:pic>
      <p:sp>
        <p:nvSpPr>
          <p:cNvPr id="189" name="Google Shape;189;p19"/>
          <p:cNvSpPr txBox="1"/>
          <p:nvPr/>
        </p:nvSpPr>
        <p:spPr>
          <a:xfrm>
            <a:off x="5746575" y="524850"/>
            <a:ext cx="3249300" cy="3684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600">
                <a:solidFill>
                  <a:srgbClr val="FFFFFF"/>
                </a:solidFill>
                <a:latin typeface="Lato"/>
                <a:ea typeface="Lato"/>
                <a:cs typeface="Lato"/>
                <a:sym typeface="Lato"/>
              </a:rPr>
              <a:t>     </a:t>
            </a:r>
            <a:r>
              <a:rPr b="1" lang="en" sz="1600">
                <a:solidFill>
                  <a:srgbClr val="FFFFFF"/>
                </a:solidFill>
                <a:latin typeface="Lato"/>
                <a:ea typeface="Lato"/>
                <a:cs typeface="Lato"/>
                <a:sym typeface="Lato"/>
              </a:rPr>
              <a:t> </a:t>
            </a:r>
            <a:r>
              <a:rPr b="1" lang="en" sz="1600" u="sng">
                <a:solidFill>
                  <a:srgbClr val="FFFFFF"/>
                </a:solidFill>
                <a:latin typeface="Lato"/>
                <a:ea typeface="Lato"/>
                <a:cs typeface="Lato"/>
                <a:sym typeface="Lato"/>
              </a:rPr>
              <a:t>Major Functions:</a:t>
            </a:r>
            <a:endParaRPr b="1" sz="1600" u="sng">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Parse proteome files and iterate through each protein entry,  extracting relevant info about proteins (gi,accession, species, length)</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Assign these values to the data members defined in model</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Difficulty parsing out the species so just directly defined it. If this program were more interactive I would need to generalize this </a:t>
            </a:r>
            <a:endParaRPr sz="16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150550" y="0"/>
            <a:ext cx="54624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Load_Alignments.py: Part 1</a:t>
            </a:r>
            <a:endParaRPr b="1"/>
          </a:p>
        </p:txBody>
      </p:sp>
      <p:pic>
        <p:nvPicPr>
          <p:cNvPr id="195" name="Google Shape;195;p20"/>
          <p:cNvPicPr preferRelativeResize="0"/>
          <p:nvPr/>
        </p:nvPicPr>
        <p:blipFill>
          <a:blip r:embed="rId3">
            <a:alphaModFix/>
          </a:blip>
          <a:stretch>
            <a:fillRect/>
          </a:stretch>
        </p:blipFill>
        <p:spPr>
          <a:xfrm>
            <a:off x="89425" y="548950"/>
            <a:ext cx="5641900" cy="4379174"/>
          </a:xfrm>
          <a:prstGeom prst="rect">
            <a:avLst/>
          </a:prstGeom>
          <a:noFill/>
          <a:ln>
            <a:noFill/>
          </a:ln>
        </p:spPr>
      </p:pic>
      <p:sp>
        <p:nvSpPr>
          <p:cNvPr id="196" name="Google Shape;196;p20"/>
          <p:cNvSpPr txBox="1"/>
          <p:nvPr/>
        </p:nvSpPr>
        <p:spPr>
          <a:xfrm>
            <a:off x="5846800" y="548950"/>
            <a:ext cx="3201600" cy="3873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600" u="sng">
                <a:solidFill>
                  <a:srgbClr val="FFFFFF"/>
                </a:solidFill>
                <a:latin typeface="Lato"/>
                <a:ea typeface="Lato"/>
                <a:cs typeface="Lato"/>
                <a:sym typeface="Lato"/>
              </a:rPr>
              <a:t>  Main Functions:</a:t>
            </a:r>
            <a:endParaRPr sz="1600" u="sng">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Run BLAST on the command line with drosoph proteins as query and yeast as database; then run the reverse.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Store output of blast in two different .xml files which we can then parse.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Must run this from the same directory that the proteome files are located in based on how paths were specified.</a:t>
            </a:r>
            <a:endParaRPr sz="16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140050" y="-83975"/>
            <a:ext cx="54624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Load_Alignments.py: Part 2</a:t>
            </a:r>
            <a:endParaRPr b="1" sz="2200"/>
          </a:p>
        </p:txBody>
      </p:sp>
      <p:sp>
        <p:nvSpPr>
          <p:cNvPr id="202" name="Google Shape;202;p21"/>
          <p:cNvSpPr txBox="1"/>
          <p:nvPr/>
        </p:nvSpPr>
        <p:spPr>
          <a:xfrm>
            <a:off x="5802675" y="540325"/>
            <a:ext cx="3201600" cy="3873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600" u="sng">
                <a:solidFill>
                  <a:srgbClr val="FFFFFF"/>
                </a:solidFill>
                <a:latin typeface="Lato"/>
                <a:ea typeface="Lato"/>
                <a:cs typeface="Lato"/>
                <a:sym typeface="Lato"/>
              </a:rPr>
              <a:t>  Main Functions:</a:t>
            </a:r>
            <a:endParaRPr sz="1600" u="sng">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Parse BLAST results in each output file and extract relevant info about alignment quality and protein identity.</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Set these values equal to the data members of the alignments object to load the table.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Only take the best high scoring pair for each alignment (break from loop), and that best hsp must have e_value below 10e-3. </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p:txBody>
      </p:sp>
      <p:pic>
        <p:nvPicPr>
          <p:cNvPr id="203" name="Google Shape;203;p21"/>
          <p:cNvPicPr preferRelativeResize="0"/>
          <p:nvPr/>
        </p:nvPicPr>
        <p:blipFill>
          <a:blip r:embed="rId3">
            <a:alphaModFix/>
          </a:blip>
          <a:stretch>
            <a:fillRect/>
          </a:stretch>
        </p:blipFill>
        <p:spPr>
          <a:xfrm>
            <a:off x="46425" y="334225"/>
            <a:ext cx="5932652" cy="476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