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11"/>
  </p:notesMasterIdLst>
  <p:sldIdLst>
    <p:sldId id="256" r:id="rId2"/>
    <p:sldId id="257" r:id="rId3"/>
    <p:sldId id="259" r:id="rId4"/>
    <p:sldId id="260" r:id="rId5"/>
    <p:sldId id="261" r:id="rId6"/>
    <p:sldId id="258"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4561"/>
  </p:normalViewPr>
  <p:slideViewPr>
    <p:cSldViewPr snapToGrid="0">
      <p:cViewPr>
        <p:scale>
          <a:sx n="80" d="100"/>
          <a:sy n="80" d="100"/>
        </p:scale>
        <p:origin x="600"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B0C59-A46F-1B40-AA45-45EDF12317C3}" type="datetimeFigureOut">
              <a:rPr lang="en-GB" smtClean="0"/>
              <a:t>09/03/2023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7837A7-9C41-4547-8395-079E842D6DFE}" type="slidenum">
              <a:rPr lang="en-GB" smtClean="0"/>
              <a:t>‹#›</a:t>
            </a:fld>
            <a:endParaRPr lang="en-GB"/>
          </a:p>
        </p:txBody>
      </p:sp>
    </p:spTree>
    <p:extLst>
      <p:ext uri="{BB962C8B-B14F-4D97-AF65-F5344CB8AC3E}">
        <p14:creationId xmlns:p14="http://schemas.microsoft.com/office/powerpoint/2010/main" val="677375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This code defines a function called </a:t>
            </a:r>
            <a:r>
              <a:rPr lang="en-GB" b="0" i="0" dirty="0" err="1">
                <a:solidFill>
                  <a:srgbClr val="374151"/>
                </a:solidFill>
                <a:effectLst/>
                <a:latin typeface="Söhne"/>
              </a:rPr>
              <a:t>fetch_pokemon_data</a:t>
            </a:r>
            <a:r>
              <a:rPr lang="en-GB" b="0" i="0" dirty="0">
                <a:solidFill>
                  <a:srgbClr val="374151"/>
                </a:solidFill>
                <a:effectLst/>
                <a:latin typeface="Söhne"/>
              </a:rPr>
              <a:t> that takes a single argument </a:t>
            </a:r>
            <a:r>
              <a:rPr lang="en-GB" b="0" i="0" dirty="0" err="1">
                <a:solidFill>
                  <a:srgbClr val="374151"/>
                </a:solidFill>
                <a:effectLst/>
                <a:latin typeface="Söhne"/>
              </a:rPr>
              <a:t>pokemon_id</a:t>
            </a:r>
            <a:r>
              <a:rPr lang="en-GB" b="0" i="0" dirty="0">
                <a:solidFill>
                  <a:srgbClr val="374151"/>
                </a:solidFill>
                <a:effectLst/>
                <a:latin typeface="Söhne"/>
              </a:rPr>
              <a:t> representing the ID of a </a:t>
            </a:r>
            <a:r>
              <a:rPr lang="en-GB" b="0" i="0" dirty="0" err="1">
                <a:solidFill>
                  <a:srgbClr val="374151"/>
                </a:solidFill>
                <a:effectLst/>
                <a:latin typeface="Söhne"/>
              </a:rPr>
              <a:t>Pokemon</a:t>
            </a:r>
            <a:r>
              <a:rPr lang="en-GB" b="0" i="0" dirty="0">
                <a:solidFill>
                  <a:srgbClr val="374151"/>
                </a:solidFill>
                <a:effectLst/>
                <a:latin typeface="Söhne"/>
              </a:rPr>
              <a:t>. The function returns a dictionary containing the name of the </a:t>
            </a:r>
            <a:r>
              <a:rPr lang="en-GB" b="0" i="0" dirty="0" err="1">
                <a:solidFill>
                  <a:srgbClr val="374151"/>
                </a:solidFill>
                <a:effectLst/>
                <a:latin typeface="Söhne"/>
              </a:rPr>
              <a:t>Pokemon</a:t>
            </a:r>
            <a:r>
              <a:rPr lang="en-GB" b="0" i="0" dirty="0">
                <a:solidFill>
                  <a:srgbClr val="374151"/>
                </a:solidFill>
                <a:effectLst/>
                <a:latin typeface="Söhne"/>
              </a:rPr>
              <a:t> and its base stats.</a:t>
            </a:r>
          </a:p>
          <a:p>
            <a:pPr algn="l"/>
            <a:endParaRPr lang="en-GB" b="0" i="0" dirty="0">
              <a:solidFill>
                <a:srgbClr val="374151"/>
              </a:solidFill>
              <a:effectLst/>
              <a:latin typeface="Söhne"/>
            </a:endParaRPr>
          </a:p>
          <a:p>
            <a:pPr algn="l"/>
            <a:r>
              <a:rPr lang="en-GB" b="0" i="0" dirty="0">
                <a:solidFill>
                  <a:srgbClr val="374151"/>
                </a:solidFill>
                <a:effectLst/>
                <a:latin typeface="Söhne"/>
              </a:rPr>
              <a:t>The function first constructs a URL to the </a:t>
            </a:r>
            <a:r>
              <a:rPr lang="en-GB" b="0" i="0" dirty="0" err="1">
                <a:solidFill>
                  <a:srgbClr val="374151"/>
                </a:solidFill>
                <a:effectLst/>
                <a:latin typeface="Söhne"/>
              </a:rPr>
              <a:t>PokeAPI</a:t>
            </a:r>
            <a:r>
              <a:rPr lang="en-GB" b="0" i="0" dirty="0">
                <a:solidFill>
                  <a:srgbClr val="374151"/>
                </a:solidFill>
                <a:effectLst/>
                <a:latin typeface="Söhne"/>
              </a:rPr>
              <a:t> for the given </a:t>
            </a:r>
            <a:r>
              <a:rPr lang="en-GB" b="0" i="0" dirty="0" err="1">
                <a:solidFill>
                  <a:srgbClr val="374151"/>
                </a:solidFill>
                <a:effectLst/>
                <a:latin typeface="Söhne"/>
              </a:rPr>
              <a:t>Pokemon</a:t>
            </a:r>
            <a:r>
              <a:rPr lang="en-GB" b="0" i="0" dirty="0">
                <a:solidFill>
                  <a:srgbClr val="374151"/>
                </a:solidFill>
                <a:effectLst/>
                <a:latin typeface="Söhne"/>
              </a:rPr>
              <a:t> ID using the </a:t>
            </a:r>
            <a:r>
              <a:rPr lang="en-GB" b="0" i="0" dirty="0" err="1">
                <a:solidFill>
                  <a:srgbClr val="374151"/>
                </a:solidFill>
                <a:effectLst/>
                <a:latin typeface="Söhne"/>
              </a:rPr>
              <a:t>api_url</a:t>
            </a:r>
            <a:r>
              <a:rPr lang="en-GB" b="0" i="0" dirty="0">
                <a:solidFill>
                  <a:srgbClr val="374151"/>
                </a:solidFill>
                <a:effectLst/>
                <a:latin typeface="Söhne"/>
              </a:rPr>
              <a:t> variable. It then makes a request to the API using the </a:t>
            </a:r>
            <a:r>
              <a:rPr lang="en-GB" b="0" i="0" dirty="0" err="1">
                <a:solidFill>
                  <a:srgbClr val="374151"/>
                </a:solidFill>
                <a:effectLst/>
                <a:latin typeface="Söhne"/>
              </a:rPr>
              <a:t>requests.get</a:t>
            </a:r>
            <a:r>
              <a:rPr lang="en-GB" b="0" i="0" dirty="0">
                <a:solidFill>
                  <a:srgbClr val="374151"/>
                </a:solidFill>
                <a:effectLst/>
                <a:latin typeface="Söhne"/>
              </a:rPr>
              <a:t> function, passing the constructed URL as an argument.</a:t>
            </a:r>
          </a:p>
          <a:p>
            <a:pPr algn="l"/>
            <a:endParaRPr lang="en-GB" b="0" i="0" dirty="0">
              <a:solidFill>
                <a:srgbClr val="374151"/>
              </a:solidFill>
              <a:effectLst/>
              <a:latin typeface="Söhne"/>
            </a:endParaRPr>
          </a:p>
          <a:p>
            <a:pPr algn="l"/>
            <a:r>
              <a:rPr lang="en-GB" b="0" i="0" dirty="0">
                <a:solidFill>
                  <a:srgbClr val="374151"/>
                </a:solidFill>
                <a:effectLst/>
                <a:latin typeface="Söhne"/>
              </a:rPr>
              <a:t>If the request returns a response with a status code of 200 (OK), indicating that the request was successful, the function extracts the data from the response.</a:t>
            </a:r>
          </a:p>
          <a:p>
            <a:pPr algn="l"/>
            <a:endParaRPr lang="en-GB" b="0" i="0" dirty="0">
              <a:solidFill>
                <a:srgbClr val="374151"/>
              </a:solidFill>
              <a:effectLst/>
              <a:latin typeface="Söhne"/>
            </a:endParaRPr>
          </a:p>
          <a:p>
            <a:pPr algn="l"/>
            <a:r>
              <a:rPr lang="en-GB" b="0" i="0" dirty="0">
                <a:solidFill>
                  <a:srgbClr val="374151"/>
                </a:solidFill>
                <a:effectLst/>
                <a:latin typeface="Söhne"/>
              </a:rPr>
              <a:t>The function then creates an empty dictionary called stats, and iterates over the stats list in the JSON data returned by the API. For each stat, it extracts the name and base value, and adds them as key-value pairs to the stats dictionary.</a:t>
            </a:r>
          </a:p>
          <a:p>
            <a:pPr algn="l"/>
            <a:endParaRPr lang="en-GB" b="0" i="0" dirty="0">
              <a:solidFill>
                <a:srgbClr val="374151"/>
              </a:solidFill>
              <a:effectLst/>
              <a:latin typeface="Söhne"/>
            </a:endParaRPr>
          </a:p>
          <a:p>
            <a:pPr algn="l"/>
            <a:r>
              <a:rPr lang="en-GB" b="0" i="0" dirty="0">
                <a:solidFill>
                  <a:srgbClr val="374151"/>
                </a:solidFill>
                <a:effectLst/>
                <a:latin typeface="Söhne"/>
              </a:rPr>
              <a:t>Finally, the function constructs and returns a dictionary containing the </a:t>
            </a:r>
            <a:r>
              <a:rPr lang="en-GB" b="0" i="0" dirty="0" err="1">
                <a:solidFill>
                  <a:srgbClr val="374151"/>
                </a:solidFill>
                <a:effectLst/>
                <a:latin typeface="Söhne"/>
              </a:rPr>
              <a:t>Pokemon's</a:t>
            </a:r>
            <a:r>
              <a:rPr lang="en-GB" b="0" i="0" dirty="0">
                <a:solidFill>
                  <a:srgbClr val="374151"/>
                </a:solidFill>
                <a:effectLst/>
                <a:latin typeface="Söhne"/>
              </a:rPr>
              <a:t> name and its stats dictionary. If the API request fails for any reason, the function returns None.</a:t>
            </a:r>
          </a:p>
          <a:p>
            <a:endParaRPr lang="en-GB" dirty="0"/>
          </a:p>
        </p:txBody>
      </p:sp>
      <p:sp>
        <p:nvSpPr>
          <p:cNvPr id="4" name="Slide Number Placeholder 3"/>
          <p:cNvSpPr>
            <a:spLocks noGrp="1"/>
          </p:cNvSpPr>
          <p:nvPr>
            <p:ph type="sldNum" sz="quarter" idx="5"/>
          </p:nvPr>
        </p:nvSpPr>
        <p:spPr/>
        <p:txBody>
          <a:bodyPr/>
          <a:lstStyle/>
          <a:p>
            <a:fld id="{127837A7-9C41-4547-8395-079E842D6DFE}" type="slidenum">
              <a:rPr lang="en-GB" smtClean="0"/>
              <a:t>3</a:t>
            </a:fld>
            <a:endParaRPr lang="en-GB"/>
          </a:p>
        </p:txBody>
      </p:sp>
    </p:spTree>
    <p:extLst>
      <p:ext uri="{BB962C8B-B14F-4D97-AF65-F5344CB8AC3E}">
        <p14:creationId xmlns:p14="http://schemas.microsoft.com/office/powerpoint/2010/main" val="3875079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we import random so we can generate random numbers later on</a:t>
            </a:r>
          </a:p>
          <a:p>
            <a:endParaRPr lang="en-GB" dirty="0"/>
          </a:p>
          <a:p>
            <a:r>
              <a:rPr lang="en-GB" dirty="0"/>
              <a:t>Then we made it so for the player and computer, a random number was chosen from 1-151 (because that’s how many </a:t>
            </a:r>
            <a:r>
              <a:rPr lang="en-GB" dirty="0" err="1"/>
              <a:t>pokemons</a:t>
            </a:r>
            <a:r>
              <a:rPr lang="en-GB" dirty="0"/>
              <a:t> the API offered to choose from and then linked the number that was chosen to the API data to allocate the player and computer their </a:t>
            </a:r>
            <a:r>
              <a:rPr lang="en-GB" dirty="0" err="1"/>
              <a:t>pokemon</a:t>
            </a:r>
            <a:r>
              <a:rPr lang="en-GB" dirty="0"/>
              <a:t> to play against each other with</a:t>
            </a:r>
          </a:p>
          <a:p>
            <a:endParaRPr lang="en-GB" dirty="0"/>
          </a:p>
          <a:p>
            <a:r>
              <a:rPr lang="en-GB" dirty="0"/>
              <a:t>Then we added the print function so that we could see the stats for the </a:t>
            </a:r>
            <a:r>
              <a:rPr lang="en-GB" dirty="0" err="1"/>
              <a:t>pokemon</a:t>
            </a:r>
            <a:r>
              <a:rPr lang="en-GB" dirty="0"/>
              <a:t> that was randomly chosen for the player</a:t>
            </a:r>
          </a:p>
        </p:txBody>
      </p:sp>
      <p:sp>
        <p:nvSpPr>
          <p:cNvPr id="4" name="Slide Number Placeholder 3"/>
          <p:cNvSpPr>
            <a:spLocks noGrp="1"/>
          </p:cNvSpPr>
          <p:nvPr>
            <p:ph type="sldNum" sz="quarter" idx="5"/>
          </p:nvPr>
        </p:nvSpPr>
        <p:spPr/>
        <p:txBody>
          <a:bodyPr/>
          <a:lstStyle/>
          <a:p>
            <a:fld id="{127837A7-9C41-4547-8395-079E842D6DFE}" type="slidenum">
              <a:rPr lang="en-GB" smtClean="0"/>
              <a:t>4</a:t>
            </a:fld>
            <a:endParaRPr lang="en-GB"/>
          </a:p>
        </p:txBody>
      </p:sp>
    </p:spTree>
    <p:extLst>
      <p:ext uri="{BB962C8B-B14F-4D97-AF65-F5344CB8AC3E}">
        <p14:creationId xmlns:p14="http://schemas.microsoft.com/office/powerpoint/2010/main" val="2530921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you have to choose the stat you want to use. If you mistype and spell something wrong, the continue function will let you answer again instead of stopping and coming up with a scary red error code and ruining the flow </a:t>
            </a:r>
          </a:p>
          <a:p>
            <a:endParaRPr lang="en-GB" dirty="0"/>
          </a:p>
          <a:p>
            <a:r>
              <a:rPr lang="en-GB" dirty="0"/>
              <a:t>Then used the define function to compare the stat chosen by us for player and computer. So logically is the players stat is higher it returns player or vice versa the computer, otherwise it is a draw </a:t>
            </a:r>
          </a:p>
          <a:p>
            <a:endParaRPr lang="en-GB" dirty="0"/>
          </a:p>
          <a:p>
            <a:r>
              <a:rPr lang="en-GB" dirty="0"/>
              <a:t>This then links to the print function whether you win, lose or draw</a:t>
            </a:r>
          </a:p>
        </p:txBody>
      </p:sp>
      <p:sp>
        <p:nvSpPr>
          <p:cNvPr id="4" name="Slide Number Placeholder 3"/>
          <p:cNvSpPr>
            <a:spLocks noGrp="1"/>
          </p:cNvSpPr>
          <p:nvPr>
            <p:ph type="sldNum" sz="quarter" idx="5"/>
          </p:nvPr>
        </p:nvSpPr>
        <p:spPr/>
        <p:txBody>
          <a:bodyPr/>
          <a:lstStyle/>
          <a:p>
            <a:fld id="{127837A7-9C41-4547-8395-079E842D6DFE}" type="slidenum">
              <a:rPr lang="en-GB" smtClean="0"/>
              <a:t>5</a:t>
            </a:fld>
            <a:endParaRPr lang="en-GB"/>
          </a:p>
        </p:txBody>
      </p:sp>
    </p:spTree>
    <p:extLst>
      <p:ext uri="{BB962C8B-B14F-4D97-AF65-F5344CB8AC3E}">
        <p14:creationId xmlns:p14="http://schemas.microsoft.com/office/powerpoint/2010/main" val="2411478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an extension we added a score feature. So to begin the scores are set to zero. When the stats are compared to find a winner, it is linked to the scoring. So if your stat is higher, player is returned and it will print that you win AND add 1 to your score. At the end of the round we added a print function to show the current score </a:t>
            </a:r>
          </a:p>
        </p:txBody>
      </p:sp>
      <p:sp>
        <p:nvSpPr>
          <p:cNvPr id="4" name="Slide Number Placeholder 3"/>
          <p:cNvSpPr>
            <a:spLocks noGrp="1"/>
          </p:cNvSpPr>
          <p:nvPr>
            <p:ph type="sldNum" sz="quarter" idx="5"/>
          </p:nvPr>
        </p:nvSpPr>
        <p:spPr/>
        <p:txBody>
          <a:bodyPr/>
          <a:lstStyle/>
          <a:p>
            <a:fld id="{127837A7-9C41-4547-8395-079E842D6DFE}" type="slidenum">
              <a:rPr lang="en-GB" smtClean="0"/>
              <a:t>6</a:t>
            </a:fld>
            <a:endParaRPr lang="en-GB"/>
          </a:p>
        </p:txBody>
      </p:sp>
    </p:spTree>
    <p:extLst>
      <p:ext uri="{BB962C8B-B14F-4D97-AF65-F5344CB8AC3E}">
        <p14:creationId xmlns:p14="http://schemas.microsoft.com/office/powerpoint/2010/main" val="228026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some things we added that didn’t affect the functioning of the code but were just for readability while playing. Using the backslash n adds new lines so then when playing the blocks of information are separated instead of being one big cramped lump of information.</a:t>
            </a:r>
          </a:p>
        </p:txBody>
      </p:sp>
      <p:sp>
        <p:nvSpPr>
          <p:cNvPr id="4" name="Slide Number Placeholder 3"/>
          <p:cNvSpPr>
            <a:spLocks noGrp="1"/>
          </p:cNvSpPr>
          <p:nvPr>
            <p:ph type="sldNum" sz="quarter" idx="5"/>
          </p:nvPr>
        </p:nvSpPr>
        <p:spPr/>
        <p:txBody>
          <a:bodyPr/>
          <a:lstStyle/>
          <a:p>
            <a:fld id="{127837A7-9C41-4547-8395-079E842D6DFE}" type="slidenum">
              <a:rPr lang="en-GB" smtClean="0"/>
              <a:t>7</a:t>
            </a:fld>
            <a:endParaRPr lang="en-GB"/>
          </a:p>
        </p:txBody>
      </p:sp>
    </p:spTree>
    <p:extLst>
      <p:ext uri="{BB962C8B-B14F-4D97-AF65-F5344CB8AC3E}">
        <p14:creationId xmlns:p14="http://schemas.microsoft.com/office/powerpoint/2010/main" val="1578418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really irritated me not having the name of the </a:t>
            </a:r>
            <a:r>
              <a:rPr lang="en-GB" dirty="0" err="1"/>
              <a:t>pokemon</a:t>
            </a:r>
            <a:r>
              <a:rPr lang="en-GB" dirty="0"/>
              <a:t> in capitals and so I added the .capitalize which fixed this for me </a:t>
            </a:r>
          </a:p>
        </p:txBody>
      </p:sp>
      <p:sp>
        <p:nvSpPr>
          <p:cNvPr id="4" name="Slide Number Placeholder 3"/>
          <p:cNvSpPr>
            <a:spLocks noGrp="1"/>
          </p:cNvSpPr>
          <p:nvPr>
            <p:ph type="sldNum" sz="quarter" idx="5"/>
          </p:nvPr>
        </p:nvSpPr>
        <p:spPr/>
        <p:txBody>
          <a:bodyPr/>
          <a:lstStyle/>
          <a:p>
            <a:fld id="{127837A7-9C41-4547-8395-079E842D6DFE}" type="slidenum">
              <a:rPr lang="en-GB" smtClean="0"/>
              <a:t>8</a:t>
            </a:fld>
            <a:endParaRPr lang="en-GB"/>
          </a:p>
        </p:txBody>
      </p:sp>
    </p:spTree>
    <p:extLst>
      <p:ext uri="{BB962C8B-B14F-4D97-AF65-F5344CB8AC3E}">
        <p14:creationId xmlns:p14="http://schemas.microsoft.com/office/powerpoint/2010/main" val="210743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Again this isn’t essential for the code to work but I think it adds to the playability experience. I saw someone else use this break function and liked it. Basically the while true creates a loop and the break function ends it. So the loop of the game can continue until you enter that you don’t want to play again and the loop is terminated </a:t>
            </a:r>
          </a:p>
        </p:txBody>
      </p:sp>
      <p:sp>
        <p:nvSpPr>
          <p:cNvPr id="4" name="Slide Number Placeholder 3"/>
          <p:cNvSpPr>
            <a:spLocks noGrp="1"/>
          </p:cNvSpPr>
          <p:nvPr>
            <p:ph type="sldNum" sz="quarter" idx="5"/>
          </p:nvPr>
        </p:nvSpPr>
        <p:spPr/>
        <p:txBody>
          <a:bodyPr/>
          <a:lstStyle/>
          <a:p>
            <a:fld id="{127837A7-9C41-4547-8395-079E842D6DFE}" type="slidenum">
              <a:rPr lang="en-GB" smtClean="0"/>
              <a:t>9</a:t>
            </a:fld>
            <a:endParaRPr lang="en-GB"/>
          </a:p>
        </p:txBody>
      </p:sp>
    </p:spTree>
    <p:extLst>
      <p:ext uri="{BB962C8B-B14F-4D97-AF65-F5344CB8AC3E}">
        <p14:creationId xmlns:p14="http://schemas.microsoft.com/office/powerpoint/2010/main" val="312098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798360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56279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2185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3/9/23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1616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3/9/23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75265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3/9/23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320032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3/9/23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13802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883382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5799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3/9/23</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223818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3/9/23</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6801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3/9/23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210152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microsoft.com/office/2007/relationships/hdphoto" Target="../media/hdphoto4.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81E1F-0FEC-8D5B-0A3A-DAA2B1C8BF1E}"/>
              </a:ext>
            </a:extLst>
          </p:cNvPr>
          <p:cNvSpPr>
            <a:spLocks noGrp="1"/>
          </p:cNvSpPr>
          <p:nvPr>
            <p:ph type="ctrTitle"/>
          </p:nvPr>
        </p:nvSpPr>
        <p:spPr/>
        <p:txBody>
          <a:bodyPr/>
          <a:lstStyle/>
          <a:p>
            <a:r>
              <a:rPr lang="en-GB" dirty="0"/>
              <a:t>Pokémon Top trumps game</a:t>
            </a:r>
          </a:p>
        </p:txBody>
      </p:sp>
      <p:sp>
        <p:nvSpPr>
          <p:cNvPr id="3" name="Subtitle 2">
            <a:extLst>
              <a:ext uri="{FF2B5EF4-FFF2-40B4-BE49-F238E27FC236}">
                <a16:creationId xmlns:a16="http://schemas.microsoft.com/office/drawing/2014/main" id="{03842FF2-EEAF-4591-DDDB-448E6F64C091}"/>
              </a:ext>
            </a:extLst>
          </p:cNvPr>
          <p:cNvSpPr>
            <a:spLocks noGrp="1"/>
          </p:cNvSpPr>
          <p:nvPr>
            <p:ph type="subTitle" idx="1"/>
          </p:nvPr>
        </p:nvSpPr>
        <p:spPr/>
        <p:txBody>
          <a:bodyPr/>
          <a:lstStyle/>
          <a:p>
            <a:r>
              <a:rPr lang="en-GB" dirty="0"/>
              <a:t>Mia and Millie</a:t>
            </a:r>
          </a:p>
        </p:txBody>
      </p:sp>
      <p:pic>
        <p:nvPicPr>
          <p:cNvPr id="4" name="Picture 4" descr="Python Png File - Python Logo Png Transparent Cartoon Python Logo,Python Png  - free transparent png images - pngaaa.com">
            <a:extLst>
              <a:ext uri="{FF2B5EF4-FFF2-40B4-BE49-F238E27FC236}">
                <a16:creationId xmlns:a16="http://schemas.microsoft.com/office/drawing/2014/main" id="{36E5B9C5-8E6A-F3F0-CC5C-FCAF825AFFE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43111" y1="48225" x2="43111" y2="48225"/>
                        <a14:foregroundMark x1="58667" y1="54438" x2="58667" y2="54438"/>
                        <a14:foregroundMark x1="45333" y1="46893" x2="45333" y2="46893"/>
                        <a14:backgroundMark x1="46556" y1="39497" x2="46556" y2="39497"/>
                        <a14:backgroundMark x1="53222" y1="62722" x2="53222" y2="62722"/>
                        <a14:backgroundMark x1="49778" y1="51183" x2="49778" y2="51183"/>
                        <a14:backgroundMark x1="48556" y1="51036" x2="48556" y2="51036"/>
                        <a14:backgroundMark x1="49889" y1="51036" x2="49889" y2="51036"/>
                        <a14:backgroundMark x1="51111" y1="51183" x2="51111" y2="51183"/>
                        <a14:backgroundMark x1="53889" y1="59024" x2="53889" y2="59024"/>
                        <a14:backgroundMark x1="52667" y1="59024" x2="52667" y2="59024"/>
                      </a14:backgroundRemoval>
                    </a14:imgEffect>
                  </a14:imgLayer>
                </a14:imgProps>
              </a:ext>
              <a:ext uri="{28A0092B-C50C-407E-A947-70E740481C1C}">
                <a14:useLocalDpi xmlns:a14="http://schemas.microsoft.com/office/drawing/2010/main" val="0"/>
              </a:ext>
            </a:extLst>
          </a:blip>
          <a:srcRect/>
          <a:stretch>
            <a:fillRect/>
          </a:stretch>
        </p:blipFill>
        <p:spPr bwMode="auto">
          <a:xfrm>
            <a:off x="8598125" y="-1105648"/>
            <a:ext cx="5127517" cy="38516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7A09CEA-5A62-061C-D26D-8097B249568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746" b="91525" l="8446" r="91047">
                        <a14:foregroundMark x1="8446" y1="41949" x2="8446" y2="41949"/>
                        <a14:foregroundMark x1="21453" y1="91949" x2="21453" y2="91949"/>
                        <a14:foregroundMark x1="91047" y1="25847" x2="91047" y2="25847"/>
                        <a14:backgroundMark x1="22128" y1="52119" x2="22128" y2="52119"/>
                        <a14:backgroundMark x1="54392" y1="46186" x2="54392" y2="46186"/>
                        <a14:backgroundMark x1="47128" y1="52119" x2="47128" y2="52119"/>
                      </a14:backgroundRemoval>
                    </a14:imgEffect>
                  </a14:imgLayer>
                </a14:imgProps>
              </a:ext>
            </a:extLst>
          </a:blip>
          <a:stretch>
            <a:fillRect/>
          </a:stretch>
        </p:blipFill>
        <p:spPr>
          <a:xfrm>
            <a:off x="0" y="70880"/>
            <a:ext cx="3759200" cy="1498600"/>
          </a:xfrm>
          <a:prstGeom prst="rect">
            <a:avLst/>
          </a:prstGeom>
        </p:spPr>
      </p:pic>
      <p:pic>
        <p:nvPicPr>
          <p:cNvPr id="1030" name="Picture 6" descr="Pokemon Png Images Free Download - Pokemon No Background - Free Transparent  PNG Clipart Images Download">
            <a:extLst>
              <a:ext uri="{FF2B5EF4-FFF2-40B4-BE49-F238E27FC236}">
                <a16:creationId xmlns:a16="http://schemas.microsoft.com/office/drawing/2014/main" id="{B5D519A7-9C58-6B0F-D2D3-9BDD4C061411}"/>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6800" b="93110" l="2619" r="96310">
                        <a14:foregroundMark x1="5714" y1="53581" x2="5714" y2="53581"/>
                        <a14:foregroundMark x1="24881" y1="53037" x2="24881" y2="53037"/>
                        <a14:foregroundMark x1="22857" y1="51496" x2="22857" y2="59383"/>
                        <a14:foregroundMark x1="53095" y1="6800" x2="61310" y2="8069"/>
                        <a14:foregroundMark x1="47976" y1="10698" x2="50714" y2="15684"/>
                        <a14:foregroundMark x1="90833" y1="34542" x2="90833" y2="34542"/>
                        <a14:foregroundMark x1="21905" y1="44152" x2="26310" y2="46782"/>
                        <a14:foregroundMark x1="3690" y1="55122" x2="3690" y2="55122"/>
                        <a14:foregroundMark x1="35238" y1="91478" x2="35238" y2="91478"/>
                        <a14:foregroundMark x1="29405" y1="92294" x2="29405" y2="92294"/>
                        <a14:foregroundMark x1="34881" y1="93110" x2="34881" y2="93110"/>
                        <a14:foregroundMark x1="92619" y1="70082" x2="92619" y2="70082"/>
                        <a14:foregroundMark x1="93929" y1="33726" x2="93929" y2="33726"/>
                        <a14:foregroundMark x1="94643" y1="68268" x2="94643" y2="68268"/>
                        <a14:foregroundMark x1="95714" y1="33998" x2="95714" y2="33998"/>
                        <a14:foregroundMark x1="96190" y1="67906" x2="96190" y2="67906"/>
                        <a14:foregroundMark x1="96310" y1="33545" x2="96310" y2="33545"/>
                      </a14:backgroundRemoval>
                    </a14:imgEffect>
                  </a14:imgLayer>
                </a14:imgProps>
              </a:ext>
              <a:ext uri="{28A0092B-C50C-407E-A947-70E740481C1C}">
                <a14:useLocalDpi xmlns:a14="http://schemas.microsoft.com/office/drawing/2010/main" val="0"/>
              </a:ext>
            </a:extLst>
          </a:blip>
          <a:srcRect/>
          <a:stretch>
            <a:fillRect/>
          </a:stretch>
        </p:blipFill>
        <p:spPr bwMode="auto">
          <a:xfrm>
            <a:off x="0" y="3136043"/>
            <a:ext cx="2933322" cy="3851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03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133F-363E-7084-85FB-02F364B10FDE}"/>
              </a:ext>
            </a:extLst>
          </p:cNvPr>
          <p:cNvSpPr>
            <a:spLocks noGrp="1"/>
          </p:cNvSpPr>
          <p:nvPr>
            <p:ph type="title"/>
          </p:nvPr>
        </p:nvSpPr>
        <p:spPr>
          <a:xfrm>
            <a:off x="765449" y="546725"/>
            <a:ext cx="4494998" cy="1134640"/>
          </a:xfrm>
        </p:spPr>
        <p:txBody>
          <a:bodyPr/>
          <a:lstStyle/>
          <a:p>
            <a:r>
              <a:rPr lang="en-GB" dirty="0"/>
              <a:t>Issues with cat </a:t>
            </a:r>
            <a:r>
              <a:rPr lang="en-GB" dirty="0" err="1"/>
              <a:t>api</a:t>
            </a:r>
            <a:endParaRPr lang="en-GB" dirty="0"/>
          </a:p>
        </p:txBody>
      </p:sp>
      <p:sp>
        <p:nvSpPr>
          <p:cNvPr id="4" name="Text Placeholder 3">
            <a:extLst>
              <a:ext uri="{FF2B5EF4-FFF2-40B4-BE49-F238E27FC236}">
                <a16:creationId xmlns:a16="http://schemas.microsoft.com/office/drawing/2014/main" id="{65203A93-FED8-C1CB-DDAC-8A522066ADB2}"/>
              </a:ext>
            </a:extLst>
          </p:cNvPr>
          <p:cNvSpPr>
            <a:spLocks noGrp="1"/>
          </p:cNvSpPr>
          <p:nvPr>
            <p:ph type="body" sz="half" idx="2"/>
          </p:nvPr>
        </p:nvSpPr>
        <p:spPr>
          <a:xfrm>
            <a:off x="765449" y="2185261"/>
            <a:ext cx="4494998" cy="4000509"/>
          </a:xfrm>
        </p:spPr>
        <p:txBody>
          <a:bodyPr>
            <a:normAutofit fontScale="92500" lnSpcReduction="20000"/>
          </a:bodyPr>
          <a:lstStyle/>
          <a:p>
            <a:pPr algn="l"/>
            <a:r>
              <a:rPr lang="en-GB" sz="1900" b="0" i="0" dirty="0">
                <a:solidFill>
                  <a:srgbClr val="FFC000"/>
                </a:solidFill>
                <a:effectLst/>
              </a:rPr>
              <a:t>We originally used a cat API but were having issues:</a:t>
            </a:r>
            <a:br>
              <a:rPr lang="en-GB" sz="1900" b="0" i="0" dirty="0">
                <a:solidFill>
                  <a:srgbClr val="FFC000"/>
                </a:solidFill>
                <a:effectLst/>
              </a:rPr>
            </a:br>
            <a:endParaRPr lang="en-GB" sz="1900" b="0" i="0" dirty="0">
              <a:solidFill>
                <a:srgbClr val="FFC000"/>
              </a:solidFill>
              <a:effectLst/>
            </a:endParaRPr>
          </a:p>
          <a:p>
            <a:pPr algn="l"/>
            <a:r>
              <a:rPr lang="en-GB" sz="1900" b="0" i="0" dirty="0">
                <a:solidFill>
                  <a:schemeClr val="accent6">
                    <a:lumMod val="60000"/>
                    <a:lumOff val="40000"/>
                  </a:schemeClr>
                </a:solidFill>
                <a:effectLst/>
              </a:rPr>
              <a:t>- Error message: "</a:t>
            </a:r>
            <a:r>
              <a:rPr lang="en-GB" sz="1900" b="0" i="0" dirty="0" err="1">
                <a:solidFill>
                  <a:schemeClr val="accent6">
                    <a:lumMod val="60000"/>
                    <a:lumOff val="40000"/>
                  </a:schemeClr>
                </a:solidFill>
                <a:effectLst/>
              </a:rPr>
              <a:t>TypeError</a:t>
            </a:r>
            <a:r>
              <a:rPr lang="en-GB" sz="1900" b="0" i="0" dirty="0">
                <a:solidFill>
                  <a:schemeClr val="accent6">
                    <a:lumMod val="60000"/>
                    <a:lumOff val="40000"/>
                  </a:schemeClr>
                </a:solidFill>
                <a:effectLst/>
              </a:rPr>
              <a:t>: list indices must be integers or slices, not str"</a:t>
            </a:r>
          </a:p>
          <a:p>
            <a:pPr algn="l"/>
            <a:r>
              <a:rPr lang="en-GB" sz="1900" b="0" i="0" dirty="0">
                <a:solidFill>
                  <a:srgbClr val="FFC000"/>
                </a:solidFill>
                <a:effectLst/>
              </a:rPr>
              <a:t>- Because this wasn't working, several other related lines threw up errors too</a:t>
            </a:r>
          </a:p>
          <a:p>
            <a:pPr algn="l"/>
            <a:r>
              <a:rPr lang="en-GB" sz="1900" b="0" i="0" dirty="0">
                <a:solidFill>
                  <a:srgbClr val="FFC000"/>
                </a:solidFill>
                <a:effectLst/>
              </a:rPr>
              <a:t>- We guessed the error meant we needed numbers instead of strings in the return part of the definition</a:t>
            </a:r>
          </a:p>
          <a:p>
            <a:pPr algn="l"/>
            <a:r>
              <a:rPr lang="en-GB" sz="1900" b="0" i="0" dirty="0">
                <a:solidFill>
                  <a:srgbClr val="FFC000"/>
                </a:solidFill>
                <a:effectLst/>
              </a:rPr>
              <a:t>- But there were no numbers to reference in the cat API so we couldn't figure out how to get it to pull the stats! We decided to replace the cats API with the Pokémon API for sake of time. It worked!</a:t>
            </a:r>
            <a:endParaRPr lang="en-GB" sz="1900" dirty="0">
              <a:solidFill>
                <a:srgbClr val="FFC000"/>
              </a:solidFill>
            </a:endParaRPr>
          </a:p>
          <a:p>
            <a:pPr marL="285750" indent="-285750" algn="l">
              <a:buFontTx/>
              <a:buChar char="-"/>
            </a:pPr>
            <a:endParaRPr lang="en-GB" sz="1800" b="0" i="0" dirty="0">
              <a:solidFill>
                <a:srgbClr val="FFC000"/>
              </a:solidFill>
              <a:effectLst/>
              <a:latin typeface="Slack-Lato"/>
            </a:endParaRPr>
          </a:p>
          <a:p>
            <a:endParaRPr lang="en-GB" dirty="0"/>
          </a:p>
        </p:txBody>
      </p:sp>
      <p:pic>
        <p:nvPicPr>
          <p:cNvPr id="8" name="Picture 7">
            <a:extLst>
              <a:ext uri="{FF2B5EF4-FFF2-40B4-BE49-F238E27FC236}">
                <a16:creationId xmlns:a16="http://schemas.microsoft.com/office/drawing/2014/main" id="{46748D17-6FAE-5A1D-C826-6324AD0D0ECD}"/>
              </a:ext>
            </a:extLst>
          </p:cNvPr>
          <p:cNvPicPr>
            <a:picLocks noChangeAspect="1"/>
          </p:cNvPicPr>
          <p:nvPr/>
        </p:nvPicPr>
        <p:blipFill>
          <a:blip r:embed="rId2"/>
          <a:stretch>
            <a:fillRect/>
          </a:stretch>
        </p:blipFill>
        <p:spPr>
          <a:xfrm>
            <a:off x="6254858" y="3773838"/>
            <a:ext cx="5740576" cy="2411932"/>
          </a:xfrm>
          <a:prstGeom prst="rect">
            <a:avLst/>
          </a:prstGeom>
        </p:spPr>
      </p:pic>
      <p:pic>
        <p:nvPicPr>
          <p:cNvPr id="9" name="Picture 8">
            <a:extLst>
              <a:ext uri="{FF2B5EF4-FFF2-40B4-BE49-F238E27FC236}">
                <a16:creationId xmlns:a16="http://schemas.microsoft.com/office/drawing/2014/main" id="{AC88306B-9F0C-1EEA-6B60-4E62320DF417}"/>
              </a:ext>
            </a:extLst>
          </p:cNvPr>
          <p:cNvPicPr>
            <a:picLocks noChangeAspect="1"/>
          </p:cNvPicPr>
          <p:nvPr/>
        </p:nvPicPr>
        <p:blipFill>
          <a:blip r:embed="rId3"/>
          <a:stretch>
            <a:fillRect/>
          </a:stretch>
        </p:blipFill>
        <p:spPr>
          <a:xfrm>
            <a:off x="6254858" y="672230"/>
            <a:ext cx="5843449" cy="2275715"/>
          </a:xfrm>
          <a:prstGeom prst="rect">
            <a:avLst/>
          </a:prstGeom>
        </p:spPr>
      </p:pic>
    </p:spTree>
    <p:extLst>
      <p:ext uri="{BB962C8B-B14F-4D97-AF65-F5344CB8AC3E}">
        <p14:creationId xmlns:p14="http://schemas.microsoft.com/office/powerpoint/2010/main" val="40197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392C-9DF3-B184-8BEE-1A658E764DD0}"/>
              </a:ext>
            </a:extLst>
          </p:cNvPr>
          <p:cNvSpPr>
            <a:spLocks noGrp="1"/>
          </p:cNvSpPr>
          <p:nvPr>
            <p:ph type="title"/>
          </p:nvPr>
        </p:nvSpPr>
        <p:spPr>
          <a:xfrm>
            <a:off x="681925" y="271257"/>
            <a:ext cx="10833316" cy="1188720"/>
          </a:xfrm>
        </p:spPr>
        <p:txBody>
          <a:bodyPr/>
          <a:lstStyle/>
          <a:p>
            <a:r>
              <a:rPr lang="en-GB" dirty="0"/>
              <a:t>Getting data from the Pokémon </a:t>
            </a:r>
            <a:r>
              <a:rPr lang="en-GB" dirty="0" err="1"/>
              <a:t>api</a:t>
            </a:r>
            <a:endParaRPr lang="en-GB" dirty="0"/>
          </a:p>
        </p:txBody>
      </p:sp>
      <p:pic>
        <p:nvPicPr>
          <p:cNvPr id="4" name="Picture 3">
            <a:extLst>
              <a:ext uri="{FF2B5EF4-FFF2-40B4-BE49-F238E27FC236}">
                <a16:creationId xmlns:a16="http://schemas.microsoft.com/office/drawing/2014/main" id="{ED1F9C63-D5E6-9686-E185-330BE76E6582}"/>
              </a:ext>
            </a:extLst>
          </p:cNvPr>
          <p:cNvPicPr>
            <a:picLocks noChangeAspect="1"/>
          </p:cNvPicPr>
          <p:nvPr/>
        </p:nvPicPr>
        <p:blipFill>
          <a:blip r:embed="rId3"/>
          <a:stretch>
            <a:fillRect/>
          </a:stretch>
        </p:blipFill>
        <p:spPr>
          <a:xfrm>
            <a:off x="681925" y="1907691"/>
            <a:ext cx="7366000" cy="4127500"/>
          </a:xfrm>
          <a:prstGeom prst="rect">
            <a:avLst/>
          </a:prstGeom>
        </p:spPr>
      </p:pic>
    </p:spTree>
    <p:extLst>
      <p:ext uri="{BB962C8B-B14F-4D97-AF65-F5344CB8AC3E}">
        <p14:creationId xmlns:p14="http://schemas.microsoft.com/office/powerpoint/2010/main" val="4011078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392C-9DF3-B184-8BEE-1A658E764DD0}"/>
              </a:ext>
            </a:extLst>
          </p:cNvPr>
          <p:cNvSpPr>
            <a:spLocks noGrp="1"/>
          </p:cNvSpPr>
          <p:nvPr>
            <p:ph type="title"/>
          </p:nvPr>
        </p:nvSpPr>
        <p:spPr>
          <a:xfrm>
            <a:off x="681925" y="271257"/>
            <a:ext cx="10833316" cy="1188720"/>
          </a:xfrm>
        </p:spPr>
        <p:txBody>
          <a:bodyPr/>
          <a:lstStyle/>
          <a:p>
            <a:r>
              <a:rPr lang="en-GB" dirty="0"/>
              <a:t>How the Pokémon is chosen</a:t>
            </a:r>
          </a:p>
        </p:txBody>
      </p:sp>
      <p:pic>
        <p:nvPicPr>
          <p:cNvPr id="3" name="Picture 2">
            <a:extLst>
              <a:ext uri="{FF2B5EF4-FFF2-40B4-BE49-F238E27FC236}">
                <a16:creationId xmlns:a16="http://schemas.microsoft.com/office/drawing/2014/main" id="{D5C34B86-8243-64BD-1859-CB0E5569C7A8}"/>
              </a:ext>
            </a:extLst>
          </p:cNvPr>
          <p:cNvPicPr>
            <a:picLocks noChangeAspect="1"/>
          </p:cNvPicPr>
          <p:nvPr/>
        </p:nvPicPr>
        <p:blipFill>
          <a:blip r:embed="rId3"/>
          <a:stretch>
            <a:fillRect/>
          </a:stretch>
        </p:blipFill>
        <p:spPr>
          <a:xfrm>
            <a:off x="681925" y="1642620"/>
            <a:ext cx="1625600" cy="279400"/>
          </a:xfrm>
          <a:prstGeom prst="rect">
            <a:avLst/>
          </a:prstGeom>
        </p:spPr>
      </p:pic>
      <p:pic>
        <p:nvPicPr>
          <p:cNvPr id="5" name="Picture 4">
            <a:extLst>
              <a:ext uri="{FF2B5EF4-FFF2-40B4-BE49-F238E27FC236}">
                <a16:creationId xmlns:a16="http://schemas.microsoft.com/office/drawing/2014/main" id="{CA8B966A-0291-A0FF-BDFB-27F2B21E3096}"/>
              </a:ext>
            </a:extLst>
          </p:cNvPr>
          <p:cNvPicPr>
            <a:picLocks noChangeAspect="1"/>
          </p:cNvPicPr>
          <p:nvPr/>
        </p:nvPicPr>
        <p:blipFill>
          <a:blip r:embed="rId4"/>
          <a:stretch>
            <a:fillRect/>
          </a:stretch>
        </p:blipFill>
        <p:spPr>
          <a:xfrm>
            <a:off x="681925" y="2015547"/>
            <a:ext cx="6108700" cy="3429000"/>
          </a:xfrm>
          <a:prstGeom prst="rect">
            <a:avLst/>
          </a:prstGeom>
        </p:spPr>
      </p:pic>
      <p:pic>
        <p:nvPicPr>
          <p:cNvPr id="6" name="Picture 5">
            <a:extLst>
              <a:ext uri="{FF2B5EF4-FFF2-40B4-BE49-F238E27FC236}">
                <a16:creationId xmlns:a16="http://schemas.microsoft.com/office/drawing/2014/main" id="{BD2CAC62-76DE-4B66-2606-D7B2D5AA1669}"/>
              </a:ext>
            </a:extLst>
          </p:cNvPr>
          <p:cNvPicPr>
            <a:picLocks noChangeAspect="1"/>
          </p:cNvPicPr>
          <p:nvPr/>
        </p:nvPicPr>
        <p:blipFill>
          <a:blip r:embed="rId5"/>
          <a:stretch>
            <a:fillRect/>
          </a:stretch>
        </p:blipFill>
        <p:spPr>
          <a:xfrm>
            <a:off x="681925" y="5538074"/>
            <a:ext cx="7772400" cy="1151102"/>
          </a:xfrm>
          <a:prstGeom prst="rect">
            <a:avLst/>
          </a:prstGeom>
        </p:spPr>
      </p:pic>
      <p:pic>
        <p:nvPicPr>
          <p:cNvPr id="7" name="Picture 6">
            <a:extLst>
              <a:ext uri="{FF2B5EF4-FFF2-40B4-BE49-F238E27FC236}">
                <a16:creationId xmlns:a16="http://schemas.microsoft.com/office/drawing/2014/main" id="{F6841EFA-11A7-9F33-A5D8-CD31678B0CAA}"/>
              </a:ext>
            </a:extLst>
          </p:cNvPr>
          <p:cNvPicPr>
            <a:picLocks noChangeAspect="1"/>
          </p:cNvPicPr>
          <p:nvPr/>
        </p:nvPicPr>
        <p:blipFill>
          <a:blip r:embed="rId6"/>
          <a:stretch>
            <a:fillRect/>
          </a:stretch>
        </p:blipFill>
        <p:spPr>
          <a:xfrm>
            <a:off x="7244812" y="2906147"/>
            <a:ext cx="4800600" cy="2006600"/>
          </a:xfrm>
          <a:prstGeom prst="rect">
            <a:avLst/>
          </a:prstGeom>
        </p:spPr>
      </p:pic>
    </p:spTree>
    <p:extLst>
      <p:ext uri="{BB962C8B-B14F-4D97-AF65-F5344CB8AC3E}">
        <p14:creationId xmlns:p14="http://schemas.microsoft.com/office/powerpoint/2010/main" val="215845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392C-9DF3-B184-8BEE-1A658E764DD0}"/>
              </a:ext>
            </a:extLst>
          </p:cNvPr>
          <p:cNvSpPr>
            <a:spLocks noGrp="1"/>
          </p:cNvSpPr>
          <p:nvPr>
            <p:ph type="title"/>
          </p:nvPr>
        </p:nvSpPr>
        <p:spPr>
          <a:xfrm>
            <a:off x="681925" y="271257"/>
            <a:ext cx="10833316" cy="1188720"/>
          </a:xfrm>
        </p:spPr>
        <p:txBody>
          <a:bodyPr/>
          <a:lstStyle/>
          <a:p>
            <a:r>
              <a:rPr lang="en-GB" dirty="0"/>
              <a:t>How do you win? </a:t>
            </a:r>
          </a:p>
        </p:txBody>
      </p:sp>
      <p:pic>
        <p:nvPicPr>
          <p:cNvPr id="4" name="Picture 3">
            <a:extLst>
              <a:ext uri="{FF2B5EF4-FFF2-40B4-BE49-F238E27FC236}">
                <a16:creationId xmlns:a16="http://schemas.microsoft.com/office/drawing/2014/main" id="{ED4E1FF5-08E0-FC61-9065-495D43D27DD3}"/>
              </a:ext>
            </a:extLst>
          </p:cNvPr>
          <p:cNvPicPr>
            <a:picLocks noChangeAspect="1"/>
          </p:cNvPicPr>
          <p:nvPr/>
        </p:nvPicPr>
        <p:blipFill>
          <a:blip r:embed="rId3"/>
          <a:stretch>
            <a:fillRect/>
          </a:stretch>
        </p:blipFill>
        <p:spPr>
          <a:xfrm>
            <a:off x="681925" y="1557580"/>
            <a:ext cx="7772400" cy="987373"/>
          </a:xfrm>
          <a:prstGeom prst="rect">
            <a:avLst/>
          </a:prstGeom>
        </p:spPr>
      </p:pic>
      <p:pic>
        <p:nvPicPr>
          <p:cNvPr id="8" name="Picture 7">
            <a:extLst>
              <a:ext uri="{FF2B5EF4-FFF2-40B4-BE49-F238E27FC236}">
                <a16:creationId xmlns:a16="http://schemas.microsoft.com/office/drawing/2014/main" id="{463D8E40-980F-F3B3-D31A-687811DD91DE}"/>
              </a:ext>
            </a:extLst>
          </p:cNvPr>
          <p:cNvPicPr>
            <a:picLocks noChangeAspect="1"/>
          </p:cNvPicPr>
          <p:nvPr/>
        </p:nvPicPr>
        <p:blipFill>
          <a:blip r:embed="rId4"/>
          <a:stretch>
            <a:fillRect/>
          </a:stretch>
        </p:blipFill>
        <p:spPr>
          <a:xfrm>
            <a:off x="681925" y="2642556"/>
            <a:ext cx="5414075" cy="1992911"/>
          </a:xfrm>
          <a:prstGeom prst="rect">
            <a:avLst/>
          </a:prstGeom>
        </p:spPr>
      </p:pic>
      <p:pic>
        <p:nvPicPr>
          <p:cNvPr id="9" name="Picture 8">
            <a:extLst>
              <a:ext uri="{FF2B5EF4-FFF2-40B4-BE49-F238E27FC236}">
                <a16:creationId xmlns:a16="http://schemas.microsoft.com/office/drawing/2014/main" id="{790AD799-8179-F697-AE93-3E00D6274FEF}"/>
              </a:ext>
            </a:extLst>
          </p:cNvPr>
          <p:cNvPicPr>
            <a:picLocks noChangeAspect="1"/>
          </p:cNvPicPr>
          <p:nvPr/>
        </p:nvPicPr>
        <p:blipFill>
          <a:blip r:embed="rId5"/>
          <a:stretch>
            <a:fillRect/>
          </a:stretch>
        </p:blipFill>
        <p:spPr>
          <a:xfrm>
            <a:off x="681925" y="4744742"/>
            <a:ext cx="7772400" cy="1928847"/>
          </a:xfrm>
          <a:prstGeom prst="rect">
            <a:avLst/>
          </a:prstGeom>
        </p:spPr>
      </p:pic>
      <p:pic>
        <p:nvPicPr>
          <p:cNvPr id="10" name="Picture 2" descr="anime pokemon transparent background - transparent background pokemon  transparent PNG image with transparent background | TOPpng">
            <a:extLst>
              <a:ext uri="{FF2B5EF4-FFF2-40B4-BE49-F238E27FC236}">
                <a16:creationId xmlns:a16="http://schemas.microsoft.com/office/drawing/2014/main" id="{143DF47D-9F98-BAA5-8A77-6944CAAC3BD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630" b="99185" l="10000" r="90000">
                        <a14:foregroundMark x1="44881" y1="1630" x2="44881" y2="1630"/>
                        <a14:foregroundMark x1="72381" y1="19907" x2="72381" y2="19907"/>
                        <a14:foregroundMark x1="44167" y1="35041" x2="62619" y2="28289"/>
                        <a14:foregroundMark x1="49286" y1="26659" x2="45476" y2="32712"/>
                        <a14:foregroundMark x1="45476" y1="32712" x2="45476" y2="32945"/>
                        <a14:foregroundMark x1="50833" y1="36438" x2="50833" y2="36438"/>
                        <a14:foregroundMark x1="52500" y1="27823" x2="51190" y2="35390"/>
                        <a14:foregroundMark x1="51190" y1="35390" x2="51071" y2="35506"/>
                        <a14:foregroundMark x1="52262" y1="27357" x2="52262" y2="27357"/>
                        <a14:foregroundMark x1="52262" y1="27357" x2="52262" y2="27357"/>
                        <a14:foregroundMark x1="52976" y1="59837" x2="44881" y2="63446"/>
                        <a14:foregroundMark x1="44881" y1="63446" x2="39048" y2="67986"/>
                        <a14:foregroundMark x1="39048" y1="67986" x2="39048" y2="67986"/>
                        <a14:foregroundMark x1="35357" y1="71129" x2="35357" y2="71129"/>
                        <a14:foregroundMark x1="46429" y1="68452" x2="46429" y2="68452"/>
                        <a14:foregroundMark x1="46429" y1="68452" x2="46429" y2="68452"/>
                        <a14:foregroundMark x1="51310" y1="63679" x2="51310" y2="63679"/>
                        <a14:foregroundMark x1="52976" y1="62631" x2="52976" y2="62631"/>
                        <a14:foregroundMark x1="54048" y1="61001" x2="33929" y2="71828"/>
                        <a14:foregroundMark x1="33929" y1="71828" x2="33929" y2="71828"/>
                        <a14:foregroundMark x1="48333" y1="96508" x2="50357" y2="90338"/>
                        <a14:foregroundMark x1="55952" y1="97439" x2="55952" y2="97439"/>
                        <a14:foregroundMark x1="46905" y1="98254" x2="46905" y2="98254"/>
                        <a14:foregroundMark x1="55714" y1="98719" x2="55714" y2="98719"/>
                        <a14:foregroundMark x1="46667" y1="99185" x2="46667" y2="99185"/>
                        <a14:foregroundMark x1="70952" y1="71595" x2="70952" y2="71595"/>
                        <a14:foregroundMark x1="70952" y1="76135" x2="70952" y2="76135"/>
                        <a14:foregroundMark x1="71429" y1="70780" x2="71429" y2="70780"/>
                        <a14:foregroundMark x1="71190" y1="73225" x2="71190" y2="73225"/>
                        <a14:foregroundMark x1="70238" y1="74622" x2="70238" y2="74622"/>
                        <a14:foregroundMark x1="74643" y1="24913" x2="74643" y2="24913"/>
                        <a14:foregroundMark x1="74881" y1="23981" x2="74881" y2="23981"/>
                        <a14:backgroundMark x1="60000" y1="51339" x2="60000" y2="51339"/>
                        <a14:backgroundMark x1="60000" y1="77765" x2="60000" y2="77765"/>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7603958" y="2207345"/>
            <a:ext cx="4588042" cy="451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10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392C-9DF3-B184-8BEE-1A658E764DD0}"/>
              </a:ext>
            </a:extLst>
          </p:cNvPr>
          <p:cNvSpPr>
            <a:spLocks noGrp="1"/>
          </p:cNvSpPr>
          <p:nvPr>
            <p:ph type="title"/>
          </p:nvPr>
        </p:nvSpPr>
        <p:spPr>
          <a:xfrm>
            <a:off x="681925" y="271257"/>
            <a:ext cx="10833316" cy="1188720"/>
          </a:xfrm>
        </p:spPr>
        <p:txBody>
          <a:bodyPr/>
          <a:lstStyle/>
          <a:p>
            <a:r>
              <a:rPr lang="en-GB" dirty="0"/>
              <a:t>Score feature</a:t>
            </a:r>
          </a:p>
        </p:txBody>
      </p:sp>
      <p:pic>
        <p:nvPicPr>
          <p:cNvPr id="5" name="Picture 4">
            <a:extLst>
              <a:ext uri="{FF2B5EF4-FFF2-40B4-BE49-F238E27FC236}">
                <a16:creationId xmlns:a16="http://schemas.microsoft.com/office/drawing/2014/main" id="{9540F856-2ABA-FDD5-266E-663856F779D4}"/>
              </a:ext>
            </a:extLst>
          </p:cNvPr>
          <p:cNvPicPr>
            <a:picLocks noChangeAspect="1"/>
          </p:cNvPicPr>
          <p:nvPr/>
        </p:nvPicPr>
        <p:blipFill>
          <a:blip r:embed="rId3"/>
          <a:stretch>
            <a:fillRect/>
          </a:stretch>
        </p:blipFill>
        <p:spPr>
          <a:xfrm>
            <a:off x="190178" y="1701585"/>
            <a:ext cx="3637904" cy="1467926"/>
          </a:xfrm>
          <a:prstGeom prst="rect">
            <a:avLst/>
          </a:prstGeom>
        </p:spPr>
      </p:pic>
      <p:pic>
        <p:nvPicPr>
          <p:cNvPr id="6" name="Picture 5">
            <a:extLst>
              <a:ext uri="{FF2B5EF4-FFF2-40B4-BE49-F238E27FC236}">
                <a16:creationId xmlns:a16="http://schemas.microsoft.com/office/drawing/2014/main" id="{D9213537-D8C0-8E37-80FE-2AFC183D7143}"/>
              </a:ext>
            </a:extLst>
          </p:cNvPr>
          <p:cNvPicPr>
            <a:picLocks noChangeAspect="1"/>
          </p:cNvPicPr>
          <p:nvPr/>
        </p:nvPicPr>
        <p:blipFill>
          <a:blip r:embed="rId4"/>
          <a:stretch>
            <a:fillRect/>
          </a:stretch>
        </p:blipFill>
        <p:spPr>
          <a:xfrm>
            <a:off x="190178" y="3202822"/>
            <a:ext cx="7772400" cy="1907685"/>
          </a:xfrm>
          <a:prstGeom prst="rect">
            <a:avLst/>
          </a:prstGeom>
        </p:spPr>
      </p:pic>
      <p:pic>
        <p:nvPicPr>
          <p:cNvPr id="7" name="Picture 6">
            <a:extLst>
              <a:ext uri="{FF2B5EF4-FFF2-40B4-BE49-F238E27FC236}">
                <a16:creationId xmlns:a16="http://schemas.microsoft.com/office/drawing/2014/main" id="{1D2CA180-30F7-87F0-B268-70C744F8F09F}"/>
              </a:ext>
            </a:extLst>
          </p:cNvPr>
          <p:cNvPicPr>
            <a:picLocks noChangeAspect="1"/>
          </p:cNvPicPr>
          <p:nvPr/>
        </p:nvPicPr>
        <p:blipFill>
          <a:blip r:embed="rId5"/>
          <a:stretch>
            <a:fillRect/>
          </a:stretch>
        </p:blipFill>
        <p:spPr>
          <a:xfrm>
            <a:off x="190178" y="5156415"/>
            <a:ext cx="7772400" cy="1398806"/>
          </a:xfrm>
          <a:prstGeom prst="rect">
            <a:avLst/>
          </a:prstGeom>
        </p:spPr>
      </p:pic>
      <p:pic>
        <p:nvPicPr>
          <p:cNvPr id="8" name="Picture 7">
            <a:extLst>
              <a:ext uri="{FF2B5EF4-FFF2-40B4-BE49-F238E27FC236}">
                <a16:creationId xmlns:a16="http://schemas.microsoft.com/office/drawing/2014/main" id="{BFD580FC-9FDE-C0C0-9AC9-1D6FBAA40EB1}"/>
              </a:ext>
            </a:extLst>
          </p:cNvPr>
          <p:cNvPicPr>
            <a:picLocks noChangeAspect="1"/>
          </p:cNvPicPr>
          <p:nvPr/>
        </p:nvPicPr>
        <p:blipFill>
          <a:blip r:embed="rId6"/>
          <a:stretch>
            <a:fillRect/>
          </a:stretch>
        </p:blipFill>
        <p:spPr>
          <a:xfrm>
            <a:off x="8128322" y="5191801"/>
            <a:ext cx="3873500" cy="1320800"/>
          </a:xfrm>
          <a:prstGeom prst="rect">
            <a:avLst/>
          </a:prstGeom>
        </p:spPr>
      </p:pic>
    </p:spTree>
    <p:extLst>
      <p:ext uri="{BB962C8B-B14F-4D97-AF65-F5344CB8AC3E}">
        <p14:creationId xmlns:p14="http://schemas.microsoft.com/office/powerpoint/2010/main" val="112740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392C-9DF3-B184-8BEE-1A658E764DD0}"/>
              </a:ext>
            </a:extLst>
          </p:cNvPr>
          <p:cNvSpPr>
            <a:spLocks noGrp="1"/>
          </p:cNvSpPr>
          <p:nvPr>
            <p:ph type="title"/>
          </p:nvPr>
        </p:nvSpPr>
        <p:spPr>
          <a:xfrm>
            <a:off x="681925" y="271257"/>
            <a:ext cx="10833316" cy="1188720"/>
          </a:xfrm>
        </p:spPr>
        <p:txBody>
          <a:bodyPr/>
          <a:lstStyle/>
          <a:p>
            <a:r>
              <a:rPr lang="en-GB" dirty="0"/>
              <a:t>Readability</a:t>
            </a:r>
          </a:p>
        </p:txBody>
      </p:sp>
      <p:pic>
        <p:nvPicPr>
          <p:cNvPr id="3" name="Picture 2">
            <a:extLst>
              <a:ext uri="{FF2B5EF4-FFF2-40B4-BE49-F238E27FC236}">
                <a16:creationId xmlns:a16="http://schemas.microsoft.com/office/drawing/2014/main" id="{B7A15B21-BE93-E9DC-C4AC-157125EF3FFB}"/>
              </a:ext>
            </a:extLst>
          </p:cNvPr>
          <p:cNvPicPr>
            <a:picLocks noChangeAspect="1"/>
          </p:cNvPicPr>
          <p:nvPr/>
        </p:nvPicPr>
        <p:blipFill>
          <a:blip r:embed="rId3"/>
          <a:stretch>
            <a:fillRect/>
          </a:stretch>
        </p:blipFill>
        <p:spPr>
          <a:xfrm>
            <a:off x="6282820" y="3624863"/>
            <a:ext cx="5694787" cy="2961880"/>
          </a:xfrm>
          <a:prstGeom prst="rect">
            <a:avLst/>
          </a:prstGeom>
        </p:spPr>
      </p:pic>
      <p:pic>
        <p:nvPicPr>
          <p:cNvPr id="4" name="Picture 3">
            <a:extLst>
              <a:ext uri="{FF2B5EF4-FFF2-40B4-BE49-F238E27FC236}">
                <a16:creationId xmlns:a16="http://schemas.microsoft.com/office/drawing/2014/main" id="{1BEAAC6E-09F0-2521-0626-6D6C58F5D1ED}"/>
              </a:ext>
            </a:extLst>
          </p:cNvPr>
          <p:cNvPicPr>
            <a:picLocks noChangeAspect="1"/>
          </p:cNvPicPr>
          <p:nvPr/>
        </p:nvPicPr>
        <p:blipFill>
          <a:blip r:embed="rId4"/>
          <a:stretch>
            <a:fillRect/>
          </a:stretch>
        </p:blipFill>
        <p:spPr>
          <a:xfrm>
            <a:off x="214393" y="1568806"/>
            <a:ext cx="5881607" cy="3720387"/>
          </a:xfrm>
          <a:prstGeom prst="rect">
            <a:avLst/>
          </a:prstGeom>
        </p:spPr>
      </p:pic>
      <p:pic>
        <p:nvPicPr>
          <p:cNvPr id="9" name="Picture 8">
            <a:extLst>
              <a:ext uri="{FF2B5EF4-FFF2-40B4-BE49-F238E27FC236}">
                <a16:creationId xmlns:a16="http://schemas.microsoft.com/office/drawing/2014/main" id="{058ABD53-17A1-1768-B665-BBEF1386AD0A}"/>
              </a:ext>
            </a:extLst>
          </p:cNvPr>
          <p:cNvPicPr>
            <a:picLocks noChangeAspect="1"/>
          </p:cNvPicPr>
          <p:nvPr/>
        </p:nvPicPr>
        <p:blipFill>
          <a:blip r:embed="rId5"/>
          <a:stretch>
            <a:fillRect/>
          </a:stretch>
        </p:blipFill>
        <p:spPr>
          <a:xfrm>
            <a:off x="6569925" y="1718174"/>
            <a:ext cx="5120575" cy="1514963"/>
          </a:xfrm>
          <a:prstGeom prst="rect">
            <a:avLst/>
          </a:prstGeom>
        </p:spPr>
      </p:pic>
    </p:spTree>
    <p:extLst>
      <p:ext uri="{BB962C8B-B14F-4D97-AF65-F5344CB8AC3E}">
        <p14:creationId xmlns:p14="http://schemas.microsoft.com/office/powerpoint/2010/main" val="123937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392C-9DF3-B184-8BEE-1A658E764DD0}"/>
              </a:ext>
            </a:extLst>
          </p:cNvPr>
          <p:cNvSpPr>
            <a:spLocks noGrp="1"/>
          </p:cNvSpPr>
          <p:nvPr>
            <p:ph type="title"/>
          </p:nvPr>
        </p:nvSpPr>
        <p:spPr>
          <a:xfrm>
            <a:off x="681925" y="271257"/>
            <a:ext cx="10833316" cy="1188720"/>
          </a:xfrm>
        </p:spPr>
        <p:txBody>
          <a:bodyPr/>
          <a:lstStyle/>
          <a:p>
            <a:r>
              <a:rPr lang="en-GB" dirty="0"/>
              <a:t>Readability</a:t>
            </a:r>
          </a:p>
        </p:txBody>
      </p:sp>
      <p:pic>
        <p:nvPicPr>
          <p:cNvPr id="3" name="Picture 2">
            <a:extLst>
              <a:ext uri="{FF2B5EF4-FFF2-40B4-BE49-F238E27FC236}">
                <a16:creationId xmlns:a16="http://schemas.microsoft.com/office/drawing/2014/main" id="{B7A15B21-BE93-E9DC-C4AC-157125EF3FFB}"/>
              </a:ext>
            </a:extLst>
          </p:cNvPr>
          <p:cNvPicPr>
            <a:picLocks noChangeAspect="1"/>
          </p:cNvPicPr>
          <p:nvPr/>
        </p:nvPicPr>
        <p:blipFill rotWithShape="1">
          <a:blip r:embed="rId3"/>
          <a:srcRect t="20989" r="30979" b="70116"/>
          <a:stretch/>
        </p:blipFill>
        <p:spPr>
          <a:xfrm>
            <a:off x="681925" y="4961837"/>
            <a:ext cx="9292976" cy="622923"/>
          </a:xfrm>
          <a:prstGeom prst="rect">
            <a:avLst/>
          </a:prstGeom>
        </p:spPr>
      </p:pic>
      <p:pic>
        <p:nvPicPr>
          <p:cNvPr id="7" name="Picture 6">
            <a:extLst>
              <a:ext uri="{FF2B5EF4-FFF2-40B4-BE49-F238E27FC236}">
                <a16:creationId xmlns:a16="http://schemas.microsoft.com/office/drawing/2014/main" id="{9E95B5D4-ABAD-9AFC-014C-71F05D1B8A85}"/>
              </a:ext>
            </a:extLst>
          </p:cNvPr>
          <p:cNvPicPr>
            <a:picLocks noChangeAspect="1"/>
          </p:cNvPicPr>
          <p:nvPr/>
        </p:nvPicPr>
        <p:blipFill>
          <a:blip r:embed="rId4"/>
          <a:stretch>
            <a:fillRect/>
          </a:stretch>
        </p:blipFill>
        <p:spPr>
          <a:xfrm>
            <a:off x="486454" y="1948876"/>
            <a:ext cx="9135299" cy="499856"/>
          </a:xfrm>
          <a:prstGeom prst="rect">
            <a:avLst/>
          </a:prstGeom>
        </p:spPr>
      </p:pic>
      <p:pic>
        <p:nvPicPr>
          <p:cNvPr id="11" name="Picture 10">
            <a:extLst>
              <a:ext uri="{FF2B5EF4-FFF2-40B4-BE49-F238E27FC236}">
                <a16:creationId xmlns:a16="http://schemas.microsoft.com/office/drawing/2014/main" id="{A76C6BF3-370F-914A-2F8A-D76F7C99E6F1}"/>
              </a:ext>
            </a:extLst>
          </p:cNvPr>
          <p:cNvPicPr>
            <a:picLocks noChangeAspect="1"/>
          </p:cNvPicPr>
          <p:nvPr/>
        </p:nvPicPr>
        <p:blipFill>
          <a:blip r:embed="rId5"/>
          <a:stretch>
            <a:fillRect/>
          </a:stretch>
        </p:blipFill>
        <p:spPr>
          <a:xfrm>
            <a:off x="303169" y="3476899"/>
            <a:ext cx="10838287" cy="281952"/>
          </a:xfrm>
          <a:prstGeom prst="rect">
            <a:avLst/>
          </a:prstGeom>
        </p:spPr>
      </p:pic>
    </p:spTree>
    <p:extLst>
      <p:ext uri="{BB962C8B-B14F-4D97-AF65-F5344CB8AC3E}">
        <p14:creationId xmlns:p14="http://schemas.microsoft.com/office/powerpoint/2010/main" val="245202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392C-9DF3-B184-8BEE-1A658E764DD0}"/>
              </a:ext>
            </a:extLst>
          </p:cNvPr>
          <p:cNvSpPr>
            <a:spLocks noGrp="1"/>
          </p:cNvSpPr>
          <p:nvPr>
            <p:ph type="title"/>
          </p:nvPr>
        </p:nvSpPr>
        <p:spPr>
          <a:xfrm>
            <a:off x="681925" y="271257"/>
            <a:ext cx="10833316" cy="1188720"/>
          </a:xfrm>
        </p:spPr>
        <p:txBody>
          <a:bodyPr/>
          <a:lstStyle/>
          <a:p>
            <a:r>
              <a:rPr lang="en-GB" dirty="0"/>
              <a:t>Playability</a:t>
            </a:r>
          </a:p>
        </p:txBody>
      </p:sp>
      <p:pic>
        <p:nvPicPr>
          <p:cNvPr id="4" name="Picture 3">
            <a:extLst>
              <a:ext uri="{FF2B5EF4-FFF2-40B4-BE49-F238E27FC236}">
                <a16:creationId xmlns:a16="http://schemas.microsoft.com/office/drawing/2014/main" id="{8CBDD6B8-AE92-5A2F-FA96-3912D144FDAC}"/>
              </a:ext>
            </a:extLst>
          </p:cNvPr>
          <p:cNvPicPr>
            <a:picLocks noChangeAspect="1"/>
          </p:cNvPicPr>
          <p:nvPr/>
        </p:nvPicPr>
        <p:blipFill>
          <a:blip r:embed="rId3"/>
          <a:stretch>
            <a:fillRect/>
          </a:stretch>
        </p:blipFill>
        <p:spPr>
          <a:xfrm>
            <a:off x="1067568" y="3587750"/>
            <a:ext cx="10056864" cy="2094316"/>
          </a:xfrm>
          <a:prstGeom prst="rect">
            <a:avLst/>
          </a:prstGeom>
        </p:spPr>
      </p:pic>
      <p:pic>
        <p:nvPicPr>
          <p:cNvPr id="5" name="Picture 4">
            <a:extLst>
              <a:ext uri="{FF2B5EF4-FFF2-40B4-BE49-F238E27FC236}">
                <a16:creationId xmlns:a16="http://schemas.microsoft.com/office/drawing/2014/main" id="{B75E2D77-DF0D-6755-AD87-3A0F4CB83028}"/>
              </a:ext>
            </a:extLst>
          </p:cNvPr>
          <p:cNvPicPr>
            <a:picLocks noChangeAspect="1"/>
          </p:cNvPicPr>
          <p:nvPr/>
        </p:nvPicPr>
        <p:blipFill>
          <a:blip r:embed="rId4"/>
          <a:stretch>
            <a:fillRect/>
          </a:stretch>
        </p:blipFill>
        <p:spPr>
          <a:xfrm>
            <a:off x="1067568" y="2047612"/>
            <a:ext cx="2958114" cy="711085"/>
          </a:xfrm>
          <a:prstGeom prst="rect">
            <a:avLst/>
          </a:prstGeom>
        </p:spPr>
      </p:pic>
    </p:spTree>
    <p:extLst>
      <p:ext uri="{BB962C8B-B14F-4D97-AF65-F5344CB8AC3E}">
        <p14:creationId xmlns:p14="http://schemas.microsoft.com/office/powerpoint/2010/main" val="1231238711"/>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{E3127F90-8AA1-3E48-95FB-B4EA779E7181}tf10001120</Template>
  <TotalTime>91</TotalTime>
  <Words>750</Words>
  <Application>Microsoft Macintosh PowerPoint</Application>
  <PresentationFormat>Widescreen</PresentationFormat>
  <Paragraphs>45</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Slack-Lato</vt:lpstr>
      <vt:lpstr>Söhne</vt:lpstr>
      <vt:lpstr>Parcel</vt:lpstr>
      <vt:lpstr>Pokémon Top trumps game</vt:lpstr>
      <vt:lpstr>Issues with cat api</vt:lpstr>
      <vt:lpstr>Getting data from the Pokémon api</vt:lpstr>
      <vt:lpstr>How the Pokémon is chosen</vt:lpstr>
      <vt:lpstr>How do you win? </vt:lpstr>
      <vt:lpstr>Score feature</vt:lpstr>
      <vt:lpstr>Readability</vt:lpstr>
      <vt:lpstr>Readability</vt:lpstr>
      <vt:lpstr>Playability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Pokémon Top trumps game</dc:title>
  <dc:creator>Mia Cliffe</dc:creator>
  <cp:lastModifiedBy>Mia Cliffe</cp:lastModifiedBy>
  <cp:revision>1</cp:revision>
  <dcterms:created xsi:type="dcterms:W3CDTF">2023-03-09T16:30:31Z</dcterms:created>
  <dcterms:modified xsi:type="dcterms:W3CDTF">2023-03-09T18:01:46Z</dcterms:modified>
</cp:coreProperties>
</file>