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29" r:id="rId2"/>
  </p:sldMasterIdLst>
  <p:notesMasterIdLst>
    <p:notesMasterId r:id="rId24"/>
  </p:notesMasterIdLst>
  <p:handoutMasterIdLst>
    <p:handoutMasterId r:id="rId25"/>
  </p:handoutMasterIdLst>
  <p:sldIdLst>
    <p:sldId id="259" r:id="rId3"/>
    <p:sldId id="266" r:id="rId4"/>
    <p:sldId id="269" r:id="rId5"/>
    <p:sldId id="265" r:id="rId6"/>
    <p:sldId id="272" r:id="rId7"/>
    <p:sldId id="316" r:id="rId8"/>
    <p:sldId id="329" r:id="rId9"/>
    <p:sldId id="319" r:id="rId10"/>
    <p:sldId id="317" r:id="rId11"/>
    <p:sldId id="328" r:id="rId12"/>
    <p:sldId id="325" r:id="rId13"/>
    <p:sldId id="326" r:id="rId14"/>
    <p:sldId id="332" r:id="rId15"/>
    <p:sldId id="314" r:id="rId16"/>
    <p:sldId id="323" r:id="rId17"/>
    <p:sldId id="333" r:id="rId18"/>
    <p:sldId id="322" r:id="rId19"/>
    <p:sldId id="334" r:id="rId20"/>
    <p:sldId id="324" r:id="rId21"/>
    <p:sldId id="331" r:id="rId22"/>
    <p:sldId id="33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24D7C"/>
    <a:srgbClr val="74C4D5"/>
    <a:srgbClr val="E27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 autoAdjust="0"/>
    <p:restoredTop sz="94614"/>
  </p:normalViewPr>
  <p:slideViewPr>
    <p:cSldViewPr snapToGrid="0" showGuides="1">
      <p:cViewPr>
        <p:scale>
          <a:sx n="110" d="100"/>
          <a:sy n="110" d="100"/>
        </p:scale>
        <p:origin x="-600" y="-72"/>
      </p:cViewPr>
      <p:guideLst>
        <p:guide orient="horz" pos="100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26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5C1D3-7D3C-7345-81B7-83ECE6346BB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38505-BB72-D04B-9DD4-A82E2BFC5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38505-BB72-D04B-9DD4-A82E2BFC5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05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38505-BB72-D04B-9DD4-A82E2BFC59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4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38505-BB72-D04B-9DD4-A82E2BFC59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4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38505-BB72-D04B-9DD4-A82E2BFC59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4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38505-BB72-D04B-9DD4-A82E2BFC59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4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38505-BB72-D04B-9DD4-A82E2BFC59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4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38505-BB72-D04B-9DD4-A82E2BFC59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4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38505-BB72-D04B-9DD4-A82E2BFC59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38505-BB72-D04B-9DD4-A82E2BFC59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2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38505-BB72-D04B-9DD4-A82E2BFC59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38505-BB72-D04B-9DD4-A82E2BFC59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4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38505-BB72-D04B-9DD4-A82E2BFC59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38505-BB72-D04B-9DD4-A82E2BFC59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4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38505-BB72-D04B-9DD4-A82E2BFC59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38505-BB72-D04B-9DD4-A82E2BFC59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4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38505-BB72-D04B-9DD4-A82E2BFC59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69538"/>
            <a:ext cx="1718268" cy="488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297" y="869253"/>
            <a:ext cx="7479173" cy="210534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40" y="3623250"/>
            <a:ext cx="3618769" cy="1647776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4297" y="3075409"/>
            <a:ext cx="4573032" cy="32579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Presenter/Author name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4298" y="3445499"/>
            <a:ext cx="4572710" cy="29868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Font typeface="+mj-lt"/>
              <a:buNone/>
              <a:defRPr sz="1800" b="1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n-US" dirty="0" smtClean="0"/>
              <a:t>Presenter/Author Title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4298" y="3798524"/>
            <a:ext cx="4572710" cy="22210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Font typeface="+mj-lt"/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n-US" dirty="0" smtClean="0"/>
              <a:t>DAY, MONTH, DATE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117" y="5833853"/>
            <a:ext cx="1822681" cy="5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60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2C9138-95C5-4DE0-A8AA-06CBE0D2C2D3}" type="datetime4">
              <a:rPr lang="en-US" altLang="en-US">
                <a:solidFill>
                  <a:srgbClr val="004877"/>
                </a:solidFill>
              </a:rPr>
              <a:pPr/>
              <a:t>September 23, 2020</a:t>
            </a:fld>
            <a:endParaRPr lang="en-US" altLang="en-US">
              <a:solidFill>
                <a:srgbClr val="0048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502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925" y="1460500"/>
            <a:ext cx="4044950" cy="165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1460500"/>
            <a:ext cx="4044950" cy="165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E16C7A-EC66-40A6-A7C7-8CDE148E5812}" type="datetime4">
              <a:rPr lang="en-US" altLang="en-US">
                <a:solidFill>
                  <a:srgbClr val="004877"/>
                </a:solidFill>
              </a:rPr>
              <a:pPr/>
              <a:t>September 23, 2020</a:t>
            </a:fld>
            <a:endParaRPr lang="en-US" altLang="en-US">
              <a:solidFill>
                <a:srgbClr val="0048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296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9A8895-9F1D-45D3-977D-555B550BC99C}" type="datetime4">
              <a:rPr lang="en-US" altLang="en-US">
                <a:solidFill>
                  <a:srgbClr val="004877"/>
                </a:solidFill>
              </a:rPr>
              <a:pPr/>
              <a:t>September 23, 2020</a:t>
            </a:fld>
            <a:endParaRPr lang="en-US" altLang="en-US">
              <a:solidFill>
                <a:srgbClr val="0048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517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4DBDAF-053E-4214-BCF7-648655D26CC1}" type="datetime4">
              <a:rPr lang="en-US" altLang="en-US">
                <a:solidFill>
                  <a:srgbClr val="004877"/>
                </a:solidFill>
              </a:rPr>
              <a:pPr/>
              <a:t>September 23, 2020</a:t>
            </a:fld>
            <a:endParaRPr lang="en-US" altLang="en-US">
              <a:solidFill>
                <a:srgbClr val="0048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1855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FA4B54-E7A9-448D-AD66-A5A6BD22E954}" type="datetime4">
              <a:rPr lang="en-US" altLang="en-US">
                <a:solidFill>
                  <a:srgbClr val="004877"/>
                </a:solidFill>
              </a:rPr>
              <a:pPr/>
              <a:t>September 23, 2020</a:t>
            </a:fld>
            <a:endParaRPr lang="en-US" altLang="en-US">
              <a:solidFill>
                <a:srgbClr val="0048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526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5FD460-98B8-44F9-9181-79C2148B36AE}" type="datetime4">
              <a:rPr lang="en-US" altLang="en-US">
                <a:solidFill>
                  <a:srgbClr val="004877"/>
                </a:solidFill>
              </a:rPr>
              <a:pPr/>
              <a:t>September 23, 2020</a:t>
            </a:fld>
            <a:endParaRPr lang="en-US" altLang="en-US">
              <a:solidFill>
                <a:srgbClr val="0048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3604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1B4541-9A36-4FAC-A942-ABDC1596049D}" type="datetime4">
              <a:rPr lang="en-US" altLang="en-US">
                <a:solidFill>
                  <a:srgbClr val="004877"/>
                </a:solidFill>
              </a:rPr>
              <a:pPr/>
              <a:t>September 23, 2020</a:t>
            </a:fld>
            <a:endParaRPr lang="en-US" altLang="en-US">
              <a:solidFill>
                <a:srgbClr val="0048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57378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63070B-5877-45EB-B252-70FB98D0B887}" type="datetime4">
              <a:rPr lang="en-US" altLang="en-US">
                <a:solidFill>
                  <a:srgbClr val="004877"/>
                </a:solidFill>
              </a:rPr>
              <a:pPr/>
              <a:t>September 23, 2020</a:t>
            </a:fld>
            <a:endParaRPr lang="en-US" altLang="en-US">
              <a:solidFill>
                <a:srgbClr val="0048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6047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9238" y="457200"/>
            <a:ext cx="2060575" cy="2654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5925" y="457200"/>
            <a:ext cx="6030913" cy="2654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1E8B61-5236-494E-B1DF-5CE02CF2A601}" type="datetime4">
              <a:rPr lang="en-US" altLang="en-US">
                <a:solidFill>
                  <a:srgbClr val="004877"/>
                </a:solidFill>
              </a:rPr>
              <a:pPr/>
              <a:t>September 23, 2020</a:t>
            </a:fld>
            <a:endParaRPr lang="en-US" altLang="en-US">
              <a:solidFill>
                <a:srgbClr val="0048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7542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28650" y="1621229"/>
            <a:ext cx="7886700" cy="4213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6565971" y="6495181"/>
            <a:ext cx="1879041" cy="19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5012" y="6495181"/>
            <a:ext cx="484870" cy="19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25C4F4D4-6F9F-4101-B420-EAE9BABB75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1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95590"/>
            <a:ext cx="4220308" cy="4624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507" y="1270000"/>
            <a:ext cx="7479173" cy="210534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40" y="3623250"/>
            <a:ext cx="3618769" cy="1647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117" y="5833853"/>
            <a:ext cx="1822681" cy="5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40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5773195"/>
            <a:ext cx="9144000" cy="1104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507" y="1270000"/>
            <a:ext cx="7479173" cy="210534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2" y="5827208"/>
            <a:ext cx="1828800" cy="594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09" y="3667642"/>
            <a:ext cx="3429000" cy="1558992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519" y="6493649"/>
            <a:ext cx="61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24D7C"/>
                </a:solidFill>
              </a:defRPr>
            </a:lvl1pPr>
          </a:lstStyle>
          <a:p>
            <a:fld id="{25C4F4D4-6F9F-4101-B420-EAE9BABB75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3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5773196"/>
            <a:ext cx="9144000" cy="110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507" y="1270000"/>
            <a:ext cx="7479173" cy="210534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2" y="5827208"/>
            <a:ext cx="1828800" cy="5945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40" y="3623250"/>
            <a:ext cx="3618769" cy="1647776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519" y="6493649"/>
            <a:ext cx="61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24D7C"/>
                </a:solidFill>
              </a:defRPr>
            </a:lvl1pPr>
          </a:lstStyle>
          <a:p>
            <a:fld id="{25C4F4D4-6F9F-4101-B420-EAE9BABB75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71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10048" y="5773196"/>
            <a:ext cx="9144000" cy="110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507" y="1270000"/>
            <a:ext cx="7479173" cy="210534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40" y="3623250"/>
            <a:ext cx="3618769" cy="1647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2" y="5827208"/>
            <a:ext cx="1828800" cy="594534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519" y="6493649"/>
            <a:ext cx="61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24D7C"/>
                </a:solidFill>
              </a:defRPr>
            </a:lvl1pPr>
          </a:lstStyle>
          <a:p>
            <a:fld id="{25C4F4D4-6F9F-4101-B420-EAE9BABB75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92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84872"/>
            <a:ext cx="2190541" cy="573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85" y="2480305"/>
            <a:ext cx="3730859" cy="189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30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95" name="Rectangle 19"/>
          <p:cNvSpPr>
            <a:spLocks noChangeArrowheads="1"/>
          </p:cNvSpPr>
          <p:nvPr/>
        </p:nvSpPr>
        <p:spPr bwMode="gray">
          <a:xfrm>
            <a:off x="0" y="0"/>
            <a:ext cx="9144000" cy="3476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71C22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rgbClr val="FFFFFF"/>
              </a:solidFill>
            </a:endParaRPr>
          </a:p>
        </p:txBody>
      </p:sp>
      <p:pic>
        <p:nvPicPr>
          <p:cNvPr id="357398" name="Picture 22" descr="_87P82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" t="2885" r="1201" b="2844"/>
          <a:stretch>
            <a:fillRect/>
          </a:stretch>
        </p:blipFill>
        <p:spPr bwMode="auto">
          <a:xfrm>
            <a:off x="0" y="344488"/>
            <a:ext cx="9144000" cy="589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7382" name="Rectangle 6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415925" y="457200"/>
            <a:ext cx="8242300" cy="5762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489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415925" y="2622550"/>
            <a:ext cx="8242300" cy="3048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rgbClr val="00489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eaLnBrk="0" hangingPunct="0"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grpSp>
        <p:nvGrpSpPr>
          <p:cNvPr id="357418" name="Group 42"/>
          <p:cNvGrpSpPr>
            <a:grpSpLocks/>
          </p:cNvGrpSpPr>
          <p:nvPr/>
        </p:nvGrpSpPr>
        <p:grpSpPr bwMode="auto">
          <a:xfrm>
            <a:off x="7034213" y="6361113"/>
            <a:ext cx="1722437" cy="431800"/>
            <a:chOff x="4431" y="4007"/>
            <a:chExt cx="1085" cy="272"/>
          </a:xfrm>
        </p:grpSpPr>
        <p:pic>
          <p:nvPicPr>
            <p:cNvPr id="357419" name="Picture 43" descr="MIL_3c_RGB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39" t="20784" b="21057"/>
            <a:stretch>
              <a:fillRect/>
            </a:stretch>
          </p:blipFill>
          <p:spPr bwMode="auto">
            <a:xfrm>
              <a:off x="4652" y="4007"/>
              <a:ext cx="864" cy="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7420" name="Group 44"/>
            <p:cNvGrpSpPr>
              <a:grpSpLocks/>
            </p:cNvGrpSpPr>
            <p:nvPr userDrawn="1"/>
          </p:nvGrpSpPr>
          <p:grpSpPr bwMode="auto">
            <a:xfrm>
              <a:off x="4431" y="4049"/>
              <a:ext cx="192" cy="192"/>
              <a:chOff x="1803" y="1673"/>
              <a:chExt cx="1728" cy="1727"/>
            </a:xfrm>
          </p:grpSpPr>
          <p:sp>
            <p:nvSpPr>
              <p:cNvPr id="357421" name="Freeform 45"/>
              <p:cNvSpPr>
                <a:spLocks/>
              </p:cNvSpPr>
              <p:nvPr/>
            </p:nvSpPr>
            <p:spPr bwMode="gray">
              <a:xfrm>
                <a:off x="1803" y="1673"/>
                <a:ext cx="1728" cy="1727"/>
              </a:xfrm>
              <a:custGeom>
                <a:avLst/>
                <a:gdLst>
                  <a:gd name="T0" fmla="*/ 1728 w 1728"/>
                  <a:gd name="T1" fmla="*/ 1727 h 1727"/>
                  <a:gd name="T2" fmla="*/ 0 w 1728"/>
                  <a:gd name="T3" fmla="*/ 1727 h 1727"/>
                  <a:gd name="T4" fmla="*/ 0 w 1728"/>
                  <a:gd name="T5" fmla="*/ 0 h 1727"/>
                  <a:gd name="T6" fmla="*/ 624 w 1728"/>
                  <a:gd name="T7" fmla="*/ 0 h 1727"/>
                  <a:gd name="T8" fmla="*/ 969 w 1728"/>
                  <a:gd name="T9" fmla="*/ 213 h 1727"/>
                  <a:gd name="T10" fmla="*/ 1215 w 1728"/>
                  <a:gd name="T11" fmla="*/ 465 h 1727"/>
                  <a:gd name="T12" fmla="*/ 1242 w 1728"/>
                  <a:gd name="T13" fmla="*/ 489 h 1727"/>
                  <a:gd name="T14" fmla="*/ 486 w 1728"/>
                  <a:gd name="T15" fmla="*/ 487 h 1727"/>
                  <a:gd name="T16" fmla="*/ 486 w 1728"/>
                  <a:gd name="T17" fmla="*/ 1239 h 1727"/>
                  <a:gd name="T18" fmla="*/ 1236 w 1728"/>
                  <a:gd name="T19" fmla="*/ 1236 h 1727"/>
                  <a:gd name="T20" fmla="*/ 1241 w 1728"/>
                  <a:gd name="T21" fmla="*/ 490 h 1727"/>
                  <a:gd name="T22" fmla="*/ 1248 w 1728"/>
                  <a:gd name="T23" fmla="*/ 495 h 1727"/>
                  <a:gd name="T24" fmla="*/ 1631 w 1728"/>
                  <a:gd name="T25" fmla="*/ 874 h 1727"/>
                  <a:gd name="T26" fmla="*/ 1728 w 1728"/>
                  <a:gd name="T27" fmla="*/ 1071 h 1727"/>
                  <a:gd name="T28" fmla="*/ 1728 w 1728"/>
                  <a:gd name="T29" fmla="*/ 1727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28" h="1727">
                    <a:moveTo>
                      <a:pt x="1728" y="1727"/>
                    </a:moveTo>
                    <a:lnTo>
                      <a:pt x="0" y="1727"/>
                    </a:lnTo>
                    <a:cubicBezTo>
                      <a:pt x="0" y="1727"/>
                      <a:pt x="0" y="304"/>
                      <a:pt x="0" y="0"/>
                    </a:cubicBezTo>
                    <a:cubicBezTo>
                      <a:pt x="98" y="0"/>
                      <a:pt x="416" y="0"/>
                      <a:pt x="624" y="0"/>
                    </a:cubicBezTo>
                    <a:cubicBezTo>
                      <a:pt x="813" y="0"/>
                      <a:pt x="784" y="27"/>
                      <a:pt x="969" y="213"/>
                    </a:cubicBezTo>
                    <a:cubicBezTo>
                      <a:pt x="1154" y="401"/>
                      <a:pt x="1106" y="355"/>
                      <a:pt x="1215" y="465"/>
                    </a:cubicBezTo>
                    <a:cubicBezTo>
                      <a:pt x="1256" y="505"/>
                      <a:pt x="1238" y="481"/>
                      <a:pt x="1242" y="489"/>
                    </a:cubicBezTo>
                    <a:cubicBezTo>
                      <a:pt x="1169" y="490"/>
                      <a:pt x="542" y="487"/>
                      <a:pt x="486" y="487"/>
                    </a:cubicBezTo>
                    <a:cubicBezTo>
                      <a:pt x="486" y="570"/>
                      <a:pt x="486" y="1171"/>
                      <a:pt x="486" y="1239"/>
                    </a:cubicBezTo>
                    <a:cubicBezTo>
                      <a:pt x="543" y="1239"/>
                      <a:pt x="1143" y="1236"/>
                      <a:pt x="1236" y="1236"/>
                    </a:cubicBezTo>
                    <a:cubicBezTo>
                      <a:pt x="1236" y="1160"/>
                      <a:pt x="1241" y="625"/>
                      <a:pt x="1241" y="490"/>
                    </a:cubicBezTo>
                    <a:cubicBezTo>
                      <a:pt x="1249" y="489"/>
                      <a:pt x="1227" y="477"/>
                      <a:pt x="1248" y="495"/>
                    </a:cubicBezTo>
                    <a:cubicBezTo>
                      <a:pt x="1313" y="559"/>
                      <a:pt x="1568" y="796"/>
                      <a:pt x="1631" y="874"/>
                    </a:cubicBezTo>
                    <a:cubicBezTo>
                      <a:pt x="1703" y="943"/>
                      <a:pt x="1728" y="978"/>
                      <a:pt x="1728" y="1071"/>
                    </a:cubicBezTo>
                    <a:cubicBezTo>
                      <a:pt x="1728" y="1448"/>
                      <a:pt x="1728" y="1727"/>
                      <a:pt x="1728" y="17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71C228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357422" name="Rectangle 46"/>
              <p:cNvSpPr>
                <a:spLocks noChangeArrowheads="1"/>
              </p:cNvSpPr>
              <p:nvPr/>
            </p:nvSpPr>
            <p:spPr bwMode="gray">
              <a:xfrm>
                <a:off x="3042" y="1680"/>
                <a:ext cx="483" cy="48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71C22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00" b="1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898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FC69B7-2C17-4691-B650-7DD8AE023E0C}" type="datetime4">
              <a:rPr lang="en-US" altLang="en-US">
                <a:solidFill>
                  <a:srgbClr val="004877"/>
                </a:solidFill>
              </a:rPr>
              <a:pPr/>
              <a:t>September 23, 2020</a:t>
            </a:fld>
            <a:endParaRPr lang="en-US" altLang="en-US">
              <a:solidFill>
                <a:srgbClr val="0048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93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288576"/>
            <a:ext cx="9144000" cy="5922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33483"/>
            <a:ext cx="7886700" cy="1276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10469"/>
            <a:ext cx="7886700" cy="4042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565971" y="6495181"/>
            <a:ext cx="1879041" cy="19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5012" y="6495181"/>
            <a:ext cx="484870" cy="19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25C4F4D4-6F9F-4101-B420-EAE9BABB75B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43280" y="6445078"/>
            <a:ext cx="914400" cy="29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2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3" r:id="rId3"/>
    <p:sldLayoutId id="2147483724" r:id="rId4"/>
    <p:sldLayoutId id="2147483728" r:id="rId5"/>
    <p:sldLayoutId id="2147483727" r:id="rId6"/>
    <p:sldLayoutId id="214748371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86" name="Rectangle 34"/>
          <p:cNvSpPr>
            <a:spLocks noChangeArrowheads="1"/>
          </p:cNvSpPr>
          <p:nvPr/>
        </p:nvSpPr>
        <p:spPr bwMode="gray">
          <a:xfrm>
            <a:off x="0" y="0"/>
            <a:ext cx="9144000" cy="3460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71C22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000" b="1">
              <a:solidFill>
                <a:srgbClr val="FFFFFF"/>
              </a:solidFill>
            </a:endParaRPr>
          </a:p>
        </p:txBody>
      </p:sp>
      <p:pic>
        <p:nvPicPr>
          <p:cNvPr id="356400" name="Picture 48" descr="MIL014-4_PPT_background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"/>
          <a:stretch>
            <a:fillRect/>
          </a:stretch>
        </p:blipFill>
        <p:spPr bwMode="auto">
          <a:xfrm>
            <a:off x="0" y="346075"/>
            <a:ext cx="9144000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638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580188"/>
            <a:ext cx="3656012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B1FDB51-BCA8-42E3-8366-E3107DE26EBE}" type="datetime4">
              <a:rPr lang="en-US" altLang="en-US" smtClean="0">
                <a:solidFill>
                  <a:srgbClr val="004877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September 23, 2020</a:t>
            </a:fld>
            <a:endParaRPr lang="en-US" altLang="en-US" smtClean="0">
              <a:solidFill>
                <a:srgbClr val="004877"/>
              </a:solidFill>
            </a:endParaRPr>
          </a:p>
        </p:txBody>
      </p:sp>
      <p:sp>
        <p:nvSpPr>
          <p:cNvPr id="356381" name="Rectangle 29"/>
          <p:cNvSpPr>
            <a:spLocks noChangeArrowheads="1"/>
          </p:cNvSpPr>
          <p:nvPr/>
        </p:nvSpPr>
        <p:spPr bwMode="auto">
          <a:xfrm>
            <a:off x="415925" y="6580188"/>
            <a:ext cx="265113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2159E93-4016-4496-B714-30769AD2A596}" type="slidenum">
              <a:rPr lang="en-US" altLang="en-US" sz="1200" b="1">
                <a:solidFill>
                  <a:srgbClr val="004877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200" b="1">
              <a:solidFill>
                <a:srgbClr val="004877"/>
              </a:solidFill>
            </a:endParaRPr>
          </a:p>
        </p:txBody>
      </p:sp>
      <p:sp>
        <p:nvSpPr>
          <p:cNvPr id="356382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457200"/>
            <a:ext cx="824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56383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5925" y="1460500"/>
            <a:ext cx="82423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356395" name="Group 43"/>
          <p:cNvGrpSpPr>
            <a:grpSpLocks/>
          </p:cNvGrpSpPr>
          <p:nvPr/>
        </p:nvGrpSpPr>
        <p:grpSpPr bwMode="auto">
          <a:xfrm>
            <a:off x="7034213" y="6361113"/>
            <a:ext cx="1722437" cy="431800"/>
            <a:chOff x="4431" y="4007"/>
            <a:chExt cx="1085" cy="272"/>
          </a:xfrm>
        </p:grpSpPr>
        <p:pic>
          <p:nvPicPr>
            <p:cNvPr id="356396" name="Picture 44" descr="MIL_3c_RGB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39" t="20784" b="21057"/>
            <a:stretch>
              <a:fillRect/>
            </a:stretch>
          </p:blipFill>
          <p:spPr bwMode="auto">
            <a:xfrm>
              <a:off x="4652" y="4007"/>
              <a:ext cx="864" cy="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6397" name="Group 45"/>
            <p:cNvGrpSpPr>
              <a:grpSpLocks/>
            </p:cNvGrpSpPr>
            <p:nvPr userDrawn="1"/>
          </p:nvGrpSpPr>
          <p:grpSpPr bwMode="auto">
            <a:xfrm>
              <a:off x="4431" y="4049"/>
              <a:ext cx="192" cy="192"/>
              <a:chOff x="1803" y="1673"/>
              <a:chExt cx="1728" cy="1727"/>
            </a:xfrm>
          </p:grpSpPr>
          <p:sp>
            <p:nvSpPr>
              <p:cNvPr id="356398" name="Freeform 46"/>
              <p:cNvSpPr>
                <a:spLocks/>
              </p:cNvSpPr>
              <p:nvPr/>
            </p:nvSpPr>
            <p:spPr bwMode="gray">
              <a:xfrm>
                <a:off x="1803" y="1673"/>
                <a:ext cx="1728" cy="1727"/>
              </a:xfrm>
              <a:custGeom>
                <a:avLst/>
                <a:gdLst>
                  <a:gd name="T0" fmla="*/ 1728 w 1728"/>
                  <a:gd name="T1" fmla="*/ 1727 h 1727"/>
                  <a:gd name="T2" fmla="*/ 0 w 1728"/>
                  <a:gd name="T3" fmla="*/ 1727 h 1727"/>
                  <a:gd name="T4" fmla="*/ 0 w 1728"/>
                  <a:gd name="T5" fmla="*/ 0 h 1727"/>
                  <a:gd name="T6" fmla="*/ 624 w 1728"/>
                  <a:gd name="T7" fmla="*/ 0 h 1727"/>
                  <a:gd name="T8" fmla="*/ 969 w 1728"/>
                  <a:gd name="T9" fmla="*/ 213 h 1727"/>
                  <a:gd name="T10" fmla="*/ 1215 w 1728"/>
                  <a:gd name="T11" fmla="*/ 465 h 1727"/>
                  <a:gd name="T12" fmla="*/ 1242 w 1728"/>
                  <a:gd name="T13" fmla="*/ 489 h 1727"/>
                  <a:gd name="T14" fmla="*/ 486 w 1728"/>
                  <a:gd name="T15" fmla="*/ 487 h 1727"/>
                  <a:gd name="T16" fmla="*/ 486 w 1728"/>
                  <a:gd name="T17" fmla="*/ 1239 h 1727"/>
                  <a:gd name="T18" fmla="*/ 1236 w 1728"/>
                  <a:gd name="T19" fmla="*/ 1236 h 1727"/>
                  <a:gd name="T20" fmla="*/ 1241 w 1728"/>
                  <a:gd name="T21" fmla="*/ 490 h 1727"/>
                  <a:gd name="T22" fmla="*/ 1248 w 1728"/>
                  <a:gd name="T23" fmla="*/ 495 h 1727"/>
                  <a:gd name="T24" fmla="*/ 1631 w 1728"/>
                  <a:gd name="T25" fmla="*/ 874 h 1727"/>
                  <a:gd name="T26" fmla="*/ 1728 w 1728"/>
                  <a:gd name="T27" fmla="*/ 1071 h 1727"/>
                  <a:gd name="T28" fmla="*/ 1728 w 1728"/>
                  <a:gd name="T29" fmla="*/ 1727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28" h="1727">
                    <a:moveTo>
                      <a:pt x="1728" y="1727"/>
                    </a:moveTo>
                    <a:lnTo>
                      <a:pt x="0" y="1727"/>
                    </a:lnTo>
                    <a:cubicBezTo>
                      <a:pt x="0" y="1727"/>
                      <a:pt x="0" y="304"/>
                      <a:pt x="0" y="0"/>
                    </a:cubicBezTo>
                    <a:cubicBezTo>
                      <a:pt x="98" y="0"/>
                      <a:pt x="416" y="0"/>
                      <a:pt x="624" y="0"/>
                    </a:cubicBezTo>
                    <a:cubicBezTo>
                      <a:pt x="813" y="0"/>
                      <a:pt x="784" y="27"/>
                      <a:pt x="969" y="213"/>
                    </a:cubicBezTo>
                    <a:cubicBezTo>
                      <a:pt x="1154" y="401"/>
                      <a:pt x="1106" y="355"/>
                      <a:pt x="1215" y="465"/>
                    </a:cubicBezTo>
                    <a:cubicBezTo>
                      <a:pt x="1256" y="505"/>
                      <a:pt x="1238" y="481"/>
                      <a:pt x="1242" y="489"/>
                    </a:cubicBezTo>
                    <a:cubicBezTo>
                      <a:pt x="1169" y="490"/>
                      <a:pt x="542" y="487"/>
                      <a:pt x="486" y="487"/>
                    </a:cubicBezTo>
                    <a:cubicBezTo>
                      <a:pt x="486" y="570"/>
                      <a:pt x="486" y="1171"/>
                      <a:pt x="486" y="1239"/>
                    </a:cubicBezTo>
                    <a:cubicBezTo>
                      <a:pt x="543" y="1239"/>
                      <a:pt x="1143" y="1236"/>
                      <a:pt x="1236" y="1236"/>
                    </a:cubicBezTo>
                    <a:cubicBezTo>
                      <a:pt x="1236" y="1160"/>
                      <a:pt x="1241" y="625"/>
                      <a:pt x="1241" y="490"/>
                    </a:cubicBezTo>
                    <a:cubicBezTo>
                      <a:pt x="1249" y="489"/>
                      <a:pt x="1227" y="477"/>
                      <a:pt x="1248" y="495"/>
                    </a:cubicBezTo>
                    <a:cubicBezTo>
                      <a:pt x="1313" y="559"/>
                      <a:pt x="1568" y="796"/>
                      <a:pt x="1631" y="874"/>
                    </a:cubicBezTo>
                    <a:cubicBezTo>
                      <a:pt x="1703" y="943"/>
                      <a:pt x="1728" y="978"/>
                      <a:pt x="1728" y="1071"/>
                    </a:cubicBezTo>
                    <a:cubicBezTo>
                      <a:pt x="1728" y="1448"/>
                      <a:pt x="1728" y="1727"/>
                      <a:pt x="1728" y="17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71C228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356399" name="Rectangle 47"/>
              <p:cNvSpPr>
                <a:spLocks noChangeArrowheads="1"/>
              </p:cNvSpPr>
              <p:nvPr/>
            </p:nvSpPr>
            <p:spPr bwMode="gray">
              <a:xfrm>
                <a:off x="3042" y="1680"/>
                <a:ext cx="483" cy="48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71C22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000" b="1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233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>
    <p:fade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fontAlgn="base">
        <a:lnSpc>
          <a:spcPct val="105000"/>
        </a:lnSpc>
        <a:spcBef>
          <a:spcPct val="0"/>
        </a:spcBef>
        <a:spcAft>
          <a:spcPct val="0"/>
        </a:spcAft>
        <a:tabLst>
          <a:tab pos="114300" algn="l"/>
          <a:tab pos="6400800" algn="r"/>
        </a:tabLs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105000"/>
        </a:lnSpc>
        <a:spcBef>
          <a:spcPct val="0"/>
        </a:spcBef>
        <a:spcAft>
          <a:spcPct val="0"/>
        </a:spcAft>
        <a:tabLst>
          <a:tab pos="114300" algn="l"/>
          <a:tab pos="6400800" algn="r"/>
        </a:tabLst>
        <a:defRPr sz="3000" b="1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lnSpc>
          <a:spcPct val="105000"/>
        </a:lnSpc>
        <a:spcBef>
          <a:spcPct val="0"/>
        </a:spcBef>
        <a:spcAft>
          <a:spcPct val="0"/>
        </a:spcAft>
        <a:tabLst>
          <a:tab pos="114300" algn="l"/>
          <a:tab pos="6400800" algn="r"/>
        </a:tabLst>
        <a:defRPr sz="3000" b="1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lnSpc>
          <a:spcPct val="105000"/>
        </a:lnSpc>
        <a:spcBef>
          <a:spcPct val="0"/>
        </a:spcBef>
        <a:spcAft>
          <a:spcPct val="0"/>
        </a:spcAft>
        <a:tabLst>
          <a:tab pos="114300" algn="l"/>
          <a:tab pos="6400800" algn="r"/>
        </a:tabLst>
        <a:defRPr sz="3000" b="1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lnSpc>
          <a:spcPct val="105000"/>
        </a:lnSpc>
        <a:spcBef>
          <a:spcPct val="0"/>
        </a:spcBef>
        <a:spcAft>
          <a:spcPct val="0"/>
        </a:spcAft>
        <a:tabLst>
          <a:tab pos="114300" algn="l"/>
          <a:tab pos="6400800" algn="r"/>
        </a:tabLst>
        <a:defRPr sz="30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105000"/>
        </a:lnSpc>
        <a:spcBef>
          <a:spcPct val="0"/>
        </a:spcBef>
        <a:spcAft>
          <a:spcPct val="0"/>
        </a:spcAft>
        <a:tabLst>
          <a:tab pos="114300" algn="l"/>
          <a:tab pos="6400800" algn="r"/>
        </a:tabLst>
        <a:defRPr sz="30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105000"/>
        </a:lnSpc>
        <a:spcBef>
          <a:spcPct val="0"/>
        </a:spcBef>
        <a:spcAft>
          <a:spcPct val="0"/>
        </a:spcAft>
        <a:tabLst>
          <a:tab pos="114300" algn="l"/>
          <a:tab pos="6400800" algn="r"/>
        </a:tabLst>
        <a:defRPr sz="30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105000"/>
        </a:lnSpc>
        <a:spcBef>
          <a:spcPct val="0"/>
        </a:spcBef>
        <a:spcAft>
          <a:spcPct val="0"/>
        </a:spcAft>
        <a:tabLst>
          <a:tab pos="114300" algn="l"/>
          <a:tab pos="6400800" algn="r"/>
        </a:tabLst>
        <a:defRPr sz="30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105000"/>
        </a:lnSpc>
        <a:spcBef>
          <a:spcPct val="0"/>
        </a:spcBef>
        <a:spcAft>
          <a:spcPct val="0"/>
        </a:spcAft>
        <a:tabLst>
          <a:tab pos="114300" algn="l"/>
          <a:tab pos="6400800" algn="r"/>
        </a:tabLst>
        <a:defRPr sz="30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105000"/>
        </a:lnSpc>
        <a:spcBef>
          <a:spcPct val="30000"/>
        </a:spcBef>
        <a:spcAft>
          <a:spcPct val="0"/>
        </a:spcAft>
        <a:buFont typeface="Wingdings" panose="05000000000000000000" pitchFamily="2" charset="2"/>
        <a:buChar char="§"/>
        <a:tabLst>
          <a:tab pos="6629400" algn="l"/>
        </a:tabLst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341313" algn="l" rtl="0" fontAlgn="base">
        <a:lnSpc>
          <a:spcPct val="10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tabLst>
          <a:tab pos="6629400" algn="l"/>
        </a:tabLst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84163" algn="l" rtl="0" fontAlgn="base">
        <a:lnSpc>
          <a:spcPct val="105000"/>
        </a:lnSpc>
        <a:spcBef>
          <a:spcPct val="20000"/>
        </a:spcBef>
        <a:spcAft>
          <a:spcPct val="0"/>
        </a:spcAft>
        <a:buChar char="•"/>
        <a:tabLst>
          <a:tab pos="6629400" algn="l"/>
        </a:tabLs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41413" indent="-282575" algn="l" rtl="0" fontAlgn="base">
        <a:lnSpc>
          <a:spcPct val="10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tabLst>
          <a:tab pos="662940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98588" indent="-255588" algn="l" rtl="0" fontAlgn="base">
        <a:lnSpc>
          <a:spcPct val="10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tabLst>
          <a:tab pos="66294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4296" y="3844226"/>
            <a:ext cx="36099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/>
                </a:solidFill>
                <a:latin typeface="+mj-lt"/>
                <a:cs typeface="Source Sans Pro Semibold"/>
              </a:rPr>
              <a:t>Marshall Lagani</a:t>
            </a:r>
          </a:p>
          <a:p>
            <a:pPr algn="just"/>
            <a:r>
              <a:rPr lang="en-US" sz="1600" baseline="0" dirty="0" smtClean="0">
                <a:solidFill>
                  <a:schemeClr val="bg1"/>
                </a:solidFill>
                <a:latin typeface="+mj-lt"/>
                <a:cs typeface="Source Sans Pro Semibold"/>
              </a:rPr>
              <a:t>(marshall.lagani@gmail.com)</a:t>
            </a:r>
          </a:p>
          <a:p>
            <a:pPr algn="just"/>
            <a:r>
              <a:rPr lang="en-US" sz="1300" baseline="0" smtClean="0">
                <a:solidFill>
                  <a:schemeClr val="bg1"/>
                </a:solidFill>
                <a:latin typeface="+mj-lt"/>
                <a:cs typeface="Source Sans Pro Light"/>
              </a:rPr>
              <a:t>Analytics </a:t>
            </a:r>
            <a:r>
              <a:rPr lang="en-US" sz="1300" baseline="0" dirty="0" smtClean="0">
                <a:solidFill>
                  <a:schemeClr val="bg1"/>
                </a:solidFill>
                <a:latin typeface="+mj-lt"/>
                <a:cs typeface="Source Sans Pro Light"/>
              </a:rPr>
              <a:t>Topics in Financial Modeling</a:t>
            </a:r>
          </a:p>
          <a:p>
            <a:pPr algn="just"/>
            <a:r>
              <a:rPr lang="en-US" sz="1300" baseline="0" dirty="0" smtClean="0">
                <a:solidFill>
                  <a:srgbClr val="FFFFFF"/>
                </a:solidFill>
                <a:latin typeface="+mj-lt"/>
              </a:rPr>
              <a:t>September 23, 2020</a:t>
            </a:r>
            <a:endParaRPr lang="en-US" sz="13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594297" y="869254"/>
            <a:ext cx="7993112" cy="1563396"/>
          </a:xfrm>
        </p:spPr>
        <p:txBody>
          <a:bodyPr/>
          <a:lstStyle/>
          <a:p>
            <a:r>
              <a:rPr lang="en-US" sz="3600" dirty="0" smtClean="0"/>
              <a:t>Practical Predictive Analytics Seminar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99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33483"/>
            <a:ext cx="7981950" cy="1212288"/>
          </a:xfrm>
        </p:spPr>
        <p:txBody>
          <a:bodyPr anchor="b"/>
          <a:lstStyle/>
          <a:p>
            <a:pPr algn="ctr"/>
            <a:r>
              <a:rPr lang="en-US" dirty="0" smtClean="0"/>
              <a:t>Neural Networks?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33400" y="1550890"/>
            <a:ext cx="7981949" cy="4832325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Developed in the 1940s as a mathematical model for neurological function.</a:t>
            </a:r>
          </a:p>
          <a:p>
            <a:r>
              <a:rPr lang="en-US" sz="3400" dirty="0" smtClean="0"/>
              <a:t>Logistic regression on steroids!</a:t>
            </a:r>
          </a:p>
          <a:p>
            <a:r>
              <a:rPr lang="en-US" sz="3400" dirty="0"/>
              <a:t>See references for further</a:t>
            </a:r>
            <a:br>
              <a:rPr lang="en-US" sz="3400" dirty="0"/>
            </a:br>
            <a:r>
              <a:rPr lang="en-US" sz="3400" dirty="0"/>
              <a:t>discussion</a:t>
            </a:r>
            <a:r>
              <a:rPr lang="en-US" sz="3400" dirty="0" smtClean="0"/>
              <a:t>.</a:t>
            </a:r>
            <a:endParaRPr lang="en-US" sz="3400" dirty="0"/>
          </a:p>
          <a:p>
            <a:r>
              <a:rPr lang="en-US" sz="3400" dirty="0" smtClean="0"/>
              <a:t>Moving to R code.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Image reprinted from Wikipedia.</a:t>
            </a:r>
            <a:endParaRPr lang="en-US" sz="1600" dirty="0"/>
          </a:p>
          <a:p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87680" y="6437212"/>
            <a:ext cx="484870" cy="199717"/>
          </a:xfrm>
        </p:spPr>
        <p:txBody>
          <a:bodyPr/>
          <a:lstStyle/>
          <a:p>
            <a:fld id="{25C4F4D4-6F9F-4101-B420-EAE9BABB75B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 descr="https://upload.wikimedia.org/wikipedia/commons/thumb/4/46/Colored_neural_network.svg/300px-Colored_neural_netwo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461" y="2163136"/>
            <a:ext cx="3308594" cy="398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82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33483"/>
            <a:ext cx="7981950" cy="1212288"/>
          </a:xfrm>
        </p:spPr>
        <p:txBody>
          <a:bodyPr anchor="b"/>
          <a:lstStyle/>
          <a:p>
            <a:pPr algn="ctr"/>
            <a:r>
              <a:rPr lang="en-US" dirty="0" smtClean="0"/>
              <a:t>First Try… Runs Quickly!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33400" y="1621229"/>
            <a:ext cx="7981949" cy="4577348"/>
          </a:xfrm>
        </p:spPr>
        <p:txBody>
          <a:bodyPr>
            <a:normAutofit/>
          </a:bodyPr>
          <a:lstStyle/>
          <a:p>
            <a:r>
              <a:rPr lang="en-US" dirty="0" smtClean="0"/>
              <a:t>Cool picture!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Error = 820 million (of something)… can’t be good.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87680" y="6437212"/>
            <a:ext cx="484870" cy="199717"/>
          </a:xfrm>
        </p:spPr>
        <p:txBody>
          <a:bodyPr/>
          <a:lstStyle/>
          <a:p>
            <a:fld id="{25C4F4D4-6F9F-4101-B420-EAE9BABB75B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945" y="2083777"/>
            <a:ext cx="6298817" cy="361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34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33483"/>
            <a:ext cx="7981950" cy="1212288"/>
          </a:xfrm>
        </p:spPr>
        <p:txBody>
          <a:bodyPr anchor="b"/>
          <a:lstStyle/>
          <a:p>
            <a:pPr algn="ctr"/>
            <a:r>
              <a:rPr lang="en-US" dirty="0" smtClean="0"/>
              <a:t>Second Try… Takes Forever!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33400" y="1621229"/>
            <a:ext cx="7981949" cy="4577348"/>
          </a:xfrm>
        </p:spPr>
        <p:txBody>
          <a:bodyPr>
            <a:normAutofit/>
          </a:bodyPr>
          <a:lstStyle/>
          <a:p>
            <a:r>
              <a:rPr lang="en-US" dirty="0" smtClean="0"/>
              <a:t>Another cool picture!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Error = 1.41707… this is better, right?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87680" y="6437212"/>
            <a:ext cx="484870" cy="199717"/>
          </a:xfrm>
        </p:spPr>
        <p:txBody>
          <a:bodyPr/>
          <a:lstStyle/>
          <a:p>
            <a:fld id="{25C4F4D4-6F9F-4101-B420-EAE9BABB75B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83" y="2086649"/>
            <a:ext cx="5961185" cy="362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42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33483"/>
            <a:ext cx="7981950" cy="1212288"/>
          </a:xfrm>
        </p:spPr>
        <p:txBody>
          <a:bodyPr anchor="b"/>
          <a:lstStyle/>
          <a:p>
            <a:pPr algn="ctr"/>
            <a:r>
              <a:rPr lang="en-US" dirty="0" smtClean="0"/>
              <a:t>Third time’s the charm!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33400" y="1621229"/>
            <a:ext cx="7981949" cy="4577348"/>
          </a:xfrm>
        </p:spPr>
        <p:txBody>
          <a:bodyPr>
            <a:normAutofit/>
          </a:bodyPr>
          <a:lstStyle/>
          <a:p>
            <a:r>
              <a:rPr lang="en-US" dirty="0" smtClean="0"/>
              <a:t>Another cool picture!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Error = 0.103714… feeling more confident.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87680" y="6437212"/>
            <a:ext cx="484870" cy="199717"/>
          </a:xfrm>
        </p:spPr>
        <p:txBody>
          <a:bodyPr/>
          <a:lstStyle/>
          <a:p>
            <a:fld id="{25C4F4D4-6F9F-4101-B420-EAE9BABB75B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89285"/>
            <a:ext cx="7772400" cy="3437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5C4F4D4-6F9F-4101-B420-EAE9BABB75B0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598344" y="161092"/>
            <a:ext cx="1335741" cy="809270"/>
            <a:chOff x="7598344" y="161092"/>
            <a:chExt cx="1335741" cy="80927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02" b="-28502"/>
            <a:stretch/>
          </p:blipFill>
          <p:spPr>
            <a:xfrm>
              <a:off x="7679249" y="411480"/>
              <a:ext cx="1174220" cy="55888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598344" y="161092"/>
              <a:ext cx="1335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24D7C"/>
                  </a:solidFill>
                </a:rPr>
                <a:t>2018 SOA</a:t>
              </a:r>
              <a:endParaRPr lang="en-US" sz="1400" dirty="0">
                <a:solidFill>
                  <a:srgbClr val="024D7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33483"/>
            <a:ext cx="7981950" cy="1212288"/>
          </a:xfrm>
        </p:spPr>
        <p:txBody>
          <a:bodyPr anchor="b"/>
          <a:lstStyle/>
          <a:p>
            <a:pPr algn="ctr"/>
            <a:r>
              <a:rPr lang="en-US" dirty="0" smtClean="0"/>
              <a:t>Summary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33400" y="1621229"/>
            <a:ext cx="7981949" cy="421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Testing the “r</a:t>
            </a:r>
            <a:r>
              <a:rPr lang="en-US" baseline="30000" dirty="0" smtClean="0"/>
              <a:t>2</a:t>
            </a:r>
            <a:r>
              <a:rPr lang="en-US" dirty="0" smtClean="0"/>
              <a:t>” of the various models against the dataset yields some surprising results. The moral of the story here is that a model does not need to be more complex to produce better results.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Having built a low error estimate of a function </a:t>
            </a:r>
            <a:r>
              <a:rPr lang="en-US" smtClean="0"/>
              <a:t>that has a </a:t>
            </a:r>
            <a:r>
              <a:rPr lang="en-US" dirty="0" smtClean="0"/>
              <a:t>closed form formula does not actually add a lot of value for us… so why do it?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87680" y="6437212"/>
            <a:ext cx="484870" cy="199717"/>
          </a:xfrm>
        </p:spPr>
        <p:txBody>
          <a:bodyPr/>
          <a:lstStyle/>
          <a:p>
            <a:fld id="{25C4F4D4-6F9F-4101-B420-EAE9BABB75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1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33483"/>
            <a:ext cx="7981950" cy="1212288"/>
          </a:xfrm>
        </p:spPr>
        <p:txBody>
          <a:bodyPr anchor="b"/>
          <a:lstStyle/>
          <a:p>
            <a:pPr algn="ctr"/>
            <a:r>
              <a:rPr lang="en-US" dirty="0" smtClean="0"/>
              <a:t>Extensions &amp; Applications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33400" y="1621229"/>
            <a:ext cx="7981949" cy="42132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Proof </a:t>
            </a:r>
            <a:r>
              <a:rPr lang="en-US" dirty="0"/>
              <a:t>of concept of the effectiveness of neural networks.</a:t>
            </a:r>
          </a:p>
          <a:p>
            <a:r>
              <a:rPr lang="en-US" dirty="0"/>
              <a:t>Often there is no closed form formula for the target, but the target function is still provably </a:t>
            </a:r>
            <a:r>
              <a:rPr lang="en-US" dirty="0" err="1"/>
              <a:t>Lebesgue</a:t>
            </a:r>
            <a:r>
              <a:rPr lang="en-US" dirty="0"/>
              <a:t> measurable.</a:t>
            </a:r>
          </a:p>
          <a:p>
            <a:r>
              <a:rPr lang="en-US" dirty="0"/>
              <a:t>Neural Networks can be leveraged to build proxy models to support a variety of useful functions:</a:t>
            </a:r>
          </a:p>
          <a:p>
            <a:pPr lvl="1"/>
            <a:r>
              <a:rPr lang="en-US" dirty="0"/>
              <a:t>Reduce need for Monte Carlo simulation.</a:t>
            </a:r>
          </a:p>
          <a:p>
            <a:pPr lvl="1"/>
            <a:r>
              <a:rPr lang="en-US" dirty="0"/>
              <a:t>Support capital forecasting.</a:t>
            </a:r>
          </a:p>
          <a:p>
            <a:pPr lvl="1"/>
            <a:r>
              <a:rPr lang="en-US" dirty="0"/>
              <a:t>Support daily trading functions (e.g. trade grids)</a:t>
            </a:r>
          </a:p>
          <a:p>
            <a:pPr lvl="1"/>
            <a:endParaRPr lang="en-US" dirty="0"/>
          </a:p>
          <a:p>
            <a:r>
              <a:rPr lang="en-US" dirty="0"/>
              <a:t>Not a magic bullet… many data points are needed!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87680" y="6437212"/>
            <a:ext cx="484870" cy="199717"/>
          </a:xfrm>
        </p:spPr>
        <p:txBody>
          <a:bodyPr/>
          <a:lstStyle/>
          <a:p>
            <a:fld id="{25C4F4D4-6F9F-4101-B420-EAE9BABB75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2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33483"/>
            <a:ext cx="7981950" cy="1212288"/>
          </a:xfrm>
        </p:spPr>
        <p:txBody>
          <a:bodyPr anchor="b"/>
          <a:lstStyle/>
          <a:p>
            <a:pPr algn="ctr"/>
            <a:r>
              <a:rPr lang="en-US" dirty="0" smtClean="0"/>
              <a:t>Closing Thoughts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33400" y="1621229"/>
            <a:ext cx="7981949" cy="4213225"/>
          </a:xfrm>
        </p:spPr>
        <p:txBody>
          <a:bodyPr>
            <a:normAutofit/>
          </a:bodyPr>
          <a:lstStyle/>
          <a:p>
            <a:r>
              <a:rPr lang="en-US" dirty="0" smtClean="0"/>
              <a:t>This is only the tip of the iceberg. Discussions on network construction and earlier ideas on model selection should be incorporated prior to putting statistical computing results into production.</a:t>
            </a:r>
          </a:p>
          <a:p>
            <a:endParaRPr lang="en-US" dirty="0" smtClean="0"/>
          </a:p>
          <a:p>
            <a:r>
              <a:rPr lang="en-US" dirty="0" smtClean="0"/>
              <a:t>Standard functionality in R can deeply enhance our understanding of financial models.</a:t>
            </a:r>
          </a:p>
          <a:p>
            <a:endParaRPr lang="en-US" dirty="0"/>
          </a:p>
          <a:p>
            <a:r>
              <a:rPr lang="en-US" dirty="0" smtClean="0"/>
              <a:t>Math is fun!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87680" y="6437212"/>
            <a:ext cx="484870" cy="199717"/>
          </a:xfrm>
        </p:spPr>
        <p:txBody>
          <a:bodyPr/>
          <a:lstStyle/>
          <a:p>
            <a:fld id="{25C4F4D4-6F9F-4101-B420-EAE9BABB75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5C4F4D4-6F9F-4101-B420-EAE9BABB75B0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598344" y="161092"/>
            <a:ext cx="1335741" cy="809270"/>
            <a:chOff x="7598344" y="161092"/>
            <a:chExt cx="1335741" cy="80927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02" b="-28502"/>
            <a:stretch/>
          </p:blipFill>
          <p:spPr>
            <a:xfrm>
              <a:off x="7679249" y="411480"/>
              <a:ext cx="1174220" cy="55888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598344" y="161092"/>
              <a:ext cx="1335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24D7C"/>
                  </a:solidFill>
                </a:rPr>
                <a:t>2018 SOA</a:t>
              </a:r>
              <a:endParaRPr lang="en-US" sz="1400" dirty="0">
                <a:solidFill>
                  <a:srgbClr val="024D7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9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33483"/>
            <a:ext cx="7981950" cy="1212288"/>
          </a:xfrm>
        </p:spPr>
        <p:txBody>
          <a:bodyPr anchor="b"/>
          <a:lstStyle/>
          <a:p>
            <a:pPr algn="ctr"/>
            <a:r>
              <a:rPr lang="en-US" dirty="0" smtClean="0"/>
              <a:t>For Further Exploration</a:t>
            </a:r>
            <a:br>
              <a:rPr lang="en-US" dirty="0" smtClean="0"/>
            </a:br>
            <a:r>
              <a:rPr lang="en-US" dirty="0" smtClean="0"/>
              <a:t>Internet 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33400" y="1621229"/>
            <a:ext cx="7981949" cy="4213225"/>
          </a:xfrm>
        </p:spPr>
        <p:txBody>
          <a:bodyPr>
            <a:normAutofit/>
          </a:bodyPr>
          <a:lstStyle/>
          <a:p>
            <a:endParaRPr lang="en-US" sz="2200" i="1" dirty="0" smtClean="0"/>
          </a:p>
          <a:p>
            <a:r>
              <a:rPr lang="en-US" sz="2200" i="1" dirty="0" smtClean="0"/>
              <a:t>rstudio.com</a:t>
            </a:r>
          </a:p>
          <a:p>
            <a:endParaRPr lang="en-US" sz="2200" i="1" dirty="0" smtClean="0"/>
          </a:p>
          <a:p>
            <a:r>
              <a:rPr lang="en-US" sz="2200" i="1" dirty="0"/>
              <a:t>t</a:t>
            </a:r>
            <a:r>
              <a:rPr lang="en-US" sz="2200" i="1" dirty="0" smtClean="0"/>
              <a:t>idyverse.org</a:t>
            </a:r>
          </a:p>
          <a:p>
            <a:endParaRPr lang="en-US" sz="2000" i="1" dirty="0" smtClean="0"/>
          </a:p>
          <a:p>
            <a:r>
              <a:rPr lang="en-US" sz="2000" i="1" dirty="0" smtClean="0"/>
              <a:t>stackoverflow.com</a:t>
            </a:r>
            <a:endParaRPr lang="en-US" sz="2000" dirty="0" smtClean="0"/>
          </a:p>
          <a:p>
            <a:pPr marL="0" indent="0">
              <a:buNone/>
            </a:pPr>
            <a:endParaRPr lang="en-US" sz="2000" i="1" dirty="0" smtClean="0"/>
          </a:p>
          <a:p>
            <a:r>
              <a:rPr lang="en-US" sz="2000" i="1" dirty="0" smtClean="0"/>
              <a:t>playground.tensorflow.org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87680" y="6437212"/>
            <a:ext cx="484870" cy="199717"/>
          </a:xfrm>
        </p:spPr>
        <p:txBody>
          <a:bodyPr/>
          <a:lstStyle/>
          <a:p>
            <a:fld id="{25C4F4D4-6F9F-4101-B420-EAE9BABB75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5C4F4D4-6F9F-4101-B420-EAE9BABB75B0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98344" y="161092"/>
            <a:ext cx="1335741" cy="809270"/>
            <a:chOff x="7598344" y="161092"/>
            <a:chExt cx="1335741" cy="8092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02" b="-28502"/>
            <a:stretch/>
          </p:blipFill>
          <p:spPr>
            <a:xfrm>
              <a:off x="7679249" y="411480"/>
              <a:ext cx="1174220" cy="55888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598344" y="161092"/>
              <a:ext cx="1335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24D7C"/>
                  </a:solidFill>
                </a:rPr>
                <a:t>2018 SOA</a:t>
              </a:r>
              <a:endParaRPr lang="en-US" sz="1400" dirty="0">
                <a:solidFill>
                  <a:srgbClr val="024D7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90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33483"/>
            <a:ext cx="7981950" cy="1212288"/>
          </a:xfrm>
        </p:spPr>
        <p:txBody>
          <a:bodyPr anchor="b"/>
          <a:lstStyle/>
          <a:p>
            <a:pPr algn="ctr"/>
            <a:r>
              <a:rPr lang="en-US" dirty="0" smtClean="0"/>
              <a:t>For Further Exploration</a:t>
            </a:r>
            <a:br>
              <a:rPr lang="en-US" dirty="0" smtClean="0"/>
            </a:br>
            <a:r>
              <a:rPr lang="en-US" dirty="0" smtClean="0"/>
              <a:t>Helpful Texts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33400" y="1621229"/>
            <a:ext cx="7981949" cy="4213225"/>
          </a:xfrm>
        </p:spPr>
        <p:txBody>
          <a:bodyPr>
            <a:normAutofit/>
          </a:bodyPr>
          <a:lstStyle/>
          <a:p>
            <a:endParaRPr lang="en-US" sz="2200" i="1" dirty="0" smtClean="0"/>
          </a:p>
          <a:p>
            <a:r>
              <a:rPr lang="en-US" sz="2000" i="1" dirty="0" smtClean="0"/>
              <a:t>Neural Networks in Finance</a:t>
            </a:r>
            <a:r>
              <a:rPr lang="en-US" sz="2000" dirty="0" smtClean="0"/>
              <a:t>, </a:t>
            </a:r>
            <a:r>
              <a:rPr lang="en-US" sz="2000" dirty="0" err="1" smtClean="0"/>
              <a:t>McNelis</a:t>
            </a:r>
            <a:r>
              <a:rPr lang="en-US" sz="2000" dirty="0" smtClean="0"/>
              <a:t>, 2005, Elsevier</a:t>
            </a:r>
          </a:p>
          <a:p>
            <a:endParaRPr lang="en-US" sz="2000" i="1" dirty="0" smtClean="0"/>
          </a:p>
          <a:p>
            <a:r>
              <a:rPr lang="en-US" sz="2000" i="1" dirty="0" smtClean="0"/>
              <a:t>Options, Futures, and Other Derivatives 6</a:t>
            </a:r>
            <a:r>
              <a:rPr lang="en-US" sz="2000" i="1" baseline="30000" dirty="0" smtClean="0"/>
              <a:t>th</a:t>
            </a:r>
            <a:r>
              <a:rPr lang="en-US" sz="2000" i="1" dirty="0" smtClean="0"/>
              <a:t> Ed.</a:t>
            </a:r>
            <a:r>
              <a:rPr lang="en-US" sz="2000" dirty="0" smtClean="0"/>
              <a:t>, Hull, 2006, Pearson</a:t>
            </a:r>
          </a:p>
          <a:p>
            <a:endParaRPr lang="en-US" sz="2000" i="1" dirty="0" smtClean="0"/>
          </a:p>
          <a:p>
            <a:r>
              <a:rPr lang="en-US" sz="2000" i="1" dirty="0" smtClean="0"/>
              <a:t>Paul </a:t>
            </a:r>
            <a:r>
              <a:rPr lang="en-US" sz="2000" i="1" dirty="0" err="1" smtClean="0"/>
              <a:t>Wilmott</a:t>
            </a:r>
            <a:r>
              <a:rPr lang="en-US" sz="2000" i="1" dirty="0" smtClean="0"/>
              <a:t> on Quantitative Finance</a:t>
            </a:r>
            <a:r>
              <a:rPr lang="en-US" sz="2000" dirty="0" smtClean="0"/>
              <a:t>, </a:t>
            </a:r>
            <a:r>
              <a:rPr lang="en-US" sz="2000" dirty="0" err="1" smtClean="0"/>
              <a:t>Wilmott</a:t>
            </a:r>
            <a:r>
              <a:rPr lang="en-US" sz="2000" dirty="0" smtClean="0"/>
              <a:t>, 2006, Wiley</a:t>
            </a:r>
            <a:endParaRPr lang="en-US" sz="2000" i="1" dirty="0" smtClean="0"/>
          </a:p>
          <a:p>
            <a:endParaRPr lang="en-US" sz="2000" i="1" dirty="0"/>
          </a:p>
          <a:p>
            <a:r>
              <a:rPr lang="en-US" sz="2000" i="1" dirty="0" smtClean="0"/>
              <a:t>R for Data Science</a:t>
            </a:r>
            <a:r>
              <a:rPr lang="en-US" sz="2000" dirty="0" smtClean="0"/>
              <a:t>, Wickham &amp; </a:t>
            </a:r>
            <a:r>
              <a:rPr lang="en-US" sz="2000" dirty="0" err="1" smtClean="0"/>
              <a:t>Grolemund</a:t>
            </a:r>
            <a:r>
              <a:rPr lang="en-US" sz="2000" dirty="0" smtClean="0"/>
              <a:t>, 2017, O’Reilly</a:t>
            </a:r>
            <a:endParaRPr lang="en-US" sz="2000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87680" y="6437212"/>
            <a:ext cx="484870" cy="199717"/>
          </a:xfrm>
        </p:spPr>
        <p:txBody>
          <a:bodyPr/>
          <a:lstStyle/>
          <a:p>
            <a:fld id="{25C4F4D4-6F9F-4101-B420-EAE9BABB75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4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33483"/>
            <a:ext cx="7981950" cy="1212288"/>
          </a:xfrm>
        </p:spPr>
        <p:txBody>
          <a:bodyPr anchor="b"/>
          <a:lstStyle/>
          <a:p>
            <a:pPr algn="ctr"/>
            <a:r>
              <a:rPr lang="en-US" dirty="0" smtClean="0"/>
              <a:t>For Further Exploration</a:t>
            </a:r>
            <a:br>
              <a:rPr lang="en-US" dirty="0" smtClean="0"/>
            </a:br>
            <a:r>
              <a:rPr lang="en-US" dirty="0" smtClean="0"/>
              <a:t>Articles of Interest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33400" y="1621229"/>
            <a:ext cx="7981949" cy="4213225"/>
          </a:xfrm>
        </p:spPr>
        <p:txBody>
          <a:bodyPr>
            <a:normAutofit fontScale="92500" lnSpcReduction="20000"/>
          </a:bodyPr>
          <a:lstStyle/>
          <a:p>
            <a:endParaRPr lang="en-US" sz="2200" dirty="0" smtClean="0"/>
          </a:p>
          <a:p>
            <a:r>
              <a:rPr lang="en-US" sz="2200" dirty="0"/>
              <a:t>“Multilayer </a:t>
            </a:r>
            <a:r>
              <a:rPr lang="en-US" sz="2200" dirty="0" err="1"/>
              <a:t>feedforward</a:t>
            </a:r>
            <a:r>
              <a:rPr lang="en-US" sz="2200" dirty="0"/>
              <a:t> networks are universal </a:t>
            </a:r>
            <a:r>
              <a:rPr lang="en-US" sz="2200" dirty="0" err="1"/>
              <a:t>approximators</a:t>
            </a:r>
            <a:r>
              <a:rPr lang="en-US" sz="2200" dirty="0"/>
              <a:t>”, </a:t>
            </a:r>
            <a:r>
              <a:rPr lang="en-US" sz="2200" dirty="0" err="1"/>
              <a:t>Hornik</a:t>
            </a:r>
            <a:r>
              <a:rPr lang="en-US" sz="2200" dirty="0"/>
              <a:t>, et. al., 1989, </a:t>
            </a:r>
            <a:r>
              <a:rPr lang="en-US" sz="2200" i="1" dirty="0"/>
              <a:t>Neural Networks</a:t>
            </a:r>
            <a:r>
              <a:rPr lang="en-US" sz="2200" dirty="0"/>
              <a:t>, Volume 2, Issue </a:t>
            </a:r>
            <a:r>
              <a:rPr lang="en-US" sz="2200" dirty="0" smtClean="0"/>
              <a:t>5</a:t>
            </a:r>
          </a:p>
          <a:p>
            <a:endParaRPr lang="en-US" sz="2200" dirty="0"/>
          </a:p>
          <a:p>
            <a:r>
              <a:rPr lang="en-US" sz="2200" dirty="0"/>
              <a:t>“Dynamics of Implied Volatility Surfaces”, </a:t>
            </a:r>
            <a:r>
              <a:rPr lang="en-US" sz="2200" dirty="0" err="1"/>
              <a:t>Cont</a:t>
            </a:r>
            <a:r>
              <a:rPr lang="en-US" sz="2200" dirty="0"/>
              <a:t> &amp; Fonseca, 2002, </a:t>
            </a:r>
            <a:r>
              <a:rPr lang="en-US" sz="2200" i="1" dirty="0"/>
              <a:t>Quantitative Finance</a:t>
            </a:r>
            <a:r>
              <a:rPr lang="en-US" sz="2200" dirty="0"/>
              <a:t>, Volume 2, Issue 1</a:t>
            </a:r>
          </a:p>
          <a:p>
            <a:endParaRPr lang="en-US" sz="2200" dirty="0" smtClean="0"/>
          </a:p>
          <a:p>
            <a:r>
              <a:rPr lang="en-US" sz="2200" dirty="0" smtClean="0"/>
              <a:t>“A Long-Term Model of the Dynamics of the S&amp;P 500 Implied Volatility Surface”, Le Roux, 2007, </a:t>
            </a:r>
            <a:r>
              <a:rPr lang="en-US" sz="2200" i="1" dirty="0" smtClean="0"/>
              <a:t>North American Actuarial Journal</a:t>
            </a:r>
            <a:r>
              <a:rPr lang="en-US" sz="2200" dirty="0" smtClean="0"/>
              <a:t>, Volume 11, Issue 4</a:t>
            </a:r>
          </a:p>
          <a:p>
            <a:endParaRPr lang="en-US" sz="2200" i="1" dirty="0" smtClean="0"/>
          </a:p>
          <a:p>
            <a:r>
              <a:rPr lang="en-US" sz="2200" i="1" dirty="0" smtClean="0"/>
              <a:t>“</a:t>
            </a:r>
            <a:r>
              <a:rPr lang="en-US" sz="2200" dirty="0"/>
              <a:t>Machine learning for quantitative finance: fast derivative pricing, hedging and </a:t>
            </a:r>
            <a:r>
              <a:rPr lang="en-US" sz="2200" dirty="0" smtClean="0"/>
              <a:t>fitting</a:t>
            </a:r>
            <a:r>
              <a:rPr lang="en-US" sz="2200" i="1" dirty="0" smtClean="0"/>
              <a:t>”, </a:t>
            </a:r>
            <a:r>
              <a:rPr lang="en-US" sz="2200" dirty="0" err="1" smtClean="0"/>
              <a:t>Spiegeleer</a:t>
            </a:r>
            <a:r>
              <a:rPr lang="en-US" sz="2200" dirty="0" smtClean="0"/>
              <a:t>, </a:t>
            </a:r>
            <a:r>
              <a:rPr lang="en-US" sz="2200" dirty="0" err="1" smtClean="0"/>
              <a:t>Madan</a:t>
            </a:r>
            <a:r>
              <a:rPr lang="en-US" sz="2200" dirty="0" smtClean="0"/>
              <a:t>, et. al., 2018, </a:t>
            </a:r>
            <a:r>
              <a:rPr lang="en-US" sz="2200" i="1" dirty="0" smtClean="0"/>
              <a:t>Quantitative Finance</a:t>
            </a:r>
            <a:r>
              <a:rPr lang="en-US" sz="2200" dirty="0" smtClean="0"/>
              <a:t>, 2018, Volume 18, Issue 10</a:t>
            </a:r>
            <a:endParaRPr lang="en-US" sz="2200" i="1" dirty="0" smtClean="0"/>
          </a:p>
          <a:p>
            <a:endParaRPr lang="en-US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87680" y="6437212"/>
            <a:ext cx="484870" cy="199717"/>
          </a:xfrm>
        </p:spPr>
        <p:txBody>
          <a:bodyPr/>
          <a:lstStyle/>
          <a:p>
            <a:fld id="{25C4F4D4-6F9F-4101-B420-EAE9BABB75B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7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33483"/>
            <a:ext cx="7981950" cy="1212288"/>
          </a:xfrm>
        </p:spPr>
        <p:txBody>
          <a:bodyPr anchor="b"/>
          <a:lstStyle/>
          <a:p>
            <a:r>
              <a:rPr lang="en-US" dirty="0" smtClean="0"/>
              <a:t>Motivation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33400" y="1621229"/>
            <a:ext cx="7981949" cy="42132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Modern insurance products incorporate various forms of equity risk.</a:t>
            </a:r>
          </a:p>
          <a:p>
            <a:pPr lvl="1"/>
            <a:r>
              <a:rPr lang="en-US" dirty="0" smtClean="0"/>
              <a:t>Variable Annuities</a:t>
            </a:r>
          </a:p>
          <a:p>
            <a:pPr lvl="1"/>
            <a:r>
              <a:rPr lang="en-US" dirty="0" smtClean="0"/>
              <a:t>Universal Life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Financial engineering techniques are commonly employed to price the equity risks of such products.</a:t>
            </a:r>
          </a:p>
          <a:p>
            <a:endParaRPr lang="en-US" dirty="0" smtClean="0"/>
          </a:p>
          <a:p>
            <a:r>
              <a:rPr lang="en-US" dirty="0" smtClean="0"/>
              <a:t>We will explore how analytics techniques can be used to develop various models, distinguishing between their explanatory power and their predictive power.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87680" y="6437212"/>
            <a:ext cx="484870" cy="199717"/>
          </a:xfrm>
        </p:spPr>
        <p:txBody>
          <a:bodyPr/>
          <a:lstStyle/>
          <a:p>
            <a:fld id="{25C4F4D4-6F9F-4101-B420-EAE9BABB75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5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33483"/>
            <a:ext cx="7981950" cy="1212288"/>
          </a:xfrm>
        </p:spPr>
        <p:txBody>
          <a:bodyPr anchor="b"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33400" y="1621229"/>
            <a:ext cx="7981949" cy="4213225"/>
          </a:xfrm>
        </p:spPr>
        <p:txBody>
          <a:bodyPr>
            <a:normAutofit/>
          </a:bodyPr>
          <a:lstStyle/>
          <a:p>
            <a:r>
              <a:rPr lang="en-US" dirty="0" smtClean="0"/>
              <a:t>Two Case Studies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Explanation of Variance in Volatility</a:t>
            </a:r>
          </a:p>
          <a:p>
            <a:pPr lvl="2"/>
            <a:r>
              <a:rPr lang="en-US" dirty="0" smtClean="0"/>
              <a:t>Autoregressive models (e.g. Le Roux)</a:t>
            </a:r>
          </a:p>
          <a:p>
            <a:pPr lvl="2"/>
            <a:r>
              <a:rPr lang="en-US" dirty="0" smtClean="0"/>
              <a:t>Traditional form (linear regression)</a:t>
            </a:r>
          </a:p>
          <a:p>
            <a:pPr lvl="2"/>
            <a:r>
              <a:rPr lang="en-US" dirty="0" smtClean="0"/>
              <a:t>Modified form (generalized linear model)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Option Pricing under Black Scholes</a:t>
            </a:r>
          </a:p>
          <a:p>
            <a:pPr lvl="2"/>
            <a:r>
              <a:rPr lang="en-US" dirty="0" smtClean="0"/>
              <a:t>Review for European Call</a:t>
            </a:r>
          </a:p>
          <a:p>
            <a:pPr lvl="2"/>
            <a:r>
              <a:rPr lang="en-US" dirty="0" smtClean="0"/>
              <a:t>Using neural networks to build proxy models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87680" y="6437212"/>
            <a:ext cx="484870" cy="199717"/>
          </a:xfrm>
        </p:spPr>
        <p:txBody>
          <a:bodyPr/>
          <a:lstStyle/>
          <a:p>
            <a:fld id="{25C4F4D4-6F9F-4101-B420-EAE9BABB75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Case Study 1</a:t>
            </a:r>
            <a:br>
              <a:rPr lang="en-US" dirty="0" smtClean="0"/>
            </a:br>
            <a:r>
              <a:rPr lang="en-US" dirty="0" smtClean="0"/>
              <a:t>Volatile Volatility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5C4F4D4-6F9F-4101-B420-EAE9BABB75B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98344" y="161092"/>
            <a:ext cx="1335741" cy="809270"/>
            <a:chOff x="7598344" y="161092"/>
            <a:chExt cx="1335741" cy="80927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02" b="-28502"/>
            <a:stretch/>
          </p:blipFill>
          <p:spPr>
            <a:xfrm>
              <a:off x="7679249" y="411480"/>
              <a:ext cx="1174220" cy="55888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598344" y="161092"/>
              <a:ext cx="1335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24D7C"/>
                  </a:solidFill>
                </a:rPr>
                <a:t>2018 SOA</a:t>
              </a:r>
              <a:endParaRPr lang="en-US" sz="1400" dirty="0">
                <a:solidFill>
                  <a:srgbClr val="024D7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33483"/>
            <a:ext cx="7981950" cy="1212288"/>
          </a:xfrm>
        </p:spPr>
        <p:txBody>
          <a:bodyPr anchor="b"/>
          <a:lstStyle/>
          <a:p>
            <a:pPr algn="ctr"/>
            <a:r>
              <a:rPr lang="en-US" dirty="0" smtClean="0"/>
              <a:t>Volatility Modeling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533400" y="1621229"/>
                <a:ext cx="7981949" cy="42132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Autoregressive models have been popular for a long time in understanding and explaining variation in equity volatility.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Le Roux has proposed a model for an implied volatility measure on the S&amp;P 500 (VIX).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log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𝑉𝐼𝑋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𝑉𝐼𝑋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  <m:r>
                          <a:rPr lang="en-US" b="0" i="0" smtClean="0">
                            <a:latin typeface="Cambria Math"/>
                          </a:rPr>
                          <m:t>⁡(</m:t>
                        </m:r>
                        <m:r>
                          <a:rPr lang="el-GR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SPX</m:t>
                        </m:r>
                        <m:r>
                          <a:rPr lang="en-US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endParaRPr lang="en-US" b="0" i="0" dirty="0" smtClean="0">
                  <a:latin typeface="Cambria Math"/>
                </a:endParaRPr>
              </a:p>
              <a:p>
                <a:pPr marL="457200" lvl="2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 i="1">
                              <a:latin typeface="Cambria Math"/>
                            </a:rPr>
                            <m:t>,−</m:t>
                          </m:r>
                        </m:sub>
                        <m:sup/>
                      </m:sSubSup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sSubSup>
                        <m:sSub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,+</m:t>
                          </m:r>
                        </m:sub>
                        <m:sup/>
                      </m:sSubSup>
                    </m:oMath>
                  </m:oMathPara>
                </a14:m>
                <a:endParaRPr lang="en-US" sz="2400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533400" y="1621229"/>
                <a:ext cx="7981949" cy="4213225"/>
              </a:xfrm>
              <a:blipFill rotWithShape="1">
                <a:blip r:embed="rId3"/>
                <a:stretch>
                  <a:fillRect l="-1375" t="-2315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87680" y="6437212"/>
            <a:ext cx="484870" cy="199717"/>
          </a:xfrm>
        </p:spPr>
        <p:txBody>
          <a:bodyPr/>
          <a:lstStyle/>
          <a:p>
            <a:fld id="{25C4F4D4-6F9F-4101-B420-EAE9BABB75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33483"/>
            <a:ext cx="7981950" cy="1212288"/>
          </a:xfrm>
        </p:spPr>
        <p:txBody>
          <a:bodyPr anchor="b"/>
          <a:lstStyle/>
          <a:p>
            <a:pPr algn="ctr"/>
            <a:r>
              <a:rPr lang="en-US" dirty="0" smtClean="0"/>
              <a:t>Volatility Modeling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533400" y="1621229"/>
                <a:ext cx="7981949" cy="4213225"/>
              </a:xfrm>
            </p:spPr>
            <p:txBody>
              <a:bodyPr>
                <a:normAutofit lnSpcReduction="10000"/>
              </a:bodyPr>
              <a:lstStyle/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log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𝑉𝐼𝑋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𝑉𝐼𝑋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  <m:r>
                          <a:rPr lang="en-US" b="0" i="0" smtClean="0">
                            <a:latin typeface="Cambria Math"/>
                          </a:rPr>
                          <m:t>⁡(</m:t>
                        </m:r>
                        <m:r>
                          <a:rPr lang="el-GR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SPX</m:t>
                        </m:r>
                        <m:r>
                          <a:rPr lang="en-US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endParaRPr lang="en-US" b="0" i="0" dirty="0" smtClean="0">
                  <a:latin typeface="Cambria Math"/>
                </a:endParaRPr>
              </a:p>
              <a:p>
                <a:pPr marL="457200" lvl="2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 i="1">
                              <a:latin typeface="Cambria Math"/>
                            </a:rPr>
                            <m:t>,−</m:t>
                          </m:r>
                        </m:sub>
                        <m:sup/>
                      </m:sSubSup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sSubSup>
                        <m:sSub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,+</m:t>
                          </m:r>
                        </m:sub>
                        <m:sup/>
                      </m:sSubSup>
                    </m:oMath>
                  </m:oMathPara>
                </a14:m>
                <a:endParaRPr lang="en-US" sz="2400" dirty="0"/>
              </a:p>
              <a:p>
                <a:endParaRPr lang="en-US" dirty="0" smtClean="0"/>
              </a:p>
              <a:p>
                <a:r>
                  <a:rPr lang="en-US" dirty="0" smtClean="0"/>
                  <a:t>Here, VIX is the target of the time series and: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SPX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 smtClean="0"/>
                  <a:t> is a rolling realized volatility for the S&amp;P 500.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represents the S&amp;P 500 return: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,−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= min[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  <m:sup/>
                    </m:sSubSup>
                    <m:r>
                      <a:rPr lang="en-US" b="0" i="0" smtClean="0">
                        <a:latin typeface="Cambria Math"/>
                      </a:rPr>
                      <m:t>,0</m:t>
                    </m:r>
                  </m:oMath>
                </a14:m>
                <a:r>
                  <a:rPr lang="en-US" dirty="0" smtClean="0"/>
                  <a:t>] captures negative returns.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,+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= m</a:t>
                </a:r>
                <a:r>
                  <a:rPr lang="en-US" dirty="0" smtClean="0"/>
                  <a:t>ax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  <m:sup/>
                    </m:sSubSup>
                    <m:r>
                      <a:rPr lang="en-US">
                        <a:latin typeface="Cambria Math"/>
                      </a:rPr>
                      <m:t>,0</m:t>
                    </m:r>
                  </m:oMath>
                </a14:m>
                <a:r>
                  <a:rPr lang="en-US" dirty="0"/>
                  <a:t>] captures </a:t>
                </a:r>
                <a:r>
                  <a:rPr lang="en-US" dirty="0" smtClean="0"/>
                  <a:t>positive </a:t>
                </a:r>
                <a:r>
                  <a:rPr lang="en-US" dirty="0"/>
                  <a:t>returns.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Let’s go to R!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533400" y="1621229"/>
                <a:ext cx="7981949" cy="4213225"/>
              </a:xfrm>
              <a:blipFill rotWithShape="1">
                <a:blip r:embed="rId3"/>
                <a:stretch>
                  <a:fillRect l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87680" y="6437212"/>
            <a:ext cx="484870" cy="199717"/>
          </a:xfrm>
        </p:spPr>
        <p:txBody>
          <a:bodyPr/>
          <a:lstStyle/>
          <a:p>
            <a:fld id="{25C4F4D4-6F9F-4101-B420-EAE9BABB75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Case Study 2</a:t>
            </a:r>
            <a:br>
              <a:rPr lang="en-US" dirty="0" smtClean="0"/>
            </a:br>
            <a:r>
              <a:rPr lang="en-US" dirty="0" smtClean="0"/>
              <a:t>Black Scholes, Neural Networks, and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5C4F4D4-6F9F-4101-B420-EAE9BABB75B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98344" y="161092"/>
            <a:ext cx="1335741" cy="809270"/>
            <a:chOff x="7598344" y="161092"/>
            <a:chExt cx="1335741" cy="80927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02" b="-28502"/>
            <a:stretch/>
          </p:blipFill>
          <p:spPr>
            <a:xfrm>
              <a:off x="7679249" y="411480"/>
              <a:ext cx="1174220" cy="55888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598344" y="161092"/>
              <a:ext cx="1335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24D7C"/>
                  </a:solidFill>
                </a:rPr>
                <a:t>2018 SOA</a:t>
              </a:r>
              <a:endParaRPr lang="en-US" sz="1400" dirty="0">
                <a:solidFill>
                  <a:srgbClr val="024D7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59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33483"/>
            <a:ext cx="7981950" cy="1212288"/>
          </a:xfrm>
        </p:spPr>
        <p:txBody>
          <a:bodyPr anchor="b"/>
          <a:lstStyle/>
          <a:p>
            <a:pPr algn="ctr"/>
            <a:r>
              <a:rPr lang="en-US" dirty="0" smtClean="0"/>
              <a:t>Black Scholes Model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533400" y="1621229"/>
                <a:ext cx="7981949" cy="42132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Standard model for pricing European options.</a:t>
                </a:r>
              </a:p>
              <a:p>
                <a:pPr lvl="1"/>
                <a:r>
                  <a:rPr lang="en-US" dirty="0" smtClean="0"/>
                  <a:t>See references for derivation.</a:t>
                </a:r>
              </a:p>
              <a:p>
                <a:pPr lvl="1"/>
                <a:r>
                  <a:rPr lang="en-US" dirty="0" smtClean="0"/>
                  <a:t>Value (V) of a European call option is given by: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b="0" dirty="0" smtClean="0"/>
                  <a:t>N() is the cumulative standard normal function.</a:t>
                </a:r>
              </a:p>
              <a:p>
                <a:pPr lvl="1"/>
                <a:r>
                  <a:rPr lang="en-US" dirty="0" smtClean="0"/>
                  <a:t>The formula for V is a continuous function!</a:t>
                </a:r>
                <a:br>
                  <a:rPr lang="en-US" dirty="0" smtClean="0"/>
                </a:br>
                <a:endParaRPr lang="en-US" dirty="0"/>
              </a:p>
              <a:p>
                <a:r>
                  <a:rPr lang="en-US" dirty="0" smtClean="0"/>
                  <a:t>A relatively recent result (late 1980s) demonstrates that a multilayer </a:t>
                </a:r>
                <a:r>
                  <a:rPr lang="en-US" dirty="0" err="1" smtClean="0"/>
                  <a:t>feedforward</a:t>
                </a:r>
                <a:r>
                  <a:rPr lang="en-US" dirty="0" smtClean="0"/>
                  <a:t> neural network can uniformly approximate any </a:t>
                </a:r>
                <a:r>
                  <a:rPr lang="en-US" dirty="0" err="1" smtClean="0"/>
                  <a:t>Lebesgue</a:t>
                </a:r>
                <a:r>
                  <a:rPr lang="en-US" dirty="0" smtClean="0"/>
                  <a:t> measurable </a:t>
                </a:r>
                <a:r>
                  <a:rPr lang="en-US" dirty="0" smtClean="0"/>
                  <a:t>(read “sufficiently nice”) function</a:t>
                </a:r>
                <a:r>
                  <a:rPr lang="en-US" dirty="0" smtClean="0"/>
                  <a:t>.</a:t>
                </a:r>
                <a:br>
                  <a:rPr lang="en-US" dirty="0" smtClean="0"/>
                </a:br>
                <a:endParaRPr lang="en-US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533400" y="1621229"/>
                <a:ext cx="7981949" cy="4213225"/>
              </a:xfrm>
              <a:blipFill rotWithShape="1">
                <a:blip r:embed="rId3"/>
                <a:stretch>
                  <a:fillRect l="-1222" t="-2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87680" y="6437212"/>
            <a:ext cx="484870" cy="199717"/>
          </a:xfrm>
        </p:spPr>
        <p:txBody>
          <a:bodyPr/>
          <a:lstStyle/>
          <a:p>
            <a:fld id="{25C4F4D4-6F9F-4101-B420-EAE9BABB75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7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_presentation_template">
  <a:themeElements>
    <a:clrScheme name="SOA Brand Colors">
      <a:dk1>
        <a:srgbClr val="000000"/>
      </a:dk1>
      <a:lt1>
        <a:sysClr val="window" lastClr="FFFFFF"/>
      </a:lt1>
      <a:dk2>
        <a:srgbClr val="024D7C"/>
      </a:dk2>
      <a:lt2>
        <a:srgbClr val="BEBBBA"/>
      </a:lt2>
      <a:accent1>
        <a:srgbClr val="024D7C"/>
      </a:accent1>
      <a:accent2>
        <a:srgbClr val="77C4D5"/>
      </a:accent2>
      <a:accent3>
        <a:srgbClr val="D23138"/>
      </a:accent3>
      <a:accent4>
        <a:srgbClr val="FDCE07"/>
      </a:accent4>
      <a:accent5>
        <a:srgbClr val="BABF33"/>
      </a:accent5>
      <a:accent6>
        <a:srgbClr val="E27F26"/>
      </a:accent6>
      <a:hlink>
        <a:srgbClr val="D23138"/>
      </a:hlink>
      <a:folHlink>
        <a:srgbClr val="77C4D5"/>
      </a:folHlink>
    </a:clrScheme>
    <a:fontScheme name="SOA Brand 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AF8347F-7603-3F4F-9453-930077B532B8}" vid="{9E14EE79-FB29-7744-B999-5A52FCC7E7F8}"/>
    </a:ext>
  </a:extLst>
</a:theme>
</file>

<file path=ppt/theme/theme2.xml><?xml version="1.0" encoding="utf-8"?>
<a:theme xmlns:a="http://schemas.openxmlformats.org/drawingml/2006/main" name="MIL_MEETING_Template_012108">
  <a:themeElements>
    <a:clrScheme name="MIL_MEETING_Template_012108 1">
      <a:dk1>
        <a:srgbClr val="004877"/>
      </a:dk1>
      <a:lt1>
        <a:srgbClr val="FEFEFE"/>
      </a:lt1>
      <a:dk2>
        <a:srgbClr val="FF6400"/>
      </a:dk2>
      <a:lt2>
        <a:srgbClr val="000000"/>
      </a:lt2>
      <a:accent1>
        <a:srgbClr val="91AF5F"/>
      </a:accent1>
      <a:accent2>
        <a:srgbClr val="F09628"/>
      </a:accent2>
      <a:accent3>
        <a:srgbClr val="FEFEFE"/>
      </a:accent3>
      <a:accent4>
        <a:srgbClr val="003C65"/>
      </a:accent4>
      <a:accent5>
        <a:srgbClr val="C7D4B6"/>
      </a:accent5>
      <a:accent6>
        <a:srgbClr val="D98723"/>
      </a:accent6>
      <a:hlink>
        <a:srgbClr val="328CB4"/>
      </a:hlink>
      <a:folHlink>
        <a:srgbClr val="660033"/>
      </a:folHlink>
    </a:clrScheme>
    <a:fontScheme name="MIL_MEETING_Template_0121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0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0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L_MEETING_Template_012108 1">
        <a:dk1>
          <a:srgbClr val="004877"/>
        </a:dk1>
        <a:lt1>
          <a:srgbClr val="FEFEFE"/>
        </a:lt1>
        <a:dk2>
          <a:srgbClr val="FF6400"/>
        </a:dk2>
        <a:lt2>
          <a:srgbClr val="000000"/>
        </a:lt2>
        <a:accent1>
          <a:srgbClr val="91AF5F"/>
        </a:accent1>
        <a:accent2>
          <a:srgbClr val="F09628"/>
        </a:accent2>
        <a:accent3>
          <a:srgbClr val="FEFEFE"/>
        </a:accent3>
        <a:accent4>
          <a:srgbClr val="003C65"/>
        </a:accent4>
        <a:accent5>
          <a:srgbClr val="C7D4B6"/>
        </a:accent5>
        <a:accent6>
          <a:srgbClr val="D98723"/>
        </a:accent6>
        <a:hlink>
          <a:srgbClr val="328CB4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bp-soa-ppt-template</Template>
  <TotalTime>3131</TotalTime>
  <Words>924</Words>
  <Application>Microsoft Office PowerPoint</Application>
  <PresentationFormat>On-screen Show (4:3)</PresentationFormat>
  <Paragraphs>185</Paragraphs>
  <Slides>21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SOA_presentation_template</vt:lpstr>
      <vt:lpstr>MIL_MEETING_Template_012108</vt:lpstr>
      <vt:lpstr>Practical Predictive Analytics Seminar</vt:lpstr>
      <vt:lpstr>Overview</vt:lpstr>
      <vt:lpstr>Motivation </vt:lpstr>
      <vt:lpstr>Agenda </vt:lpstr>
      <vt:lpstr> Case Study 1 Volatile Volatility</vt:lpstr>
      <vt:lpstr>Volatility Modeling </vt:lpstr>
      <vt:lpstr>Volatility Modeling </vt:lpstr>
      <vt:lpstr> Case Study 2 Black Scholes, Neural Networks, and R</vt:lpstr>
      <vt:lpstr>Black Scholes Model </vt:lpstr>
      <vt:lpstr>Neural Networks? </vt:lpstr>
      <vt:lpstr>First Try… Runs Quickly! </vt:lpstr>
      <vt:lpstr>Second Try… Takes Forever! </vt:lpstr>
      <vt:lpstr>Third time’s the charm! </vt:lpstr>
      <vt:lpstr>Conclusions</vt:lpstr>
      <vt:lpstr>Summary </vt:lpstr>
      <vt:lpstr>Extensions &amp; Applications </vt:lpstr>
      <vt:lpstr>Closing Thoughts </vt:lpstr>
      <vt:lpstr>Thank you!</vt:lpstr>
      <vt:lpstr>For Further Exploration Internet References</vt:lpstr>
      <vt:lpstr>For Further Exploration Helpful Texts</vt:lpstr>
      <vt:lpstr>For Further Exploration Articles of Interest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Wojcik</dc:creator>
  <cp:lastModifiedBy>marshall.lagani@gmail.com</cp:lastModifiedBy>
  <cp:revision>174</cp:revision>
  <cp:lastPrinted>2015-07-27T19:55:15Z</cp:lastPrinted>
  <dcterms:created xsi:type="dcterms:W3CDTF">2015-12-03T16:09:35Z</dcterms:created>
  <dcterms:modified xsi:type="dcterms:W3CDTF">2020-09-23T14:55:55Z</dcterms:modified>
</cp:coreProperties>
</file>