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68" r:id="rId5"/>
    <p:sldId id="262" r:id="rId6"/>
    <p:sldId id="261" r:id="rId7"/>
    <p:sldId id="258" r:id="rId8"/>
    <p:sldId id="259" r:id="rId9"/>
    <p:sldId id="260" r:id="rId10"/>
    <p:sldId id="263" r:id="rId11"/>
    <p:sldId id="264" r:id="rId12"/>
    <p:sldId id="265" r:id="rId13"/>
    <p:sldId id="267"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3B0263-26FF-486C-8DDD-A83E63E64C07}" type="datetimeFigureOut">
              <a:rPr lang="tr-TR" smtClean="0"/>
              <a:t>16.01.2023</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253235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73B0263-26FF-486C-8DDD-A83E63E64C07}" type="datetimeFigureOut">
              <a:rPr lang="tr-TR" smtClean="0"/>
              <a:t>16.01.2023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57885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73B0263-26FF-486C-8DDD-A83E63E64C07}" type="datetimeFigureOut">
              <a:rPr lang="tr-TR" smtClean="0"/>
              <a:t>16.01.2023</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184312-87F5-4E1E-9E1F-85BDD8805F39}"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241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A73B0263-26FF-486C-8DDD-A83E63E64C07}" type="datetimeFigureOut">
              <a:rPr lang="tr-TR" smtClean="0"/>
              <a:t>16.01.2023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8860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A73B0263-26FF-486C-8DDD-A83E63E64C07}" type="datetimeFigureOut">
              <a:rPr lang="tr-TR" smtClean="0"/>
              <a:t>16.01.2023</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184312-87F5-4E1E-9E1F-85BDD8805F39}"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7307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A73B0263-26FF-486C-8DDD-A83E63E64C07}" type="datetimeFigureOut">
              <a:rPr lang="tr-TR" smtClean="0"/>
              <a:t>16.01.2023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421483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3B0263-26FF-486C-8DDD-A83E63E64C07}" type="datetimeFigureOut">
              <a:rPr lang="tr-TR" smtClean="0"/>
              <a:t>16.01.2023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1316095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3B0263-26FF-486C-8DDD-A83E63E64C07}" type="datetimeFigureOut">
              <a:rPr lang="tr-TR" smtClean="0"/>
              <a:t>16.01.2023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373172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3B0263-26FF-486C-8DDD-A83E63E64C07}" type="datetimeFigureOut">
              <a:rPr lang="tr-TR" smtClean="0"/>
              <a:t>16.01.2023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269758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73B0263-26FF-486C-8DDD-A83E63E64C07}" type="datetimeFigureOut">
              <a:rPr lang="tr-TR" smtClean="0"/>
              <a:t>16.01.2023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38395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3B0263-26FF-486C-8DDD-A83E63E64C07}" type="datetimeFigureOut">
              <a:rPr lang="tr-TR" smtClean="0"/>
              <a:t>16.01.2023</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366127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3B0263-26FF-486C-8DDD-A83E63E64C07}" type="datetimeFigureOut">
              <a:rPr lang="tr-TR" smtClean="0"/>
              <a:t>16.01.2023</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29210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73B0263-26FF-486C-8DDD-A83E63E64C07}" type="datetimeFigureOut">
              <a:rPr lang="tr-TR" smtClean="0"/>
              <a:t>16.01.2023</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269999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B0263-26FF-486C-8DDD-A83E63E64C07}" type="datetimeFigureOut">
              <a:rPr lang="tr-TR" smtClean="0"/>
              <a:t>16.01.2023</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241443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73B0263-26FF-486C-8DDD-A83E63E64C07}" type="datetimeFigureOut">
              <a:rPr lang="tr-TR" smtClean="0"/>
              <a:t>16.01.2023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777351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73B0263-26FF-486C-8DDD-A83E63E64C07}" type="datetimeFigureOut">
              <a:rPr lang="tr-TR" smtClean="0"/>
              <a:t>16.01.2023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184312-87F5-4E1E-9E1F-85BDD8805F39}" type="slidenum">
              <a:rPr lang="tr-TR" smtClean="0"/>
              <a:t>‹#›</a:t>
            </a:fld>
            <a:endParaRPr lang="tr-TR"/>
          </a:p>
        </p:txBody>
      </p:sp>
    </p:spTree>
    <p:extLst>
      <p:ext uri="{BB962C8B-B14F-4D97-AF65-F5344CB8AC3E}">
        <p14:creationId xmlns:p14="http://schemas.microsoft.com/office/powerpoint/2010/main" val="252508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3B0263-26FF-486C-8DDD-A83E63E64C07}" type="datetimeFigureOut">
              <a:rPr lang="tr-TR" smtClean="0"/>
              <a:t>16.01.2023</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184312-87F5-4E1E-9E1F-85BDD8805F39}" type="slidenum">
              <a:rPr lang="tr-TR" smtClean="0"/>
              <a:t>‹#›</a:t>
            </a:fld>
            <a:endParaRPr lang="tr-TR"/>
          </a:p>
        </p:txBody>
      </p:sp>
    </p:spTree>
    <p:extLst>
      <p:ext uri="{BB962C8B-B14F-4D97-AF65-F5344CB8AC3E}">
        <p14:creationId xmlns:p14="http://schemas.microsoft.com/office/powerpoint/2010/main" val="2398079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FA0027-737D-4859-88FF-7AC94797EE33}"/>
              </a:ext>
            </a:extLst>
          </p:cNvPr>
          <p:cNvSpPr>
            <a:spLocks noGrp="1"/>
          </p:cNvSpPr>
          <p:nvPr>
            <p:ph type="ctrTitle"/>
          </p:nvPr>
        </p:nvSpPr>
        <p:spPr/>
        <p:txBody>
          <a:bodyPr/>
          <a:lstStyle/>
          <a:p>
            <a:r>
              <a:rPr lang="tr-TR" dirty="0" err="1"/>
              <a:t>Solving</a:t>
            </a:r>
            <a:r>
              <a:rPr lang="tr-TR" dirty="0"/>
              <a:t> NP-Hard </a:t>
            </a:r>
            <a:r>
              <a:rPr lang="tr-TR" dirty="0" err="1"/>
              <a:t>Problems</a:t>
            </a:r>
            <a:r>
              <a:rPr lang="tr-TR" dirty="0"/>
              <a:t> on </a:t>
            </a:r>
            <a:r>
              <a:rPr lang="tr-TR" dirty="0" err="1"/>
              <a:t>Tree</a:t>
            </a:r>
            <a:endParaRPr lang="tr-TR" dirty="0"/>
          </a:p>
        </p:txBody>
      </p:sp>
      <p:sp>
        <p:nvSpPr>
          <p:cNvPr id="3" name="Alt Başlık 2">
            <a:extLst>
              <a:ext uri="{FF2B5EF4-FFF2-40B4-BE49-F238E27FC236}">
                <a16:creationId xmlns:a16="http://schemas.microsoft.com/office/drawing/2014/main" id="{DC876169-61FB-4B6F-B608-DB70268CBB45}"/>
              </a:ext>
            </a:extLst>
          </p:cNvPr>
          <p:cNvSpPr>
            <a:spLocks noGrp="1"/>
          </p:cNvSpPr>
          <p:nvPr>
            <p:ph type="subTitle" idx="1"/>
          </p:nvPr>
        </p:nvSpPr>
        <p:spPr/>
        <p:txBody>
          <a:bodyPr>
            <a:normAutofit lnSpcReduction="10000"/>
          </a:bodyPr>
          <a:lstStyle/>
          <a:p>
            <a:r>
              <a:rPr lang="tr-TR" dirty="0" err="1"/>
              <a:t>Algorithm</a:t>
            </a:r>
            <a:r>
              <a:rPr lang="tr-TR" dirty="0"/>
              <a:t> Design</a:t>
            </a:r>
          </a:p>
          <a:p>
            <a:endParaRPr lang="tr-TR" dirty="0"/>
          </a:p>
          <a:p>
            <a:r>
              <a:rPr lang="tr-TR" dirty="0"/>
              <a:t>Nursaç Kurt </a:t>
            </a:r>
          </a:p>
        </p:txBody>
      </p:sp>
    </p:spTree>
    <p:extLst>
      <p:ext uri="{BB962C8B-B14F-4D97-AF65-F5344CB8AC3E}">
        <p14:creationId xmlns:p14="http://schemas.microsoft.com/office/powerpoint/2010/main" val="251063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EAF435-6420-4590-9FCF-FFFF650D4979}"/>
              </a:ext>
            </a:extLst>
          </p:cNvPr>
          <p:cNvSpPr>
            <a:spLocks noGrp="1"/>
          </p:cNvSpPr>
          <p:nvPr>
            <p:ph type="title"/>
          </p:nvPr>
        </p:nvSpPr>
        <p:spPr/>
        <p:txBody>
          <a:bodyPr/>
          <a:lstStyle/>
          <a:p>
            <a:r>
              <a:rPr lang="tr-TR" dirty="0" err="1"/>
              <a:t>Solving</a:t>
            </a:r>
            <a:r>
              <a:rPr lang="tr-TR" dirty="0"/>
              <a:t> MIS On </a:t>
            </a:r>
            <a:r>
              <a:rPr lang="tr-TR" dirty="0" err="1"/>
              <a:t>Trees</a:t>
            </a:r>
            <a:endParaRPr lang="tr-TR" dirty="0"/>
          </a:p>
        </p:txBody>
      </p:sp>
      <p:sp>
        <p:nvSpPr>
          <p:cNvPr id="3" name="İçerik Yer Tutucusu 2">
            <a:extLst>
              <a:ext uri="{FF2B5EF4-FFF2-40B4-BE49-F238E27FC236}">
                <a16:creationId xmlns:a16="http://schemas.microsoft.com/office/drawing/2014/main" id="{5BF6756E-D332-4588-A586-E8690FE0F240}"/>
              </a:ext>
            </a:extLst>
          </p:cNvPr>
          <p:cNvSpPr>
            <a:spLocks noGrp="1"/>
          </p:cNvSpPr>
          <p:nvPr>
            <p:ph idx="1"/>
          </p:nvPr>
        </p:nvSpPr>
        <p:spPr>
          <a:xfrm>
            <a:off x="1790968" y="1476303"/>
            <a:ext cx="10515600" cy="4351338"/>
          </a:xfrm>
        </p:spPr>
        <p:txBody>
          <a:bodyPr/>
          <a:lstStyle/>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G’de e = (u, v) kenarını düşündüğünde. Herhangi bağımsız bir G’nin S’sinde, </a:t>
            </a:r>
          </a:p>
          <a:p>
            <a:pPr marL="0" indent="0">
              <a:lnSpc>
                <a:spcPct val="107000"/>
              </a:lnSpc>
              <a:spcAft>
                <a:spcPts val="800"/>
              </a:spcAft>
              <a:buNone/>
            </a:pPr>
            <a:r>
              <a:rPr lang="tr-TR" sz="2000" dirty="0">
                <a:effectLst/>
                <a:latin typeface="Calibri" panose="020F0502020204030204" pitchFamily="34" charset="0"/>
                <a:ea typeface="Calibri" panose="020F0502020204030204" pitchFamily="34" charset="0"/>
                <a:cs typeface="Times New Roman" panose="02020603050405020304" pitchFamily="18" charset="0"/>
              </a:rPr>
              <a:t>u ve v’den en fazla bir tanesi S’dedir.</a:t>
            </a:r>
          </a:p>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Ağaçlarda, bazı kenarlar için,  hangi ikisinin  </a:t>
            </a:r>
            <a:r>
              <a:rPr lang="tr-TR" sz="2000" dirty="0" err="1">
                <a:effectLst/>
                <a:latin typeface="Calibri" panose="020F0502020204030204" pitchFamily="34" charset="0"/>
                <a:ea typeface="Calibri" panose="020F0502020204030204" pitchFamily="34" charset="0"/>
                <a:cs typeface="Times New Roman" panose="02020603050405020304" pitchFamily="18" charset="0"/>
              </a:rPr>
              <a:t>IS’ye</a:t>
            </a:r>
            <a:r>
              <a:rPr lang="tr-TR" sz="2000" dirty="0">
                <a:effectLst/>
                <a:latin typeface="Calibri" panose="020F0502020204030204" pitchFamily="34" charset="0"/>
                <a:ea typeface="Calibri" panose="020F0502020204030204" pitchFamily="34" charset="0"/>
                <a:cs typeface="Times New Roman" panose="02020603050405020304" pitchFamily="18" charset="0"/>
              </a:rPr>
              <a:t> yerleştirilecek uç noktalar olduğunu belirlemek kolay olacaktır.</a:t>
            </a:r>
          </a:p>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A </a:t>
            </a:r>
            <a:r>
              <a:rPr lang="tr-TR" sz="2000" dirty="0" err="1">
                <a:effectLst/>
                <a:latin typeface="Calibri" panose="020F0502020204030204" pitchFamily="34" charset="0"/>
                <a:ea typeface="Calibri" panose="020F0502020204030204" pitchFamily="34" charset="0"/>
                <a:cs typeface="Times New Roman" panose="02020603050405020304" pitchFamily="18" charset="0"/>
              </a:rPr>
              <a:t>leaf</a:t>
            </a:r>
            <a:r>
              <a:rPr lang="tr-TR" sz="2000" dirty="0">
                <a:effectLst/>
                <a:latin typeface="Calibri" panose="020F0502020204030204" pitchFamily="34" charset="0"/>
                <a:ea typeface="Calibri" panose="020F0502020204030204" pitchFamily="34" charset="0"/>
                <a:cs typeface="Times New Roman" panose="02020603050405020304" pitchFamily="18" charset="0"/>
              </a:rPr>
              <a:t> = Ağaçta derecesi 1 olan düğümdür.</a:t>
            </a:r>
          </a:p>
          <a:p>
            <a:pPr>
              <a:lnSpc>
                <a:spcPct val="107000"/>
              </a:lnSpc>
              <a:spcAft>
                <a:spcPts val="800"/>
              </a:spcAft>
            </a:pPr>
            <a:r>
              <a:rPr lang="tr-TR" sz="2000" dirty="0" err="1">
                <a:effectLst/>
                <a:latin typeface="Calibri" panose="020F0502020204030204" pitchFamily="34" charset="0"/>
                <a:ea typeface="Calibri" panose="020F0502020204030204" pitchFamily="34" charset="0"/>
                <a:cs typeface="Times New Roman" panose="02020603050405020304" pitchFamily="18" charset="0"/>
              </a:rPr>
              <a:t>Property</a:t>
            </a:r>
            <a:r>
              <a:rPr lang="tr-TR" sz="2000" dirty="0">
                <a:effectLst/>
                <a:latin typeface="Calibri" panose="020F0502020204030204" pitchFamily="34" charset="0"/>
                <a:ea typeface="Calibri" panose="020F0502020204030204" pitchFamily="34" charset="0"/>
                <a:cs typeface="Times New Roman" panose="02020603050405020304" pitchFamily="18" charset="0"/>
              </a:rPr>
              <a:t> = Her ağaç en az bir yaprak içerir.</a:t>
            </a:r>
          </a:p>
          <a:p>
            <a:endParaRPr lang="tr-TR" dirty="0"/>
          </a:p>
        </p:txBody>
      </p:sp>
    </p:spTree>
    <p:extLst>
      <p:ext uri="{BB962C8B-B14F-4D97-AF65-F5344CB8AC3E}">
        <p14:creationId xmlns:p14="http://schemas.microsoft.com/office/powerpoint/2010/main" val="82844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1F7970-3A84-40EF-9D8A-E7192D6CC73D}"/>
              </a:ext>
            </a:extLst>
          </p:cNvPr>
          <p:cNvSpPr>
            <a:spLocks noGrp="1"/>
          </p:cNvSpPr>
          <p:nvPr>
            <p:ph type="title"/>
          </p:nvPr>
        </p:nvSpPr>
        <p:spPr/>
        <p:txBody>
          <a:bodyPr/>
          <a:lstStyle/>
          <a:p>
            <a:r>
              <a:rPr lang="en-US" dirty="0"/>
              <a:t>Structural Property Od MIS On Trees</a:t>
            </a:r>
            <a:endParaRPr lang="tr-TR" dirty="0"/>
          </a:p>
        </p:txBody>
      </p:sp>
      <p:sp>
        <p:nvSpPr>
          <p:cNvPr id="3" name="İçerik Yer Tutucusu 2">
            <a:extLst>
              <a:ext uri="{FF2B5EF4-FFF2-40B4-BE49-F238E27FC236}">
                <a16:creationId xmlns:a16="http://schemas.microsoft.com/office/drawing/2014/main" id="{E1052285-931A-4173-92FD-6CCBEB76FC49}"/>
              </a:ext>
            </a:extLst>
          </p:cNvPr>
          <p:cNvSpPr>
            <a:spLocks noGrp="1"/>
          </p:cNvSpPr>
          <p:nvPr>
            <p:ph idx="1"/>
          </p:nvPr>
        </p:nvSpPr>
        <p:spPr/>
        <p:txBody>
          <a:bodyPr/>
          <a:lstStyle/>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Eğer T = (V, E) ağaçsa ve v o ağacın yaprağı ise, </a:t>
            </a:r>
          </a:p>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Algoritma bu iddiaya dayanmaktadır: Bir yaprağı tekrar tekrar tanımlayın, </a:t>
            </a:r>
            <a:r>
              <a:rPr lang="tr-TR" sz="2000" dirty="0" err="1">
                <a:effectLst/>
                <a:latin typeface="Calibri" panose="020F0502020204030204" pitchFamily="34" charset="0"/>
                <a:ea typeface="Calibri" panose="020F0502020204030204" pitchFamily="34" charset="0"/>
                <a:cs typeface="Times New Roman" panose="02020603050405020304" pitchFamily="18" charset="0"/>
              </a:rPr>
              <a:t>IS’e</a:t>
            </a:r>
            <a:r>
              <a:rPr lang="tr-TR" sz="2000" dirty="0">
                <a:effectLst/>
                <a:latin typeface="Calibri" panose="020F0502020204030204" pitchFamily="34" charset="0"/>
                <a:ea typeface="Calibri" panose="020F0502020204030204" pitchFamily="34" charset="0"/>
                <a:cs typeface="Times New Roman" panose="02020603050405020304" pitchFamily="18" charset="0"/>
              </a:rPr>
              <a:t> ekleyin, onu ve ona bitişik köşeyi ağaçtan çıkarın. (aslında, </a:t>
            </a:r>
            <a:r>
              <a:rPr lang="tr-TR" sz="2000" dirty="0" err="1">
                <a:effectLst/>
                <a:latin typeface="Calibri" panose="020F0502020204030204" pitchFamily="34" charset="0"/>
                <a:ea typeface="Calibri" panose="020F0502020204030204" pitchFamily="34" charset="0"/>
                <a:cs typeface="Times New Roman" panose="02020603050405020304" pitchFamily="18" charset="0"/>
              </a:rPr>
              <a:t>forest</a:t>
            </a:r>
            <a:r>
              <a:rPr lang="tr-TR" sz="2000" dirty="0">
                <a:effectLst/>
                <a:latin typeface="Calibri" panose="020F0502020204030204" pitchFamily="34" charset="0"/>
                <a:ea typeface="Calibri" panose="020F0502020204030204" pitchFamily="34" charset="0"/>
                <a:cs typeface="Times New Roman" panose="02020603050405020304" pitchFamily="18" charset="0"/>
              </a:rPr>
              <a:t> olabilir.)</a:t>
            </a:r>
          </a:p>
          <a:p>
            <a:endParaRPr lang="tr-TR" sz="2400" dirty="0"/>
          </a:p>
        </p:txBody>
      </p:sp>
    </p:spTree>
    <p:extLst>
      <p:ext uri="{BB962C8B-B14F-4D97-AF65-F5344CB8AC3E}">
        <p14:creationId xmlns:p14="http://schemas.microsoft.com/office/powerpoint/2010/main" val="359164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B26ED0-7DFD-4E24-86EA-5CABF68331E4}"/>
              </a:ext>
            </a:extLst>
          </p:cNvPr>
          <p:cNvSpPr>
            <a:spLocks noGrp="1"/>
          </p:cNvSpPr>
          <p:nvPr>
            <p:ph type="title"/>
          </p:nvPr>
        </p:nvSpPr>
        <p:spPr/>
        <p:txBody>
          <a:bodyPr/>
          <a:lstStyle/>
          <a:p>
            <a:r>
              <a:rPr lang="en-US" dirty="0"/>
              <a:t>Maximum Weighted IS on Trees. </a:t>
            </a:r>
            <a:endParaRPr lang="tr-TR" dirty="0"/>
          </a:p>
        </p:txBody>
      </p:sp>
      <p:sp>
        <p:nvSpPr>
          <p:cNvPr id="3" name="İçerik Yer Tutucusu 2">
            <a:extLst>
              <a:ext uri="{FF2B5EF4-FFF2-40B4-BE49-F238E27FC236}">
                <a16:creationId xmlns:a16="http://schemas.microsoft.com/office/drawing/2014/main" id="{1A1F3D65-F841-46D9-848B-CFBB9AEA1C77}"/>
              </a:ext>
            </a:extLst>
          </p:cNvPr>
          <p:cNvSpPr>
            <a:spLocks noGrp="1"/>
          </p:cNvSpPr>
          <p:nvPr>
            <p:ph idx="1"/>
          </p:nvPr>
        </p:nvSpPr>
        <p:spPr/>
        <p:txBody>
          <a:bodyPr/>
          <a:lstStyle/>
          <a:p>
            <a:pPr algn="just"/>
            <a:r>
              <a:rPr lang="tr-TR" sz="2000" dirty="0">
                <a:effectLst/>
                <a:latin typeface="Calibri" panose="020F0502020204030204" pitchFamily="34" charset="0"/>
                <a:ea typeface="Calibri" panose="020F0502020204030204" pitchFamily="34" charset="0"/>
                <a:cs typeface="Times New Roman" panose="02020603050405020304" pitchFamily="18" charset="0"/>
              </a:rPr>
              <a:t>Varsayalım ki her köşenin pozitif bir w ağırlığına sahip olsun. Amaç bağımsız bir S kümesi bulmak ayrıca toplam ağırlık w, maksimize edilir.</a:t>
            </a:r>
          </a:p>
          <a:p>
            <a:pPr algn="just"/>
            <a:r>
              <a:rPr lang="tr-TR" sz="2000" dirty="0">
                <a:latin typeface="Calibri" panose="020F0502020204030204" pitchFamily="34" charset="0"/>
                <a:ea typeface="Calibri" panose="020F0502020204030204" pitchFamily="34" charset="0"/>
                <a:cs typeface="Times New Roman" panose="02020603050405020304" pitchFamily="18" charset="0"/>
              </a:rPr>
              <a:t>maksimum bağımsız küme problemlerinde düzenli olarak Her v için </a:t>
            </a:r>
            <a:r>
              <a:rPr lang="tr-TR" sz="2000" dirty="0" err="1">
                <a:latin typeface="Calibri" panose="020F0502020204030204" pitchFamily="34" charset="0"/>
                <a:ea typeface="Calibri" panose="020F0502020204030204" pitchFamily="34" charset="0"/>
                <a:cs typeface="Times New Roman" panose="02020603050405020304" pitchFamily="18" charset="0"/>
              </a:rPr>
              <a:t>wv</a:t>
            </a:r>
            <a:r>
              <a:rPr lang="tr-TR" sz="2000" dirty="0">
                <a:latin typeface="Calibri" panose="020F0502020204030204" pitchFamily="34" charset="0"/>
                <a:ea typeface="Calibri" panose="020F0502020204030204" pitchFamily="34" charset="0"/>
                <a:cs typeface="Times New Roman" panose="02020603050405020304" pitchFamily="18" charset="0"/>
              </a:rPr>
              <a:t>=1 alıyoruz, Keyfi ağırlıklar için bu farklı bir sorundur.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5" name="Resim 4" descr="metin, saat, kol saati içeren bir resim&#10;&#10;Açıklama otomatik olarak oluşturuldu">
            <a:extLst>
              <a:ext uri="{FF2B5EF4-FFF2-40B4-BE49-F238E27FC236}">
                <a16:creationId xmlns:a16="http://schemas.microsoft.com/office/drawing/2014/main" id="{7180E4E7-2023-4C57-A712-A37201666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646" y="4022411"/>
            <a:ext cx="5085707" cy="2285455"/>
          </a:xfrm>
          <a:prstGeom prst="rect">
            <a:avLst/>
          </a:prstGeom>
        </p:spPr>
      </p:pic>
    </p:spTree>
    <p:extLst>
      <p:ext uri="{BB962C8B-B14F-4D97-AF65-F5344CB8AC3E}">
        <p14:creationId xmlns:p14="http://schemas.microsoft.com/office/powerpoint/2010/main" val="332902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488917-0821-41C7-B98F-5710B97D5C81}"/>
              </a:ext>
            </a:extLst>
          </p:cNvPr>
          <p:cNvSpPr>
            <a:spLocks noGrp="1"/>
          </p:cNvSpPr>
          <p:nvPr>
            <p:ph type="title"/>
          </p:nvPr>
        </p:nvSpPr>
        <p:spPr/>
        <p:txBody>
          <a:bodyPr/>
          <a:lstStyle/>
          <a:p>
            <a:r>
              <a:rPr lang="tr-TR" dirty="0" err="1"/>
              <a:t>Greedy</a:t>
            </a:r>
            <a:r>
              <a:rPr lang="tr-TR" dirty="0"/>
              <a:t> </a:t>
            </a:r>
            <a:r>
              <a:rPr lang="tr-TR" dirty="0" err="1"/>
              <a:t>Algorithm</a:t>
            </a:r>
            <a:endParaRPr lang="tr-TR" dirty="0"/>
          </a:p>
        </p:txBody>
      </p:sp>
      <p:sp>
        <p:nvSpPr>
          <p:cNvPr id="3" name="İçerik Yer Tutucusu 2">
            <a:extLst>
              <a:ext uri="{FF2B5EF4-FFF2-40B4-BE49-F238E27FC236}">
                <a16:creationId xmlns:a16="http://schemas.microsoft.com/office/drawing/2014/main" id="{9B017D6C-F3D5-46A2-B496-52C82710349F}"/>
              </a:ext>
            </a:extLst>
          </p:cNvPr>
          <p:cNvSpPr>
            <a:spLocks noGrp="1"/>
          </p:cNvSpPr>
          <p:nvPr>
            <p:ph idx="1"/>
          </p:nvPr>
        </p:nvSpPr>
        <p:spPr>
          <a:xfrm>
            <a:off x="1372456" y="1338798"/>
            <a:ext cx="10515600" cy="4351338"/>
          </a:xfrm>
        </p:spPr>
        <p:txBody>
          <a:bodyPr>
            <a:normAutofit/>
          </a:bodyPr>
          <a:lstStyle/>
          <a:p>
            <a:r>
              <a:rPr lang="tr-TR" sz="2000" dirty="0"/>
              <a:t>Açgözlü bir algoritma , her aşamada yerel olarak en uygun seçimi yapmaya yönelik problem çözme sezgiselini izleyen herhangi bir algoritmadır . Pek çok problemde, açgözlü bir strateji optimal bir çözüm üretmez, ancak açgözlü bir </a:t>
            </a:r>
            <a:r>
              <a:rPr lang="tr-TR" sz="2000" dirty="0" err="1"/>
              <a:t>buluşsal</a:t>
            </a:r>
            <a:r>
              <a:rPr lang="tr-TR" sz="2000" dirty="0"/>
              <a:t> yöntem, makul bir süre içinde küresel olarak en iyi çözüme yaklaşan yerel olarak en iyi çözümleri sağlayabilir</a:t>
            </a:r>
            <a:r>
              <a:rPr lang="tr-TR" sz="2400" dirty="0"/>
              <a:t>.</a:t>
            </a:r>
          </a:p>
          <a:p>
            <a:endParaRPr lang="tr-TR" sz="2400" dirty="0"/>
          </a:p>
        </p:txBody>
      </p:sp>
      <p:pic>
        <p:nvPicPr>
          <p:cNvPr id="2050" name="Picture 2">
            <a:extLst>
              <a:ext uri="{FF2B5EF4-FFF2-40B4-BE49-F238E27FC236}">
                <a16:creationId xmlns:a16="http://schemas.microsoft.com/office/drawing/2014/main" id="{8207721C-52C5-437A-BC61-0BF5CB5D1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279" y="3429000"/>
            <a:ext cx="4839128" cy="282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6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552DC1-ACBF-426B-9FF5-EAE147D33750}"/>
              </a:ext>
            </a:extLst>
          </p:cNvPr>
          <p:cNvSpPr>
            <a:spLocks noGrp="1"/>
          </p:cNvSpPr>
          <p:nvPr>
            <p:ph type="title"/>
          </p:nvPr>
        </p:nvSpPr>
        <p:spPr/>
        <p:txBody>
          <a:bodyPr/>
          <a:lstStyle/>
          <a:p>
            <a:r>
              <a:rPr lang="en-US" dirty="0"/>
              <a:t>A Greedy Algorithm for Independent Set on Trees</a:t>
            </a:r>
            <a:endParaRPr lang="tr-TR" dirty="0"/>
          </a:p>
        </p:txBody>
      </p:sp>
      <p:sp>
        <p:nvSpPr>
          <p:cNvPr id="3" name="İçerik Yer Tutucusu 2">
            <a:extLst>
              <a:ext uri="{FF2B5EF4-FFF2-40B4-BE49-F238E27FC236}">
                <a16:creationId xmlns:a16="http://schemas.microsoft.com/office/drawing/2014/main" id="{D10A542C-C4D7-4612-BAE3-E280B0E88D3B}"/>
              </a:ext>
            </a:extLst>
          </p:cNvPr>
          <p:cNvSpPr>
            <a:spLocks noGrp="1"/>
          </p:cNvSpPr>
          <p:nvPr>
            <p:ph idx="1"/>
          </p:nvPr>
        </p:nvSpPr>
        <p:spPr/>
        <p:txBody>
          <a:bodyPr>
            <a:normAutofit lnSpcReduction="10000"/>
          </a:bodyPr>
          <a:lstStyle/>
          <a:p>
            <a:pPr marL="0" indent="0" algn="just">
              <a:buNone/>
            </a:pPr>
            <a:r>
              <a:rPr lang="tr-TR" sz="2000" dirty="0"/>
              <a:t>Açgözlü algoritmamızın bir ağaç üzerindeki başlangıç ​​noktası, bir ağacın</a:t>
            </a:r>
          </a:p>
          <a:p>
            <a:pPr marL="0" indent="0" algn="just">
              <a:buNone/>
            </a:pPr>
            <a:r>
              <a:rPr lang="tr-TR" sz="2000" dirty="0"/>
              <a:t>çözüm tek bir kenar perspektifinden bakar. Spesifik olarak, G'de bir e = (u, v) kenarını göz önünde bulundurun. bağımsız S of G kümesi, u veya v'den en fazla biri S'ye ait olabilir. iki uçtan hangisinin yerleştirileceğine açgözlülükle karar verebileceğimiz bir e kenarı bağımsız kümemiz.</a:t>
            </a:r>
          </a:p>
          <a:p>
            <a:pPr marL="0" indent="0" algn="just">
              <a:buNone/>
            </a:pPr>
            <a:r>
              <a:rPr lang="tr-TR" sz="2000" dirty="0"/>
              <a:t>Maksimum boyutlu bağımsız bir S kümesini ele alalım ve e = (u, v) v düğümüne benzersiz kenar olayı. Açıkça, u veya v'den en az biri S'dedir; için eğer hiçbiri mevcut değilse, o zaman S'ye v ekleyebilir, böylece boyutunu artırabiliriz. Şimdi eğer v ∈ S, o zaman işimiz biter; ve eğer u ∈ S ise, o zaman başka bir bağımsız elde edebiliriz. S'den u'yu silip v'yi ekleyerek S'yi aynı boyutta ayarlayın.</a:t>
            </a:r>
          </a:p>
        </p:txBody>
      </p:sp>
    </p:spTree>
    <p:extLst>
      <p:ext uri="{BB962C8B-B14F-4D97-AF65-F5344CB8AC3E}">
        <p14:creationId xmlns:p14="http://schemas.microsoft.com/office/powerpoint/2010/main" val="394984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7ABC00-DBD2-40B4-88F3-26D6766075BD}"/>
              </a:ext>
            </a:extLst>
          </p:cNvPr>
          <p:cNvSpPr>
            <a:spLocks noGrp="1"/>
          </p:cNvSpPr>
          <p:nvPr>
            <p:ph idx="1"/>
          </p:nvPr>
        </p:nvSpPr>
        <p:spPr>
          <a:xfrm>
            <a:off x="2548115" y="1784279"/>
            <a:ext cx="8915400" cy="3777622"/>
          </a:xfrm>
        </p:spPr>
        <p:txBody>
          <a:bodyPr/>
          <a:lstStyle/>
          <a:p>
            <a:pPr marL="0" indent="0">
              <a:buNone/>
            </a:pPr>
            <a:r>
              <a:rPr lang="en-US" dirty="0"/>
              <a:t>To find a maximum-size independent set in a forest F:</a:t>
            </a:r>
          </a:p>
          <a:p>
            <a:pPr marL="0" indent="0">
              <a:buNone/>
            </a:pPr>
            <a:r>
              <a:rPr lang="tr-TR" dirty="0"/>
              <a:t> </a:t>
            </a:r>
            <a:r>
              <a:rPr lang="en-US" dirty="0"/>
              <a:t>Let S be the independent set to be constructed (initially empty)</a:t>
            </a:r>
          </a:p>
          <a:p>
            <a:pPr marL="0" indent="0">
              <a:buNone/>
            </a:pPr>
            <a:r>
              <a:rPr lang="tr-TR" dirty="0"/>
              <a:t> </a:t>
            </a:r>
            <a:r>
              <a:rPr lang="en-US" dirty="0"/>
              <a:t>While F has at least one edge</a:t>
            </a:r>
          </a:p>
          <a:p>
            <a:pPr marL="0" indent="0">
              <a:buNone/>
            </a:pPr>
            <a:r>
              <a:rPr lang="tr-TR" dirty="0"/>
              <a:t>     </a:t>
            </a:r>
            <a:r>
              <a:rPr lang="en-US" dirty="0"/>
              <a:t>Let e = (u, v) be an edge of F such that v is a leaf</a:t>
            </a:r>
          </a:p>
          <a:p>
            <a:pPr marL="0" indent="0">
              <a:buNone/>
            </a:pPr>
            <a:r>
              <a:rPr lang="tr-TR" dirty="0"/>
              <a:t>     </a:t>
            </a:r>
            <a:r>
              <a:rPr lang="en-US" dirty="0"/>
              <a:t>Add v to S</a:t>
            </a:r>
          </a:p>
          <a:p>
            <a:pPr marL="0" indent="0">
              <a:buNone/>
            </a:pPr>
            <a:r>
              <a:rPr lang="tr-TR" dirty="0"/>
              <a:t>     </a:t>
            </a:r>
            <a:r>
              <a:rPr lang="en-US" dirty="0"/>
              <a:t>Delete from F nodes u and v, and all edges incident to them</a:t>
            </a:r>
          </a:p>
          <a:p>
            <a:pPr marL="0" indent="0">
              <a:buNone/>
            </a:pPr>
            <a:r>
              <a:rPr lang="en-US" dirty="0" err="1"/>
              <a:t>Endwhile</a:t>
            </a:r>
            <a:endParaRPr lang="en-US" dirty="0"/>
          </a:p>
          <a:p>
            <a:pPr marL="0" indent="0">
              <a:buNone/>
            </a:pPr>
            <a:r>
              <a:rPr lang="en-US" dirty="0"/>
              <a:t>Return</a:t>
            </a:r>
            <a:r>
              <a:rPr lang="tr-TR" dirty="0"/>
              <a:t> S</a:t>
            </a:r>
          </a:p>
        </p:txBody>
      </p:sp>
    </p:spTree>
    <p:extLst>
      <p:ext uri="{BB962C8B-B14F-4D97-AF65-F5344CB8AC3E}">
        <p14:creationId xmlns:p14="http://schemas.microsoft.com/office/powerpoint/2010/main" val="272347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8BB8F5-6B56-4270-8D19-3CCDBB49231A}"/>
              </a:ext>
            </a:extLst>
          </p:cNvPr>
          <p:cNvSpPr>
            <a:spLocks noGrp="1"/>
          </p:cNvSpPr>
          <p:nvPr>
            <p:ph type="title"/>
          </p:nvPr>
        </p:nvSpPr>
        <p:spPr>
          <a:xfrm>
            <a:off x="2716215" y="716578"/>
            <a:ext cx="8911687" cy="1280890"/>
          </a:xfrm>
        </p:spPr>
        <p:txBody>
          <a:bodyPr/>
          <a:lstStyle/>
          <a:p>
            <a:r>
              <a:rPr lang="tr-TR" dirty="0"/>
              <a:t>Sunum Planı</a:t>
            </a:r>
          </a:p>
        </p:txBody>
      </p:sp>
      <p:sp>
        <p:nvSpPr>
          <p:cNvPr id="3" name="İçerik Yer Tutucusu 2">
            <a:extLst>
              <a:ext uri="{FF2B5EF4-FFF2-40B4-BE49-F238E27FC236}">
                <a16:creationId xmlns:a16="http://schemas.microsoft.com/office/drawing/2014/main" id="{45D18486-7F12-461B-8404-95EC414664AF}"/>
              </a:ext>
            </a:extLst>
          </p:cNvPr>
          <p:cNvSpPr>
            <a:spLocks noGrp="1"/>
          </p:cNvSpPr>
          <p:nvPr>
            <p:ph idx="1"/>
          </p:nvPr>
        </p:nvSpPr>
        <p:spPr>
          <a:xfrm>
            <a:off x="2712502" y="2113051"/>
            <a:ext cx="8915400" cy="3777622"/>
          </a:xfrm>
        </p:spPr>
        <p:txBody>
          <a:bodyPr/>
          <a:lstStyle/>
          <a:p>
            <a:r>
              <a:rPr lang="tr-TR" dirty="0"/>
              <a:t>NP-Hard Problem </a:t>
            </a:r>
          </a:p>
          <a:p>
            <a:r>
              <a:rPr lang="tr-TR" dirty="0"/>
              <a:t>Ağaç veri yapısı</a:t>
            </a:r>
          </a:p>
          <a:p>
            <a:r>
              <a:rPr lang="tr-TR" dirty="0"/>
              <a:t>Np-Hard problemlerin ağaçlarla çözülmesi</a:t>
            </a:r>
          </a:p>
          <a:p>
            <a:r>
              <a:rPr lang="tr-TR" dirty="0"/>
              <a:t>Bağımsız küme problemi</a:t>
            </a:r>
          </a:p>
          <a:p>
            <a:r>
              <a:rPr lang="tr-TR" dirty="0" err="1"/>
              <a:t>Greedy</a:t>
            </a:r>
            <a:r>
              <a:rPr lang="tr-TR" dirty="0"/>
              <a:t> algoritması</a:t>
            </a:r>
          </a:p>
          <a:p>
            <a:endParaRPr lang="tr-TR" dirty="0"/>
          </a:p>
        </p:txBody>
      </p:sp>
    </p:spTree>
    <p:extLst>
      <p:ext uri="{BB962C8B-B14F-4D97-AF65-F5344CB8AC3E}">
        <p14:creationId xmlns:p14="http://schemas.microsoft.com/office/powerpoint/2010/main" val="191413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C85F63-8EEA-4B7F-A6B8-12211CAB20F0}"/>
              </a:ext>
            </a:extLst>
          </p:cNvPr>
          <p:cNvSpPr>
            <a:spLocks noGrp="1"/>
          </p:cNvSpPr>
          <p:nvPr>
            <p:ph type="title"/>
          </p:nvPr>
        </p:nvSpPr>
        <p:spPr>
          <a:xfrm>
            <a:off x="1536843" y="221287"/>
            <a:ext cx="10515600" cy="1325563"/>
          </a:xfrm>
        </p:spPr>
        <p:txBody>
          <a:bodyPr/>
          <a:lstStyle/>
          <a:p>
            <a:r>
              <a:rPr lang="tr-TR" dirty="0"/>
              <a:t>Np- Hard Problem</a:t>
            </a:r>
          </a:p>
        </p:txBody>
      </p:sp>
      <p:sp>
        <p:nvSpPr>
          <p:cNvPr id="3" name="İçerik Yer Tutucusu 2">
            <a:extLst>
              <a:ext uri="{FF2B5EF4-FFF2-40B4-BE49-F238E27FC236}">
                <a16:creationId xmlns:a16="http://schemas.microsoft.com/office/drawing/2014/main" id="{51EF3CFC-B10E-412E-AECD-A765B6F38A5C}"/>
              </a:ext>
            </a:extLst>
          </p:cNvPr>
          <p:cNvSpPr>
            <a:spLocks noGrp="1"/>
          </p:cNvSpPr>
          <p:nvPr>
            <p:ph idx="1"/>
          </p:nvPr>
        </p:nvSpPr>
        <p:spPr>
          <a:xfrm>
            <a:off x="1536843" y="1094199"/>
            <a:ext cx="10515600" cy="5229545"/>
          </a:xfrm>
        </p:spPr>
        <p:txBody>
          <a:bodyPr>
            <a:normAutofit/>
          </a:bodyPr>
          <a:lstStyle/>
          <a:p>
            <a:pPr algn="just"/>
            <a:r>
              <a:rPr lang="tr-TR" sz="2000" dirty="0"/>
              <a:t>NP, belirsiz Turing Makinesi ile çokterimli (</a:t>
            </a:r>
            <a:r>
              <a:rPr lang="tr-TR" sz="2000" dirty="0" err="1"/>
              <a:t>polinomsal</a:t>
            </a:r>
            <a:r>
              <a:rPr lang="tr-TR" sz="2000" dirty="0"/>
              <a:t>) zamanda çözülebilen karar problemlerini içeren karmaşıklık sınıfıdır.</a:t>
            </a:r>
          </a:p>
          <a:p>
            <a:pPr algn="just"/>
            <a:r>
              <a:rPr lang="tr-TR" sz="2000" dirty="0"/>
              <a:t>Bu sınıftaki problemler belirli Turing Makinesi ile çokterimli zamanda doğrulanabilirler ve bu şekilde doğrulanabilen her problem NP sınıfındadır. Bu nedenle NP, (belirli Turing Makinesi ile) çokterimli zaman da doğrulanabilen problemlerin sınıfı olarak da tanımlanabilir.</a:t>
            </a:r>
          </a:p>
          <a:p>
            <a:pPr algn="just"/>
            <a:r>
              <a:rPr lang="tr-TR" sz="2000" dirty="0"/>
              <a:t>En az her bir NP problem kadar zor olan problemlerin bulunduğu sınıfa NP-Zor (NP-hard) denir. Daha resmi bir şekilde,</a:t>
            </a:r>
          </a:p>
          <a:p>
            <a:pPr algn="just"/>
            <a:endParaRPr lang="tr-TR" sz="2000" dirty="0"/>
          </a:p>
          <a:p>
            <a:pPr algn="just"/>
            <a:endParaRPr lang="tr-TR" sz="2000" dirty="0"/>
          </a:p>
        </p:txBody>
      </p:sp>
      <p:pic>
        <p:nvPicPr>
          <p:cNvPr id="9" name="Resim 8" descr="metin, mobilya, koltuk içeren bir resim&#10;&#10;Açıklama otomatik olarak oluşturuldu">
            <a:extLst>
              <a:ext uri="{FF2B5EF4-FFF2-40B4-BE49-F238E27FC236}">
                <a16:creationId xmlns:a16="http://schemas.microsoft.com/office/drawing/2014/main" id="{CC13EFFC-A60F-4F96-A5E1-6C3065D2F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943" y="4274135"/>
            <a:ext cx="4637313" cy="595726"/>
          </a:xfrm>
          <a:prstGeom prst="rect">
            <a:avLst/>
          </a:prstGeom>
        </p:spPr>
      </p:pic>
    </p:spTree>
    <p:extLst>
      <p:ext uri="{BB962C8B-B14F-4D97-AF65-F5344CB8AC3E}">
        <p14:creationId xmlns:p14="http://schemas.microsoft.com/office/powerpoint/2010/main" val="400407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C33338-BE45-47CA-A667-0F43CA8F9DA3}"/>
              </a:ext>
            </a:extLst>
          </p:cNvPr>
          <p:cNvSpPr>
            <a:spLocks noGrp="1"/>
          </p:cNvSpPr>
          <p:nvPr>
            <p:ph type="title"/>
          </p:nvPr>
        </p:nvSpPr>
        <p:spPr/>
        <p:txBody>
          <a:bodyPr/>
          <a:lstStyle/>
          <a:p>
            <a:r>
              <a:rPr lang="tr-TR" dirty="0"/>
              <a:t>Np-Hard Problem</a:t>
            </a:r>
          </a:p>
        </p:txBody>
      </p:sp>
      <p:sp>
        <p:nvSpPr>
          <p:cNvPr id="3" name="İçerik Yer Tutucusu 2">
            <a:extLst>
              <a:ext uri="{FF2B5EF4-FFF2-40B4-BE49-F238E27FC236}">
                <a16:creationId xmlns:a16="http://schemas.microsoft.com/office/drawing/2014/main" id="{3A34099F-ACFD-461C-A41E-4C5E5B7EA02C}"/>
              </a:ext>
            </a:extLst>
          </p:cNvPr>
          <p:cNvSpPr>
            <a:spLocks noGrp="1"/>
          </p:cNvSpPr>
          <p:nvPr>
            <p:ph idx="1"/>
          </p:nvPr>
        </p:nvSpPr>
        <p:spPr/>
        <p:txBody>
          <a:bodyPr>
            <a:normAutofit fontScale="92500" lnSpcReduction="10000"/>
          </a:bodyPr>
          <a:lstStyle/>
          <a:p>
            <a:pPr algn="just"/>
            <a:r>
              <a:rPr lang="tr-TR" sz="2400" dirty="0"/>
              <a:t>NP-Tam (NP-</a:t>
            </a:r>
            <a:r>
              <a:rPr lang="tr-TR" sz="2400" dirty="0" err="1"/>
              <a:t>complete</a:t>
            </a:r>
            <a:r>
              <a:rPr lang="tr-TR" sz="2400" dirty="0"/>
              <a:t>), hem NP olup hem NP-Zor olan problemlerin sınıfıdır. Dolayısıyla bu sınıftaki problemler NP sınıfının en zor problemleridir.</a:t>
            </a:r>
          </a:p>
          <a:p>
            <a:pPr algn="just"/>
            <a:r>
              <a:rPr lang="tr-TR" sz="2400" dirty="0"/>
              <a:t>Dolaşan satıcı (TSP)</a:t>
            </a:r>
          </a:p>
          <a:p>
            <a:pPr algn="just"/>
            <a:r>
              <a:rPr lang="tr-TR" sz="2400" dirty="0"/>
              <a:t>Hamilton dönüşü ve Hamilton yolu</a:t>
            </a:r>
          </a:p>
          <a:p>
            <a:pPr algn="just"/>
            <a:r>
              <a:rPr lang="tr-TR" sz="2400" dirty="0"/>
              <a:t>Hamilton yolu problemi</a:t>
            </a:r>
          </a:p>
          <a:p>
            <a:pPr algn="just"/>
            <a:r>
              <a:rPr lang="tr-TR" sz="2400" dirty="0" err="1"/>
              <a:t>Cook-Levin</a:t>
            </a:r>
            <a:r>
              <a:rPr lang="tr-TR" sz="2400" dirty="0"/>
              <a:t> teoremi</a:t>
            </a:r>
          </a:p>
          <a:p>
            <a:pPr algn="just"/>
            <a:r>
              <a:rPr lang="tr-TR" sz="2400" dirty="0"/>
              <a:t>Alt küme toplamı problemi</a:t>
            </a:r>
          </a:p>
          <a:p>
            <a:pPr algn="just"/>
            <a:r>
              <a:rPr lang="tr-TR" sz="2400" dirty="0"/>
              <a:t>Bağımsız küme problemi</a:t>
            </a:r>
          </a:p>
          <a:p>
            <a:endParaRPr lang="tr-TR" dirty="0"/>
          </a:p>
        </p:txBody>
      </p:sp>
    </p:spTree>
    <p:extLst>
      <p:ext uri="{BB962C8B-B14F-4D97-AF65-F5344CB8AC3E}">
        <p14:creationId xmlns:p14="http://schemas.microsoft.com/office/powerpoint/2010/main" val="73587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DCD64898-A55A-42F0-9E7A-6D61D357D7A8}"/>
              </a:ext>
            </a:extLst>
          </p:cNvPr>
          <p:cNvPicPr>
            <a:picLocks noGrp="1" noChangeAspect="1"/>
          </p:cNvPicPr>
          <p:nvPr>
            <p:ph idx="1"/>
          </p:nvPr>
        </p:nvPicPr>
        <p:blipFill>
          <a:blip r:embed="rId2"/>
          <a:stretch>
            <a:fillRect/>
          </a:stretch>
        </p:blipFill>
        <p:spPr>
          <a:xfrm>
            <a:off x="1767155" y="996592"/>
            <a:ext cx="9072081" cy="4900773"/>
          </a:xfrm>
          <a:prstGeom prst="rect">
            <a:avLst/>
          </a:prstGeom>
        </p:spPr>
      </p:pic>
    </p:spTree>
    <p:extLst>
      <p:ext uri="{BB962C8B-B14F-4D97-AF65-F5344CB8AC3E}">
        <p14:creationId xmlns:p14="http://schemas.microsoft.com/office/powerpoint/2010/main" val="290306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31617" y="104229"/>
            <a:ext cx="10058400" cy="921696"/>
          </a:xfrm>
        </p:spPr>
        <p:txBody>
          <a:bodyPr/>
          <a:lstStyle/>
          <a:p>
            <a:r>
              <a:rPr lang="tr-TR" dirty="0"/>
              <a:t>Ağaç</a:t>
            </a:r>
          </a:p>
        </p:txBody>
      </p:sp>
      <p:sp>
        <p:nvSpPr>
          <p:cNvPr id="3" name="İçerik Yer Tutucusu 2"/>
          <p:cNvSpPr>
            <a:spLocks noGrp="1"/>
          </p:cNvSpPr>
          <p:nvPr>
            <p:ph idx="1"/>
          </p:nvPr>
        </p:nvSpPr>
        <p:spPr>
          <a:xfrm>
            <a:off x="1311579" y="1154794"/>
            <a:ext cx="10058400" cy="4614051"/>
          </a:xfrm>
        </p:spPr>
        <p:txBody>
          <a:bodyPr/>
          <a:lstStyle/>
          <a:p>
            <a:pPr algn="just">
              <a:buFont typeface="Wingdings" panose="05000000000000000000" pitchFamily="2" charset="2"/>
              <a:buChar char="v"/>
            </a:pPr>
            <a:r>
              <a:rPr lang="tr-TR" sz="2000" dirty="0"/>
              <a:t>Ağaç, bir kök işaretçisi, </a:t>
            </a:r>
            <a:r>
              <a:rPr lang="tr-TR" sz="2000" b="1" dirty="0"/>
              <a:t>sonlu</a:t>
            </a:r>
            <a:r>
              <a:rPr lang="tr-TR" sz="2000" dirty="0"/>
              <a:t> sayıda düğümleri ve onları birbirine bağlayan dalları olan bir veri modelidir (yapısıdır)</a:t>
            </a:r>
            <a:endParaRPr lang="tr-TR" dirty="0"/>
          </a:p>
          <a:p>
            <a:pPr algn="just">
              <a:buFont typeface="Wingdings" panose="05000000000000000000" pitchFamily="2" charset="2"/>
              <a:buChar char="v"/>
            </a:pPr>
            <a:r>
              <a:rPr lang="tr-TR" dirty="0"/>
              <a:t>Ağaç veri yapılarının botanik ağaçla birçok ortak noktası vardır.</a:t>
            </a:r>
          </a:p>
          <a:p>
            <a:pPr algn="just">
              <a:buFont typeface="Wingdings" panose="05000000000000000000" pitchFamily="2" charset="2"/>
              <a:buChar char="v"/>
            </a:pPr>
            <a:r>
              <a:rPr lang="tr-TR" dirty="0"/>
              <a:t>Bir ağaç veri yapısının bir </a:t>
            </a:r>
            <a:r>
              <a:rPr lang="tr-TR" b="1" dirty="0"/>
              <a:t>kökü</a:t>
            </a:r>
            <a:r>
              <a:rPr lang="tr-TR" dirty="0"/>
              <a:t> (</a:t>
            </a:r>
            <a:r>
              <a:rPr lang="tr-TR" dirty="0" err="1"/>
              <a:t>Root</a:t>
            </a:r>
            <a:r>
              <a:rPr lang="tr-TR" dirty="0"/>
              <a:t>), </a:t>
            </a:r>
            <a:r>
              <a:rPr lang="tr-TR" b="1" dirty="0"/>
              <a:t>dalları</a:t>
            </a:r>
            <a:r>
              <a:rPr lang="tr-TR" dirty="0"/>
              <a:t> (</a:t>
            </a:r>
            <a:r>
              <a:rPr lang="tr-TR" dirty="0" err="1"/>
              <a:t>Branches</a:t>
            </a:r>
            <a:r>
              <a:rPr lang="tr-TR" dirty="0"/>
              <a:t>) ve </a:t>
            </a:r>
            <a:r>
              <a:rPr lang="tr-TR" b="1" dirty="0"/>
              <a:t>yaprakları</a:t>
            </a:r>
            <a:r>
              <a:rPr lang="tr-TR" dirty="0"/>
              <a:t> (</a:t>
            </a:r>
            <a:r>
              <a:rPr lang="tr-TR" dirty="0" err="1"/>
              <a:t>leaves</a:t>
            </a:r>
            <a:r>
              <a:rPr lang="tr-TR" dirty="0"/>
              <a:t>) vardır.</a:t>
            </a:r>
          </a:p>
          <a:p>
            <a:pPr algn="just">
              <a:buFont typeface="Wingdings" panose="05000000000000000000" pitchFamily="2" charset="2"/>
              <a:buChar char="v"/>
            </a:pPr>
            <a:r>
              <a:rPr lang="tr-TR" dirty="0"/>
              <a:t>Doğadaki bir ağaç ile bilgisayar bilimindeki bir ağaç arasındaki fark, bir ağaç veri yapısının </a:t>
            </a:r>
            <a:r>
              <a:rPr lang="tr-TR" b="1" dirty="0"/>
              <a:t>kökünün üstte ve yapraklarının altta </a:t>
            </a:r>
            <a:r>
              <a:rPr lang="tr-TR" dirty="0"/>
              <a:t>olmasıdır.</a:t>
            </a:r>
          </a:p>
        </p:txBody>
      </p:sp>
      <p:sp>
        <p:nvSpPr>
          <p:cNvPr id="4" name="Slayt Numarası Yer Tutucusu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1CA940-0384-49B9-8EE5-F9960E5CDDDE}" type="slidenum">
              <a:rPr kumimoji="0" lang="tr-TR" sz="105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tr-TR" sz="1050" b="0" i="0" u="none" strike="noStrike" kern="1200" cap="none" spc="0" normalizeH="0" baseline="0" noProof="0">
              <a:ln>
                <a:noFill/>
              </a:ln>
              <a:solidFill>
                <a:srgbClr val="FFFFFF"/>
              </a:solidFill>
              <a:effectLst/>
              <a:uLnTx/>
              <a:uFillTx/>
              <a:latin typeface="Times New Roman"/>
              <a:ea typeface="+mn-ea"/>
              <a:cs typeface="+mn-cs"/>
            </a:endParaRPr>
          </a:p>
        </p:txBody>
      </p:sp>
      <p:grpSp>
        <p:nvGrpSpPr>
          <p:cNvPr id="6" name="Group 11"/>
          <p:cNvGrpSpPr/>
          <p:nvPr/>
        </p:nvGrpSpPr>
        <p:grpSpPr>
          <a:xfrm>
            <a:off x="2044087" y="4158168"/>
            <a:ext cx="3962062" cy="2510124"/>
            <a:chOff x="262275" y="2671271"/>
            <a:chExt cx="3962062" cy="2510124"/>
          </a:xfrm>
        </p:grpSpPr>
        <p:pic>
          <p:nvPicPr>
            <p:cNvPr id="7" name="Picture 6" descr="http://www.gigaflop.co.uk/comp/fig3_2_3-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162" y="2954366"/>
              <a:ext cx="2797175" cy="21919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p:cNvSpPr txBox="1"/>
            <p:nvPr/>
          </p:nvSpPr>
          <p:spPr>
            <a:xfrm>
              <a:off x="2454234" y="2671271"/>
              <a:ext cx="625556" cy="369332"/>
            </a:xfrm>
            <a:prstGeom prst="rect">
              <a:avLst/>
            </a:prstGeom>
            <a:noFill/>
          </p:spPr>
          <p:txBody>
            <a:bodyPr wrap="none" rtlCol="0">
              <a:spAutoFit/>
            </a:bodyPr>
            <a:lstStyle/>
            <a:p>
              <a:r>
                <a:rPr lang="en-US" dirty="0"/>
                <a:t>Root</a:t>
              </a:r>
            </a:p>
          </p:txBody>
        </p:sp>
        <p:sp>
          <p:nvSpPr>
            <p:cNvPr id="9" name="TextBox 9"/>
            <p:cNvSpPr txBox="1"/>
            <p:nvPr/>
          </p:nvSpPr>
          <p:spPr>
            <a:xfrm>
              <a:off x="262275" y="3512287"/>
              <a:ext cx="1042337" cy="369332"/>
            </a:xfrm>
            <a:prstGeom prst="rect">
              <a:avLst/>
            </a:prstGeom>
            <a:noFill/>
          </p:spPr>
          <p:txBody>
            <a:bodyPr wrap="none" rtlCol="0">
              <a:spAutoFit/>
            </a:bodyPr>
            <a:lstStyle/>
            <a:p>
              <a:r>
                <a:rPr lang="en-US" dirty="0"/>
                <a:t>Branches</a:t>
              </a:r>
            </a:p>
          </p:txBody>
        </p:sp>
        <p:sp>
          <p:nvSpPr>
            <p:cNvPr id="10" name="TextBox 10"/>
            <p:cNvSpPr txBox="1"/>
            <p:nvPr/>
          </p:nvSpPr>
          <p:spPr>
            <a:xfrm>
              <a:off x="360808" y="4812063"/>
              <a:ext cx="811761" cy="369332"/>
            </a:xfrm>
            <a:prstGeom prst="rect">
              <a:avLst/>
            </a:prstGeom>
            <a:noFill/>
          </p:spPr>
          <p:txBody>
            <a:bodyPr wrap="none" rtlCol="0">
              <a:spAutoFit/>
            </a:bodyPr>
            <a:lstStyle/>
            <a:p>
              <a:r>
                <a:rPr lang="en-US" dirty="0"/>
                <a:t>Leaves</a:t>
              </a:r>
            </a:p>
          </p:txBody>
        </p:sp>
      </p:grpSp>
      <p:sp>
        <p:nvSpPr>
          <p:cNvPr id="11" name="Metin kutusu 10"/>
          <p:cNvSpPr txBox="1"/>
          <p:nvPr/>
        </p:nvSpPr>
        <p:spPr>
          <a:xfrm>
            <a:off x="3235807" y="3572255"/>
            <a:ext cx="1107996" cy="369332"/>
          </a:xfrm>
          <a:prstGeom prst="rect">
            <a:avLst/>
          </a:prstGeom>
          <a:solidFill>
            <a:srgbClr val="F9F9F9"/>
          </a:solidFill>
        </p:spPr>
        <p:txBody>
          <a:bodyPr wrap="none" rtlCol="0">
            <a:spAutoFit/>
          </a:bodyPr>
          <a:lstStyle/>
          <a:p>
            <a:r>
              <a:rPr lang="tr-TR" dirty="0"/>
              <a:t>Kök(</a:t>
            </a:r>
            <a:r>
              <a:rPr lang="tr-TR" dirty="0" err="1"/>
              <a:t>root</a:t>
            </a:r>
            <a:r>
              <a:rPr lang="tr-TR" dirty="0"/>
              <a:t>)</a:t>
            </a:r>
          </a:p>
        </p:txBody>
      </p:sp>
      <p:sp>
        <p:nvSpPr>
          <p:cNvPr id="12" name="Metin kutusu 11"/>
          <p:cNvSpPr txBox="1"/>
          <p:nvPr/>
        </p:nvSpPr>
        <p:spPr>
          <a:xfrm>
            <a:off x="1255198" y="4751651"/>
            <a:ext cx="1774845" cy="369332"/>
          </a:xfrm>
          <a:prstGeom prst="rect">
            <a:avLst/>
          </a:prstGeom>
          <a:solidFill>
            <a:srgbClr val="F9F9F9"/>
          </a:solidFill>
        </p:spPr>
        <p:txBody>
          <a:bodyPr wrap="none" rtlCol="0">
            <a:spAutoFit/>
          </a:bodyPr>
          <a:lstStyle/>
          <a:p>
            <a:r>
              <a:rPr lang="tr-TR" dirty="0"/>
              <a:t>Dallar(</a:t>
            </a:r>
            <a:r>
              <a:rPr lang="tr-TR" dirty="0" err="1"/>
              <a:t>Branches</a:t>
            </a:r>
            <a:r>
              <a:rPr lang="tr-TR" dirty="0"/>
              <a:t>)</a:t>
            </a:r>
          </a:p>
        </p:txBody>
      </p:sp>
      <p:sp>
        <p:nvSpPr>
          <p:cNvPr id="18" name="Metin kutusu 17"/>
          <p:cNvSpPr txBox="1"/>
          <p:nvPr/>
        </p:nvSpPr>
        <p:spPr>
          <a:xfrm>
            <a:off x="1192681" y="5999968"/>
            <a:ext cx="1418337" cy="369332"/>
          </a:xfrm>
          <a:prstGeom prst="rect">
            <a:avLst/>
          </a:prstGeom>
          <a:solidFill>
            <a:srgbClr val="F9F9F9"/>
          </a:solidFill>
        </p:spPr>
        <p:txBody>
          <a:bodyPr wrap="none" rtlCol="0">
            <a:spAutoFit/>
          </a:bodyPr>
          <a:lstStyle/>
          <a:p>
            <a:r>
              <a:rPr lang="tr-TR" dirty="0"/>
              <a:t>Yaprak(</a:t>
            </a:r>
            <a:r>
              <a:rPr lang="tr-TR" dirty="0" err="1"/>
              <a:t>Leaf</a:t>
            </a:r>
            <a:r>
              <a:rPr lang="tr-TR" dirty="0"/>
              <a:t>)</a:t>
            </a:r>
          </a:p>
        </p:txBody>
      </p:sp>
      <p:pic>
        <p:nvPicPr>
          <p:cNvPr id="57" name="Picture 4" descr="http://kingofwallpapers.com/tree/tree-001.jpg">
            <a:extLst>
              <a:ext uri="{FF2B5EF4-FFF2-40B4-BE49-F238E27FC236}">
                <a16:creationId xmlns:a16="http://schemas.microsoft.com/office/drawing/2014/main" id="{4DAC4DAE-08F1-42F3-BB3F-A48FA0323D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6251" y="3930865"/>
            <a:ext cx="4017756" cy="255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23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DF6701-6EE0-475B-9B53-12CFF57FB9A6}"/>
              </a:ext>
            </a:extLst>
          </p:cNvPr>
          <p:cNvSpPr>
            <a:spLocks noGrp="1"/>
          </p:cNvSpPr>
          <p:nvPr>
            <p:ph idx="1"/>
          </p:nvPr>
        </p:nvSpPr>
        <p:spPr>
          <a:xfrm>
            <a:off x="1557401" y="695468"/>
            <a:ext cx="10515600" cy="4351338"/>
          </a:xfrm>
        </p:spPr>
        <p:txBody>
          <a:bodyPr>
            <a:normAutofit/>
          </a:bodyPr>
          <a:lstStyle/>
          <a:p>
            <a:pPr algn="just"/>
            <a:r>
              <a:rPr lang="tr-TR" sz="2000" dirty="0"/>
              <a:t>Birbirine bağlı ve döngü içermeyen yönsüz bir </a:t>
            </a:r>
            <a:r>
              <a:rPr lang="tr-TR" sz="2000" dirty="0" err="1"/>
              <a:t>graf</a:t>
            </a:r>
            <a:r>
              <a:rPr lang="tr-TR" sz="2000" dirty="0"/>
              <a:t> ağaçtır.</a:t>
            </a:r>
          </a:p>
          <a:p>
            <a:endParaRPr lang="tr-TR" sz="2000" dirty="0"/>
          </a:p>
          <a:p>
            <a:endParaRPr lang="tr-TR" sz="2000" dirty="0"/>
          </a:p>
        </p:txBody>
      </p:sp>
      <p:pic>
        <p:nvPicPr>
          <p:cNvPr id="5" name="Resim 4" descr="metin, saat, kol saati içeren bir resim&#10;&#10;Açıklama otomatik olarak oluşturuldu">
            <a:extLst>
              <a:ext uri="{FF2B5EF4-FFF2-40B4-BE49-F238E27FC236}">
                <a16:creationId xmlns:a16="http://schemas.microsoft.com/office/drawing/2014/main" id="{C4F634F3-4366-43A0-B0FD-B9E298EC1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685" y="1450494"/>
            <a:ext cx="5520630" cy="2841285"/>
          </a:xfrm>
          <a:prstGeom prst="rect">
            <a:avLst/>
          </a:prstGeom>
        </p:spPr>
      </p:pic>
      <p:pic>
        <p:nvPicPr>
          <p:cNvPr id="7" name="Resim 6" descr="metin, saat, kol saati, ekran görüntüsü içeren bir resim&#10;&#10;Açıklama otomatik olarak oluşturuldu">
            <a:extLst>
              <a:ext uri="{FF2B5EF4-FFF2-40B4-BE49-F238E27FC236}">
                <a16:creationId xmlns:a16="http://schemas.microsoft.com/office/drawing/2014/main" id="{6F57E575-9BCF-4E00-BAB7-BB950C50F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379" y="4560517"/>
            <a:ext cx="7575939" cy="1917799"/>
          </a:xfrm>
          <a:prstGeom prst="rect">
            <a:avLst/>
          </a:prstGeom>
        </p:spPr>
      </p:pic>
    </p:spTree>
    <p:extLst>
      <p:ext uri="{BB962C8B-B14F-4D97-AF65-F5344CB8AC3E}">
        <p14:creationId xmlns:p14="http://schemas.microsoft.com/office/powerpoint/2010/main" val="324962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09CB67-1899-47B2-9B8F-D094441A3CD2}"/>
              </a:ext>
            </a:extLst>
          </p:cNvPr>
          <p:cNvSpPr>
            <a:spLocks noGrp="1"/>
          </p:cNvSpPr>
          <p:nvPr>
            <p:ph type="title"/>
          </p:nvPr>
        </p:nvSpPr>
        <p:spPr/>
        <p:txBody>
          <a:bodyPr/>
          <a:lstStyle/>
          <a:p>
            <a:r>
              <a:rPr lang="tr-TR" dirty="0" err="1"/>
              <a:t>Solving</a:t>
            </a:r>
            <a:r>
              <a:rPr lang="tr-TR" dirty="0"/>
              <a:t> Np-Hard </a:t>
            </a:r>
            <a:r>
              <a:rPr lang="tr-TR" dirty="0" err="1"/>
              <a:t>Problems</a:t>
            </a:r>
            <a:r>
              <a:rPr lang="tr-TR" dirty="0"/>
              <a:t> on </a:t>
            </a:r>
            <a:r>
              <a:rPr lang="tr-TR" dirty="0" err="1"/>
              <a:t>trees</a:t>
            </a:r>
            <a:endParaRPr lang="tr-TR" dirty="0"/>
          </a:p>
        </p:txBody>
      </p:sp>
      <p:pic>
        <p:nvPicPr>
          <p:cNvPr id="5" name="İçerik Yer Tutucusu 4">
            <a:extLst>
              <a:ext uri="{FF2B5EF4-FFF2-40B4-BE49-F238E27FC236}">
                <a16:creationId xmlns:a16="http://schemas.microsoft.com/office/drawing/2014/main" id="{43B20B85-F639-46E5-A0AE-58BBEE6E74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479" y="3073063"/>
            <a:ext cx="4978656" cy="2349621"/>
          </a:xfrm>
        </p:spPr>
      </p:pic>
      <p:sp>
        <p:nvSpPr>
          <p:cNvPr id="6" name="Metin kutusu 5">
            <a:extLst>
              <a:ext uri="{FF2B5EF4-FFF2-40B4-BE49-F238E27FC236}">
                <a16:creationId xmlns:a16="http://schemas.microsoft.com/office/drawing/2014/main" id="{34586727-DB3B-45DB-B6BB-010466DBE23B}"/>
              </a:ext>
            </a:extLst>
          </p:cNvPr>
          <p:cNvSpPr txBox="1"/>
          <p:nvPr/>
        </p:nvSpPr>
        <p:spPr>
          <a:xfrm>
            <a:off x="1414533" y="1435316"/>
            <a:ext cx="10388029" cy="707886"/>
          </a:xfrm>
          <a:prstGeom prst="rect">
            <a:avLst/>
          </a:prstGeom>
          <a:noFill/>
        </p:spPr>
        <p:txBody>
          <a:bodyPr wrap="square" rtlCol="0">
            <a:spAutoFit/>
          </a:bodyPr>
          <a:lstStyle/>
          <a:p>
            <a:pPr algn="just"/>
            <a:r>
              <a:rPr lang="tr-TR" sz="2000" dirty="0"/>
              <a:t>V düğümünde köklenen, bir girdinin alt ağacı olarak düşünürsek bu alt ağaçla sınırlı sorunun çözümü yalnızca </a:t>
            </a:r>
            <a:r>
              <a:rPr lang="tr-TR" sz="2000" dirty="0" err="1"/>
              <a:t>grafın</a:t>
            </a:r>
            <a:r>
              <a:rPr lang="tr-TR" sz="2000" dirty="0"/>
              <a:t> geri kalanıyla v aracılığıyla etkileşime girer.</a:t>
            </a:r>
          </a:p>
        </p:txBody>
      </p:sp>
    </p:spTree>
    <p:extLst>
      <p:ext uri="{BB962C8B-B14F-4D97-AF65-F5344CB8AC3E}">
        <p14:creationId xmlns:p14="http://schemas.microsoft.com/office/powerpoint/2010/main" val="246450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94CAE7-40C5-4BA5-9C56-40BFA726BDFC}"/>
              </a:ext>
            </a:extLst>
          </p:cNvPr>
          <p:cNvSpPr>
            <a:spLocks noGrp="1"/>
          </p:cNvSpPr>
          <p:nvPr>
            <p:ph type="title"/>
          </p:nvPr>
        </p:nvSpPr>
        <p:spPr/>
        <p:txBody>
          <a:bodyPr/>
          <a:lstStyle/>
          <a:p>
            <a:r>
              <a:rPr lang="en-US" dirty="0"/>
              <a:t>Solving Maximum Independent Set on Trees</a:t>
            </a:r>
            <a:endParaRPr lang="tr-TR" dirty="0"/>
          </a:p>
        </p:txBody>
      </p:sp>
      <p:sp>
        <p:nvSpPr>
          <p:cNvPr id="3" name="İçerik Yer Tutucusu 2">
            <a:extLst>
              <a:ext uri="{FF2B5EF4-FFF2-40B4-BE49-F238E27FC236}">
                <a16:creationId xmlns:a16="http://schemas.microsoft.com/office/drawing/2014/main" id="{41FBB595-B100-4636-96C7-0C301494B3CB}"/>
              </a:ext>
            </a:extLst>
          </p:cNvPr>
          <p:cNvSpPr>
            <a:spLocks noGrp="1"/>
          </p:cNvSpPr>
          <p:nvPr>
            <p:ph idx="1"/>
          </p:nvPr>
        </p:nvSpPr>
        <p:spPr/>
        <p:txBody>
          <a:bodyPr/>
          <a:lstStyle/>
          <a:p>
            <a:r>
              <a:rPr lang="tr-TR" sz="2000" dirty="0"/>
              <a:t>Maksimum alt kümenin boyutu S V . S’deki hiçbir köşenin çifti kenarla bağlanamaz.</a:t>
            </a:r>
          </a:p>
          <a:p>
            <a:r>
              <a:rPr lang="tr-TR" sz="2000" dirty="0"/>
              <a:t>Genel </a:t>
            </a:r>
            <a:r>
              <a:rPr lang="tr-TR" sz="2000" dirty="0" err="1"/>
              <a:t>graflar</a:t>
            </a:r>
            <a:r>
              <a:rPr lang="tr-TR" sz="2000" dirty="0"/>
              <a:t> için, bu bir NP-hard problemidir</a:t>
            </a:r>
            <a:r>
              <a:rPr lang="tr-TR" dirty="0"/>
              <a:t>.</a:t>
            </a:r>
          </a:p>
          <a:p>
            <a:pPr marL="0" indent="0">
              <a:buNone/>
            </a:pPr>
            <a:endParaRPr lang="tr-TR" dirty="0"/>
          </a:p>
          <a:p>
            <a:endParaRPr lang="tr-TR" dirty="0"/>
          </a:p>
        </p:txBody>
      </p:sp>
      <p:pic>
        <p:nvPicPr>
          <p:cNvPr id="5" name="Resim 4">
            <a:extLst>
              <a:ext uri="{FF2B5EF4-FFF2-40B4-BE49-F238E27FC236}">
                <a16:creationId xmlns:a16="http://schemas.microsoft.com/office/drawing/2014/main" id="{4587520E-C788-4CBC-9CA9-913540FD4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850" y="3590118"/>
            <a:ext cx="5923877" cy="2349358"/>
          </a:xfrm>
          <a:prstGeom prst="rect">
            <a:avLst/>
          </a:prstGeom>
        </p:spPr>
      </p:pic>
    </p:spTree>
    <p:extLst>
      <p:ext uri="{BB962C8B-B14F-4D97-AF65-F5344CB8AC3E}">
        <p14:creationId xmlns:p14="http://schemas.microsoft.com/office/powerpoint/2010/main" val="1012094094"/>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304</TotalTime>
  <Words>773</Words>
  <Application>Microsoft Office PowerPoint</Application>
  <PresentationFormat>Geniş ekran</PresentationFormat>
  <Paragraphs>66</Paragraphs>
  <Slides>15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Calibri</vt:lpstr>
      <vt:lpstr>Century Gothic</vt:lpstr>
      <vt:lpstr>Times New Roman</vt:lpstr>
      <vt:lpstr>Wingdings</vt:lpstr>
      <vt:lpstr>Wingdings 3</vt:lpstr>
      <vt:lpstr>Duman</vt:lpstr>
      <vt:lpstr>Solving NP-Hard Problems on Tree</vt:lpstr>
      <vt:lpstr>Sunum Planı</vt:lpstr>
      <vt:lpstr>Np- Hard Problem</vt:lpstr>
      <vt:lpstr>Np-Hard Problem</vt:lpstr>
      <vt:lpstr>PowerPoint Sunusu</vt:lpstr>
      <vt:lpstr>Ağaç</vt:lpstr>
      <vt:lpstr>PowerPoint Sunusu</vt:lpstr>
      <vt:lpstr>Solving Np-Hard Problems on trees</vt:lpstr>
      <vt:lpstr>Solving Maximum Independent Set on Trees</vt:lpstr>
      <vt:lpstr>Solving MIS On Trees</vt:lpstr>
      <vt:lpstr>Structural Property Od MIS On Trees</vt:lpstr>
      <vt:lpstr>Maximum Weighted IS on Trees. </vt:lpstr>
      <vt:lpstr>Greedy Algorithm</vt:lpstr>
      <vt:lpstr>A Greedy Algorithm for Independent Set on Trees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NP-Hard Problems on Tree</dc:title>
  <dc:creator>Nursaç KURT, ISU</dc:creator>
  <cp:lastModifiedBy>Nursaç KURT, ISU</cp:lastModifiedBy>
  <cp:revision>38</cp:revision>
  <dcterms:created xsi:type="dcterms:W3CDTF">2023-01-16T07:22:31Z</dcterms:created>
  <dcterms:modified xsi:type="dcterms:W3CDTF">2023-01-16T16:54:08Z</dcterms:modified>
</cp:coreProperties>
</file>