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3"/>
  </p:notesMasterIdLst>
  <p:sldIdLst>
    <p:sldId id="256" r:id="rId2"/>
    <p:sldId id="324" r:id="rId3"/>
    <p:sldId id="325" r:id="rId4"/>
    <p:sldId id="326" r:id="rId5"/>
    <p:sldId id="328" r:id="rId6"/>
    <p:sldId id="327" r:id="rId7"/>
    <p:sldId id="329" r:id="rId8"/>
    <p:sldId id="330" r:id="rId9"/>
    <p:sldId id="332" r:id="rId10"/>
    <p:sldId id="331" r:id="rId11"/>
    <p:sldId id="334" r:id="rId12"/>
    <p:sldId id="333" r:id="rId13"/>
    <p:sldId id="335" r:id="rId14"/>
    <p:sldId id="336" r:id="rId15"/>
    <p:sldId id="337" r:id="rId16"/>
    <p:sldId id="338" r:id="rId17"/>
    <p:sldId id="339" r:id="rId18"/>
    <p:sldId id="340" r:id="rId19"/>
    <p:sldId id="347" r:id="rId20"/>
    <p:sldId id="346" r:id="rId21"/>
    <p:sldId id="345" r:id="rId22"/>
    <p:sldId id="344" r:id="rId23"/>
    <p:sldId id="352" r:id="rId24"/>
    <p:sldId id="351" r:id="rId25"/>
    <p:sldId id="350" r:id="rId26"/>
    <p:sldId id="323" r:id="rId27"/>
    <p:sldId id="309" r:id="rId28"/>
    <p:sldId id="263" r:id="rId29"/>
    <p:sldId id="311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10" r:id="rId41"/>
    <p:sldId id="291" r:id="rId42"/>
  </p:sldIdLst>
  <p:sldSz cx="6858000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5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676A7-0B57-402A-92CD-C03F2D89C41B}" type="datetimeFigureOut">
              <a:rPr lang="tr-TR" smtClean="0"/>
              <a:t>15.01.2023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734B6-C712-40C0-A3CA-B12D612E0E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382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F92D-F020-438A-AE34-697B9D301614}" type="datetime1">
              <a:rPr lang="tr-TR" smtClean="0"/>
              <a:t>15.01.2023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91C-E3C2-4838-A06E-04282F4115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820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320A-F3AC-411C-ACCC-414D43AC1994}" type="datetime1">
              <a:rPr lang="tr-TR" smtClean="0"/>
              <a:t>15.01.2023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91C-E3C2-4838-A06E-04282F4115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76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5D8B-D8EA-4531-8727-71B8472300D8}" type="datetime1">
              <a:rPr lang="tr-TR" smtClean="0"/>
              <a:t>15.01.2023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91C-E3C2-4838-A06E-04282F4115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733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B65B-CC3F-4019-9EB6-C02AA883B73B}" type="datetime1">
              <a:rPr lang="tr-TR" smtClean="0"/>
              <a:t>15.01.2023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91C-E3C2-4838-A06E-04282F4115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720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5CE1-5250-4FEC-9806-B268E627E642}" type="datetime1">
              <a:rPr lang="tr-TR" smtClean="0"/>
              <a:t>15.01.2023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91C-E3C2-4838-A06E-04282F4115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594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82FF-9224-4E6E-BEB0-E96493499BE1}" type="datetime1">
              <a:rPr lang="tr-TR" smtClean="0"/>
              <a:t>15.01.2023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91C-E3C2-4838-A06E-04282F4115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814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8F90-E73E-46ED-B29A-2F80BE09FEF5}" type="datetime1">
              <a:rPr lang="tr-TR" smtClean="0"/>
              <a:t>15.01.2023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91C-E3C2-4838-A06E-04282F4115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634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BF64-6495-4923-BF05-3E2B6AC9AE55}" type="datetime1">
              <a:rPr lang="tr-TR" smtClean="0"/>
              <a:t>15.01.2023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91C-E3C2-4838-A06E-04282F4115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14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3129-4FDE-4FC1-A638-C0A5FE736BC9}" type="datetime1">
              <a:rPr lang="tr-TR" smtClean="0"/>
              <a:t>15.01.2023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91C-E3C2-4838-A06E-04282F4115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749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4FF1-48CD-4E99-A532-3D7906A4FC19}" type="datetime1">
              <a:rPr lang="tr-TR" smtClean="0"/>
              <a:t>15.01.2023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91C-E3C2-4838-A06E-04282F4115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51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E80C-D9F4-486A-B6B3-06ED53A71132}" type="datetime1">
              <a:rPr lang="tr-TR" smtClean="0"/>
              <a:t>15.01.2023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91C-E3C2-4838-A06E-04282F4115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502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EF364-29B9-4F83-BD0F-A5A5ED566CF9}" type="datetime1">
              <a:rPr lang="tr-TR" smtClean="0"/>
              <a:t>15.01.2023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6D91C-E3C2-4838-A06E-04282F4115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42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7883A0A-1C53-9121-B8E5-8B3B89C0F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876" y="2330954"/>
            <a:ext cx="2121567" cy="1749556"/>
          </a:xfrm>
        </p:spPr>
        <p:txBody>
          <a:bodyPr anchor="ctr">
            <a:normAutofit/>
          </a:bodyPr>
          <a:lstStyle/>
          <a:p>
            <a:r>
              <a:rPr lang="tr-TR" sz="2000" dirty="0"/>
              <a:t>Vahdettin</a:t>
            </a:r>
            <a:br>
              <a:rPr lang="tr-TR" sz="2000" dirty="0"/>
            </a:br>
            <a:r>
              <a:rPr lang="tr-TR" sz="2000" dirty="0"/>
              <a:t>DELİBALTA</a:t>
            </a:r>
          </a:p>
          <a:p>
            <a:r>
              <a:rPr lang="tr-TR" sz="1300" dirty="0"/>
              <a:t>Siber Güvenlik Yüksek Lisans</a:t>
            </a:r>
          </a:p>
        </p:txBody>
      </p:sp>
      <p:cxnSp>
        <p:nvCxnSpPr>
          <p:cNvPr id="41" name="Straight Connector 11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79505" y="106299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74366FA4-F4CF-4007-7A0B-B0B39DB59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37" y="1062989"/>
            <a:ext cx="3620558" cy="3017521"/>
          </a:xfrm>
          <a:prstGeom prst="rect">
            <a:avLst/>
          </a:prstGeo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E97783B5-9032-E53E-11A2-04D4AEE27DC4}"/>
              </a:ext>
            </a:extLst>
          </p:cNvPr>
          <p:cNvSpPr txBox="1">
            <a:spLocks/>
          </p:cNvSpPr>
          <p:nvPr/>
        </p:nvSpPr>
        <p:spPr>
          <a:xfrm>
            <a:off x="3006380" y="1609621"/>
            <a:ext cx="3620558" cy="1618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2500" b="1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4DBB33E4-691C-E8CC-F497-F24EEB73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82" y="539575"/>
            <a:ext cx="1463507" cy="1915586"/>
          </a:xfrm>
          <a:prstGeom prst="rect">
            <a:avLst/>
          </a:prstGeom>
        </p:spPr>
      </p:pic>
      <p:sp>
        <p:nvSpPr>
          <p:cNvPr id="11" name="Başlık 1">
            <a:extLst>
              <a:ext uri="{FF2B5EF4-FFF2-40B4-BE49-F238E27FC236}">
                <a16:creationId xmlns:a16="http://schemas.microsoft.com/office/drawing/2014/main" id="{FC19760F-C5D7-10F7-1526-E10D795D5784}"/>
              </a:ext>
            </a:extLst>
          </p:cNvPr>
          <p:cNvSpPr txBox="1">
            <a:spLocks/>
          </p:cNvSpPr>
          <p:nvPr/>
        </p:nvSpPr>
        <p:spPr>
          <a:xfrm>
            <a:off x="3133165" y="1279033"/>
            <a:ext cx="3307976" cy="24861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900" b="1" dirty="0"/>
              <a:t>Algoritma Tasarımı ve Analizi</a:t>
            </a:r>
          </a:p>
          <a:p>
            <a:endParaRPr lang="tr-TR" sz="2900" b="1" dirty="0"/>
          </a:p>
          <a:p>
            <a:r>
              <a:rPr lang="tr-TR" sz="2200" dirty="0">
                <a:solidFill>
                  <a:prstClr val="white"/>
                </a:solidFill>
                <a:latin typeface="Calibri Light" panose="020F0302020204030204"/>
              </a:rPr>
              <a:t>Prim Algoritması</a:t>
            </a:r>
          </a:p>
          <a:p>
            <a:r>
              <a:rPr lang="tr-TR" sz="2200" dirty="0" err="1">
                <a:solidFill>
                  <a:prstClr val="white"/>
                </a:solidFill>
                <a:latin typeface="Calibri Light" panose="020F0302020204030204"/>
              </a:rPr>
              <a:t>Kruskal</a:t>
            </a:r>
            <a:r>
              <a:rPr lang="tr-TR" sz="2200" dirty="0">
                <a:solidFill>
                  <a:prstClr val="white"/>
                </a:solidFill>
                <a:latin typeface="Calibri Light" panose="020F0302020204030204"/>
              </a:rPr>
              <a:t> Algoritması</a:t>
            </a:r>
          </a:p>
          <a:p>
            <a:r>
              <a:rPr lang="tr-TR" sz="2200" dirty="0" err="1">
                <a:solidFill>
                  <a:prstClr val="white"/>
                </a:solidFill>
                <a:latin typeface="Calibri Light" panose="020F0302020204030204"/>
              </a:rPr>
              <a:t>Dijkstra</a:t>
            </a:r>
            <a:r>
              <a:rPr lang="tr-TR" sz="2200" dirty="0">
                <a:solidFill>
                  <a:prstClr val="white"/>
                </a:solidFill>
                <a:latin typeface="Calibri Light" panose="020F0302020204030204"/>
              </a:rPr>
              <a:t> Algoritması</a:t>
            </a:r>
            <a:endParaRPr kumimoji="0" lang="tr-TR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71465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>
                <a:solidFill>
                  <a:schemeClr val="accent2"/>
                </a:solidFill>
              </a:rPr>
              <a:t>Prim Algoritmasına Örnek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46" y="998804"/>
            <a:ext cx="6214707" cy="132468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tr-TR" sz="2200" b="1" dirty="0">
                <a:solidFill>
                  <a:schemeClr val="accent4"/>
                </a:solidFill>
              </a:rPr>
              <a:t>5.Aşama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En küçük değer olan </a:t>
            </a:r>
            <a:r>
              <a:rPr lang="tr-TR" sz="1900" b="1" dirty="0">
                <a:solidFill>
                  <a:schemeClr val="bg1"/>
                </a:solidFill>
              </a:rPr>
              <a:t>6’nın tüm komşularının açıldığı </a:t>
            </a:r>
            <a:r>
              <a:rPr lang="tr-TR" sz="1900" dirty="0">
                <a:solidFill>
                  <a:schemeClr val="bg1"/>
                </a:solidFill>
              </a:rPr>
              <a:t>tespit edildikten sonra ikinci en küçük değer olan </a:t>
            </a:r>
            <a:r>
              <a:rPr lang="tr-TR" sz="1900" b="1" dirty="0">
                <a:solidFill>
                  <a:schemeClr val="accent4"/>
                </a:solidFill>
              </a:rPr>
              <a:t>8’den devam ediyoruz.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8’in komşularına baktığımızda açılmamış bir 14 değeri bulunmakta ama </a:t>
            </a:r>
            <a:r>
              <a:rPr lang="tr-TR" sz="1900" dirty="0">
                <a:solidFill>
                  <a:schemeClr val="accent4"/>
                </a:solidFill>
              </a:rPr>
              <a:t>8’den 14 ‘de gidiş maliyetinin 3 olduğunu görüyoruz. </a:t>
            </a:r>
            <a:r>
              <a:rPr lang="tr-TR" sz="1900" dirty="0">
                <a:solidFill>
                  <a:schemeClr val="bg1"/>
                </a:solidFill>
              </a:rPr>
              <a:t>Bundan dolayı </a:t>
            </a:r>
            <a:r>
              <a:rPr lang="tr-TR" sz="1900" b="1" dirty="0">
                <a:solidFill>
                  <a:schemeClr val="accent4"/>
                </a:solidFill>
              </a:rPr>
              <a:t>14’dün değerini de 3 olarak güncelliyoruz.</a:t>
            </a:r>
          </a:p>
        </p:txBody>
      </p:sp>
      <p:sp>
        <p:nvSpPr>
          <p:cNvPr id="9" name="Ok: Sağ 8">
            <a:extLst>
              <a:ext uri="{FF2B5EF4-FFF2-40B4-BE49-F238E27FC236}">
                <a16:creationId xmlns:a16="http://schemas.microsoft.com/office/drawing/2014/main" id="{A96D0219-B570-96C7-62ED-E8592DD2D4D5}"/>
              </a:ext>
            </a:extLst>
          </p:cNvPr>
          <p:cNvSpPr/>
          <p:nvPr/>
        </p:nvSpPr>
        <p:spPr>
          <a:xfrm>
            <a:off x="2019511" y="3391947"/>
            <a:ext cx="427494" cy="364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k: Sağ 10">
            <a:extLst>
              <a:ext uri="{FF2B5EF4-FFF2-40B4-BE49-F238E27FC236}">
                <a16:creationId xmlns:a16="http://schemas.microsoft.com/office/drawing/2014/main" id="{75A71C5F-95EB-9615-A034-DBBD070130FA}"/>
              </a:ext>
            </a:extLst>
          </p:cNvPr>
          <p:cNvSpPr/>
          <p:nvPr/>
        </p:nvSpPr>
        <p:spPr>
          <a:xfrm>
            <a:off x="4382184" y="3391947"/>
            <a:ext cx="427494" cy="364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B043B7E4-E844-FAF0-3C0C-0F75AEB83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46" y="2872566"/>
            <a:ext cx="1772752" cy="1403681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92A8A556-D356-27CA-2955-D865DA852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717" y="2872565"/>
            <a:ext cx="1824167" cy="1403681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D9138F39-DD71-93FE-BCA7-989CC59F5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7571" y="2871914"/>
            <a:ext cx="1783054" cy="1403681"/>
          </a:xfrm>
          <a:prstGeom prst="rect">
            <a:avLst/>
          </a:prstGeom>
        </p:spPr>
      </p:pic>
      <p:sp>
        <p:nvSpPr>
          <p:cNvPr id="22" name="Slayt Numarası Yer Tutucusu 1">
            <a:extLst>
              <a:ext uri="{FF2B5EF4-FFF2-40B4-BE49-F238E27FC236}">
                <a16:creationId xmlns:a16="http://schemas.microsoft.com/office/drawing/2014/main" id="{C4D60BC1-1141-0730-6BE6-47C9FAC9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10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416446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>
                <a:solidFill>
                  <a:schemeClr val="accent2"/>
                </a:solidFill>
              </a:rPr>
              <a:t>Prim Algoritmasına Örnek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46" y="998804"/>
            <a:ext cx="6214707" cy="132468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tr-TR" sz="2200" b="1" dirty="0">
                <a:solidFill>
                  <a:schemeClr val="accent4"/>
                </a:solidFill>
              </a:rPr>
              <a:t>6.Aşama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14’ün değeri 3 olarak güncellendikten sonra 3’den gidilebilecek düğümler kontrol edilir. Ama bakıldığında </a:t>
            </a:r>
            <a:r>
              <a:rPr lang="tr-TR" sz="1900" b="1" dirty="0">
                <a:solidFill>
                  <a:schemeClr val="accent4"/>
                </a:solidFill>
              </a:rPr>
              <a:t>bağlı olan düğümlerin hepsinin açılmış </a:t>
            </a:r>
            <a:r>
              <a:rPr lang="tr-TR" sz="1900" dirty="0">
                <a:solidFill>
                  <a:schemeClr val="bg1"/>
                </a:solidFill>
              </a:rPr>
              <a:t>olduğu görülür. Bundan dolayı </a:t>
            </a:r>
            <a:r>
              <a:rPr lang="tr-TR" sz="1900" dirty="0">
                <a:solidFill>
                  <a:schemeClr val="accent4"/>
                </a:solidFill>
              </a:rPr>
              <a:t>hiçbir işlem yapmadan 3 düğümünü açıyoruz.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Geriye 9 ve 15 düğümleri kaldı.</a:t>
            </a:r>
            <a:endParaRPr lang="tr-TR" sz="1900" dirty="0">
              <a:solidFill>
                <a:schemeClr val="accent4"/>
              </a:solidFill>
            </a:endParaRPr>
          </a:p>
        </p:txBody>
      </p:sp>
      <p:sp>
        <p:nvSpPr>
          <p:cNvPr id="9" name="Ok: Sağ 8">
            <a:extLst>
              <a:ext uri="{FF2B5EF4-FFF2-40B4-BE49-F238E27FC236}">
                <a16:creationId xmlns:a16="http://schemas.microsoft.com/office/drawing/2014/main" id="{A96D0219-B570-96C7-62ED-E8592DD2D4D5}"/>
              </a:ext>
            </a:extLst>
          </p:cNvPr>
          <p:cNvSpPr/>
          <p:nvPr/>
        </p:nvSpPr>
        <p:spPr>
          <a:xfrm>
            <a:off x="3194261" y="3601497"/>
            <a:ext cx="427494" cy="364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D9138F39-DD71-93FE-BCA7-989CC59F5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907" y="3082115"/>
            <a:ext cx="1783054" cy="1403681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798C88E2-9756-397F-B5B7-013F3FD08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056" y="3085911"/>
            <a:ext cx="1783054" cy="1417622"/>
          </a:xfrm>
          <a:prstGeom prst="rect">
            <a:avLst/>
          </a:prstGeom>
        </p:spPr>
      </p:pic>
      <p:sp>
        <p:nvSpPr>
          <p:cNvPr id="5" name="Slayt Numarası Yer Tutucusu 1">
            <a:extLst>
              <a:ext uri="{FF2B5EF4-FFF2-40B4-BE49-F238E27FC236}">
                <a16:creationId xmlns:a16="http://schemas.microsoft.com/office/drawing/2014/main" id="{B624CE8B-2AAE-E89C-E9FB-7F01839A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11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313822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>
                <a:solidFill>
                  <a:schemeClr val="accent2"/>
                </a:solidFill>
              </a:rPr>
              <a:t>Prim Algoritmasına Örnek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46" y="998804"/>
            <a:ext cx="6214707" cy="13246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200" b="1" dirty="0">
                <a:solidFill>
                  <a:schemeClr val="accent4"/>
                </a:solidFill>
              </a:rPr>
              <a:t>7.Aşama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Kalan 9 ve 15 düğümlerinden küçük olan 9 önce açılacak ve sonra 15 düğümü de açılacaktır.</a:t>
            </a:r>
            <a:endParaRPr lang="tr-TR" sz="1900" b="1" dirty="0">
              <a:solidFill>
                <a:schemeClr val="accent4"/>
              </a:solidFill>
            </a:endParaRPr>
          </a:p>
        </p:txBody>
      </p:sp>
      <p:sp>
        <p:nvSpPr>
          <p:cNvPr id="9" name="Ok: Sağ 8">
            <a:extLst>
              <a:ext uri="{FF2B5EF4-FFF2-40B4-BE49-F238E27FC236}">
                <a16:creationId xmlns:a16="http://schemas.microsoft.com/office/drawing/2014/main" id="{A96D0219-B570-96C7-62ED-E8592DD2D4D5}"/>
              </a:ext>
            </a:extLst>
          </p:cNvPr>
          <p:cNvSpPr/>
          <p:nvPr/>
        </p:nvSpPr>
        <p:spPr>
          <a:xfrm>
            <a:off x="4349961" y="3357134"/>
            <a:ext cx="427494" cy="364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A2A9410-21CE-AAB2-4F06-05EC55BAD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004" y="2836565"/>
            <a:ext cx="1795655" cy="1417622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F2C43441-4F52-467A-EA42-A75300D5C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928" y="2838148"/>
            <a:ext cx="1797038" cy="141604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72786C79-CD51-4FC5-A010-5C9964666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510" y="2890798"/>
            <a:ext cx="1783054" cy="1417622"/>
          </a:xfrm>
          <a:prstGeom prst="rect">
            <a:avLst/>
          </a:prstGeom>
        </p:spPr>
      </p:pic>
      <p:sp>
        <p:nvSpPr>
          <p:cNvPr id="15" name="Ok: Sağ 14">
            <a:extLst>
              <a:ext uri="{FF2B5EF4-FFF2-40B4-BE49-F238E27FC236}">
                <a16:creationId xmlns:a16="http://schemas.microsoft.com/office/drawing/2014/main" id="{A32B2332-86DE-D7A6-BF38-6685486C8628}"/>
              </a:ext>
            </a:extLst>
          </p:cNvPr>
          <p:cNvSpPr/>
          <p:nvPr/>
        </p:nvSpPr>
        <p:spPr>
          <a:xfrm>
            <a:off x="2031037" y="3360002"/>
            <a:ext cx="427494" cy="364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layt Numarası Yer Tutucusu 1">
            <a:extLst>
              <a:ext uri="{FF2B5EF4-FFF2-40B4-BE49-F238E27FC236}">
                <a16:creationId xmlns:a16="http://schemas.microsoft.com/office/drawing/2014/main" id="{AE026930-EADD-F670-4EAB-DCDB2DEF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12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87708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>
                <a:solidFill>
                  <a:schemeClr val="accent2"/>
                </a:solidFill>
              </a:rPr>
              <a:t>Prim Algoritmasına Örnek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46" y="998804"/>
            <a:ext cx="6214707" cy="132468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tr-TR" sz="2200" b="1" dirty="0">
                <a:solidFill>
                  <a:schemeClr val="accent4"/>
                </a:solidFill>
              </a:rPr>
              <a:t>8.Aşama – Sonuç Olarak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Tüm açılma işlemleri tamamlandıktan sonra bizim kapsama ağacımız aşağıda ki gibi oluşmaktadır.</a:t>
            </a:r>
          </a:p>
          <a:p>
            <a:pPr lvl="1" algn="just"/>
            <a:r>
              <a:rPr lang="tr-TR" sz="1600" b="1" dirty="0">
                <a:solidFill>
                  <a:schemeClr val="accent4"/>
                </a:solidFill>
              </a:rPr>
              <a:t>Bütün düğümleri içeren ama bütün kenarları içermeyen kapsama ağacı.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F2C43441-4F52-467A-EA42-A75300D5C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0" y="2728656"/>
            <a:ext cx="1797038" cy="141604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14863585-3704-D63D-01DF-8B2F91D59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332" y="2108586"/>
            <a:ext cx="3351989" cy="2656179"/>
          </a:xfrm>
          <a:prstGeom prst="rect">
            <a:avLst/>
          </a:prstGeom>
        </p:spPr>
      </p:pic>
      <p:sp>
        <p:nvSpPr>
          <p:cNvPr id="5" name="Ok: Sağ 4">
            <a:extLst>
              <a:ext uri="{FF2B5EF4-FFF2-40B4-BE49-F238E27FC236}">
                <a16:creationId xmlns:a16="http://schemas.microsoft.com/office/drawing/2014/main" id="{196C5945-AF8D-F023-68F5-782BB7535A79}"/>
              </a:ext>
            </a:extLst>
          </p:cNvPr>
          <p:cNvSpPr/>
          <p:nvPr/>
        </p:nvSpPr>
        <p:spPr>
          <a:xfrm>
            <a:off x="2361237" y="3296050"/>
            <a:ext cx="427494" cy="364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ayt Numarası Yer Tutucusu 1">
            <a:extLst>
              <a:ext uri="{FF2B5EF4-FFF2-40B4-BE49-F238E27FC236}">
                <a16:creationId xmlns:a16="http://schemas.microsoft.com/office/drawing/2014/main" id="{69F14295-C465-265B-67A9-F0A461E5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13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1261270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41" name="Straight Connector 11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79505" y="106299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74366FA4-F4CF-4007-7A0B-B0B39DB59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5" y="1062989"/>
            <a:ext cx="5590829" cy="3017521"/>
          </a:xfrm>
          <a:prstGeom prst="rect">
            <a:avLst/>
          </a:prstGeo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E97783B5-9032-E53E-11A2-04D4AEE27DC4}"/>
              </a:ext>
            </a:extLst>
          </p:cNvPr>
          <p:cNvSpPr txBox="1">
            <a:spLocks/>
          </p:cNvSpPr>
          <p:nvPr/>
        </p:nvSpPr>
        <p:spPr>
          <a:xfrm>
            <a:off x="3006380" y="1609621"/>
            <a:ext cx="3620558" cy="1618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1" name="Başlık 1">
            <a:extLst>
              <a:ext uri="{FF2B5EF4-FFF2-40B4-BE49-F238E27FC236}">
                <a16:creationId xmlns:a16="http://schemas.microsoft.com/office/drawing/2014/main" id="{FC19760F-C5D7-10F7-1526-E10D795D5784}"/>
              </a:ext>
            </a:extLst>
          </p:cNvPr>
          <p:cNvSpPr txBox="1">
            <a:spLocks/>
          </p:cNvSpPr>
          <p:nvPr/>
        </p:nvSpPr>
        <p:spPr>
          <a:xfrm>
            <a:off x="1078793" y="1557021"/>
            <a:ext cx="4700414" cy="2029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5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Kruskal</a:t>
            </a:r>
            <a:r>
              <a:rPr kumimoji="0" lang="tr-TR" sz="35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Algoritması</a:t>
            </a:r>
            <a:endParaRPr kumimoji="0" lang="tr-TR" sz="3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5D78E4E-ADD4-60D8-58C8-5B3F8353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14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133156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7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 err="1">
                <a:solidFill>
                  <a:schemeClr val="accent2"/>
                </a:solidFill>
              </a:rPr>
              <a:t>Kruskal</a:t>
            </a:r>
            <a:r>
              <a:rPr lang="tr-TR" sz="3000" b="1" dirty="0">
                <a:solidFill>
                  <a:schemeClr val="accent2"/>
                </a:solidFill>
              </a:rPr>
              <a:t> Algoritması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39" y="904672"/>
            <a:ext cx="6214707" cy="3819945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200" b="1" dirty="0">
                <a:solidFill>
                  <a:schemeClr val="accent4"/>
                </a:solidFill>
              </a:rPr>
              <a:t>Kenar tabanlı </a:t>
            </a:r>
            <a:r>
              <a:rPr lang="tr-TR" sz="2200" dirty="0">
                <a:solidFill>
                  <a:schemeClr val="bg1"/>
                </a:solidFill>
              </a:rPr>
              <a:t>bir algoritmadır. Kenarlar küçükten büyüğe sıralanır.</a:t>
            </a:r>
          </a:p>
          <a:p>
            <a:pPr algn="just"/>
            <a:r>
              <a:rPr lang="tr-TR" sz="2200" dirty="0">
                <a:solidFill>
                  <a:schemeClr val="bg1"/>
                </a:solidFill>
              </a:rPr>
              <a:t>Graf üzerindeki </a:t>
            </a:r>
            <a:r>
              <a:rPr lang="tr-TR" sz="2200" dirty="0">
                <a:solidFill>
                  <a:schemeClr val="accent4"/>
                </a:solidFill>
              </a:rPr>
              <a:t>düğümler, aralarında bağlantı olmayan N tane bağımsız küme </a:t>
            </a:r>
            <a:r>
              <a:rPr lang="tr-TR" sz="2200" dirty="0">
                <a:solidFill>
                  <a:schemeClr val="bg1"/>
                </a:solidFill>
              </a:rPr>
              <a:t>gibi düşünülür.</a:t>
            </a:r>
          </a:p>
          <a:p>
            <a:pPr algn="just"/>
            <a:r>
              <a:rPr lang="tr-TR" sz="2200" dirty="0">
                <a:solidFill>
                  <a:schemeClr val="bg1"/>
                </a:solidFill>
              </a:rPr>
              <a:t>Daha sonra bu kümeler </a:t>
            </a:r>
            <a:r>
              <a:rPr lang="tr-TR" sz="2200" b="1" dirty="0">
                <a:solidFill>
                  <a:schemeClr val="accent4"/>
                </a:solidFill>
              </a:rPr>
              <a:t>tek tek maliyeti en az olan kenarlarla birleştirilir</a:t>
            </a:r>
            <a:r>
              <a:rPr lang="tr-TR" sz="2200" dirty="0">
                <a:solidFill>
                  <a:schemeClr val="bg1"/>
                </a:solidFill>
              </a:rPr>
              <a:t> (çevrim oluşturmayacak şekilde).</a:t>
            </a:r>
          </a:p>
          <a:p>
            <a:pPr algn="just"/>
            <a:r>
              <a:rPr lang="tr-TR" sz="2200" dirty="0">
                <a:solidFill>
                  <a:schemeClr val="bg1"/>
                </a:solidFill>
              </a:rPr>
              <a:t>Düğümler arasında bağlantı olan </a:t>
            </a:r>
            <a:r>
              <a:rPr lang="tr-TR" sz="2200" dirty="0">
                <a:solidFill>
                  <a:schemeClr val="accent4"/>
                </a:solidFill>
              </a:rPr>
              <a:t>tek bir küme oluşturulmaya çalışılır.</a:t>
            </a:r>
          </a:p>
          <a:p>
            <a:pPr algn="just"/>
            <a:r>
              <a:rPr lang="tr-TR" sz="2200" dirty="0">
                <a:solidFill>
                  <a:schemeClr val="bg1"/>
                </a:solidFill>
              </a:rPr>
              <a:t>Küme birleştirme işleminde </a:t>
            </a:r>
            <a:r>
              <a:rPr lang="tr-TR" sz="2200" b="1" dirty="0">
                <a:solidFill>
                  <a:schemeClr val="accent4"/>
                </a:solidFill>
              </a:rPr>
              <a:t>en az maliyetli olan kenardan başlanılır</a:t>
            </a:r>
            <a:r>
              <a:rPr lang="tr-TR" sz="2200" dirty="0">
                <a:solidFill>
                  <a:schemeClr val="bg1"/>
                </a:solidFill>
              </a:rPr>
              <a:t>; daha sonra kalan kenarlar arasından </a:t>
            </a:r>
            <a:r>
              <a:rPr lang="tr-TR" sz="2200" b="1" dirty="0">
                <a:solidFill>
                  <a:schemeClr val="accent4"/>
                </a:solidFill>
              </a:rPr>
              <a:t>en az maliyetli olanlar seçilir.</a:t>
            </a:r>
            <a:endParaRPr lang="tr-TR" sz="1900" b="1" dirty="0">
              <a:solidFill>
                <a:schemeClr val="accent4"/>
              </a:solidFill>
            </a:endParaRPr>
          </a:p>
        </p:txBody>
      </p:sp>
      <p:sp>
        <p:nvSpPr>
          <p:cNvPr id="6" name="Slayt Numarası Yer Tutucusu 1">
            <a:extLst>
              <a:ext uri="{FF2B5EF4-FFF2-40B4-BE49-F238E27FC236}">
                <a16:creationId xmlns:a16="http://schemas.microsoft.com/office/drawing/2014/main" id="{EA89FEAB-D630-3A7F-50B0-BBE3F4B8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15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524269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 err="1">
                <a:solidFill>
                  <a:schemeClr val="accent2"/>
                </a:solidFill>
              </a:rPr>
              <a:t>Kruskal</a:t>
            </a:r>
            <a:r>
              <a:rPr lang="tr-TR" sz="3000" b="1" dirty="0">
                <a:solidFill>
                  <a:schemeClr val="accent2"/>
                </a:solidFill>
              </a:rPr>
              <a:t> Algoritmasına Örnek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47" y="998804"/>
            <a:ext cx="4104304" cy="1871395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tr-TR" sz="2200" b="1" dirty="0">
                <a:solidFill>
                  <a:schemeClr val="accent4"/>
                </a:solidFill>
              </a:rPr>
              <a:t>1.Aşama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Düğümler arasında ki maliyet hesaplanır ve küçükten büyüğe doğru sıralanır.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Belirlenen yollarda ki düğümlerin her ikisi de daha önce gidilmemiş ise o yol hesaplamaya eklenir.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324C418B-BFE7-7BFE-89FD-8BC2A7352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87" y="2980937"/>
            <a:ext cx="4115165" cy="1692653"/>
          </a:xfrm>
          <a:prstGeom prst="rect">
            <a:avLst/>
          </a:prstGeom>
        </p:spPr>
      </p:pic>
      <p:graphicFrame>
        <p:nvGraphicFramePr>
          <p:cNvPr id="3" name="Tablo 4">
            <a:extLst>
              <a:ext uri="{FF2B5EF4-FFF2-40B4-BE49-F238E27FC236}">
                <a16:creationId xmlns:a16="http://schemas.microsoft.com/office/drawing/2014/main" id="{85F4022B-2AF0-CBEF-8752-4C13F04AD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973096"/>
              </p:ext>
            </p:extLst>
          </p:nvPr>
        </p:nvGraphicFramePr>
        <p:xfrm>
          <a:off x="5265813" y="817870"/>
          <a:ext cx="13332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490">
                  <a:extLst>
                    <a:ext uri="{9D8B030D-6E8A-4147-A177-3AD203B41FA5}">
                      <a16:colId xmlns:a16="http://schemas.microsoft.com/office/drawing/2014/main" val="3572020868"/>
                    </a:ext>
                  </a:extLst>
                </a:gridCol>
                <a:gridCol w="657710">
                  <a:extLst>
                    <a:ext uri="{9D8B030D-6E8A-4147-A177-3AD203B41FA5}">
                      <a16:colId xmlns:a16="http://schemas.microsoft.com/office/drawing/2014/main" val="2480656292"/>
                    </a:ext>
                  </a:extLst>
                </a:gridCol>
              </a:tblGrid>
              <a:tr h="205559">
                <a:tc>
                  <a:txBody>
                    <a:bodyPr/>
                    <a:lstStyle/>
                    <a:p>
                      <a:pPr algn="ctr"/>
                      <a:r>
                        <a:rPr lang="tr-TR" sz="900" dirty="0"/>
                        <a:t>Düğüm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900" dirty="0"/>
                        <a:t>Maliyet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23558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h – 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4366618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g –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086986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c –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18896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a –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420946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c –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301343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i – 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908056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c –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769169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i –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104408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b –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23621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a –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29091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d – 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90951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e –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76678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b –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491498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d –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602338"/>
                  </a:ext>
                </a:extLst>
              </a:tr>
            </a:tbl>
          </a:graphicData>
        </a:graphic>
      </p:graphicFrame>
      <p:sp>
        <p:nvSpPr>
          <p:cNvPr id="6" name="Slayt Numarası Yer Tutucusu 1">
            <a:extLst>
              <a:ext uri="{FF2B5EF4-FFF2-40B4-BE49-F238E27FC236}">
                <a16:creationId xmlns:a16="http://schemas.microsoft.com/office/drawing/2014/main" id="{9CFE5174-5DC3-2A04-F1B9-2AF535D4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16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4165337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 err="1">
                <a:solidFill>
                  <a:schemeClr val="accent2"/>
                </a:solidFill>
              </a:rPr>
              <a:t>Kruskal</a:t>
            </a:r>
            <a:r>
              <a:rPr lang="tr-TR" sz="3000" b="1" dirty="0">
                <a:solidFill>
                  <a:schemeClr val="accent2"/>
                </a:solidFill>
              </a:rPr>
              <a:t> Algoritmasına Örnek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47" y="998805"/>
            <a:ext cx="4104304" cy="14558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200" b="1" dirty="0">
                <a:solidFill>
                  <a:schemeClr val="accent4"/>
                </a:solidFill>
              </a:rPr>
              <a:t>2.Aşama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Düğümler arasında ki en düşük maliyetli olan h-g yolu işaretlenir.</a:t>
            </a:r>
          </a:p>
        </p:txBody>
      </p:sp>
      <p:graphicFrame>
        <p:nvGraphicFramePr>
          <p:cNvPr id="3" name="Tablo 4">
            <a:extLst>
              <a:ext uri="{FF2B5EF4-FFF2-40B4-BE49-F238E27FC236}">
                <a16:creationId xmlns:a16="http://schemas.microsoft.com/office/drawing/2014/main" id="{85F4022B-2AF0-CBEF-8752-4C13F04AD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4473"/>
              </p:ext>
            </p:extLst>
          </p:nvPr>
        </p:nvGraphicFramePr>
        <p:xfrm>
          <a:off x="5265813" y="817870"/>
          <a:ext cx="13332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490">
                  <a:extLst>
                    <a:ext uri="{9D8B030D-6E8A-4147-A177-3AD203B41FA5}">
                      <a16:colId xmlns:a16="http://schemas.microsoft.com/office/drawing/2014/main" val="3572020868"/>
                    </a:ext>
                  </a:extLst>
                </a:gridCol>
                <a:gridCol w="657710">
                  <a:extLst>
                    <a:ext uri="{9D8B030D-6E8A-4147-A177-3AD203B41FA5}">
                      <a16:colId xmlns:a16="http://schemas.microsoft.com/office/drawing/2014/main" val="2480656292"/>
                    </a:ext>
                  </a:extLst>
                </a:gridCol>
              </a:tblGrid>
              <a:tr h="205559">
                <a:tc>
                  <a:txBody>
                    <a:bodyPr/>
                    <a:lstStyle/>
                    <a:p>
                      <a:pPr algn="ctr"/>
                      <a:r>
                        <a:rPr lang="tr-TR" sz="900" dirty="0"/>
                        <a:t>Düğüm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900" dirty="0"/>
                        <a:t>Maliyet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23558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h – g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366618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g –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086986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c –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18896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a –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420946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c –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301343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i – 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908056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c –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769169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i –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104408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b –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23621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a –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29091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d – 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90951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e –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76678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b –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491498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d –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602338"/>
                  </a:ext>
                </a:extLst>
              </a:tr>
            </a:tbl>
          </a:graphicData>
        </a:graphic>
      </p:graphicFrame>
      <p:pic>
        <p:nvPicPr>
          <p:cNvPr id="6" name="Resim 5">
            <a:extLst>
              <a:ext uri="{FF2B5EF4-FFF2-40B4-BE49-F238E27FC236}">
                <a16:creationId xmlns:a16="http://schemas.microsoft.com/office/drawing/2014/main" id="{DFCE71BC-4430-0F24-BFB3-34E2BD5A3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578" y="2571749"/>
            <a:ext cx="3210373" cy="1400370"/>
          </a:xfrm>
          <a:prstGeom prst="rect">
            <a:avLst/>
          </a:prstGeom>
        </p:spPr>
      </p:pic>
      <p:sp>
        <p:nvSpPr>
          <p:cNvPr id="11" name="Slayt Numarası Yer Tutucusu 1">
            <a:extLst>
              <a:ext uri="{FF2B5EF4-FFF2-40B4-BE49-F238E27FC236}">
                <a16:creationId xmlns:a16="http://schemas.microsoft.com/office/drawing/2014/main" id="{0E444BC7-08D9-5A69-C98D-10F909E7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17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075136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 err="1">
                <a:solidFill>
                  <a:schemeClr val="accent2"/>
                </a:solidFill>
              </a:rPr>
              <a:t>Kruskal</a:t>
            </a:r>
            <a:r>
              <a:rPr lang="tr-TR" sz="3000" b="1" dirty="0">
                <a:solidFill>
                  <a:schemeClr val="accent2"/>
                </a:solidFill>
              </a:rPr>
              <a:t> Algoritmasına Örnek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47" y="998805"/>
            <a:ext cx="4104304" cy="145584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tr-TR" sz="2200" b="1" dirty="0">
                <a:solidFill>
                  <a:schemeClr val="accent4"/>
                </a:solidFill>
              </a:rPr>
              <a:t>3.Aşama</a:t>
            </a:r>
          </a:p>
          <a:p>
            <a:pPr algn="just"/>
            <a:r>
              <a:rPr lang="tr-TR" sz="1900" b="1" dirty="0">
                <a:solidFill>
                  <a:schemeClr val="accent4"/>
                </a:solidFill>
              </a:rPr>
              <a:t>g-f ve c-i yollarının maliyetlerinin aynı </a:t>
            </a:r>
            <a:r>
              <a:rPr lang="tr-TR" sz="1900" dirty="0">
                <a:solidFill>
                  <a:schemeClr val="bg1"/>
                </a:solidFill>
              </a:rPr>
              <a:t>olduğu görülür. Önce hangisinin işleme alınacağının bir önemi yoktur. Tabi düğümlere daha önce gidilmemiş ise.</a:t>
            </a:r>
          </a:p>
        </p:txBody>
      </p:sp>
      <p:graphicFrame>
        <p:nvGraphicFramePr>
          <p:cNvPr id="3" name="Tablo 4">
            <a:extLst>
              <a:ext uri="{FF2B5EF4-FFF2-40B4-BE49-F238E27FC236}">
                <a16:creationId xmlns:a16="http://schemas.microsoft.com/office/drawing/2014/main" id="{85F4022B-2AF0-CBEF-8752-4C13F04AD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97587"/>
              </p:ext>
            </p:extLst>
          </p:nvPr>
        </p:nvGraphicFramePr>
        <p:xfrm>
          <a:off x="5265813" y="817870"/>
          <a:ext cx="13332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490">
                  <a:extLst>
                    <a:ext uri="{9D8B030D-6E8A-4147-A177-3AD203B41FA5}">
                      <a16:colId xmlns:a16="http://schemas.microsoft.com/office/drawing/2014/main" val="3572020868"/>
                    </a:ext>
                  </a:extLst>
                </a:gridCol>
                <a:gridCol w="657710">
                  <a:extLst>
                    <a:ext uri="{9D8B030D-6E8A-4147-A177-3AD203B41FA5}">
                      <a16:colId xmlns:a16="http://schemas.microsoft.com/office/drawing/2014/main" val="2480656292"/>
                    </a:ext>
                  </a:extLst>
                </a:gridCol>
              </a:tblGrid>
              <a:tr h="205559">
                <a:tc>
                  <a:txBody>
                    <a:bodyPr/>
                    <a:lstStyle/>
                    <a:p>
                      <a:pPr algn="ctr"/>
                      <a:r>
                        <a:rPr lang="tr-TR" sz="900" dirty="0"/>
                        <a:t>Düğüm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900" dirty="0"/>
                        <a:t>Maliyet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23558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h – g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366618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g – f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2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86986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c – i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2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18896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a –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420946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c –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301343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i – 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908056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c –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769169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i –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104408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b –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23621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a –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29091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d – 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90951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e –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76678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b –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491498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d –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602338"/>
                  </a:ext>
                </a:extLst>
              </a:tr>
            </a:tbl>
          </a:graphicData>
        </a:graphic>
      </p:graphicFrame>
      <p:pic>
        <p:nvPicPr>
          <p:cNvPr id="5" name="Resim 4">
            <a:extLst>
              <a:ext uri="{FF2B5EF4-FFF2-40B4-BE49-F238E27FC236}">
                <a16:creationId xmlns:a16="http://schemas.microsoft.com/office/drawing/2014/main" id="{F015056C-39A8-AA31-DD3A-A2F8B5163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41" y="2501802"/>
            <a:ext cx="2626210" cy="117072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1702378B-C396-5D4F-466B-7708746C2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799" y="3680925"/>
            <a:ext cx="2577156" cy="1170720"/>
          </a:xfrm>
          <a:prstGeom prst="rect">
            <a:avLst/>
          </a:prstGeom>
        </p:spPr>
      </p:pic>
      <p:sp>
        <p:nvSpPr>
          <p:cNvPr id="13" name="Slayt Numarası Yer Tutucusu 1">
            <a:extLst>
              <a:ext uri="{FF2B5EF4-FFF2-40B4-BE49-F238E27FC236}">
                <a16:creationId xmlns:a16="http://schemas.microsoft.com/office/drawing/2014/main" id="{9E8BA4C0-25E6-A294-0D92-AE228797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18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1033873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 err="1">
                <a:solidFill>
                  <a:schemeClr val="accent2"/>
                </a:solidFill>
              </a:rPr>
              <a:t>Kruskal</a:t>
            </a:r>
            <a:r>
              <a:rPr lang="tr-TR" sz="3000" b="1" dirty="0">
                <a:solidFill>
                  <a:schemeClr val="accent2"/>
                </a:solidFill>
              </a:rPr>
              <a:t> Algoritmasına Örnek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47" y="998805"/>
            <a:ext cx="4104304" cy="145584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tr-TR" sz="2200" b="1" dirty="0">
                <a:solidFill>
                  <a:schemeClr val="accent4"/>
                </a:solidFill>
              </a:rPr>
              <a:t>4.Aşama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g-f ve c-i yolları eklendikten sonra sırada </a:t>
            </a:r>
            <a:r>
              <a:rPr lang="tr-TR" sz="1900" b="1" dirty="0">
                <a:solidFill>
                  <a:schemeClr val="accent4"/>
                </a:solidFill>
              </a:rPr>
              <a:t>a-b ve c-f yolları </a:t>
            </a:r>
            <a:r>
              <a:rPr lang="tr-TR" sz="1900" dirty="0">
                <a:solidFill>
                  <a:schemeClr val="bg1"/>
                </a:solidFill>
              </a:rPr>
              <a:t>geliyor. İkisinin de </a:t>
            </a:r>
            <a:r>
              <a:rPr lang="tr-TR" sz="1900" b="1" dirty="0">
                <a:solidFill>
                  <a:schemeClr val="accent4"/>
                </a:solidFill>
              </a:rPr>
              <a:t>maliyetleri eşit </a:t>
            </a:r>
            <a:r>
              <a:rPr lang="tr-TR" sz="1900" dirty="0">
                <a:solidFill>
                  <a:schemeClr val="bg1"/>
                </a:solidFill>
              </a:rPr>
              <a:t>olduğunu görüyoruz.</a:t>
            </a:r>
          </a:p>
        </p:txBody>
      </p:sp>
      <p:graphicFrame>
        <p:nvGraphicFramePr>
          <p:cNvPr id="3" name="Tablo 4">
            <a:extLst>
              <a:ext uri="{FF2B5EF4-FFF2-40B4-BE49-F238E27FC236}">
                <a16:creationId xmlns:a16="http://schemas.microsoft.com/office/drawing/2014/main" id="{85F4022B-2AF0-CBEF-8752-4C13F04AD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252587"/>
              </p:ext>
            </p:extLst>
          </p:nvPr>
        </p:nvGraphicFramePr>
        <p:xfrm>
          <a:off x="5265813" y="817870"/>
          <a:ext cx="13332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490">
                  <a:extLst>
                    <a:ext uri="{9D8B030D-6E8A-4147-A177-3AD203B41FA5}">
                      <a16:colId xmlns:a16="http://schemas.microsoft.com/office/drawing/2014/main" val="3572020868"/>
                    </a:ext>
                  </a:extLst>
                </a:gridCol>
                <a:gridCol w="657710">
                  <a:extLst>
                    <a:ext uri="{9D8B030D-6E8A-4147-A177-3AD203B41FA5}">
                      <a16:colId xmlns:a16="http://schemas.microsoft.com/office/drawing/2014/main" val="2480656292"/>
                    </a:ext>
                  </a:extLst>
                </a:gridCol>
              </a:tblGrid>
              <a:tr h="205559">
                <a:tc>
                  <a:txBody>
                    <a:bodyPr/>
                    <a:lstStyle/>
                    <a:p>
                      <a:pPr algn="ctr"/>
                      <a:r>
                        <a:rPr lang="tr-TR" sz="900" dirty="0"/>
                        <a:t>Düğüm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900" dirty="0"/>
                        <a:t>Maliyet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23558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h – g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366618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g – f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2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86986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c – i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2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18896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a – b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4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20946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c – f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4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301343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i – 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908056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c –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769169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i –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104408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b –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23621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a –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29091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d – 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90951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e –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76678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b –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491498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d –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602338"/>
                  </a:ext>
                </a:extLst>
              </a:tr>
            </a:tbl>
          </a:graphicData>
        </a:graphic>
      </p:graphicFrame>
      <p:pic>
        <p:nvPicPr>
          <p:cNvPr id="9" name="Resim 8">
            <a:extLst>
              <a:ext uri="{FF2B5EF4-FFF2-40B4-BE49-F238E27FC236}">
                <a16:creationId xmlns:a16="http://schemas.microsoft.com/office/drawing/2014/main" id="{2AE4E5F4-12A5-23BD-5B4D-CFD6725E1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99" y="2549124"/>
            <a:ext cx="2577156" cy="108915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11B64FDC-0D53-190E-2F69-9222D470E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422" y="3652331"/>
            <a:ext cx="2577156" cy="1139292"/>
          </a:xfrm>
          <a:prstGeom prst="rect">
            <a:avLst/>
          </a:prstGeom>
        </p:spPr>
      </p:pic>
      <p:sp>
        <p:nvSpPr>
          <p:cNvPr id="14" name="Slayt Numarası Yer Tutucusu 1">
            <a:extLst>
              <a:ext uri="{FF2B5EF4-FFF2-40B4-BE49-F238E27FC236}">
                <a16:creationId xmlns:a16="http://schemas.microsoft.com/office/drawing/2014/main" id="{D883FDE1-19C9-DC99-3BBC-1CAEB072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19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02031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41" name="Straight Connector 11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79505" y="106299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74366FA4-F4CF-4007-7A0B-B0B39DB59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5" y="1062989"/>
            <a:ext cx="5590829" cy="3017521"/>
          </a:xfrm>
          <a:prstGeom prst="rect">
            <a:avLst/>
          </a:prstGeo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E97783B5-9032-E53E-11A2-04D4AEE27DC4}"/>
              </a:ext>
            </a:extLst>
          </p:cNvPr>
          <p:cNvSpPr txBox="1">
            <a:spLocks/>
          </p:cNvSpPr>
          <p:nvPr/>
        </p:nvSpPr>
        <p:spPr>
          <a:xfrm>
            <a:off x="3006380" y="1609621"/>
            <a:ext cx="3620558" cy="1618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1" name="Başlık 1">
            <a:extLst>
              <a:ext uri="{FF2B5EF4-FFF2-40B4-BE49-F238E27FC236}">
                <a16:creationId xmlns:a16="http://schemas.microsoft.com/office/drawing/2014/main" id="{FC19760F-C5D7-10F7-1526-E10D795D5784}"/>
              </a:ext>
            </a:extLst>
          </p:cNvPr>
          <p:cNvSpPr txBox="1">
            <a:spLocks/>
          </p:cNvSpPr>
          <p:nvPr/>
        </p:nvSpPr>
        <p:spPr>
          <a:xfrm>
            <a:off x="1078793" y="1557021"/>
            <a:ext cx="4700414" cy="2029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5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Prim Algoritması</a:t>
            </a:r>
            <a:endParaRPr kumimoji="0" lang="tr-TR" sz="3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A7E60EA7-FB22-9CF1-FDEE-5084713B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8631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2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230670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 err="1">
                <a:solidFill>
                  <a:schemeClr val="accent2"/>
                </a:solidFill>
              </a:rPr>
              <a:t>Kruskal</a:t>
            </a:r>
            <a:r>
              <a:rPr lang="tr-TR" sz="3000" b="1" dirty="0">
                <a:solidFill>
                  <a:schemeClr val="accent2"/>
                </a:solidFill>
              </a:rPr>
              <a:t> Algoritmasına Örnek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47" y="998805"/>
            <a:ext cx="4104304" cy="145584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tr-TR" sz="2200" b="1" dirty="0">
                <a:solidFill>
                  <a:schemeClr val="accent4"/>
                </a:solidFill>
              </a:rPr>
              <a:t>5.Aşama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i-g yoluna bakıldığında hem i’ye hem de g’ye daha önce gidildiği görülür. Bundan dolayı i-g yolu hesaba katılmaz.</a:t>
            </a:r>
          </a:p>
        </p:txBody>
      </p:sp>
      <p:graphicFrame>
        <p:nvGraphicFramePr>
          <p:cNvPr id="3" name="Tablo 4">
            <a:extLst>
              <a:ext uri="{FF2B5EF4-FFF2-40B4-BE49-F238E27FC236}">
                <a16:creationId xmlns:a16="http://schemas.microsoft.com/office/drawing/2014/main" id="{85F4022B-2AF0-CBEF-8752-4C13F04AD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95803"/>
              </p:ext>
            </p:extLst>
          </p:nvPr>
        </p:nvGraphicFramePr>
        <p:xfrm>
          <a:off x="5265813" y="817870"/>
          <a:ext cx="13332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490">
                  <a:extLst>
                    <a:ext uri="{9D8B030D-6E8A-4147-A177-3AD203B41FA5}">
                      <a16:colId xmlns:a16="http://schemas.microsoft.com/office/drawing/2014/main" val="3572020868"/>
                    </a:ext>
                  </a:extLst>
                </a:gridCol>
                <a:gridCol w="657710">
                  <a:extLst>
                    <a:ext uri="{9D8B030D-6E8A-4147-A177-3AD203B41FA5}">
                      <a16:colId xmlns:a16="http://schemas.microsoft.com/office/drawing/2014/main" val="2480656292"/>
                    </a:ext>
                  </a:extLst>
                </a:gridCol>
              </a:tblGrid>
              <a:tr h="205559">
                <a:tc>
                  <a:txBody>
                    <a:bodyPr/>
                    <a:lstStyle/>
                    <a:p>
                      <a:pPr algn="ctr"/>
                      <a:r>
                        <a:rPr lang="tr-TR" sz="900" dirty="0"/>
                        <a:t>Düğüm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900" dirty="0"/>
                        <a:t>Maliyet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23558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h – g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366618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g – f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2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86986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c – i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2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18896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a – b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4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20946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c – f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4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301343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i – g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6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8056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c –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769169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i –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104408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b –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23621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a –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29091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d – 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90951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e –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76678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b –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491498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d –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602338"/>
                  </a:ext>
                </a:extLst>
              </a:tr>
            </a:tbl>
          </a:graphicData>
        </a:graphic>
      </p:graphicFrame>
      <p:pic>
        <p:nvPicPr>
          <p:cNvPr id="5" name="Resim 4">
            <a:extLst>
              <a:ext uri="{FF2B5EF4-FFF2-40B4-BE49-F238E27FC236}">
                <a16:creationId xmlns:a16="http://schemas.microsoft.com/office/drawing/2014/main" id="{B48C1E70-C805-A7FC-8ADA-D35D4A3AD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22" y="2933519"/>
            <a:ext cx="3153215" cy="1390844"/>
          </a:xfrm>
          <a:prstGeom prst="rect">
            <a:avLst/>
          </a:prstGeom>
        </p:spPr>
      </p:pic>
      <p:sp>
        <p:nvSpPr>
          <p:cNvPr id="9" name="Slayt Numarası Yer Tutucusu 1">
            <a:extLst>
              <a:ext uri="{FF2B5EF4-FFF2-40B4-BE49-F238E27FC236}">
                <a16:creationId xmlns:a16="http://schemas.microsoft.com/office/drawing/2014/main" id="{7CC7D288-78B0-9EDD-5C61-8111F4AE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20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379516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 err="1">
                <a:solidFill>
                  <a:schemeClr val="accent2"/>
                </a:solidFill>
              </a:rPr>
              <a:t>Kruskal</a:t>
            </a:r>
            <a:r>
              <a:rPr lang="tr-TR" sz="3000" b="1" dirty="0">
                <a:solidFill>
                  <a:schemeClr val="accent2"/>
                </a:solidFill>
              </a:rPr>
              <a:t> Algoritmasına Örnek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47" y="998805"/>
            <a:ext cx="4104304" cy="145584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tr-TR" sz="2200" b="1" dirty="0">
                <a:solidFill>
                  <a:schemeClr val="accent4"/>
                </a:solidFill>
              </a:rPr>
              <a:t>6.Aşama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c-d ve i-h yollarının maliyetleri eşittir. c-d yoluna ait düğümlerde gidilmemiş düğümler bulunmakta. Bundan dolayı hesaba dahil edildi.</a:t>
            </a:r>
          </a:p>
          <a:p>
            <a:pPr marL="0" indent="0" algn="just">
              <a:buNone/>
            </a:pPr>
            <a:r>
              <a:rPr lang="tr-TR" sz="1900" dirty="0">
                <a:solidFill>
                  <a:schemeClr val="bg1"/>
                </a:solidFill>
              </a:rPr>
              <a:t>	Ama i-h yolunda hem i’ye hem de h’ye daha önce gidildiği için hesaba alınmadı.</a:t>
            </a:r>
          </a:p>
        </p:txBody>
      </p:sp>
      <p:graphicFrame>
        <p:nvGraphicFramePr>
          <p:cNvPr id="3" name="Tablo 4">
            <a:extLst>
              <a:ext uri="{FF2B5EF4-FFF2-40B4-BE49-F238E27FC236}">
                <a16:creationId xmlns:a16="http://schemas.microsoft.com/office/drawing/2014/main" id="{85F4022B-2AF0-CBEF-8752-4C13F04AD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46632"/>
              </p:ext>
            </p:extLst>
          </p:nvPr>
        </p:nvGraphicFramePr>
        <p:xfrm>
          <a:off x="5265813" y="817870"/>
          <a:ext cx="13332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490">
                  <a:extLst>
                    <a:ext uri="{9D8B030D-6E8A-4147-A177-3AD203B41FA5}">
                      <a16:colId xmlns:a16="http://schemas.microsoft.com/office/drawing/2014/main" val="3572020868"/>
                    </a:ext>
                  </a:extLst>
                </a:gridCol>
                <a:gridCol w="657710">
                  <a:extLst>
                    <a:ext uri="{9D8B030D-6E8A-4147-A177-3AD203B41FA5}">
                      <a16:colId xmlns:a16="http://schemas.microsoft.com/office/drawing/2014/main" val="2480656292"/>
                    </a:ext>
                  </a:extLst>
                </a:gridCol>
              </a:tblGrid>
              <a:tr h="205559">
                <a:tc>
                  <a:txBody>
                    <a:bodyPr/>
                    <a:lstStyle/>
                    <a:p>
                      <a:pPr algn="ctr"/>
                      <a:r>
                        <a:rPr lang="tr-TR" sz="900" dirty="0"/>
                        <a:t>Düğüm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900" dirty="0"/>
                        <a:t>Maliyet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23558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h – g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366618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g – f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2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86986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c – i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2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18896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a – b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4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20946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c – f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4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301343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i – g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6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8056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c – d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7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769169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i – h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104408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b –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23621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a –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29091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d – 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90951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e –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76678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b –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491498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d –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602338"/>
                  </a:ext>
                </a:extLst>
              </a:tr>
            </a:tbl>
          </a:graphicData>
        </a:graphic>
      </p:graphicFrame>
      <p:pic>
        <p:nvPicPr>
          <p:cNvPr id="5" name="Resim 4">
            <a:extLst>
              <a:ext uri="{FF2B5EF4-FFF2-40B4-BE49-F238E27FC236}">
                <a16:creationId xmlns:a16="http://schemas.microsoft.com/office/drawing/2014/main" id="{12E3B2A5-D500-CB2A-BAF5-CBEF40697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47" y="2571749"/>
            <a:ext cx="2410047" cy="113286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E8FC2D7-6982-48EA-52B8-3A37A18A3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497" y="3771319"/>
            <a:ext cx="2614309" cy="1132867"/>
          </a:xfrm>
          <a:prstGeom prst="rect">
            <a:avLst/>
          </a:prstGeom>
        </p:spPr>
      </p:pic>
      <p:sp>
        <p:nvSpPr>
          <p:cNvPr id="12" name="Slayt Numarası Yer Tutucusu 1">
            <a:extLst>
              <a:ext uri="{FF2B5EF4-FFF2-40B4-BE49-F238E27FC236}">
                <a16:creationId xmlns:a16="http://schemas.microsoft.com/office/drawing/2014/main" id="{A6FC6518-E3D8-FA88-E229-32A190BC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21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515846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 err="1">
                <a:solidFill>
                  <a:schemeClr val="accent2"/>
                </a:solidFill>
              </a:rPr>
              <a:t>Kruskal</a:t>
            </a:r>
            <a:r>
              <a:rPr lang="tr-TR" sz="3000" b="1" dirty="0">
                <a:solidFill>
                  <a:schemeClr val="accent2"/>
                </a:solidFill>
              </a:rPr>
              <a:t> Algoritmasına Örnek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47" y="998805"/>
            <a:ext cx="4104304" cy="145584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tr-TR" sz="2200" b="1" dirty="0">
                <a:solidFill>
                  <a:schemeClr val="accent4"/>
                </a:solidFill>
              </a:rPr>
              <a:t>7.Aşama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b-c ve a-h yollarının maliyetleri eşittir. c-d yoluna ait düğümlerde gidilmemiş düğümler bulunmakta. Bundan dolayı hesaba dahil edildi.</a:t>
            </a:r>
          </a:p>
          <a:p>
            <a:pPr marL="0" indent="0" algn="just">
              <a:buNone/>
            </a:pPr>
            <a:r>
              <a:rPr lang="tr-TR" sz="1900" dirty="0">
                <a:solidFill>
                  <a:schemeClr val="bg1"/>
                </a:solidFill>
              </a:rPr>
              <a:t>	Ama i-h yolunda hem i’ye hem de h’ye daha önce gidildiği için hesaba alınmadı.</a:t>
            </a:r>
          </a:p>
        </p:txBody>
      </p:sp>
      <p:graphicFrame>
        <p:nvGraphicFramePr>
          <p:cNvPr id="3" name="Tablo 4">
            <a:extLst>
              <a:ext uri="{FF2B5EF4-FFF2-40B4-BE49-F238E27FC236}">
                <a16:creationId xmlns:a16="http://schemas.microsoft.com/office/drawing/2014/main" id="{85F4022B-2AF0-CBEF-8752-4C13F04AD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585122"/>
              </p:ext>
            </p:extLst>
          </p:nvPr>
        </p:nvGraphicFramePr>
        <p:xfrm>
          <a:off x="5265813" y="817870"/>
          <a:ext cx="13332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490">
                  <a:extLst>
                    <a:ext uri="{9D8B030D-6E8A-4147-A177-3AD203B41FA5}">
                      <a16:colId xmlns:a16="http://schemas.microsoft.com/office/drawing/2014/main" val="3572020868"/>
                    </a:ext>
                  </a:extLst>
                </a:gridCol>
                <a:gridCol w="657710">
                  <a:extLst>
                    <a:ext uri="{9D8B030D-6E8A-4147-A177-3AD203B41FA5}">
                      <a16:colId xmlns:a16="http://schemas.microsoft.com/office/drawing/2014/main" val="2480656292"/>
                    </a:ext>
                  </a:extLst>
                </a:gridCol>
              </a:tblGrid>
              <a:tr h="205559">
                <a:tc>
                  <a:txBody>
                    <a:bodyPr/>
                    <a:lstStyle/>
                    <a:p>
                      <a:pPr algn="ctr"/>
                      <a:r>
                        <a:rPr lang="tr-TR" sz="900" dirty="0"/>
                        <a:t>Düğüm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900" dirty="0"/>
                        <a:t>Maliyet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23558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h – g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366618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g – f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2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86986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c – i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2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18896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a – b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4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20946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c – f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4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301343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i – g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6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8056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c – d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7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769169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i – h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104408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b – c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8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3621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a – h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8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29091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d – 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90951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e –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76678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b –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491498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d –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602338"/>
                  </a:ext>
                </a:extLst>
              </a:tr>
            </a:tbl>
          </a:graphicData>
        </a:graphic>
      </p:graphicFrame>
      <p:pic>
        <p:nvPicPr>
          <p:cNvPr id="5" name="Resim 4">
            <a:extLst>
              <a:ext uri="{FF2B5EF4-FFF2-40B4-BE49-F238E27FC236}">
                <a16:creationId xmlns:a16="http://schemas.microsoft.com/office/drawing/2014/main" id="{8FE8D5A4-F142-ECB2-D97D-FF05FB12C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" y="2339448"/>
            <a:ext cx="2737634" cy="118159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0ED3AC51-CDC6-54ED-EA60-43129DE83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248" y="3582763"/>
            <a:ext cx="2737634" cy="1261620"/>
          </a:xfrm>
          <a:prstGeom prst="rect">
            <a:avLst/>
          </a:prstGeom>
        </p:spPr>
      </p:pic>
      <p:sp>
        <p:nvSpPr>
          <p:cNvPr id="12" name="Slayt Numarası Yer Tutucusu 1">
            <a:extLst>
              <a:ext uri="{FF2B5EF4-FFF2-40B4-BE49-F238E27FC236}">
                <a16:creationId xmlns:a16="http://schemas.microsoft.com/office/drawing/2014/main" id="{F7272922-0B3B-27A4-1EE6-BB735CE3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22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1786325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 err="1">
                <a:solidFill>
                  <a:schemeClr val="accent2"/>
                </a:solidFill>
              </a:rPr>
              <a:t>Kruskal</a:t>
            </a:r>
            <a:r>
              <a:rPr lang="tr-TR" sz="3000" b="1" dirty="0">
                <a:solidFill>
                  <a:schemeClr val="accent2"/>
                </a:solidFill>
              </a:rPr>
              <a:t> Algoritmasına Örnek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47" y="998805"/>
            <a:ext cx="4104304" cy="145584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tr-TR" sz="2200" b="1" dirty="0">
                <a:solidFill>
                  <a:schemeClr val="accent4"/>
                </a:solidFill>
              </a:rPr>
              <a:t>8.Aşama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d-e yoluna bakacak olursak, </a:t>
            </a:r>
            <a:r>
              <a:rPr lang="tr-TR" sz="1900" dirty="0">
                <a:solidFill>
                  <a:schemeClr val="accent4"/>
                </a:solidFill>
              </a:rPr>
              <a:t>yolda ki </a:t>
            </a:r>
            <a:r>
              <a:rPr lang="tr-TR" sz="1900" b="1" dirty="0">
                <a:solidFill>
                  <a:schemeClr val="accent4"/>
                </a:solidFill>
              </a:rPr>
              <a:t>d</a:t>
            </a:r>
            <a:r>
              <a:rPr lang="tr-TR" sz="1900" dirty="0">
                <a:solidFill>
                  <a:schemeClr val="accent4"/>
                </a:solidFill>
              </a:rPr>
              <a:t> düğümüne daha önce gidilmiş olsa da </a:t>
            </a:r>
            <a:r>
              <a:rPr lang="tr-TR" sz="1900" b="1" dirty="0">
                <a:solidFill>
                  <a:schemeClr val="accent4"/>
                </a:solidFill>
              </a:rPr>
              <a:t>e düğümüne gidilmediği için hesaba eklenir.</a:t>
            </a:r>
          </a:p>
        </p:txBody>
      </p:sp>
      <p:graphicFrame>
        <p:nvGraphicFramePr>
          <p:cNvPr id="3" name="Tablo 4">
            <a:extLst>
              <a:ext uri="{FF2B5EF4-FFF2-40B4-BE49-F238E27FC236}">
                <a16:creationId xmlns:a16="http://schemas.microsoft.com/office/drawing/2014/main" id="{85F4022B-2AF0-CBEF-8752-4C13F04AD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15339"/>
              </p:ext>
            </p:extLst>
          </p:nvPr>
        </p:nvGraphicFramePr>
        <p:xfrm>
          <a:off x="5265813" y="817870"/>
          <a:ext cx="13332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490">
                  <a:extLst>
                    <a:ext uri="{9D8B030D-6E8A-4147-A177-3AD203B41FA5}">
                      <a16:colId xmlns:a16="http://schemas.microsoft.com/office/drawing/2014/main" val="3572020868"/>
                    </a:ext>
                  </a:extLst>
                </a:gridCol>
                <a:gridCol w="657710">
                  <a:extLst>
                    <a:ext uri="{9D8B030D-6E8A-4147-A177-3AD203B41FA5}">
                      <a16:colId xmlns:a16="http://schemas.microsoft.com/office/drawing/2014/main" val="2480656292"/>
                    </a:ext>
                  </a:extLst>
                </a:gridCol>
              </a:tblGrid>
              <a:tr h="205559">
                <a:tc>
                  <a:txBody>
                    <a:bodyPr/>
                    <a:lstStyle/>
                    <a:p>
                      <a:pPr algn="ctr"/>
                      <a:r>
                        <a:rPr lang="tr-TR" sz="900" dirty="0"/>
                        <a:t>Düğüm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900" dirty="0"/>
                        <a:t>Maliyet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23558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h – g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366618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g – f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2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86986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c – i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2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18896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a – b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4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20946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c – f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4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301343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i – g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6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8056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c – d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7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769169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i – h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104408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b – c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8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3621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a – h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8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29091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d – 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9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90951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e –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76678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b –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491498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d –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602338"/>
                  </a:ext>
                </a:extLst>
              </a:tr>
            </a:tbl>
          </a:graphicData>
        </a:graphic>
      </p:graphicFrame>
      <p:pic>
        <p:nvPicPr>
          <p:cNvPr id="5" name="Resim 4">
            <a:extLst>
              <a:ext uri="{FF2B5EF4-FFF2-40B4-BE49-F238E27FC236}">
                <a16:creationId xmlns:a16="http://schemas.microsoft.com/office/drawing/2014/main" id="{DAFEEE24-4C40-D971-E2B4-31D6624A1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157" y="2897091"/>
            <a:ext cx="3181794" cy="1381318"/>
          </a:xfrm>
          <a:prstGeom prst="rect">
            <a:avLst/>
          </a:prstGeom>
        </p:spPr>
      </p:pic>
      <p:sp>
        <p:nvSpPr>
          <p:cNvPr id="9" name="Slayt Numarası Yer Tutucusu 1">
            <a:extLst>
              <a:ext uri="{FF2B5EF4-FFF2-40B4-BE49-F238E27FC236}">
                <a16:creationId xmlns:a16="http://schemas.microsoft.com/office/drawing/2014/main" id="{6B4874B1-2505-FD28-12C5-E5DC5C7C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23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910123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 err="1">
                <a:solidFill>
                  <a:schemeClr val="accent2"/>
                </a:solidFill>
              </a:rPr>
              <a:t>Kruskal</a:t>
            </a:r>
            <a:r>
              <a:rPr lang="tr-TR" sz="3000" b="1" dirty="0">
                <a:solidFill>
                  <a:schemeClr val="accent2"/>
                </a:solidFill>
              </a:rPr>
              <a:t> Algoritmasına Örnek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47" y="998804"/>
            <a:ext cx="2269153" cy="36176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200" b="1" dirty="0">
                <a:solidFill>
                  <a:schemeClr val="accent4"/>
                </a:solidFill>
              </a:rPr>
              <a:t>9.Aşama</a:t>
            </a:r>
            <a:endParaRPr lang="tr-TR" sz="1500" b="1" dirty="0">
              <a:solidFill>
                <a:schemeClr val="accent4"/>
              </a:solidFill>
            </a:endParaRPr>
          </a:p>
          <a:p>
            <a:r>
              <a:rPr lang="tr-TR" sz="1900" dirty="0">
                <a:solidFill>
                  <a:schemeClr val="bg1"/>
                </a:solidFill>
              </a:rPr>
              <a:t>Geri kalan </a:t>
            </a:r>
            <a:r>
              <a:rPr lang="tr-TR" sz="1900" b="1" dirty="0">
                <a:solidFill>
                  <a:schemeClr val="accent4"/>
                </a:solidFill>
              </a:rPr>
              <a:t>e-f, b-h ve d-f </a:t>
            </a:r>
            <a:r>
              <a:rPr lang="tr-TR" sz="1900" dirty="0">
                <a:solidFill>
                  <a:schemeClr val="bg1"/>
                </a:solidFill>
              </a:rPr>
              <a:t>yollarının düğümleri incelendiği zaman tüm </a:t>
            </a:r>
            <a:r>
              <a:rPr lang="tr-TR" sz="1900" dirty="0">
                <a:solidFill>
                  <a:schemeClr val="accent4"/>
                </a:solidFill>
              </a:rPr>
              <a:t>düğümlere daha önce gidildiği </a:t>
            </a:r>
            <a:r>
              <a:rPr lang="tr-TR" sz="1900" dirty="0">
                <a:solidFill>
                  <a:schemeClr val="bg1"/>
                </a:solidFill>
              </a:rPr>
              <a:t>görülür.</a:t>
            </a:r>
          </a:p>
          <a:p>
            <a:endParaRPr lang="tr-TR" sz="1900" dirty="0">
              <a:solidFill>
                <a:schemeClr val="bg1"/>
              </a:solidFill>
            </a:endParaRPr>
          </a:p>
          <a:p>
            <a:r>
              <a:rPr lang="tr-TR" sz="1900" dirty="0">
                <a:solidFill>
                  <a:schemeClr val="bg1"/>
                </a:solidFill>
              </a:rPr>
              <a:t>Bundan ötürü bu </a:t>
            </a:r>
            <a:r>
              <a:rPr lang="tr-TR" sz="1900" b="1" dirty="0">
                <a:solidFill>
                  <a:schemeClr val="accent4"/>
                </a:solidFill>
              </a:rPr>
              <a:t>yollar hesaba alınmaz.</a:t>
            </a:r>
          </a:p>
        </p:txBody>
      </p:sp>
      <p:graphicFrame>
        <p:nvGraphicFramePr>
          <p:cNvPr id="2" name="Tablo 4">
            <a:extLst>
              <a:ext uri="{FF2B5EF4-FFF2-40B4-BE49-F238E27FC236}">
                <a16:creationId xmlns:a16="http://schemas.microsoft.com/office/drawing/2014/main" id="{693D7CF3-8EEA-7D20-8172-3F674223A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052995"/>
              </p:ext>
            </p:extLst>
          </p:nvPr>
        </p:nvGraphicFramePr>
        <p:xfrm>
          <a:off x="5265813" y="817870"/>
          <a:ext cx="13332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490">
                  <a:extLst>
                    <a:ext uri="{9D8B030D-6E8A-4147-A177-3AD203B41FA5}">
                      <a16:colId xmlns:a16="http://schemas.microsoft.com/office/drawing/2014/main" val="3572020868"/>
                    </a:ext>
                  </a:extLst>
                </a:gridCol>
                <a:gridCol w="657710">
                  <a:extLst>
                    <a:ext uri="{9D8B030D-6E8A-4147-A177-3AD203B41FA5}">
                      <a16:colId xmlns:a16="http://schemas.microsoft.com/office/drawing/2014/main" val="2480656292"/>
                    </a:ext>
                  </a:extLst>
                </a:gridCol>
              </a:tblGrid>
              <a:tr h="205559">
                <a:tc>
                  <a:txBody>
                    <a:bodyPr/>
                    <a:lstStyle/>
                    <a:p>
                      <a:pPr algn="ctr"/>
                      <a:r>
                        <a:rPr lang="tr-TR" sz="900" dirty="0"/>
                        <a:t>Düğüm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900" dirty="0"/>
                        <a:t>Maliyet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23558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h – g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366618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g – f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2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86986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c – i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2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18896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a – b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4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20946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c – f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4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301343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i – g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6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8056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c – d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7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769169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i – h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104408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b – c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8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3621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a – h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8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29091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d – 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9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90951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e – f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6678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b – h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491498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d – f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602338"/>
                  </a:ext>
                </a:extLst>
              </a:tr>
            </a:tbl>
          </a:graphicData>
        </a:graphic>
      </p:graphicFrame>
      <p:pic>
        <p:nvPicPr>
          <p:cNvPr id="6" name="Resim 5">
            <a:extLst>
              <a:ext uri="{FF2B5EF4-FFF2-40B4-BE49-F238E27FC236}">
                <a16:creationId xmlns:a16="http://schemas.microsoft.com/office/drawing/2014/main" id="{D057210B-32A9-D187-78C2-92F8BAD95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402" y="1171953"/>
            <a:ext cx="2136992" cy="92428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8A91A0EA-F7D8-8373-0D9F-197D7CE2E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402" y="2406161"/>
            <a:ext cx="2136992" cy="990019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56BF6505-80E5-CF1B-209E-F632B753F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4402" y="3702534"/>
            <a:ext cx="2136992" cy="989573"/>
          </a:xfrm>
          <a:prstGeom prst="rect">
            <a:avLst/>
          </a:prstGeom>
        </p:spPr>
      </p:pic>
      <p:sp>
        <p:nvSpPr>
          <p:cNvPr id="15" name="Slayt Numarası Yer Tutucusu 1">
            <a:extLst>
              <a:ext uri="{FF2B5EF4-FFF2-40B4-BE49-F238E27FC236}">
                <a16:creationId xmlns:a16="http://schemas.microsoft.com/office/drawing/2014/main" id="{353551C2-224C-7C9D-6F5B-F92EF167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24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823205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 err="1">
                <a:solidFill>
                  <a:schemeClr val="accent2"/>
                </a:solidFill>
              </a:rPr>
              <a:t>Kruskal</a:t>
            </a:r>
            <a:r>
              <a:rPr lang="tr-TR" sz="3000" b="1" dirty="0">
                <a:solidFill>
                  <a:schemeClr val="accent2"/>
                </a:solidFill>
              </a:rPr>
              <a:t> Algoritmasına Örnek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47" y="998805"/>
            <a:ext cx="4104304" cy="145584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tr-TR" sz="2200" b="1" dirty="0">
                <a:solidFill>
                  <a:schemeClr val="accent4"/>
                </a:solidFill>
              </a:rPr>
              <a:t>10.Aşama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Sonuç olarak oluşan </a:t>
            </a:r>
            <a:r>
              <a:rPr lang="tr-TR" sz="1900" b="1" dirty="0">
                <a:solidFill>
                  <a:schemeClr val="accent4"/>
                </a:solidFill>
              </a:rPr>
              <a:t>sıralı kenar listesi </a:t>
            </a:r>
            <a:r>
              <a:rPr lang="tr-TR" sz="1900" dirty="0">
                <a:solidFill>
                  <a:schemeClr val="bg1"/>
                </a:solidFill>
              </a:rPr>
              <a:t>tabloda ki gibidir.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Listeye göre oluşturulan </a:t>
            </a:r>
            <a:r>
              <a:rPr lang="tr-TR" sz="1900" b="1" dirty="0">
                <a:solidFill>
                  <a:schemeClr val="accent4"/>
                </a:solidFill>
              </a:rPr>
              <a:t>graf</a:t>
            </a:r>
            <a:r>
              <a:rPr lang="tr-TR" sz="1900" dirty="0">
                <a:solidFill>
                  <a:schemeClr val="bg1"/>
                </a:solidFill>
              </a:rPr>
              <a:t> da şekilde ki gibidir.</a:t>
            </a:r>
          </a:p>
        </p:txBody>
      </p:sp>
      <p:graphicFrame>
        <p:nvGraphicFramePr>
          <p:cNvPr id="2" name="Tablo 4">
            <a:extLst>
              <a:ext uri="{FF2B5EF4-FFF2-40B4-BE49-F238E27FC236}">
                <a16:creationId xmlns:a16="http://schemas.microsoft.com/office/drawing/2014/main" id="{855C3E7B-DA08-394F-557F-299B72529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5214"/>
              </p:ext>
            </p:extLst>
          </p:nvPr>
        </p:nvGraphicFramePr>
        <p:xfrm>
          <a:off x="4853063" y="1993362"/>
          <a:ext cx="13332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490">
                  <a:extLst>
                    <a:ext uri="{9D8B030D-6E8A-4147-A177-3AD203B41FA5}">
                      <a16:colId xmlns:a16="http://schemas.microsoft.com/office/drawing/2014/main" val="3572020868"/>
                    </a:ext>
                  </a:extLst>
                </a:gridCol>
                <a:gridCol w="657710">
                  <a:extLst>
                    <a:ext uri="{9D8B030D-6E8A-4147-A177-3AD203B41FA5}">
                      <a16:colId xmlns:a16="http://schemas.microsoft.com/office/drawing/2014/main" val="2480656292"/>
                    </a:ext>
                  </a:extLst>
                </a:gridCol>
              </a:tblGrid>
              <a:tr h="205559">
                <a:tc>
                  <a:txBody>
                    <a:bodyPr/>
                    <a:lstStyle/>
                    <a:p>
                      <a:pPr algn="ctr"/>
                      <a:r>
                        <a:rPr lang="tr-TR" sz="900" dirty="0"/>
                        <a:t>Düğüm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900" dirty="0"/>
                        <a:t>Maliyet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23558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h – g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366618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g – f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2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86986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c – i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2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18896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a – b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4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20946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c – f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4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301343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c – d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7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769169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a – h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8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29091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d – 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9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909512"/>
                  </a:ext>
                </a:extLst>
              </a:tr>
            </a:tbl>
          </a:graphicData>
        </a:graphic>
      </p:graphicFrame>
      <p:pic>
        <p:nvPicPr>
          <p:cNvPr id="6" name="Resim 5">
            <a:extLst>
              <a:ext uri="{FF2B5EF4-FFF2-40B4-BE49-F238E27FC236}">
                <a16:creationId xmlns:a16="http://schemas.microsoft.com/office/drawing/2014/main" id="{59E4457A-622C-A48E-79E2-130E679C1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70" y="2688848"/>
            <a:ext cx="3387481" cy="1605754"/>
          </a:xfrm>
          <a:prstGeom prst="rect">
            <a:avLst/>
          </a:prstGeom>
        </p:spPr>
      </p:pic>
      <p:sp>
        <p:nvSpPr>
          <p:cNvPr id="11" name="Slayt Numarası Yer Tutucusu 1">
            <a:extLst>
              <a:ext uri="{FF2B5EF4-FFF2-40B4-BE49-F238E27FC236}">
                <a16:creationId xmlns:a16="http://schemas.microsoft.com/office/drawing/2014/main" id="{42A8B471-1A72-5982-1EDC-A4F0A81F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25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4245245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41" name="Straight Connector 11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79505" y="106299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74366FA4-F4CF-4007-7A0B-B0B39DB59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5" y="1062989"/>
            <a:ext cx="5590829" cy="3017521"/>
          </a:xfrm>
          <a:prstGeom prst="rect">
            <a:avLst/>
          </a:prstGeo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E97783B5-9032-E53E-11A2-04D4AEE27DC4}"/>
              </a:ext>
            </a:extLst>
          </p:cNvPr>
          <p:cNvSpPr txBox="1">
            <a:spLocks/>
          </p:cNvSpPr>
          <p:nvPr/>
        </p:nvSpPr>
        <p:spPr>
          <a:xfrm>
            <a:off x="3006380" y="1609621"/>
            <a:ext cx="3620558" cy="1618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1" name="Başlık 1">
            <a:extLst>
              <a:ext uri="{FF2B5EF4-FFF2-40B4-BE49-F238E27FC236}">
                <a16:creationId xmlns:a16="http://schemas.microsoft.com/office/drawing/2014/main" id="{FC19760F-C5D7-10F7-1526-E10D795D5784}"/>
              </a:ext>
            </a:extLst>
          </p:cNvPr>
          <p:cNvSpPr txBox="1">
            <a:spLocks/>
          </p:cNvSpPr>
          <p:nvPr/>
        </p:nvSpPr>
        <p:spPr>
          <a:xfrm>
            <a:off x="1078793" y="1557021"/>
            <a:ext cx="4700414" cy="2029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5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Dijkstra</a:t>
            </a:r>
            <a:r>
              <a:rPr kumimoji="0" lang="tr-TR" sz="35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Algoritması</a:t>
            </a:r>
            <a:endParaRPr kumimoji="0" lang="tr-TR" sz="3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AE8FA98-BF16-6E20-6B6B-6548B865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26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703042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7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 err="1">
                <a:solidFill>
                  <a:schemeClr val="accent2"/>
                </a:solidFill>
              </a:rPr>
              <a:t>Dijkstra</a:t>
            </a:r>
            <a:r>
              <a:rPr lang="tr-TR" sz="3000" b="1" dirty="0">
                <a:solidFill>
                  <a:schemeClr val="accent2"/>
                </a:solidFill>
              </a:rPr>
              <a:t> Algoritması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39" y="904672"/>
            <a:ext cx="6214707" cy="3819945"/>
          </a:xfrm>
        </p:spPr>
        <p:txBody>
          <a:bodyPr>
            <a:normAutofit/>
          </a:bodyPr>
          <a:lstStyle/>
          <a:p>
            <a:pPr algn="just"/>
            <a:r>
              <a:rPr lang="tr-TR" sz="2200" dirty="0">
                <a:solidFill>
                  <a:schemeClr val="bg1"/>
                </a:solidFill>
              </a:rPr>
              <a:t>Bir  </a:t>
            </a:r>
            <a:r>
              <a:rPr lang="tr-TR" sz="2200" dirty="0" err="1">
                <a:solidFill>
                  <a:schemeClr val="bg1"/>
                </a:solidFill>
              </a:rPr>
              <a:t>grafda</a:t>
            </a:r>
            <a:r>
              <a:rPr lang="tr-TR" sz="2200" dirty="0">
                <a:solidFill>
                  <a:schemeClr val="bg1"/>
                </a:solidFill>
              </a:rPr>
              <a:t> </a:t>
            </a:r>
            <a:r>
              <a:rPr lang="tr-TR" sz="2200" b="1" dirty="0">
                <a:solidFill>
                  <a:schemeClr val="accent4"/>
                </a:solidFill>
              </a:rPr>
              <a:t>u’dan v’ye en kısa yol</a:t>
            </a:r>
            <a:r>
              <a:rPr lang="tr-TR" sz="2200" dirty="0">
                <a:solidFill>
                  <a:schemeClr val="bg1"/>
                </a:solidFill>
              </a:rPr>
              <a:t>, u’dan v’ye </a:t>
            </a:r>
            <a:r>
              <a:rPr lang="tr-TR" sz="2200" b="1" dirty="0">
                <a:solidFill>
                  <a:schemeClr val="accent4"/>
                </a:solidFill>
              </a:rPr>
              <a:t>en az ağırlıklı</a:t>
            </a:r>
            <a:r>
              <a:rPr lang="tr-TR" sz="2200" dirty="0">
                <a:solidFill>
                  <a:schemeClr val="bg1"/>
                </a:solidFill>
              </a:rPr>
              <a:t> yani en az maliyetli yoldur.</a:t>
            </a:r>
          </a:p>
          <a:p>
            <a:pPr marL="0" indent="0" algn="just">
              <a:buNone/>
            </a:pPr>
            <a:endParaRPr lang="tr-TR" sz="2200" dirty="0">
              <a:solidFill>
                <a:schemeClr val="bg1"/>
              </a:solidFill>
            </a:endParaRPr>
          </a:p>
          <a:p>
            <a:pPr algn="just"/>
            <a:r>
              <a:rPr lang="tr-TR" sz="2200" dirty="0">
                <a:solidFill>
                  <a:schemeClr val="bg1"/>
                </a:solidFill>
              </a:rPr>
              <a:t>Bir  </a:t>
            </a:r>
            <a:r>
              <a:rPr lang="tr-TR" sz="2200" dirty="0" err="1">
                <a:solidFill>
                  <a:schemeClr val="bg1"/>
                </a:solidFill>
              </a:rPr>
              <a:t>grafda</a:t>
            </a:r>
            <a:r>
              <a:rPr lang="tr-TR" sz="2200" dirty="0">
                <a:solidFill>
                  <a:schemeClr val="bg1"/>
                </a:solidFill>
              </a:rPr>
              <a:t> u’dan v’ye en kısa yolun ağırlığı </a:t>
            </a:r>
            <a:r>
              <a:rPr lang="el-GR" sz="2200" b="1" dirty="0">
                <a:solidFill>
                  <a:schemeClr val="accent4"/>
                </a:solidFill>
              </a:rPr>
              <a:t>δ</a:t>
            </a:r>
            <a:r>
              <a:rPr lang="tr-TR" sz="2200" b="1" dirty="0">
                <a:solidFill>
                  <a:schemeClr val="accent4"/>
                </a:solidFill>
              </a:rPr>
              <a:t>(</a:t>
            </a:r>
            <a:r>
              <a:rPr lang="tr-TR" sz="2200" b="1" dirty="0" err="1">
                <a:solidFill>
                  <a:schemeClr val="accent4"/>
                </a:solidFill>
              </a:rPr>
              <a:t>u,v</a:t>
            </a:r>
            <a:r>
              <a:rPr lang="tr-TR" sz="2200" b="1" dirty="0">
                <a:solidFill>
                  <a:schemeClr val="accent4"/>
                </a:solidFill>
              </a:rPr>
              <a:t>)=</a:t>
            </a:r>
            <a:r>
              <a:rPr lang="tr-TR" sz="2200" b="1" dirty="0" err="1">
                <a:solidFill>
                  <a:schemeClr val="accent4"/>
                </a:solidFill>
              </a:rPr>
              <a:t>min</a:t>
            </a:r>
            <a:r>
              <a:rPr lang="tr-TR" sz="2200" b="1" dirty="0">
                <a:solidFill>
                  <a:schemeClr val="accent4"/>
                </a:solidFill>
              </a:rPr>
              <a:t>{w(p)}</a:t>
            </a:r>
            <a:r>
              <a:rPr lang="tr-TR" sz="2200" b="1" dirty="0">
                <a:solidFill>
                  <a:schemeClr val="accent2"/>
                </a:solidFill>
              </a:rPr>
              <a:t>  </a:t>
            </a:r>
            <a:r>
              <a:rPr lang="tr-TR" sz="2200" dirty="0">
                <a:solidFill>
                  <a:schemeClr val="bg1"/>
                </a:solidFill>
              </a:rPr>
              <a:t>(p, u’dan v’ye bir yoldur) şeklinde tanımlanır.</a:t>
            </a:r>
          </a:p>
          <a:p>
            <a:pPr algn="just"/>
            <a:endParaRPr lang="tr-TR" sz="2200" dirty="0">
              <a:solidFill>
                <a:schemeClr val="bg1"/>
              </a:solidFill>
            </a:endParaRPr>
          </a:p>
          <a:p>
            <a:pPr algn="just"/>
            <a:r>
              <a:rPr lang="tr-TR" sz="2200" dirty="0" err="1">
                <a:solidFill>
                  <a:schemeClr val="bg1"/>
                </a:solidFill>
              </a:rPr>
              <a:t>Grafda</a:t>
            </a:r>
            <a:r>
              <a:rPr lang="tr-TR" sz="2200" dirty="0">
                <a:solidFill>
                  <a:schemeClr val="bg1"/>
                </a:solidFill>
              </a:rPr>
              <a:t> u’dan v’ye bir yol yok ise </a:t>
            </a:r>
            <a:r>
              <a:rPr lang="el-GR" sz="2200" b="1" dirty="0">
                <a:solidFill>
                  <a:schemeClr val="accent4"/>
                </a:solidFill>
              </a:rPr>
              <a:t>δ</a:t>
            </a:r>
            <a:r>
              <a:rPr lang="tr-TR" sz="2200" b="1" dirty="0">
                <a:solidFill>
                  <a:schemeClr val="accent4"/>
                </a:solidFill>
              </a:rPr>
              <a:t>(</a:t>
            </a:r>
            <a:r>
              <a:rPr lang="tr-TR" sz="2200" b="1" dirty="0" err="1">
                <a:solidFill>
                  <a:schemeClr val="accent4"/>
                </a:solidFill>
              </a:rPr>
              <a:t>u,v</a:t>
            </a:r>
            <a:r>
              <a:rPr lang="tr-TR" sz="2200" b="1" dirty="0">
                <a:solidFill>
                  <a:schemeClr val="accent4"/>
                </a:solidFill>
              </a:rPr>
              <a:t>) = ∞ </a:t>
            </a:r>
            <a:r>
              <a:rPr lang="tr-TR" sz="2200" dirty="0">
                <a:solidFill>
                  <a:schemeClr val="bg1"/>
                </a:solidFill>
              </a:rPr>
              <a:t>olur.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577D476-787E-D8C1-7657-11C007DCF44C}"/>
              </a:ext>
            </a:extLst>
          </p:cNvPr>
          <p:cNvSpPr/>
          <p:nvPr/>
        </p:nvSpPr>
        <p:spPr>
          <a:xfrm>
            <a:off x="578224" y="4238828"/>
            <a:ext cx="376517" cy="366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400C3E3-DB2E-2B82-1001-4A8CFFABDFDB}"/>
              </a:ext>
            </a:extLst>
          </p:cNvPr>
          <p:cNvSpPr/>
          <p:nvPr/>
        </p:nvSpPr>
        <p:spPr>
          <a:xfrm>
            <a:off x="1386104" y="4055433"/>
            <a:ext cx="376517" cy="366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6A77A3-C7BD-191B-531C-FA7DCCCDACDC}"/>
              </a:ext>
            </a:extLst>
          </p:cNvPr>
          <p:cNvSpPr/>
          <p:nvPr/>
        </p:nvSpPr>
        <p:spPr>
          <a:xfrm>
            <a:off x="2503095" y="3988549"/>
            <a:ext cx="376517" cy="366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CF9593-CE6B-76E9-8551-8D232165A44B}"/>
              </a:ext>
            </a:extLst>
          </p:cNvPr>
          <p:cNvSpPr/>
          <p:nvPr/>
        </p:nvSpPr>
        <p:spPr>
          <a:xfrm>
            <a:off x="3334265" y="4484714"/>
            <a:ext cx="376517" cy="366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23A258-F6A7-C496-6D5B-CA9650C49A59}"/>
              </a:ext>
            </a:extLst>
          </p:cNvPr>
          <p:cNvSpPr/>
          <p:nvPr/>
        </p:nvSpPr>
        <p:spPr>
          <a:xfrm>
            <a:off x="4296175" y="4117924"/>
            <a:ext cx="376517" cy="366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9F77A3-0FD8-8485-3043-D58DFCE54317}"/>
              </a:ext>
            </a:extLst>
          </p:cNvPr>
          <p:cNvSpPr/>
          <p:nvPr/>
        </p:nvSpPr>
        <p:spPr>
          <a:xfrm>
            <a:off x="5466962" y="4355339"/>
            <a:ext cx="376517" cy="366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95357230-411E-1480-C610-B8EF84863D21}"/>
              </a:ext>
            </a:extLst>
          </p:cNvPr>
          <p:cNvCxnSpPr/>
          <p:nvPr/>
        </p:nvCxnSpPr>
        <p:spPr>
          <a:xfrm flipV="1">
            <a:off x="1033821" y="4301319"/>
            <a:ext cx="304161" cy="12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C74BC47B-7F97-B978-A50E-302E98A096BE}"/>
              </a:ext>
            </a:extLst>
          </p:cNvPr>
          <p:cNvCxnSpPr/>
          <p:nvPr/>
        </p:nvCxnSpPr>
        <p:spPr>
          <a:xfrm>
            <a:off x="1842247" y="4171944"/>
            <a:ext cx="611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343DC06F-BEEB-61BE-E7FE-D91AEDDA7D15}"/>
              </a:ext>
            </a:extLst>
          </p:cNvPr>
          <p:cNvCxnSpPr/>
          <p:nvPr/>
        </p:nvCxnSpPr>
        <p:spPr>
          <a:xfrm>
            <a:off x="2879612" y="4301319"/>
            <a:ext cx="401470" cy="30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5F115512-A91A-195F-4164-F1A4316698B8}"/>
              </a:ext>
            </a:extLst>
          </p:cNvPr>
          <p:cNvCxnSpPr/>
          <p:nvPr/>
        </p:nvCxnSpPr>
        <p:spPr>
          <a:xfrm flipV="1">
            <a:off x="3802743" y="4397984"/>
            <a:ext cx="490424" cy="19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64AB711C-0172-F214-A5E3-03C483B9C021}"/>
              </a:ext>
            </a:extLst>
          </p:cNvPr>
          <p:cNvCxnSpPr/>
          <p:nvPr/>
        </p:nvCxnSpPr>
        <p:spPr>
          <a:xfrm>
            <a:off x="4697645" y="4355339"/>
            <a:ext cx="714796" cy="12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ayt Numarası Yer Tutucusu 1">
            <a:extLst>
              <a:ext uri="{FF2B5EF4-FFF2-40B4-BE49-F238E27FC236}">
                <a16:creationId xmlns:a16="http://schemas.microsoft.com/office/drawing/2014/main" id="{F85EF5BF-8A98-ED8D-1D70-33FED038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27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485429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7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 err="1">
                <a:solidFill>
                  <a:schemeClr val="accent2"/>
                </a:solidFill>
              </a:rPr>
              <a:t>Dijkstra</a:t>
            </a:r>
            <a:r>
              <a:rPr lang="tr-TR" sz="3000" b="1" dirty="0">
                <a:solidFill>
                  <a:schemeClr val="accent2"/>
                </a:solidFill>
              </a:rPr>
              <a:t> Algoritması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39" y="904672"/>
            <a:ext cx="6214707" cy="3819945"/>
          </a:xfrm>
        </p:spPr>
        <p:txBody>
          <a:bodyPr>
            <a:normAutofit/>
          </a:bodyPr>
          <a:lstStyle/>
          <a:p>
            <a:pPr algn="just"/>
            <a:r>
              <a:rPr lang="tr-TR" sz="2200" dirty="0">
                <a:solidFill>
                  <a:schemeClr val="bg1"/>
                </a:solidFill>
              </a:rPr>
              <a:t>Başlangıç olarak sadece başlangıç düğümünün en kısa yolu bilinir. O da 0 (Sıfır)’</a:t>
            </a:r>
            <a:r>
              <a:rPr lang="tr-TR" sz="2200" dirty="0" err="1">
                <a:solidFill>
                  <a:schemeClr val="bg1"/>
                </a:solidFill>
              </a:rPr>
              <a:t>dır</a:t>
            </a:r>
            <a:r>
              <a:rPr lang="tr-TR" sz="2200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tr-TR" sz="2200" dirty="0">
              <a:solidFill>
                <a:schemeClr val="bg1"/>
              </a:solidFill>
            </a:endParaRPr>
          </a:p>
          <a:p>
            <a:pPr algn="just"/>
            <a:r>
              <a:rPr lang="tr-TR" sz="2200" dirty="0">
                <a:solidFill>
                  <a:schemeClr val="bg1"/>
                </a:solidFill>
              </a:rPr>
              <a:t>Tüm Düğümlerim maliyeti tespit edilene kadar algoritmaya devam edilir.</a:t>
            </a:r>
          </a:p>
          <a:p>
            <a:pPr lvl="1" algn="just"/>
            <a:r>
              <a:rPr lang="tr-TR" sz="2000" dirty="0">
                <a:solidFill>
                  <a:schemeClr val="accent4"/>
                </a:solidFill>
              </a:rPr>
              <a:t>O anki bilinen düğümler içerisinden en iyi düğümü seçilir. (en az maliyetli düğümü seç, daha sonra bu düğümü bilinen düğümler kümesine ekle) </a:t>
            </a:r>
          </a:p>
          <a:p>
            <a:pPr lvl="1" algn="just"/>
            <a:r>
              <a:rPr lang="tr-TR" sz="2000" dirty="0">
                <a:solidFill>
                  <a:schemeClr val="accent4"/>
                </a:solidFill>
              </a:rPr>
              <a:t>Seçilen düğümün komşularının maliyetlerini güncelle.</a:t>
            </a:r>
            <a:endParaRPr lang="tr-TR" sz="1900" dirty="0">
              <a:solidFill>
                <a:schemeClr val="accent4"/>
              </a:solidFill>
            </a:endParaRPr>
          </a:p>
        </p:txBody>
      </p:sp>
      <p:sp>
        <p:nvSpPr>
          <p:cNvPr id="3" name="Slayt Numarası Yer Tutucusu 1">
            <a:extLst>
              <a:ext uri="{FF2B5EF4-FFF2-40B4-BE49-F238E27FC236}">
                <a16:creationId xmlns:a16="http://schemas.microsoft.com/office/drawing/2014/main" id="{48BFA1FC-8E1D-9382-43B6-9383C741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28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067144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7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 err="1">
                <a:solidFill>
                  <a:schemeClr val="accent2"/>
                </a:solidFill>
              </a:rPr>
              <a:t>Dijkstra</a:t>
            </a:r>
            <a:r>
              <a:rPr lang="tr-TR" sz="3000" b="1" dirty="0">
                <a:solidFill>
                  <a:schemeClr val="accent2"/>
                </a:solidFill>
              </a:rPr>
              <a:t> Algoritması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39" y="904672"/>
            <a:ext cx="6214707" cy="2167981"/>
          </a:xfrm>
        </p:spPr>
        <p:txBody>
          <a:bodyPr>
            <a:normAutofit/>
          </a:bodyPr>
          <a:lstStyle/>
          <a:p>
            <a:pPr algn="just"/>
            <a:r>
              <a:rPr lang="tr-TR" sz="2000" dirty="0">
                <a:solidFill>
                  <a:schemeClr val="bg1"/>
                </a:solidFill>
              </a:rPr>
              <a:t>Bir düğümünün komşularının maliyetini güncelleme işlemi aşağıdaki şekilde yapılır.</a:t>
            </a:r>
          </a:p>
          <a:p>
            <a:pPr lvl="1" algn="just"/>
            <a:r>
              <a:rPr lang="tr-TR" sz="2000" dirty="0">
                <a:solidFill>
                  <a:schemeClr val="bg1"/>
                </a:solidFill>
              </a:rPr>
              <a:t>s’den v’ye gitmek için iki yol vardır. </a:t>
            </a:r>
          </a:p>
          <a:p>
            <a:pPr lvl="1" algn="just"/>
            <a:r>
              <a:rPr lang="tr-TR" sz="2000" dirty="0">
                <a:solidFill>
                  <a:schemeClr val="bg1"/>
                </a:solidFill>
              </a:rPr>
              <a:t>Kırmızı yol izlenebilir. Maliyet 11.</a:t>
            </a:r>
          </a:p>
          <a:p>
            <a:pPr lvl="1" algn="just"/>
            <a:r>
              <a:rPr lang="tr-TR" sz="2000" dirty="0">
                <a:solidFill>
                  <a:schemeClr val="bg1"/>
                </a:solidFill>
              </a:rPr>
              <a:t>Veya mavi yol izlenebilir. Önce s’den u’ya 3 maliyeti ile gidilir. Daha sonra (u, v) kenarı üzerinden 8 maliyetle v’ye ulaşılır.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47B2418-464D-5039-99FD-BE3A1C4AD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85" y="3350543"/>
            <a:ext cx="6293229" cy="1138831"/>
          </a:xfrm>
          <a:prstGeom prst="rect">
            <a:avLst/>
          </a:prstGeom>
        </p:spPr>
      </p:pic>
      <p:sp>
        <p:nvSpPr>
          <p:cNvPr id="5" name="Slayt Numarası Yer Tutucusu 1">
            <a:extLst>
              <a:ext uri="{FF2B5EF4-FFF2-40B4-BE49-F238E27FC236}">
                <a16:creationId xmlns:a16="http://schemas.microsoft.com/office/drawing/2014/main" id="{08C63B1C-B6EF-D566-32C0-82A2961A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29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47633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7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>
                <a:solidFill>
                  <a:schemeClr val="accent2"/>
                </a:solidFill>
              </a:rPr>
              <a:t>Prim Algoritması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39" y="904672"/>
            <a:ext cx="6214707" cy="3819945"/>
          </a:xfrm>
        </p:spPr>
        <p:txBody>
          <a:bodyPr>
            <a:normAutofit/>
          </a:bodyPr>
          <a:lstStyle/>
          <a:p>
            <a:pPr algn="just"/>
            <a:r>
              <a:rPr lang="tr-TR" sz="2200" dirty="0">
                <a:solidFill>
                  <a:schemeClr val="bg1"/>
                </a:solidFill>
              </a:rPr>
              <a:t>En az maliyetli kenardan başlayıp onun uçlarından </a:t>
            </a:r>
            <a:r>
              <a:rPr lang="tr-TR" sz="2200" dirty="0">
                <a:solidFill>
                  <a:schemeClr val="accent4"/>
                </a:solidFill>
              </a:rPr>
              <a:t>en az maliyetle genişleyecek </a:t>
            </a:r>
            <a:r>
              <a:rPr lang="tr-TR" sz="2200" dirty="0">
                <a:solidFill>
                  <a:schemeClr val="bg1"/>
                </a:solidFill>
              </a:rPr>
              <a:t>kenarın seçilmesine dayanır ve sonuç olarak bir </a:t>
            </a:r>
            <a:r>
              <a:rPr lang="tr-TR" sz="2200" b="1" dirty="0">
                <a:solidFill>
                  <a:schemeClr val="accent4"/>
                </a:solidFill>
              </a:rPr>
              <a:t>tane ağaç oluşur.</a:t>
            </a:r>
          </a:p>
          <a:p>
            <a:pPr algn="just"/>
            <a:endParaRPr lang="tr-TR" sz="2200" dirty="0">
              <a:solidFill>
                <a:schemeClr val="bg1"/>
              </a:solidFill>
            </a:endParaRPr>
          </a:p>
          <a:p>
            <a:pPr algn="just"/>
            <a:r>
              <a:rPr lang="tr-TR" sz="2200" dirty="0">
                <a:solidFill>
                  <a:schemeClr val="bg1"/>
                </a:solidFill>
              </a:rPr>
              <a:t>Düğüm tabanlı bir algoritmadır. Bir T ağacını her adımda bir düğüm ekleyerek büyütür.</a:t>
            </a:r>
          </a:p>
          <a:p>
            <a:pPr marL="0" indent="0" algn="just">
              <a:buNone/>
            </a:pPr>
            <a:endParaRPr lang="tr-TR" sz="2200" dirty="0">
              <a:solidFill>
                <a:schemeClr val="bg1"/>
              </a:solidFill>
            </a:endParaRPr>
          </a:p>
          <a:p>
            <a:pPr algn="just"/>
            <a:r>
              <a:rPr lang="tr-TR" sz="2200" dirty="0">
                <a:solidFill>
                  <a:schemeClr val="bg1"/>
                </a:solidFill>
              </a:rPr>
              <a:t>Bir kök düğüm ile başlar ve bütün düğümleri içine alıncaya kadar ağaç büyütülür.</a:t>
            </a:r>
            <a:endParaRPr lang="tr-TR" sz="1900" dirty="0">
              <a:solidFill>
                <a:schemeClr val="accent4"/>
              </a:solidFill>
            </a:endParaRPr>
          </a:p>
        </p:txBody>
      </p:sp>
      <p:sp>
        <p:nvSpPr>
          <p:cNvPr id="3" name="Slayt Numarası Yer Tutucusu 1">
            <a:extLst>
              <a:ext uri="{FF2B5EF4-FFF2-40B4-BE49-F238E27FC236}">
                <a16:creationId xmlns:a16="http://schemas.microsoft.com/office/drawing/2014/main" id="{E4F438E3-762A-88BD-C3E9-04A3A865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8631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3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939899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7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 err="1">
                <a:solidFill>
                  <a:schemeClr val="accent2"/>
                </a:solidFill>
              </a:rPr>
              <a:t>Dijkstra</a:t>
            </a:r>
            <a:r>
              <a:rPr lang="tr-TR" sz="3000" b="1" dirty="0">
                <a:solidFill>
                  <a:schemeClr val="accent2"/>
                </a:solidFill>
              </a:rPr>
              <a:t> Algoritması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39" y="904673"/>
            <a:ext cx="6214707" cy="2302452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000" dirty="0">
                <a:solidFill>
                  <a:schemeClr val="bg1"/>
                </a:solidFill>
              </a:rPr>
              <a:t>Güncelleme koduna bakacak olursak;</a:t>
            </a:r>
          </a:p>
          <a:p>
            <a:pPr marL="0" indent="0" algn="just">
              <a:buNone/>
            </a:pPr>
            <a:r>
              <a:rPr lang="tr-TR" sz="1600" dirty="0" err="1">
                <a:solidFill>
                  <a:schemeClr val="bg1"/>
                </a:solidFill>
              </a:rPr>
              <a:t>Guncelle</a:t>
            </a:r>
            <a:r>
              <a:rPr lang="tr-TR" sz="1600" dirty="0">
                <a:solidFill>
                  <a:schemeClr val="bg1"/>
                </a:solidFill>
              </a:rPr>
              <a:t>(u, v){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1600" dirty="0">
                <a:solidFill>
                  <a:schemeClr val="bg1"/>
                </a:solidFill>
              </a:rPr>
              <a:t>	</a:t>
            </a:r>
            <a:r>
              <a:rPr lang="tr-TR" sz="1600" dirty="0" err="1">
                <a:solidFill>
                  <a:schemeClr val="bg1"/>
                </a:solidFill>
              </a:rPr>
              <a:t>if</a:t>
            </a:r>
            <a:r>
              <a:rPr lang="tr-TR" sz="1600" dirty="0">
                <a:solidFill>
                  <a:schemeClr val="bg1"/>
                </a:solidFill>
              </a:rPr>
              <a:t> (maliyet[u] + w(u, v) &lt; maliyet[v]){ </a:t>
            </a:r>
            <a:r>
              <a:rPr lang="tr-TR" sz="1200" dirty="0">
                <a:solidFill>
                  <a:schemeClr val="accent4"/>
                </a:solidFill>
              </a:rPr>
              <a:t>// U üzerinden yol daha kısa ise</a:t>
            </a:r>
            <a:r>
              <a:rPr lang="tr-TR" sz="1600" dirty="0">
                <a:solidFill>
                  <a:schemeClr val="accent4"/>
                </a:solidFill>
              </a:rPr>
              <a:t> </a:t>
            </a:r>
            <a:r>
              <a:rPr lang="tr-TR" sz="1600" dirty="0">
                <a:solidFill>
                  <a:schemeClr val="bg1"/>
                </a:solidFill>
              </a:rPr>
              <a:t>		maliyet[v] = maliyet[u] + w(u, v); </a:t>
            </a:r>
            <a:r>
              <a:rPr lang="tr-TR" sz="1200" dirty="0">
                <a:solidFill>
                  <a:schemeClr val="accent4"/>
                </a:solidFill>
              </a:rPr>
              <a:t>// Evet! Güncelle</a:t>
            </a:r>
            <a:r>
              <a:rPr lang="tr-TR" sz="1600" dirty="0">
                <a:solidFill>
                  <a:schemeClr val="accent4"/>
                </a:solidFill>
              </a:rPr>
              <a:t>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1600" dirty="0">
                <a:solidFill>
                  <a:schemeClr val="bg1"/>
                </a:solidFill>
              </a:rPr>
              <a:t>		</a:t>
            </a:r>
            <a:r>
              <a:rPr lang="tr-TR" sz="1600" dirty="0" err="1">
                <a:solidFill>
                  <a:schemeClr val="bg1"/>
                </a:solidFill>
              </a:rPr>
              <a:t>pred</a:t>
            </a:r>
            <a:r>
              <a:rPr lang="tr-TR" sz="1600" dirty="0">
                <a:solidFill>
                  <a:schemeClr val="bg1"/>
                </a:solidFill>
              </a:rPr>
              <a:t>[v] = u; </a:t>
            </a:r>
            <a:r>
              <a:rPr lang="tr-TR" sz="1200" dirty="0">
                <a:solidFill>
                  <a:schemeClr val="accent4"/>
                </a:solidFill>
              </a:rPr>
              <a:t>// u’dan geldiğimizi kaydet.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1200" dirty="0">
                <a:solidFill>
                  <a:schemeClr val="bg1"/>
                </a:solidFill>
              </a:rPr>
              <a:t>	</a:t>
            </a:r>
            <a:r>
              <a:rPr lang="tr-TR" sz="1600" dirty="0">
                <a:solidFill>
                  <a:schemeClr val="bg1"/>
                </a:solidFill>
              </a:rPr>
              <a:t>}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1600" dirty="0">
                <a:solidFill>
                  <a:schemeClr val="bg1"/>
                </a:solidFill>
              </a:rPr>
              <a:t>} 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827FD9AD-27AC-FAFA-AE43-17EA45354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85" y="3350543"/>
            <a:ext cx="6293229" cy="1138831"/>
          </a:xfrm>
          <a:prstGeom prst="rect">
            <a:avLst/>
          </a:prstGeom>
        </p:spPr>
      </p:pic>
      <p:sp>
        <p:nvSpPr>
          <p:cNvPr id="5" name="Slayt Numarası Yer Tutucusu 1">
            <a:extLst>
              <a:ext uri="{FF2B5EF4-FFF2-40B4-BE49-F238E27FC236}">
                <a16:creationId xmlns:a16="http://schemas.microsoft.com/office/drawing/2014/main" id="{36A400A7-0FCB-A4D6-0E3F-C89E3D09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30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4085756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7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 err="1">
                <a:solidFill>
                  <a:schemeClr val="accent2"/>
                </a:solidFill>
              </a:rPr>
              <a:t>Dijkstra</a:t>
            </a:r>
            <a:r>
              <a:rPr lang="tr-TR" sz="3000" b="1" dirty="0">
                <a:solidFill>
                  <a:schemeClr val="accent2"/>
                </a:solidFill>
              </a:rPr>
              <a:t> Algoritması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C594559-6562-21D0-6231-9DD77F800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94" y="1299589"/>
            <a:ext cx="6347012" cy="3261310"/>
          </a:xfrm>
          <a:prstGeom prst="rect">
            <a:avLst/>
          </a:prstGeom>
        </p:spPr>
      </p:pic>
      <p:sp>
        <p:nvSpPr>
          <p:cNvPr id="3" name="Slayt Numarası Yer Tutucusu 1">
            <a:extLst>
              <a:ext uri="{FF2B5EF4-FFF2-40B4-BE49-F238E27FC236}">
                <a16:creationId xmlns:a16="http://schemas.microsoft.com/office/drawing/2014/main" id="{410D7ACD-A8FF-B00E-348E-C18491D7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31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3044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7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 err="1">
                <a:solidFill>
                  <a:schemeClr val="accent2"/>
                </a:solidFill>
              </a:rPr>
              <a:t>Dijkstra</a:t>
            </a:r>
            <a:r>
              <a:rPr lang="tr-TR" sz="3000" b="1" dirty="0">
                <a:solidFill>
                  <a:schemeClr val="accent2"/>
                </a:solidFill>
              </a:rPr>
              <a:t> Algoritmasına Örnek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39" y="1213958"/>
            <a:ext cx="6214707" cy="7627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1900" dirty="0">
                <a:solidFill>
                  <a:schemeClr val="bg1"/>
                </a:solidFill>
              </a:rPr>
              <a:t>Graftaki </a:t>
            </a:r>
            <a:r>
              <a:rPr lang="tr-TR" sz="1900" b="1" dirty="0">
                <a:solidFill>
                  <a:schemeClr val="accent4"/>
                </a:solidFill>
              </a:rPr>
              <a:t>A</a:t>
            </a:r>
            <a:r>
              <a:rPr lang="tr-TR" sz="1900" dirty="0">
                <a:solidFill>
                  <a:schemeClr val="bg1"/>
                </a:solidFill>
              </a:rPr>
              <a:t> düğümünden </a:t>
            </a:r>
            <a:r>
              <a:rPr lang="tr-TR" sz="1900" b="1" dirty="0">
                <a:solidFill>
                  <a:schemeClr val="accent4"/>
                </a:solidFill>
              </a:rPr>
              <a:t>H</a:t>
            </a:r>
            <a:r>
              <a:rPr lang="tr-TR" sz="1900" dirty="0">
                <a:solidFill>
                  <a:schemeClr val="bg1"/>
                </a:solidFill>
              </a:rPr>
              <a:t> düğümüne en kısa yolsan nasıl gidebiliriz inceleyelim.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69285E6-B813-CE6E-38F8-DE83402D1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409" y="2467727"/>
            <a:ext cx="3521182" cy="2016677"/>
          </a:xfrm>
          <a:prstGeom prst="rect">
            <a:avLst/>
          </a:prstGeom>
        </p:spPr>
      </p:pic>
      <p:sp>
        <p:nvSpPr>
          <p:cNvPr id="5" name="Slayt Numarası Yer Tutucusu 1">
            <a:extLst>
              <a:ext uri="{FF2B5EF4-FFF2-40B4-BE49-F238E27FC236}">
                <a16:creationId xmlns:a16="http://schemas.microsoft.com/office/drawing/2014/main" id="{C4C03AA1-E0F5-6D03-66A6-2588B212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32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472542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7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 err="1">
                <a:solidFill>
                  <a:schemeClr val="accent2"/>
                </a:solidFill>
              </a:rPr>
              <a:t>Dijkstra</a:t>
            </a:r>
            <a:r>
              <a:rPr lang="tr-TR" sz="3000" b="1" dirty="0">
                <a:solidFill>
                  <a:schemeClr val="accent2"/>
                </a:solidFill>
              </a:rPr>
              <a:t> Algoritmasına Örnek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46" y="998805"/>
            <a:ext cx="6214707" cy="107876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tr-TR" sz="2200" b="1" dirty="0">
                <a:solidFill>
                  <a:schemeClr val="accent4"/>
                </a:solidFill>
              </a:rPr>
              <a:t>1.Aşama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Başlangıç düğümü olarak A düğümünü seçelim. 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Başlangıçta diğer düğümlerin erişim imkanı olmadığı için uzaklık değerlerine sonsuz değerini atarız.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69285E6-B813-CE6E-38F8-DE83402D1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40" y="2699532"/>
            <a:ext cx="2928039" cy="1676968"/>
          </a:xfrm>
          <a:prstGeom prst="rect">
            <a:avLst/>
          </a:prstGeom>
        </p:spPr>
      </p:pic>
      <p:graphicFrame>
        <p:nvGraphicFramePr>
          <p:cNvPr id="2" name="Tablo 4">
            <a:extLst>
              <a:ext uri="{FF2B5EF4-FFF2-40B4-BE49-F238E27FC236}">
                <a16:creationId xmlns:a16="http://schemas.microsoft.com/office/drawing/2014/main" id="{FDA0749E-CCC5-501C-2C81-9782717D3B63}"/>
              </a:ext>
            </a:extLst>
          </p:cNvPr>
          <p:cNvGraphicFramePr>
            <a:graphicFrameLocks noGrp="1"/>
          </p:cNvGraphicFramePr>
          <p:nvPr/>
        </p:nvGraphicFramePr>
        <p:xfrm>
          <a:off x="3330184" y="2688393"/>
          <a:ext cx="328444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45">
                  <a:extLst>
                    <a:ext uri="{9D8B030D-6E8A-4147-A177-3AD203B41FA5}">
                      <a16:colId xmlns:a16="http://schemas.microsoft.com/office/drawing/2014/main" val="15657698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39364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93910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914550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1581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615543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038103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432738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Durum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013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Başlangıç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947659"/>
                  </a:ext>
                </a:extLst>
              </a:tr>
            </a:tbl>
          </a:graphicData>
        </a:graphic>
      </p:graphicFrame>
      <p:sp>
        <p:nvSpPr>
          <p:cNvPr id="6" name="Slayt Numarası Yer Tutucusu 1">
            <a:extLst>
              <a:ext uri="{FF2B5EF4-FFF2-40B4-BE49-F238E27FC236}">
                <a16:creationId xmlns:a16="http://schemas.microsoft.com/office/drawing/2014/main" id="{B33C1FFA-A730-4498-5CC4-09800EA7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33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4137870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7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 err="1">
                <a:solidFill>
                  <a:schemeClr val="accent2"/>
                </a:solidFill>
              </a:rPr>
              <a:t>Dijkstra</a:t>
            </a:r>
            <a:r>
              <a:rPr lang="tr-TR" sz="3000" b="1" dirty="0">
                <a:solidFill>
                  <a:schemeClr val="accent2"/>
                </a:solidFill>
              </a:rPr>
              <a:t> Algoritmasına Örnek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46" y="998804"/>
            <a:ext cx="6214707" cy="157294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tr-TR" sz="2200" b="1" dirty="0">
                <a:solidFill>
                  <a:schemeClr val="accent4"/>
                </a:solidFill>
              </a:rPr>
              <a:t>2.Aşama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Başlangıç düğümünden başlayarak komşu olan düğümlerine olan uzaklıklarını durum tablomuzda gösteriyoruz ve en kısa olan yolu olan düğümü seçerek bir sonraki düğüme geçiyoruz. 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Şeklimizde A düğümünün 3 düğüme komşuluğu bulunmaktadır ve en az maliyetli olan E düğümü seçiyoruz.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69285E6-B813-CE6E-38F8-DE83402D1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40" y="2699532"/>
            <a:ext cx="2928039" cy="1676968"/>
          </a:xfrm>
          <a:prstGeom prst="rect">
            <a:avLst/>
          </a:prstGeom>
        </p:spPr>
      </p:pic>
      <p:graphicFrame>
        <p:nvGraphicFramePr>
          <p:cNvPr id="2" name="Tablo 4">
            <a:extLst>
              <a:ext uri="{FF2B5EF4-FFF2-40B4-BE49-F238E27FC236}">
                <a16:creationId xmlns:a16="http://schemas.microsoft.com/office/drawing/2014/main" id="{FDA0749E-CCC5-501C-2C81-9782717D3B63}"/>
              </a:ext>
            </a:extLst>
          </p:cNvPr>
          <p:cNvGraphicFramePr>
            <a:graphicFrameLocks noGrp="1"/>
          </p:cNvGraphicFramePr>
          <p:nvPr/>
        </p:nvGraphicFramePr>
        <p:xfrm>
          <a:off x="3330184" y="2688393"/>
          <a:ext cx="3284445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45">
                  <a:extLst>
                    <a:ext uri="{9D8B030D-6E8A-4147-A177-3AD203B41FA5}">
                      <a16:colId xmlns:a16="http://schemas.microsoft.com/office/drawing/2014/main" val="15657698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39364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93910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914550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1581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615543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038103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432738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Durum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013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Başlangıç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947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787436"/>
                  </a:ext>
                </a:extLst>
              </a:tr>
            </a:tbl>
          </a:graphicData>
        </a:graphic>
      </p:graphicFrame>
      <p:sp>
        <p:nvSpPr>
          <p:cNvPr id="6" name="Slayt Numarası Yer Tutucusu 1">
            <a:extLst>
              <a:ext uri="{FF2B5EF4-FFF2-40B4-BE49-F238E27FC236}">
                <a16:creationId xmlns:a16="http://schemas.microsoft.com/office/drawing/2014/main" id="{581D0C41-35CD-F834-A764-25EE4A0F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34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261923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7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 err="1">
                <a:solidFill>
                  <a:schemeClr val="accent2"/>
                </a:solidFill>
              </a:rPr>
              <a:t>Dijkstra</a:t>
            </a:r>
            <a:r>
              <a:rPr lang="tr-TR" sz="3000" b="1" dirty="0">
                <a:solidFill>
                  <a:schemeClr val="accent2"/>
                </a:solidFill>
              </a:rPr>
              <a:t> Algoritmasına Örnek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46" y="998804"/>
            <a:ext cx="6214707" cy="1572945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tr-TR" sz="2200" b="1" dirty="0">
                <a:solidFill>
                  <a:schemeClr val="accent4"/>
                </a:solidFill>
              </a:rPr>
              <a:t>3.Aşama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E düğümünün C düğümüne komşuluğu bulunmakta. 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C düğümünün yeni değeri 1+2=3 oldu. C değerine E üzerinden gitmek daha az maliyetli olduğu için C değeri üzerinde güncelleme yaptık. 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Bir sonraki düğüme geçmek için en küçük değere sahip ve daha önceden ziyaret edilmemiş olan C’den devam edelim.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69285E6-B813-CE6E-38F8-DE83402D1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40" y="2699532"/>
            <a:ext cx="2928039" cy="1676968"/>
          </a:xfrm>
          <a:prstGeom prst="rect">
            <a:avLst/>
          </a:prstGeom>
        </p:spPr>
      </p:pic>
      <p:graphicFrame>
        <p:nvGraphicFramePr>
          <p:cNvPr id="2" name="Tablo 4">
            <a:extLst>
              <a:ext uri="{FF2B5EF4-FFF2-40B4-BE49-F238E27FC236}">
                <a16:creationId xmlns:a16="http://schemas.microsoft.com/office/drawing/2014/main" id="{FDA0749E-CCC5-501C-2C81-9782717D3B63}"/>
              </a:ext>
            </a:extLst>
          </p:cNvPr>
          <p:cNvGraphicFramePr>
            <a:graphicFrameLocks noGrp="1"/>
          </p:cNvGraphicFramePr>
          <p:nvPr/>
        </p:nvGraphicFramePr>
        <p:xfrm>
          <a:off x="3330184" y="2688393"/>
          <a:ext cx="328444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45">
                  <a:extLst>
                    <a:ext uri="{9D8B030D-6E8A-4147-A177-3AD203B41FA5}">
                      <a16:colId xmlns:a16="http://schemas.microsoft.com/office/drawing/2014/main" val="15657698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39364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93910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914550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1581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615543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038103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432738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Durum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013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Başlangıç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947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787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666350"/>
                  </a:ext>
                </a:extLst>
              </a:tr>
            </a:tbl>
          </a:graphicData>
        </a:graphic>
      </p:graphicFrame>
      <p:sp>
        <p:nvSpPr>
          <p:cNvPr id="6" name="Slayt Numarası Yer Tutucusu 1">
            <a:extLst>
              <a:ext uri="{FF2B5EF4-FFF2-40B4-BE49-F238E27FC236}">
                <a16:creationId xmlns:a16="http://schemas.microsoft.com/office/drawing/2014/main" id="{66CC3EBC-ABC3-FA2B-49D1-42987B51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35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1497780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7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 err="1">
                <a:solidFill>
                  <a:schemeClr val="accent2"/>
                </a:solidFill>
              </a:rPr>
              <a:t>Dijkstra</a:t>
            </a:r>
            <a:r>
              <a:rPr lang="tr-TR" sz="3000" b="1" dirty="0">
                <a:solidFill>
                  <a:schemeClr val="accent2"/>
                </a:solidFill>
              </a:rPr>
              <a:t> Algoritmasına Örnek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46" y="998804"/>
            <a:ext cx="6214707" cy="157294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tr-TR" sz="2200" b="1" dirty="0">
                <a:solidFill>
                  <a:schemeClr val="accent4"/>
                </a:solidFill>
              </a:rPr>
              <a:t>4.Aşama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C’den B ve D düğümlerine komşuluk bulunmakta. 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B’nin yeni değeri 3+1=4&lt;5 olduğu için B düğümün değerini güncelliyoruz. 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D’nin yeni değeri 3+4=7 oldu. 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Durum tablosunda B düğümünün değeri en düşük olduğu için B düğümünden devam ediyoruz.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69285E6-B813-CE6E-38F8-DE83402D1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40" y="2699532"/>
            <a:ext cx="2928039" cy="1676968"/>
          </a:xfrm>
          <a:prstGeom prst="rect">
            <a:avLst/>
          </a:prstGeom>
        </p:spPr>
      </p:pic>
      <p:graphicFrame>
        <p:nvGraphicFramePr>
          <p:cNvPr id="2" name="Tablo 4">
            <a:extLst>
              <a:ext uri="{FF2B5EF4-FFF2-40B4-BE49-F238E27FC236}">
                <a16:creationId xmlns:a16="http://schemas.microsoft.com/office/drawing/2014/main" id="{FDA0749E-CCC5-501C-2C81-9782717D3B63}"/>
              </a:ext>
            </a:extLst>
          </p:cNvPr>
          <p:cNvGraphicFramePr>
            <a:graphicFrameLocks noGrp="1"/>
          </p:cNvGraphicFramePr>
          <p:nvPr/>
        </p:nvGraphicFramePr>
        <p:xfrm>
          <a:off x="3330184" y="2688393"/>
          <a:ext cx="328444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45">
                  <a:extLst>
                    <a:ext uri="{9D8B030D-6E8A-4147-A177-3AD203B41FA5}">
                      <a16:colId xmlns:a16="http://schemas.microsoft.com/office/drawing/2014/main" val="15657698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39364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93910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914550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1581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615543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038103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432738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Durum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013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Başlangıç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947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787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666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939758"/>
                  </a:ext>
                </a:extLst>
              </a:tr>
            </a:tbl>
          </a:graphicData>
        </a:graphic>
      </p:graphicFrame>
      <p:sp>
        <p:nvSpPr>
          <p:cNvPr id="6" name="Slayt Numarası Yer Tutucusu 1">
            <a:extLst>
              <a:ext uri="{FF2B5EF4-FFF2-40B4-BE49-F238E27FC236}">
                <a16:creationId xmlns:a16="http://schemas.microsoft.com/office/drawing/2014/main" id="{FE78BB23-ECC7-DABB-26F9-EDF6B33A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36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018155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7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 err="1">
                <a:solidFill>
                  <a:schemeClr val="accent2"/>
                </a:solidFill>
              </a:rPr>
              <a:t>Dijkstra</a:t>
            </a:r>
            <a:r>
              <a:rPr lang="tr-TR" sz="3000" b="1" dirty="0">
                <a:solidFill>
                  <a:schemeClr val="accent2"/>
                </a:solidFill>
              </a:rPr>
              <a:t> Algoritmasına Örnek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46" y="998804"/>
            <a:ext cx="6214707" cy="15729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200" b="1" dirty="0">
                <a:solidFill>
                  <a:schemeClr val="accent4"/>
                </a:solidFill>
              </a:rPr>
              <a:t>5.Aşama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B düğümünün F düğümüne komşuluğu bulunmakta ve 4+1=5 den F’nin yeni değerini güncelliyoruz.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69285E6-B813-CE6E-38F8-DE83402D1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40" y="2699532"/>
            <a:ext cx="2928039" cy="1676968"/>
          </a:xfrm>
          <a:prstGeom prst="rect">
            <a:avLst/>
          </a:prstGeom>
        </p:spPr>
      </p:pic>
      <p:graphicFrame>
        <p:nvGraphicFramePr>
          <p:cNvPr id="2" name="Tablo 4">
            <a:extLst>
              <a:ext uri="{FF2B5EF4-FFF2-40B4-BE49-F238E27FC236}">
                <a16:creationId xmlns:a16="http://schemas.microsoft.com/office/drawing/2014/main" id="{FDA0749E-CCC5-501C-2C81-9782717D3B63}"/>
              </a:ext>
            </a:extLst>
          </p:cNvPr>
          <p:cNvGraphicFramePr>
            <a:graphicFrameLocks noGrp="1"/>
          </p:cNvGraphicFramePr>
          <p:nvPr/>
        </p:nvGraphicFramePr>
        <p:xfrm>
          <a:off x="3330184" y="2688393"/>
          <a:ext cx="328444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45">
                  <a:extLst>
                    <a:ext uri="{9D8B030D-6E8A-4147-A177-3AD203B41FA5}">
                      <a16:colId xmlns:a16="http://schemas.microsoft.com/office/drawing/2014/main" val="15657698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39364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93910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914550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1581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615543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038103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432738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Durum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013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Başlangıç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947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787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666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939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210522"/>
                  </a:ext>
                </a:extLst>
              </a:tr>
            </a:tbl>
          </a:graphicData>
        </a:graphic>
      </p:graphicFrame>
      <p:sp>
        <p:nvSpPr>
          <p:cNvPr id="6" name="Slayt Numarası Yer Tutucusu 1">
            <a:extLst>
              <a:ext uri="{FF2B5EF4-FFF2-40B4-BE49-F238E27FC236}">
                <a16:creationId xmlns:a16="http://schemas.microsoft.com/office/drawing/2014/main" id="{DC90DBB8-AD11-5383-B7E3-04B8D9CD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37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242256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7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 err="1">
                <a:solidFill>
                  <a:schemeClr val="accent2"/>
                </a:solidFill>
              </a:rPr>
              <a:t>Dijkstra</a:t>
            </a:r>
            <a:r>
              <a:rPr lang="tr-TR" sz="3000" b="1" dirty="0">
                <a:solidFill>
                  <a:schemeClr val="accent2"/>
                </a:solidFill>
              </a:rPr>
              <a:t> Algoritmasına Örnek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46" y="998804"/>
            <a:ext cx="6214707" cy="157294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tr-TR" sz="2200" b="1" dirty="0">
                <a:solidFill>
                  <a:schemeClr val="accent4"/>
                </a:solidFill>
              </a:rPr>
              <a:t>6.Aşama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F düğümü D ve H düğümüne komşuluğu bulunmakta.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H düğümünün değeri 5+2=7 olmakta.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D düğümünün değeri 7 iken  5+3=8 olması gerekmekteydi ama 8&gt;7 olduğundan mevcut değerini korudu.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69285E6-B813-CE6E-38F8-DE83402D1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40" y="2699532"/>
            <a:ext cx="2928039" cy="1676968"/>
          </a:xfrm>
          <a:prstGeom prst="rect">
            <a:avLst/>
          </a:prstGeom>
        </p:spPr>
      </p:pic>
      <p:graphicFrame>
        <p:nvGraphicFramePr>
          <p:cNvPr id="2" name="Tablo 4">
            <a:extLst>
              <a:ext uri="{FF2B5EF4-FFF2-40B4-BE49-F238E27FC236}">
                <a16:creationId xmlns:a16="http://schemas.microsoft.com/office/drawing/2014/main" id="{FDA0749E-CCC5-501C-2C81-9782717D3B63}"/>
              </a:ext>
            </a:extLst>
          </p:cNvPr>
          <p:cNvGraphicFramePr>
            <a:graphicFrameLocks noGrp="1"/>
          </p:cNvGraphicFramePr>
          <p:nvPr/>
        </p:nvGraphicFramePr>
        <p:xfrm>
          <a:off x="3330184" y="2688393"/>
          <a:ext cx="3284445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45">
                  <a:extLst>
                    <a:ext uri="{9D8B030D-6E8A-4147-A177-3AD203B41FA5}">
                      <a16:colId xmlns:a16="http://schemas.microsoft.com/office/drawing/2014/main" val="15657698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39364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93910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914550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1581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615543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038103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432738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Durum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013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Başlangıç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947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787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666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939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210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230165"/>
                  </a:ext>
                </a:extLst>
              </a:tr>
            </a:tbl>
          </a:graphicData>
        </a:graphic>
      </p:graphicFrame>
      <p:sp>
        <p:nvSpPr>
          <p:cNvPr id="6" name="Slayt Numarası Yer Tutucusu 1">
            <a:extLst>
              <a:ext uri="{FF2B5EF4-FFF2-40B4-BE49-F238E27FC236}">
                <a16:creationId xmlns:a16="http://schemas.microsoft.com/office/drawing/2014/main" id="{9F9384CC-207C-ACD9-FE6F-72DEC920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38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6480044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7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 err="1">
                <a:solidFill>
                  <a:schemeClr val="accent2"/>
                </a:solidFill>
              </a:rPr>
              <a:t>Dijkstra</a:t>
            </a:r>
            <a:r>
              <a:rPr lang="tr-TR" sz="3000" b="1" dirty="0">
                <a:solidFill>
                  <a:schemeClr val="accent2"/>
                </a:solidFill>
              </a:rPr>
              <a:t> Algoritmasına Örnek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46" y="998804"/>
            <a:ext cx="6214707" cy="157294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tr-TR" sz="2200" b="1" dirty="0">
                <a:solidFill>
                  <a:schemeClr val="accent4"/>
                </a:solidFill>
              </a:rPr>
              <a:t>7.Aşama ??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Örnekte D’den H’ye doğru olan yol için işlem yapılmamış.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D düğümünden de H düğümüne bir yol bulunmakta.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Çözümüne bakacak olursak 7+5=12&gt;7 olduğu için H değerinde bir değişiklik olmaz.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69285E6-B813-CE6E-38F8-DE83402D1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40" y="2699532"/>
            <a:ext cx="2928039" cy="1676968"/>
          </a:xfrm>
          <a:prstGeom prst="rect">
            <a:avLst/>
          </a:prstGeom>
        </p:spPr>
      </p:pic>
      <p:graphicFrame>
        <p:nvGraphicFramePr>
          <p:cNvPr id="2" name="Tablo 4">
            <a:extLst>
              <a:ext uri="{FF2B5EF4-FFF2-40B4-BE49-F238E27FC236}">
                <a16:creationId xmlns:a16="http://schemas.microsoft.com/office/drawing/2014/main" id="{FDA0749E-CCC5-501C-2C81-9782717D3B63}"/>
              </a:ext>
            </a:extLst>
          </p:cNvPr>
          <p:cNvGraphicFramePr>
            <a:graphicFrameLocks noGrp="1"/>
          </p:cNvGraphicFramePr>
          <p:nvPr/>
        </p:nvGraphicFramePr>
        <p:xfrm>
          <a:off x="3330184" y="2688393"/>
          <a:ext cx="328444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45">
                  <a:extLst>
                    <a:ext uri="{9D8B030D-6E8A-4147-A177-3AD203B41FA5}">
                      <a16:colId xmlns:a16="http://schemas.microsoft.com/office/drawing/2014/main" val="15657698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39364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93910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914550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1581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615543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038103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432738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Durum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013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Başlangıç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947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787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666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939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210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230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128716"/>
                  </a:ext>
                </a:extLst>
              </a:tr>
            </a:tbl>
          </a:graphicData>
        </a:graphic>
      </p:graphicFrame>
      <p:sp>
        <p:nvSpPr>
          <p:cNvPr id="6" name="Slayt Numarası Yer Tutucusu 1">
            <a:extLst>
              <a:ext uri="{FF2B5EF4-FFF2-40B4-BE49-F238E27FC236}">
                <a16:creationId xmlns:a16="http://schemas.microsoft.com/office/drawing/2014/main" id="{7DE55875-F1CA-2CB5-F5E5-EFDAF93C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39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131067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7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>
                <a:solidFill>
                  <a:schemeClr val="accent2"/>
                </a:solidFill>
              </a:rPr>
              <a:t>Prim Algoritması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39" y="904672"/>
            <a:ext cx="6214707" cy="3819945"/>
          </a:xfrm>
        </p:spPr>
        <p:txBody>
          <a:bodyPr>
            <a:normAutofit fontScale="92500"/>
          </a:bodyPr>
          <a:lstStyle/>
          <a:p>
            <a:pPr algn="just"/>
            <a:r>
              <a:rPr lang="tr-TR" sz="2200" dirty="0">
                <a:solidFill>
                  <a:schemeClr val="bg1"/>
                </a:solidFill>
              </a:rPr>
              <a:t>Algoritmanın çalışma prensibine bakacak olursak;</a:t>
            </a:r>
          </a:p>
          <a:p>
            <a:pPr algn="just"/>
            <a:endParaRPr lang="tr-TR" sz="22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tr-TR" sz="2200" b="1" dirty="0">
                <a:solidFill>
                  <a:schemeClr val="accent4"/>
                </a:solidFill>
              </a:rPr>
              <a:t>Adım-1:</a:t>
            </a:r>
            <a:r>
              <a:rPr lang="tr-TR" sz="2200" dirty="0">
                <a:solidFill>
                  <a:schemeClr val="bg1"/>
                </a:solidFill>
              </a:rPr>
              <a:t>Başlangıçta, herhangi bir noktayı ağacı oluşturmaya başlamak için seç.</a:t>
            </a:r>
          </a:p>
          <a:p>
            <a:pPr marL="0" indent="0" algn="just">
              <a:buNone/>
            </a:pPr>
            <a:r>
              <a:rPr lang="tr-TR" sz="2200" b="1" dirty="0">
                <a:solidFill>
                  <a:schemeClr val="accent4"/>
                </a:solidFill>
              </a:rPr>
              <a:t>Adım-2:</a:t>
            </a:r>
            <a:r>
              <a:rPr lang="tr-TR" sz="2200" dirty="0">
                <a:solidFill>
                  <a:schemeClr val="bg1"/>
                </a:solidFill>
              </a:rPr>
              <a:t>Oluşturulan ağaca eklemek için, şu ana kadar oluşturulmuş </a:t>
            </a:r>
            <a:r>
              <a:rPr lang="tr-TR" sz="2200" dirty="0">
                <a:solidFill>
                  <a:schemeClr val="accent4"/>
                </a:solidFill>
              </a:rPr>
              <a:t>ağaç üzerinden erişilebilen </a:t>
            </a:r>
            <a:r>
              <a:rPr lang="tr-TR" sz="2200" dirty="0">
                <a:solidFill>
                  <a:schemeClr val="bg1"/>
                </a:solidFill>
              </a:rPr>
              <a:t>ve daha önceden ağaca katılmamış olan </a:t>
            </a:r>
            <a:r>
              <a:rPr lang="tr-TR" sz="2200" dirty="0">
                <a:solidFill>
                  <a:schemeClr val="accent4"/>
                </a:solidFill>
              </a:rPr>
              <a:t>en küçük ağırlıklı kenarı seç.</a:t>
            </a:r>
          </a:p>
          <a:p>
            <a:pPr marL="0" indent="0" algn="just">
              <a:buNone/>
            </a:pPr>
            <a:r>
              <a:rPr lang="tr-TR" sz="2200" b="1" dirty="0">
                <a:solidFill>
                  <a:schemeClr val="accent4"/>
                </a:solidFill>
              </a:rPr>
              <a:t>Adım-3:</a:t>
            </a:r>
            <a:r>
              <a:rPr lang="tr-TR" sz="2200" dirty="0">
                <a:solidFill>
                  <a:schemeClr val="bg1"/>
                </a:solidFill>
              </a:rPr>
              <a:t>Eğer bu kenarın ağaca katılması, </a:t>
            </a:r>
            <a:r>
              <a:rPr lang="tr-TR" sz="2200" dirty="0">
                <a:solidFill>
                  <a:schemeClr val="accent4"/>
                </a:solidFill>
              </a:rPr>
              <a:t>bir çember oluşmasına sebep olmuyorsa</a:t>
            </a:r>
            <a:r>
              <a:rPr lang="tr-TR" sz="2200" dirty="0">
                <a:solidFill>
                  <a:schemeClr val="bg1"/>
                </a:solidFill>
              </a:rPr>
              <a:t>, ağaca ekle.</a:t>
            </a:r>
          </a:p>
          <a:p>
            <a:pPr marL="0" indent="0" algn="just">
              <a:buNone/>
            </a:pPr>
            <a:r>
              <a:rPr lang="tr-TR" sz="2200" b="1" dirty="0">
                <a:solidFill>
                  <a:schemeClr val="accent4"/>
                </a:solidFill>
              </a:rPr>
              <a:t>Adım-4:</a:t>
            </a:r>
            <a:r>
              <a:rPr lang="tr-TR" sz="2200" dirty="0">
                <a:solidFill>
                  <a:schemeClr val="bg1"/>
                </a:solidFill>
              </a:rPr>
              <a:t>Ağaçtaki kenar sayısı </a:t>
            </a:r>
            <a:r>
              <a:rPr lang="tr-TR" sz="2200" dirty="0">
                <a:solidFill>
                  <a:schemeClr val="accent4"/>
                </a:solidFill>
              </a:rPr>
              <a:t>(N-1)'e ulaşana kadar </a:t>
            </a:r>
            <a:r>
              <a:rPr lang="tr-TR" sz="2200" dirty="0">
                <a:solidFill>
                  <a:schemeClr val="bg1"/>
                </a:solidFill>
              </a:rPr>
              <a:t>ikinci adıma geri dön. </a:t>
            </a:r>
          </a:p>
        </p:txBody>
      </p:sp>
      <p:sp>
        <p:nvSpPr>
          <p:cNvPr id="3" name="Slayt Numarası Yer Tutucusu 1">
            <a:extLst>
              <a:ext uri="{FF2B5EF4-FFF2-40B4-BE49-F238E27FC236}">
                <a16:creationId xmlns:a16="http://schemas.microsoft.com/office/drawing/2014/main" id="{7C3B1571-5CE5-94BE-1969-242A0A23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4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814439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7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 fontScale="90000"/>
          </a:bodyPr>
          <a:lstStyle/>
          <a:p>
            <a:r>
              <a:rPr lang="tr-TR" sz="3000" b="1" dirty="0" err="1">
                <a:solidFill>
                  <a:schemeClr val="accent2"/>
                </a:solidFill>
              </a:rPr>
              <a:t>Dijkstra</a:t>
            </a:r>
            <a:r>
              <a:rPr lang="tr-TR" sz="3000" b="1" dirty="0">
                <a:solidFill>
                  <a:schemeClr val="accent2"/>
                </a:solidFill>
              </a:rPr>
              <a:t> Algoritmasına Örneğinin Sonucu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39" y="904673"/>
            <a:ext cx="6214707" cy="16670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200" dirty="0">
                <a:solidFill>
                  <a:schemeClr val="bg1"/>
                </a:solidFill>
              </a:rPr>
              <a:t>Tüm düğümleri gezdiğimize göre A düğümünden H düğümüne en kısa yol </a:t>
            </a:r>
            <a:r>
              <a:rPr lang="tr-TR" sz="2200" b="1" dirty="0">
                <a:solidFill>
                  <a:schemeClr val="accent4"/>
                </a:solidFill>
              </a:rPr>
              <a:t>A-&gt;E-&gt;C-&gt;B-&gt;F-&gt;H </a:t>
            </a:r>
            <a:r>
              <a:rPr lang="tr-TR" sz="2200" dirty="0">
                <a:solidFill>
                  <a:schemeClr val="bg1"/>
                </a:solidFill>
              </a:rPr>
              <a:t>şeklindedir ve maliyeti ise </a:t>
            </a:r>
            <a:r>
              <a:rPr lang="tr-TR" sz="2200" b="1" dirty="0">
                <a:solidFill>
                  <a:schemeClr val="accent4"/>
                </a:solidFill>
              </a:rPr>
              <a:t>1+2+1+1+2=7</a:t>
            </a:r>
            <a:r>
              <a:rPr lang="tr-TR" sz="2200" dirty="0">
                <a:solidFill>
                  <a:schemeClr val="bg1"/>
                </a:solidFill>
              </a:rPr>
              <a:t> </a:t>
            </a:r>
            <a:r>
              <a:rPr lang="tr-TR" sz="2200" dirty="0" err="1">
                <a:solidFill>
                  <a:schemeClr val="bg1"/>
                </a:solidFill>
              </a:rPr>
              <a:t>dir</a:t>
            </a:r>
            <a:r>
              <a:rPr lang="tr-TR" sz="22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A5B6D6F0-E44E-9FC6-7883-8D2062BBD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40" y="2699532"/>
            <a:ext cx="2928039" cy="1676968"/>
          </a:xfrm>
          <a:prstGeom prst="rect">
            <a:avLst/>
          </a:prstGeom>
        </p:spPr>
      </p:pic>
      <p:graphicFrame>
        <p:nvGraphicFramePr>
          <p:cNvPr id="3" name="Tablo 4">
            <a:extLst>
              <a:ext uri="{FF2B5EF4-FFF2-40B4-BE49-F238E27FC236}">
                <a16:creationId xmlns:a16="http://schemas.microsoft.com/office/drawing/2014/main" id="{DA993F5D-5809-8E75-4FE0-CA803E13B9C6}"/>
              </a:ext>
            </a:extLst>
          </p:cNvPr>
          <p:cNvGraphicFramePr>
            <a:graphicFrameLocks noGrp="1"/>
          </p:cNvGraphicFramePr>
          <p:nvPr/>
        </p:nvGraphicFramePr>
        <p:xfrm>
          <a:off x="3330184" y="2688393"/>
          <a:ext cx="328444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45">
                  <a:extLst>
                    <a:ext uri="{9D8B030D-6E8A-4147-A177-3AD203B41FA5}">
                      <a16:colId xmlns:a16="http://schemas.microsoft.com/office/drawing/2014/main" val="15657698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39364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93910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914550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1581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615543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038103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432738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Durum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013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Başlangıç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947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787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666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939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chemeClr val="accent2"/>
                          </a:solidFill>
                        </a:rPr>
                        <a:t>∞</a:t>
                      </a:r>
                      <a:endParaRPr lang="tr-T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210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230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128716"/>
                  </a:ext>
                </a:extLst>
              </a:tr>
            </a:tbl>
          </a:graphicData>
        </a:graphic>
      </p:graphicFrame>
      <p:sp>
        <p:nvSpPr>
          <p:cNvPr id="6" name="Slayt Numarası Yer Tutucusu 1">
            <a:extLst>
              <a:ext uri="{FF2B5EF4-FFF2-40B4-BE49-F238E27FC236}">
                <a16:creationId xmlns:a16="http://schemas.microsoft.com/office/drawing/2014/main" id="{AD9A8FC4-DDCB-8DC7-81D4-9DE32C44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40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18078575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7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164962"/>
            <a:ext cx="5915025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tr-TR" sz="3900" dirty="0">
                <a:solidFill>
                  <a:schemeClr val="bg1"/>
                </a:solidFill>
              </a:rPr>
              <a:t>Dinlediğiniz İçin</a:t>
            </a:r>
            <a:br>
              <a:rPr lang="tr-TR" sz="4500" b="1" dirty="0">
                <a:solidFill>
                  <a:schemeClr val="bg1"/>
                </a:solidFill>
              </a:rPr>
            </a:br>
            <a:r>
              <a:rPr lang="tr-TR" sz="4200" b="1" dirty="0">
                <a:solidFill>
                  <a:schemeClr val="bg1"/>
                </a:solidFill>
              </a:rPr>
              <a:t>Teşekkürler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4C3A2DB9-12BE-32FA-9A31-C185820A4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37" y="470904"/>
            <a:ext cx="1438725" cy="1883148"/>
          </a:xfrm>
          <a:prstGeom prst="rect">
            <a:avLst/>
          </a:prstGeom>
        </p:spPr>
      </p:pic>
      <p:sp>
        <p:nvSpPr>
          <p:cNvPr id="5" name="Slayt Numarası Yer Tutucusu 1">
            <a:extLst>
              <a:ext uri="{FF2B5EF4-FFF2-40B4-BE49-F238E27FC236}">
                <a16:creationId xmlns:a16="http://schemas.microsoft.com/office/drawing/2014/main" id="{68051893-167F-F9D0-625E-6F6099BD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41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198484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7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>
                <a:solidFill>
                  <a:schemeClr val="accent2"/>
                </a:solidFill>
              </a:rPr>
              <a:t>Prim Algoritması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031E34F-4FA9-B505-4BAF-63FE2C865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40" y="1068866"/>
            <a:ext cx="6239360" cy="3527101"/>
          </a:xfrm>
          <a:prstGeom prst="rect">
            <a:avLst/>
          </a:prstGeom>
        </p:spPr>
      </p:pic>
      <p:sp>
        <p:nvSpPr>
          <p:cNvPr id="9" name="Slayt Numarası Yer Tutucusu 1">
            <a:extLst>
              <a:ext uri="{FF2B5EF4-FFF2-40B4-BE49-F238E27FC236}">
                <a16:creationId xmlns:a16="http://schemas.microsoft.com/office/drawing/2014/main" id="{0750D4FE-1FFD-CBC8-40EF-21E41B20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5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150203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>
                <a:solidFill>
                  <a:schemeClr val="accent2"/>
                </a:solidFill>
              </a:rPr>
              <a:t>Prim Algoritmasına Örnek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46" y="998805"/>
            <a:ext cx="6214707" cy="107876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tr-TR" sz="2200" b="1" dirty="0">
                <a:solidFill>
                  <a:schemeClr val="accent4"/>
                </a:solidFill>
              </a:rPr>
              <a:t>1.Aşama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Bir başlangıç düğümü seçelim ve değerine 0 (Sıfır) atayalım. 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Başlangıçta diğer düğümlerin erişim imkanı olmadığı için uzaklık değerlerine sonsuz değerini atayalım.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E8E393AC-3AA7-B089-D984-A63E5F5EE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2538084"/>
            <a:ext cx="3429000" cy="1999864"/>
          </a:xfrm>
          <a:prstGeom prst="rect">
            <a:avLst/>
          </a:prstGeom>
        </p:spPr>
      </p:pic>
      <p:sp>
        <p:nvSpPr>
          <p:cNvPr id="13" name="Slayt Numarası Yer Tutucusu 1">
            <a:extLst>
              <a:ext uri="{FF2B5EF4-FFF2-40B4-BE49-F238E27FC236}">
                <a16:creationId xmlns:a16="http://schemas.microsoft.com/office/drawing/2014/main" id="{BCC5E26B-86F0-FD1E-6701-92CEAA1B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6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156295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>
                <a:solidFill>
                  <a:schemeClr val="accent2"/>
                </a:solidFill>
              </a:rPr>
              <a:t>Prim Algoritmasına Örnek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46" y="998804"/>
            <a:ext cx="6214707" cy="132468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tr-TR" sz="2200" b="1" dirty="0">
                <a:solidFill>
                  <a:schemeClr val="accent4"/>
                </a:solidFill>
              </a:rPr>
              <a:t>2.Aşama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Bir başlangıç düğümü belirlendikten sonra komşusu olan düğümlerin ağırlıkları güncellenir.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Düğümlerin değerleri güncellendikten sonra değeri en küçük olan düğüm seçilir.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738F66E-C1A5-A5C2-A302-8A65C786F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00" y="2672584"/>
            <a:ext cx="2368749" cy="1894999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EEB2A13-01CE-BF69-CC5A-9314A4018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152" y="2672584"/>
            <a:ext cx="2370731" cy="1894999"/>
          </a:xfrm>
          <a:prstGeom prst="rect">
            <a:avLst/>
          </a:prstGeom>
        </p:spPr>
      </p:pic>
      <p:sp>
        <p:nvSpPr>
          <p:cNvPr id="9" name="Ok: Sağ 8">
            <a:extLst>
              <a:ext uri="{FF2B5EF4-FFF2-40B4-BE49-F238E27FC236}">
                <a16:creationId xmlns:a16="http://schemas.microsoft.com/office/drawing/2014/main" id="{A96D0219-B570-96C7-62ED-E8592DD2D4D5}"/>
              </a:ext>
            </a:extLst>
          </p:cNvPr>
          <p:cNvSpPr/>
          <p:nvPr/>
        </p:nvSpPr>
        <p:spPr>
          <a:xfrm>
            <a:off x="3073400" y="3422650"/>
            <a:ext cx="685800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Slayt Numarası Yer Tutucusu 1">
            <a:extLst>
              <a:ext uri="{FF2B5EF4-FFF2-40B4-BE49-F238E27FC236}">
                <a16:creationId xmlns:a16="http://schemas.microsoft.com/office/drawing/2014/main" id="{DDB9E07F-D36A-F357-30C8-28029FC2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7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76625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>
                <a:solidFill>
                  <a:schemeClr val="accent2"/>
                </a:solidFill>
              </a:rPr>
              <a:t>Prim Algoritmasına Örnek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46" y="998804"/>
            <a:ext cx="6214707" cy="132468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tr-TR" sz="2200" b="1" dirty="0">
                <a:solidFill>
                  <a:schemeClr val="accent4"/>
                </a:solidFill>
              </a:rPr>
              <a:t>3.Aşama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En küçük değere sahip olan düğüm belirlendikten sonra yine komşusu olan düğümlerin ağırlıkları güncellenir.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Düğümlerin değerleri güncellendikten sonra değeri en küçük olan düğüm seçilir.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EEB2A13-01CE-BF69-CC5A-9314A4018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52" y="2675025"/>
            <a:ext cx="1711048" cy="1367694"/>
          </a:xfrm>
          <a:prstGeom prst="rect">
            <a:avLst/>
          </a:prstGeom>
        </p:spPr>
      </p:pic>
      <p:sp>
        <p:nvSpPr>
          <p:cNvPr id="9" name="Ok: Sağ 8">
            <a:extLst>
              <a:ext uri="{FF2B5EF4-FFF2-40B4-BE49-F238E27FC236}">
                <a16:creationId xmlns:a16="http://schemas.microsoft.com/office/drawing/2014/main" id="{A96D0219-B570-96C7-62ED-E8592DD2D4D5}"/>
              </a:ext>
            </a:extLst>
          </p:cNvPr>
          <p:cNvSpPr/>
          <p:nvPr/>
        </p:nvSpPr>
        <p:spPr>
          <a:xfrm>
            <a:off x="2019511" y="3195097"/>
            <a:ext cx="427494" cy="364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990BF92-64C2-C192-98A6-181732600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717" y="2674694"/>
            <a:ext cx="1765144" cy="1367694"/>
          </a:xfrm>
          <a:prstGeom prst="rect">
            <a:avLst/>
          </a:prstGeom>
        </p:spPr>
      </p:pic>
      <p:sp>
        <p:nvSpPr>
          <p:cNvPr id="11" name="Ok: Sağ 10">
            <a:extLst>
              <a:ext uri="{FF2B5EF4-FFF2-40B4-BE49-F238E27FC236}">
                <a16:creationId xmlns:a16="http://schemas.microsoft.com/office/drawing/2014/main" id="{75A71C5F-95EB-9615-A034-DBBD070130FA}"/>
              </a:ext>
            </a:extLst>
          </p:cNvPr>
          <p:cNvSpPr/>
          <p:nvPr/>
        </p:nvSpPr>
        <p:spPr>
          <a:xfrm>
            <a:off x="4334110" y="3195097"/>
            <a:ext cx="427494" cy="364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65F6A1CF-C923-3EF4-6DB2-443661F45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0778" y="2674693"/>
            <a:ext cx="1765144" cy="1403681"/>
          </a:xfrm>
          <a:prstGeom prst="rect">
            <a:avLst/>
          </a:prstGeom>
        </p:spPr>
      </p:pic>
      <p:sp>
        <p:nvSpPr>
          <p:cNvPr id="15" name="Slayt Numarası Yer Tutucusu 1">
            <a:extLst>
              <a:ext uri="{FF2B5EF4-FFF2-40B4-BE49-F238E27FC236}">
                <a16:creationId xmlns:a16="http://schemas.microsoft.com/office/drawing/2014/main" id="{68AA4E9A-AC17-2BBB-2FA3-64D273CA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8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55173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85830-6296-EE71-D0F9-11FB159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" y="145037"/>
            <a:ext cx="6567926" cy="485342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3833FC8E-D852-10CE-E4CE-AC60F9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0" y="351877"/>
            <a:ext cx="5808290" cy="510150"/>
          </a:xfrm>
        </p:spPr>
        <p:txBody>
          <a:bodyPr>
            <a:normAutofit/>
          </a:bodyPr>
          <a:lstStyle/>
          <a:p>
            <a:r>
              <a:rPr lang="tr-TR" sz="3000" b="1" dirty="0">
                <a:solidFill>
                  <a:schemeClr val="accent2"/>
                </a:solidFill>
              </a:rPr>
              <a:t>Prim Algoritmasına Örnek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2D9E5669-6F3A-D401-C2B9-D8FFCA40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46" y="998804"/>
            <a:ext cx="6214707" cy="1700245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tr-TR" sz="2200" b="1" dirty="0">
                <a:solidFill>
                  <a:schemeClr val="accent4"/>
                </a:solidFill>
              </a:rPr>
              <a:t>4.Aşama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En küçük değere sahip olan düğüm belirlendikten sonra yine komşusu olan düğümlerin ağırlıkları güncellenir.</a:t>
            </a:r>
          </a:p>
          <a:p>
            <a:pPr algn="just"/>
            <a:r>
              <a:rPr lang="tr-TR" sz="1900" dirty="0">
                <a:solidFill>
                  <a:schemeClr val="bg1"/>
                </a:solidFill>
              </a:rPr>
              <a:t>Düğümlerin değerleri güncellendikten sonra değeri en küçük olan düğüm seçilir.</a:t>
            </a:r>
          </a:p>
          <a:p>
            <a:pPr lvl="1" algn="just"/>
            <a:r>
              <a:rPr lang="tr-TR" sz="1600" dirty="0">
                <a:solidFill>
                  <a:schemeClr val="accent4"/>
                </a:solidFill>
              </a:rPr>
              <a:t>Örneğin bu adımında seçilen 6 değerinin komşularına baktığımızda </a:t>
            </a:r>
            <a:r>
              <a:rPr lang="tr-TR" sz="1600" b="1" dirty="0">
                <a:solidFill>
                  <a:schemeClr val="accent4"/>
                </a:solidFill>
              </a:rPr>
              <a:t>daha önce açılmış ve ağaca eklendiklerini</a:t>
            </a:r>
            <a:r>
              <a:rPr lang="tr-TR" sz="1600" dirty="0">
                <a:solidFill>
                  <a:schemeClr val="accent4"/>
                </a:solidFill>
              </a:rPr>
              <a:t> görüyoruz. Bu yüzden bir işlem yapmadan </a:t>
            </a:r>
            <a:r>
              <a:rPr lang="tr-TR" sz="1600" b="1" dirty="0">
                <a:solidFill>
                  <a:schemeClr val="accent4"/>
                </a:solidFill>
              </a:rPr>
              <a:t>ikinci en düşük değere geçiyoruz.</a:t>
            </a:r>
          </a:p>
        </p:txBody>
      </p:sp>
      <p:sp>
        <p:nvSpPr>
          <p:cNvPr id="9" name="Ok: Sağ 8">
            <a:extLst>
              <a:ext uri="{FF2B5EF4-FFF2-40B4-BE49-F238E27FC236}">
                <a16:creationId xmlns:a16="http://schemas.microsoft.com/office/drawing/2014/main" id="{A96D0219-B570-96C7-62ED-E8592DD2D4D5}"/>
              </a:ext>
            </a:extLst>
          </p:cNvPr>
          <p:cNvSpPr/>
          <p:nvPr/>
        </p:nvSpPr>
        <p:spPr>
          <a:xfrm>
            <a:off x="2019511" y="3550697"/>
            <a:ext cx="427494" cy="364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k: Sağ 10">
            <a:extLst>
              <a:ext uri="{FF2B5EF4-FFF2-40B4-BE49-F238E27FC236}">
                <a16:creationId xmlns:a16="http://schemas.microsoft.com/office/drawing/2014/main" id="{75A71C5F-95EB-9615-A034-DBBD070130FA}"/>
              </a:ext>
            </a:extLst>
          </p:cNvPr>
          <p:cNvSpPr/>
          <p:nvPr/>
        </p:nvSpPr>
        <p:spPr>
          <a:xfrm>
            <a:off x="4382184" y="3550697"/>
            <a:ext cx="427494" cy="364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65F6A1CF-C923-3EF4-6DB2-443661F45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55" y="3031318"/>
            <a:ext cx="1765144" cy="1403681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A7BE637D-9E64-3131-65DD-F0451F51A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718" y="3031317"/>
            <a:ext cx="1808236" cy="1403681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B043B7E4-E844-FAF0-3C0C-0F75AEB83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2908" y="3031316"/>
            <a:ext cx="1772752" cy="1403681"/>
          </a:xfrm>
          <a:prstGeom prst="rect">
            <a:avLst/>
          </a:prstGeom>
        </p:spPr>
      </p:pic>
      <p:sp>
        <p:nvSpPr>
          <p:cNvPr id="5" name="Slayt Numarası Yer Tutucusu 1">
            <a:extLst>
              <a:ext uri="{FF2B5EF4-FFF2-40B4-BE49-F238E27FC236}">
                <a16:creationId xmlns:a16="http://schemas.microsoft.com/office/drawing/2014/main" id="{DF653374-C1E5-E976-3936-97A62577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8A6D91C-E3C2-4838-A06E-04282F41152D}" type="slidenum">
              <a:rPr lang="tr-TR" smtClean="0">
                <a:solidFill>
                  <a:schemeClr val="bg1"/>
                </a:solidFill>
              </a:rPr>
              <a:t>9</a:t>
            </a:fld>
            <a:r>
              <a:rPr lang="tr-TR" dirty="0">
                <a:solidFill>
                  <a:schemeClr val="bg1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27896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5799</TotalTime>
  <Words>2332</Words>
  <Application>Microsoft Office PowerPoint</Application>
  <PresentationFormat>Özel</PresentationFormat>
  <Paragraphs>805</Paragraphs>
  <Slides>41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Tw Cen MT</vt:lpstr>
      <vt:lpstr>Office Teması</vt:lpstr>
      <vt:lpstr>PowerPoint Sunusu</vt:lpstr>
      <vt:lpstr>PowerPoint Sunusu</vt:lpstr>
      <vt:lpstr>Prim Algoritması</vt:lpstr>
      <vt:lpstr>Prim Algoritması</vt:lpstr>
      <vt:lpstr>Prim Algoritması</vt:lpstr>
      <vt:lpstr>Prim Algoritmasına Örnek</vt:lpstr>
      <vt:lpstr>Prim Algoritmasına Örnek</vt:lpstr>
      <vt:lpstr>Prim Algoritmasına Örnek</vt:lpstr>
      <vt:lpstr>Prim Algoritmasına Örnek</vt:lpstr>
      <vt:lpstr>Prim Algoritmasına Örnek</vt:lpstr>
      <vt:lpstr>Prim Algoritmasına Örnek</vt:lpstr>
      <vt:lpstr>Prim Algoritmasına Örnek</vt:lpstr>
      <vt:lpstr>Prim Algoritmasına Örnek</vt:lpstr>
      <vt:lpstr>PowerPoint Sunusu</vt:lpstr>
      <vt:lpstr>Kruskal Algoritması</vt:lpstr>
      <vt:lpstr>Kruskal Algoritmasına Örnek</vt:lpstr>
      <vt:lpstr>Kruskal Algoritmasına Örnek</vt:lpstr>
      <vt:lpstr>Kruskal Algoritmasına Örnek</vt:lpstr>
      <vt:lpstr>Kruskal Algoritmasına Örnek</vt:lpstr>
      <vt:lpstr>Kruskal Algoritmasına Örnek</vt:lpstr>
      <vt:lpstr>Kruskal Algoritmasına Örnek</vt:lpstr>
      <vt:lpstr>Kruskal Algoritmasına Örnek</vt:lpstr>
      <vt:lpstr>Kruskal Algoritmasına Örnek</vt:lpstr>
      <vt:lpstr>Kruskal Algoritmasına Örnek</vt:lpstr>
      <vt:lpstr>Kruskal Algoritmasına Örnek</vt:lpstr>
      <vt:lpstr>PowerPoint Sunusu</vt:lpstr>
      <vt:lpstr>Dijkstra Algoritması</vt:lpstr>
      <vt:lpstr>Dijkstra Algoritması</vt:lpstr>
      <vt:lpstr>Dijkstra Algoritması</vt:lpstr>
      <vt:lpstr>Dijkstra Algoritması</vt:lpstr>
      <vt:lpstr>Dijkstra Algoritması</vt:lpstr>
      <vt:lpstr>Dijkstra Algoritmasına Örnek</vt:lpstr>
      <vt:lpstr>Dijkstra Algoritmasına Örnek</vt:lpstr>
      <vt:lpstr>Dijkstra Algoritmasına Örnek</vt:lpstr>
      <vt:lpstr>Dijkstra Algoritmasına Örnek</vt:lpstr>
      <vt:lpstr>Dijkstra Algoritmasına Örnek</vt:lpstr>
      <vt:lpstr>Dijkstra Algoritmasına Örnek</vt:lpstr>
      <vt:lpstr>Dijkstra Algoritmasına Örnek</vt:lpstr>
      <vt:lpstr>Dijkstra Algoritmasına Örnek</vt:lpstr>
      <vt:lpstr>Dijkstra Algoritmasına Örneğinin Sonucu</vt:lpstr>
      <vt:lpstr>Dinlediğiniz İçin 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Büyük Veride Güvenlik ve Mahremiyet</dc:title>
  <dc:creator>Vahdettin Delibalta</dc:creator>
  <cp:lastModifiedBy>Vahdettin Delibalta</cp:lastModifiedBy>
  <cp:revision>94</cp:revision>
  <dcterms:created xsi:type="dcterms:W3CDTF">2022-12-06T12:53:48Z</dcterms:created>
  <dcterms:modified xsi:type="dcterms:W3CDTF">2023-01-15T21:04:00Z</dcterms:modified>
</cp:coreProperties>
</file>