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8" r:id="rId3"/>
    <p:sldId id="279" r:id="rId4"/>
    <p:sldId id="280" r:id="rId5"/>
    <p:sldId id="281" r:id="rId6"/>
    <p:sldId id="258" r:id="rId7"/>
    <p:sldId id="259" r:id="rId8"/>
    <p:sldId id="260" r:id="rId9"/>
    <p:sldId id="261" r:id="rId10"/>
    <p:sldId id="262" r:id="rId11"/>
    <p:sldId id="273" r:id="rId12"/>
    <p:sldId id="274" r:id="rId13"/>
    <p:sldId id="275" r:id="rId14"/>
    <p:sldId id="263" r:id="rId15"/>
    <p:sldId id="266" r:id="rId16"/>
    <p:sldId id="277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embeddedFontLst>
    <p:embeddedFont>
      <p:font typeface="Corbel" panose="020B05030202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FF8AAF-55CB-455A-8C60-A120D71BE68D}">
  <a:tblStyle styleId="{A7FF8AAF-55CB-455A-8C60-A120D71BE68D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3F7"/>
          </a:solidFill>
        </a:fill>
      </a:tcStyle>
    </a:wholeTbl>
    <a:band1H>
      <a:tcTxStyle/>
      <a:tcStyle>
        <a:tcBdr/>
        <a:fill>
          <a:solidFill>
            <a:srgbClr val="CD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913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952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124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272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595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5a25bcd3_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5f5a25bcd3_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72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5a25bcd3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5f5a25bcd3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981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5a25bcd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5f5a25bcd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713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f58684ff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f58684ff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86002" y="1008317"/>
            <a:ext cx="3388720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br>
              <a:rPr lang="en-AU" sz="2400"/>
            </a:br>
            <a:r>
              <a:rPr lang="en-AU" sz="4400" b="1"/>
              <a:t>WELCOME</a:t>
            </a:r>
            <a:br>
              <a:rPr lang="en-AU" sz="3200"/>
            </a:br>
            <a:endParaRPr sz="240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b="1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9268" y="1123837"/>
            <a:ext cx="7315200" cy="48609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4BFDEA-CC5B-AD4A-A47A-9FEBC6CF68F2}"/>
              </a:ext>
            </a:extLst>
          </p:cNvPr>
          <p:cNvSpPr/>
          <p:nvPr/>
        </p:nvSpPr>
        <p:spPr>
          <a:xfrm>
            <a:off x="5983629" y="3275112"/>
            <a:ext cx="224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-webkit-standard"/>
              </a:rPr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/>
              <a:t>Project Impact</a:t>
            </a:r>
            <a:br>
              <a:rPr lang="en-AU" b="1"/>
            </a:b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3869267" y="1123837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AU" sz="2400" dirty="0"/>
              <a:t>Students will be able to experience a better user interface which will make their course selection clear and efficient. </a:t>
            </a:r>
            <a:endParaRPr sz="2400" dirty="0"/>
          </a:p>
          <a:p>
            <a:pPr lvl="0"/>
            <a:endParaRPr sz="2400" dirty="0"/>
          </a:p>
          <a:p>
            <a:pPr lvl="0"/>
            <a:r>
              <a:rPr lang="en-AU" sz="2400" dirty="0"/>
              <a:t>For some specific majors, some bugs occur when students select course and this website can not be used normally on the mobile services. </a:t>
            </a:r>
            <a:endParaRPr sz="2400" dirty="0"/>
          </a:p>
          <a:p>
            <a:pPr lvl="0"/>
            <a:endParaRPr sz="2400" dirty="0"/>
          </a:p>
          <a:p>
            <a:pPr lvl="0"/>
            <a:r>
              <a:rPr lang="en-AU" sz="2400" dirty="0"/>
              <a:t>We believe that this project will encourage students to explore more about courses and enable students to consider a greater number of options when enrolling. </a:t>
            </a:r>
            <a:endParaRPr sz="2400" dirty="0"/>
          </a:p>
        </p:txBody>
      </p:sp>
      <p:sp>
        <p:nvSpPr>
          <p:cNvPr id="135" name="Google Shape;135;p19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3086026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AU" b="1" dirty="0"/>
              <a:t>Management</a:t>
            </a:r>
            <a:br>
              <a:rPr lang="en-AU" b="1" dirty="0"/>
            </a:br>
            <a:br>
              <a:rPr lang="en-AU" b="1" dirty="0"/>
            </a:br>
            <a:r>
              <a:rPr lang="en-US" altLang="zh-CN" b="1" dirty="0"/>
              <a:t>Scrum</a:t>
            </a:r>
            <a:endParaRPr b="1" dirty="0"/>
          </a:p>
        </p:txBody>
      </p:sp>
      <p:sp>
        <p:nvSpPr>
          <p:cNvPr id="113" name="Google Shape;113;p16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" name="Picture 2" descr="âscrumâçå¾çæç´¢ç»æ">
            <a:extLst>
              <a:ext uri="{FF2B5EF4-FFF2-40B4-BE49-F238E27FC236}">
                <a16:creationId xmlns:a16="http://schemas.microsoft.com/office/drawing/2014/main" id="{BD79D800-2F83-8C4E-9B0E-9BB3B624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23" y="1242143"/>
            <a:ext cx="8734377" cy="48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F19321-59ED-3943-99DA-FF71649968BB}"/>
              </a:ext>
            </a:extLst>
          </p:cNvPr>
          <p:cNvSpPr/>
          <p:nvPr/>
        </p:nvSpPr>
        <p:spPr>
          <a:xfrm>
            <a:off x="3487753" y="6263464"/>
            <a:ext cx="5216493" cy="655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rbel" panose="020B0503020204020204" pitchFamily="34" charset="0"/>
              </a:rPr>
              <a:t>Retrieved from: https://www.verbindungszentrum.com/scrum-en/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SzPts val="2400"/>
            </a:pPr>
            <a:endParaRPr lang="en-US" altLang="zh-C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9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96291" y="1123825"/>
            <a:ext cx="319380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AU" b="1" dirty="0"/>
              <a:t>Management</a:t>
            </a:r>
            <a:br>
              <a:rPr lang="en-AU" b="1" dirty="0"/>
            </a:br>
            <a:br>
              <a:rPr lang="en-AU" b="1" dirty="0"/>
            </a:br>
            <a:r>
              <a:rPr lang="en-US" altLang="zh-CN" b="1" dirty="0"/>
              <a:t>Planning poker</a:t>
            </a:r>
            <a:endParaRPr b="1" dirty="0"/>
          </a:p>
        </p:txBody>
      </p:sp>
      <p:sp>
        <p:nvSpPr>
          <p:cNvPr id="113" name="Google Shape;113;p16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" name="Picture 2" descr="ç¸å³å¾ç">
            <a:extLst>
              <a:ext uri="{FF2B5EF4-FFF2-40B4-BE49-F238E27FC236}">
                <a16:creationId xmlns:a16="http://schemas.microsoft.com/office/drawing/2014/main" id="{05E744D7-150A-DA40-8F84-0AF3E4615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624" y="1248753"/>
            <a:ext cx="5822486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4A1B62-03EF-CC43-816C-9735EA30CCE3}"/>
              </a:ext>
            </a:extLst>
          </p:cNvPr>
          <p:cNvSpPr/>
          <p:nvPr/>
        </p:nvSpPr>
        <p:spPr>
          <a:xfrm>
            <a:off x="787400" y="6237378"/>
            <a:ext cx="10617200" cy="655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rbel" panose="020B0503020204020204" pitchFamily="34" charset="0"/>
              </a:rPr>
              <a:t>Retrieved from: https://</a:t>
            </a:r>
            <a:r>
              <a:rPr lang="en-US" altLang="zh-CN" dirty="0" err="1">
                <a:latin typeface="Corbel" panose="020B0503020204020204" pitchFamily="34" charset="0"/>
              </a:rPr>
              <a:t>www.amazon.co.jp</a:t>
            </a:r>
            <a:r>
              <a:rPr lang="en-US" altLang="zh-CN" dirty="0">
                <a:latin typeface="Corbel" panose="020B0503020204020204" pitchFamily="34" charset="0"/>
              </a:rPr>
              <a:t>/Agile-Stationery-Estimation-Poker-Cards-–-Fibonacci</a:t>
            </a:r>
            <a:r>
              <a:rPr lang="ja-JP" altLang="en-US">
                <a:latin typeface="Corbel" panose="020B0503020204020204" pitchFamily="34" charset="0"/>
              </a:rPr>
              <a:t>シリーズ</a:t>
            </a:r>
            <a:r>
              <a:rPr lang="en-US" altLang="ja-JP" dirty="0">
                <a:latin typeface="Corbel" panose="020B0503020204020204" pitchFamily="34" charset="0"/>
              </a:rPr>
              <a:t>-–-6</a:t>
            </a:r>
            <a:r>
              <a:rPr lang="ja-JP" altLang="en-US">
                <a:latin typeface="Corbel" panose="020B0503020204020204" pitchFamily="34" charset="0"/>
              </a:rPr>
              <a:t>セット</a:t>
            </a:r>
            <a:r>
              <a:rPr lang="en-US" altLang="ja-JP" dirty="0">
                <a:latin typeface="Corbel" panose="020B0503020204020204" pitchFamily="34" charset="0"/>
              </a:rPr>
              <a:t>/</a:t>
            </a:r>
            <a:r>
              <a:rPr lang="en-US" altLang="zh-CN" dirty="0" err="1">
                <a:latin typeface="Corbel" panose="020B0503020204020204" pitchFamily="34" charset="0"/>
              </a:rPr>
              <a:t>dp</a:t>
            </a:r>
            <a:r>
              <a:rPr lang="en-US" altLang="zh-CN" dirty="0">
                <a:latin typeface="Corbel" panose="020B0503020204020204" pitchFamily="34" charset="0"/>
              </a:rPr>
              <a:t>/B01MDTJDST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SzPts val="2400"/>
            </a:pPr>
            <a:endParaRPr lang="en-US" altLang="zh-C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4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-41194" y="0"/>
            <a:ext cx="3594773" cy="307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b="1" dirty="0"/>
              <a:t>Management</a:t>
            </a:r>
            <a:br>
              <a:rPr lang="en-AU" b="1" dirty="0"/>
            </a:br>
            <a:endParaRPr lang="en-US" altLang="zh-CN" b="1" dirty="0"/>
          </a:p>
        </p:txBody>
      </p:sp>
      <p:sp>
        <p:nvSpPr>
          <p:cNvPr id="113" name="Google Shape;113;p16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25B9A97C-B1BE-724A-9F12-DBF27650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" y="1647440"/>
            <a:ext cx="11422743" cy="52105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9899F0-3136-ED49-9E52-1B3E92158A74}"/>
              </a:ext>
            </a:extLst>
          </p:cNvPr>
          <p:cNvSpPr/>
          <p:nvPr/>
        </p:nvSpPr>
        <p:spPr>
          <a:xfrm>
            <a:off x="1842675" y="2133600"/>
            <a:ext cx="2634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Brun down chart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7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AU" b="1" dirty="0"/>
              <a:t>Management</a:t>
            </a:r>
            <a:br>
              <a:rPr lang="en-AU" b="1" dirty="0"/>
            </a:br>
            <a:br>
              <a:rPr lang="en-AU" b="1" dirty="0"/>
            </a:br>
            <a:r>
              <a:rPr lang="en-AU" sz="3200" b="1" dirty="0"/>
              <a:t>Trello &amp; Slack</a:t>
            </a:r>
            <a:endParaRPr dirty="0"/>
          </a:p>
        </p:txBody>
      </p:sp>
      <p:pic>
        <p:nvPicPr>
          <p:cNvPr id="141" name="Google Shape;141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61860" y="1480201"/>
            <a:ext cx="4706807" cy="258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id="{3B84D52E-5A9A-0A46-A9EE-986041C59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759" y="4423741"/>
            <a:ext cx="1811535" cy="1848886"/>
          </a:xfrm>
          <a:prstGeom prst="rect">
            <a:avLst/>
          </a:prstGeom>
        </p:spPr>
      </p:pic>
      <p:pic>
        <p:nvPicPr>
          <p:cNvPr id="7" name="内容占位符 11">
            <a:extLst>
              <a:ext uri="{FF2B5EF4-FFF2-40B4-BE49-F238E27FC236}">
                <a16:creationId xmlns:a16="http://schemas.microsoft.com/office/drawing/2014/main" id="{112580C1-E6EF-5E4C-8330-516BE1919AF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725193" y="4382107"/>
            <a:ext cx="1811537" cy="1932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9;p21">
            <a:extLst>
              <a:ext uri="{FF2B5EF4-FFF2-40B4-BE49-F238E27FC236}">
                <a16:creationId xmlns:a16="http://schemas.microsoft.com/office/drawing/2014/main" id="{DA60C19F-44FB-5340-B0AB-FB203AA3CF9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26300" y="1151353"/>
            <a:ext cx="3435560" cy="51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D2B183-F45C-3B42-9E32-7139FA574FBF}"/>
              </a:ext>
            </a:extLst>
          </p:cNvPr>
          <p:cNvSpPr/>
          <p:nvPr/>
        </p:nvSpPr>
        <p:spPr>
          <a:xfrm>
            <a:off x="7317093" y="6384392"/>
            <a:ext cx="4706807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  <a:buSzPts val="2400"/>
            </a:pPr>
            <a:r>
              <a:rPr lang="en-US" altLang="zh-CN" dirty="0">
                <a:latin typeface="Corbel" panose="020B0503020204020204" pitchFamily="34" charset="0"/>
              </a:rPr>
              <a:t>Retrieved from: https://</a:t>
            </a:r>
            <a:r>
              <a:rPr lang="en-US" altLang="zh-CN" dirty="0" err="1">
                <a:latin typeface="Corbel" panose="020B0503020204020204" pitchFamily="34" charset="0"/>
              </a:rPr>
              <a:t>worldvectorlogo.com</a:t>
            </a:r>
            <a:r>
              <a:rPr lang="en-US" altLang="zh-CN" dirty="0">
                <a:latin typeface="Corbel" panose="020B0503020204020204" pitchFamily="34" charset="0"/>
              </a:rPr>
              <a:t>/</a:t>
            </a:r>
            <a:r>
              <a:rPr lang="en-US" altLang="zh-CN" dirty="0" err="1">
                <a:latin typeface="Corbel" panose="020B0503020204020204" pitchFamily="34" charset="0"/>
              </a:rPr>
              <a:t>zh</a:t>
            </a:r>
            <a:r>
              <a:rPr lang="en-US" altLang="zh-CN" dirty="0">
                <a:latin typeface="Corbel" panose="020B0503020204020204" pitchFamily="34" charset="0"/>
              </a:rPr>
              <a:t>/logo/</a:t>
            </a:r>
            <a:r>
              <a:rPr lang="en-US" altLang="zh-CN" dirty="0" err="1">
                <a:latin typeface="Corbel" panose="020B0503020204020204" pitchFamily="34" charset="0"/>
              </a:rPr>
              <a:t>trello</a:t>
            </a:r>
            <a:endParaRPr lang="en-US" altLang="zh-CN" dirty="0">
              <a:latin typeface="Corbel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F979A7-E6C9-7741-A659-3A043191B781}"/>
              </a:ext>
            </a:extLst>
          </p:cNvPr>
          <p:cNvSpPr/>
          <p:nvPr/>
        </p:nvSpPr>
        <p:spPr>
          <a:xfrm>
            <a:off x="1880989" y="6384917"/>
            <a:ext cx="5436104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SzPts val="2400"/>
            </a:pPr>
            <a:r>
              <a:rPr lang="en-US" altLang="zh-CN" dirty="0">
                <a:latin typeface="Corbel" panose="020B0503020204020204" pitchFamily="34" charset="0"/>
              </a:rPr>
              <a:t>Retrieved from: https://worldvectorlogo.com/zh/logo/slack-new-logo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SzPts val="2400"/>
            </a:pPr>
            <a:endParaRPr lang="en-US" altLang="zh-CN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40"/>
              <a:buFont typeface="Corbel"/>
              <a:buNone/>
            </a:pPr>
            <a:r>
              <a:rPr lang="en-AU" b="1" dirty="0"/>
              <a:t>Project Schedule</a:t>
            </a:r>
            <a:br>
              <a:rPr lang="en-AU" b="1" dirty="0"/>
            </a:br>
            <a:br>
              <a:rPr lang="en-AU" b="1" dirty="0"/>
            </a:br>
            <a:r>
              <a:rPr lang="en-AU" b="1" dirty="0"/>
              <a:t>Kick-Off: Weeks 1 - 2.</a:t>
            </a:r>
            <a:br>
              <a:rPr lang="en-AU" b="1" dirty="0"/>
            </a:br>
            <a:br>
              <a:rPr lang="en-AU" b="1" dirty="0"/>
            </a:br>
            <a:r>
              <a:rPr lang="en-AU" b="1" dirty="0"/>
              <a:t>Sprint 1: Weeks 3 - 5. </a:t>
            </a:r>
            <a:br>
              <a:rPr lang="en-AU" sz="3240" b="1" dirty="0"/>
            </a:br>
            <a:endParaRPr sz="3240" dirty="0"/>
          </a:p>
        </p:txBody>
      </p:sp>
      <p:pic>
        <p:nvPicPr>
          <p:cNvPr id="166" name="Google Shape;166;p23"/>
          <p:cNvPicPr preferRelativeResize="0">
            <a:picLocks noGrp="1"/>
          </p:cNvPicPr>
          <p:nvPr>
            <p:ph type="body" idx="1"/>
          </p:nvPr>
        </p:nvPicPr>
        <p:blipFill>
          <a:blip r:embed="rId3"/>
          <a:srcRect/>
          <a:stretch/>
        </p:blipFill>
        <p:spPr>
          <a:xfrm>
            <a:off x="4234374" y="1308295"/>
            <a:ext cx="6752493" cy="355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3779838" y="5051880"/>
            <a:ext cx="7661564" cy="126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Kick-Off</a:t>
            </a:r>
            <a:r>
              <a:rPr lang="en-AU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Team member recruitment, onboarding, project definition and setup.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AU" sz="18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Sprint 1</a:t>
            </a:r>
            <a:r>
              <a:rPr lang="en-AU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Project Audit 1, read and update feature for </a:t>
            </a:r>
            <a:r>
              <a:rPr lang="en-AU" sz="1800" dirty="0">
                <a:solidFill>
                  <a:schemeClr val="dk1"/>
                </a:solidFill>
                <a:latin typeface="Corbel"/>
              </a:rPr>
              <a:t>customisation interface.</a:t>
            </a:r>
            <a:endParaRPr sz="1800" dirty="0">
              <a:solidFill>
                <a:schemeClr val="dk1"/>
              </a:solidFill>
              <a:latin typeface="Corbe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>
            <a:picLocks noGrp="1"/>
          </p:cNvPicPr>
          <p:nvPr>
            <p:ph type="body" idx="1"/>
          </p:nvPr>
        </p:nvPicPr>
        <p:blipFill>
          <a:blip r:embed="rId3"/>
          <a:srcRect/>
          <a:stretch/>
        </p:blipFill>
        <p:spPr>
          <a:xfrm>
            <a:off x="3457622" y="1303243"/>
            <a:ext cx="8734378" cy="374226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3880870" y="5224915"/>
            <a:ext cx="7887796" cy="100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AU" sz="18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Sprint 2</a:t>
            </a:r>
            <a:r>
              <a:rPr lang="en-AU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lang="en-AU" sz="1800" dirty="0">
                <a:solidFill>
                  <a:schemeClr val="dk1"/>
                </a:solidFill>
                <a:latin typeface="Corbel"/>
              </a:rPr>
              <a:t>Project Audit 2, create and delete feature for customisation interface, access control.</a:t>
            </a:r>
          </a:p>
          <a:p>
            <a:pPr lvl="0"/>
            <a:endParaRPr sz="1800" dirty="0">
              <a:solidFill>
                <a:schemeClr val="dk1"/>
              </a:solidFill>
              <a:latin typeface="Corbel"/>
            </a:endParaRPr>
          </a:p>
          <a:p>
            <a:pPr lvl="0"/>
            <a:r>
              <a:rPr lang="en-AU" sz="18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Sprint 3</a:t>
            </a:r>
            <a:r>
              <a:rPr lang="en-AU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lang="en-AU" sz="1800" dirty="0">
                <a:solidFill>
                  <a:schemeClr val="dk1"/>
                </a:solidFill>
                <a:latin typeface="Corbel"/>
              </a:rPr>
              <a:t>Project Audit 3, duplicate feature and project poster.</a:t>
            </a:r>
            <a:endParaRPr sz="1800" dirty="0">
              <a:solidFill>
                <a:schemeClr val="dk1"/>
              </a:solidFill>
              <a:latin typeface="Corbel"/>
              <a:sym typeface="Corbel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Google Shape;165;p23">
            <a:extLst>
              <a:ext uri="{FF2B5EF4-FFF2-40B4-BE49-F238E27FC236}">
                <a16:creationId xmlns:a16="http://schemas.microsoft.com/office/drawing/2014/main" id="{EDC8E561-2B8A-774A-B038-3D64D4317D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240"/>
            </a:pPr>
            <a:r>
              <a:rPr lang="en-AU" b="1" dirty="0"/>
              <a:t>Project Schedule</a:t>
            </a:r>
            <a:br>
              <a:rPr lang="en-AU" b="1" dirty="0"/>
            </a:br>
            <a:br>
              <a:rPr lang="en-AU" b="1" dirty="0"/>
            </a:br>
            <a:r>
              <a:rPr lang="en-AU" b="1" dirty="0"/>
              <a:t>Sprint </a:t>
            </a:r>
            <a:r>
              <a:rPr lang="en-US" altLang="zh-CN" b="1" dirty="0"/>
              <a:t>2</a:t>
            </a:r>
            <a:r>
              <a:rPr lang="en-AU" b="1" dirty="0"/>
              <a:t>: Weeks </a:t>
            </a:r>
            <a:r>
              <a:rPr lang="en-US" altLang="zh-CN" b="1" dirty="0"/>
              <a:t>6</a:t>
            </a:r>
            <a:r>
              <a:rPr lang="en-AU" b="1" dirty="0"/>
              <a:t> - </a:t>
            </a:r>
            <a:r>
              <a:rPr lang="en-US" altLang="zh-CN" b="1" dirty="0"/>
              <a:t>7</a:t>
            </a:r>
            <a:r>
              <a:rPr lang="en-AU" b="1" dirty="0"/>
              <a:t>. </a:t>
            </a:r>
            <a:br>
              <a:rPr lang="en-AU" b="1" dirty="0"/>
            </a:br>
            <a:br>
              <a:rPr lang="en-AU" b="1" dirty="0"/>
            </a:br>
            <a:r>
              <a:rPr lang="en-AU" b="1" dirty="0"/>
              <a:t>Sprint </a:t>
            </a:r>
            <a:r>
              <a:rPr lang="en-US" altLang="zh-CN" b="1" dirty="0"/>
              <a:t>3</a:t>
            </a:r>
            <a:r>
              <a:rPr lang="en-AU" b="1" dirty="0"/>
              <a:t>: Weeks </a:t>
            </a:r>
            <a:r>
              <a:rPr lang="en-US" altLang="zh-CN" b="1" dirty="0"/>
              <a:t>8</a:t>
            </a:r>
            <a:r>
              <a:rPr lang="en-AU" b="1" dirty="0"/>
              <a:t> - </a:t>
            </a:r>
            <a:r>
              <a:rPr lang="en-US" altLang="zh-CN" b="1" dirty="0"/>
              <a:t>10</a:t>
            </a:r>
            <a:r>
              <a:rPr lang="en-AU" b="1" dirty="0"/>
              <a:t>. </a:t>
            </a:r>
            <a:br>
              <a:rPr lang="en-AU" sz="3240" b="1" dirty="0"/>
            </a:br>
            <a:endParaRPr sz="3240" dirty="0"/>
          </a:p>
        </p:txBody>
      </p:sp>
    </p:spTree>
    <p:extLst>
      <p:ext uri="{BB962C8B-B14F-4D97-AF65-F5344CB8AC3E}">
        <p14:creationId xmlns:p14="http://schemas.microsoft.com/office/powerpoint/2010/main" val="2990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>
            <a:picLocks noGrp="1"/>
          </p:cNvPicPr>
          <p:nvPr>
            <p:ph type="body" idx="1"/>
          </p:nvPr>
        </p:nvPicPr>
        <p:blipFill>
          <a:blip r:embed="rId3"/>
          <a:srcRect/>
          <a:stretch/>
        </p:blipFill>
        <p:spPr>
          <a:xfrm>
            <a:off x="0" y="1662446"/>
            <a:ext cx="12192000" cy="475645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297944" y="831449"/>
            <a:ext cx="28617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2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Project</a:t>
            </a:r>
            <a:r>
              <a:rPr lang="en-AU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AU" sz="32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Gantt</a:t>
            </a:r>
            <a:endParaRPr sz="3200" b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307217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40"/>
              <a:buFont typeface="Corbel"/>
              <a:buNone/>
            </a:pPr>
            <a:r>
              <a:rPr lang="en-AU" b="1" dirty="0"/>
              <a:t>Milestones</a:t>
            </a:r>
            <a:endParaRPr dirty="0"/>
          </a:p>
        </p:txBody>
      </p:sp>
      <p:sp>
        <p:nvSpPr>
          <p:cNvPr id="182" name="Google Shape;182;p25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2A30E5-CD61-5B41-A855-B250CC4F1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07328"/>
              </p:ext>
            </p:extLst>
          </p:nvPr>
        </p:nvGraphicFramePr>
        <p:xfrm>
          <a:off x="3545574" y="2848373"/>
          <a:ext cx="8127999" cy="3017520"/>
        </p:xfrm>
        <a:graphic>
          <a:graphicData uri="http://schemas.openxmlformats.org/drawingml/2006/table">
            <a:tbl>
              <a:tblPr firstRow="1" bandRow="1">
                <a:tableStyleId>{A7FF8AAF-55CB-455A-8C60-A120D71BE68D}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80330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4585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573063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endParaRPr lang="en-AU" sz="2800" b="1" i="0" u="none" strike="noStrike" cap="none" dirty="0">
                        <a:solidFill>
                          <a:schemeClr val="lt1"/>
                        </a:solidFill>
                        <a:effectLst/>
                        <a:latin typeface="Corbel"/>
                        <a:ea typeface="Corbel"/>
                        <a:cs typeface="Corbel"/>
                        <a:sym typeface="Arial"/>
                      </a:endParaRPr>
                    </a:p>
                    <a:p>
                      <a:pPr algn="ctr"/>
                      <a:endParaRPr lang="en-AU" sz="2800" b="1" i="0" u="none" strike="noStrike" cap="none" dirty="0">
                        <a:solidFill>
                          <a:schemeClr val="lt1"/>
                        </a:solidFill>
                        <a:effectLst/>
                        <a:latin typeface="Corbel"/>
                        <a:ea typeface="Corbel"/>
                        <a:cs typeface="Corbel"/>
                        <a:sym typeface="Arial"/>
                      </a:endParaRPr>
                    </a:p>
                    <a:p>
                      <a:pPr algn="ctr"/>
                      <a:r>
                        <a:rPr lang="en-AU" sz="2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orbel"/>
                          <a:ea typeface="Corbel"/>
                          <a:cs typeface="Corbel"/>
                          <a:sym typeface="Arial"/>
                        </a:rPr>
                        <a:t>Customisation Interface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Corbel"/>
                          <a:ea typeface="Corbel"/>
                          <a:cs typeface="Corbel"/>
                          <a:sym typeface="Arial"/>
                        </a:rPr>
                        <a:t>CRUD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cap="none" dirty="0">
                          <a:solidFill>
                            <a:schemeClr val="lt1"/>
                          </a:solidFill>
                          <a:effectLst/>
                          <a:latin typeface="Corbel"/>
                          <a:ea typeface="Corbel"/>
                          <a:cs typeface="Corbel"/>
                          <a:sym typeface="Arial"/>
                        </a:rPr>
                        <a:t>Create, read, update, and delete (CRUD) are the four basic functions for the customisation interface. 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378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orbel"/>
                          <a:ea typeface="Corbel"/>
                          <a:cs typeface="Corbel"/>
                          <a:sym typeface="Arial"/>
                        </a:rPr>
                        <a:t>Duplicate feature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orbel"/>
                          <a:ea typeface="Corbel"/>
                          <a:cs typeface="Corbel"/>
                          <a:sym typeface="Arial"/>
                        </a:rPr>
                        <a:t>Duplicate function is advanced function for the customisation interface. 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18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orbel"/>
                          <a:ea typeface="Corbel"/>
                          <a:cs typeface="Corbel"/>
                          <a:sym typeface="Arial"/>
                        </a:rPr>
                        <a:t>Access control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orbel"/>
                          <a:ea typeface="Corbel"/>
                          <a:cs typeface="Corbel"/>
                          <a:sym typeface="Arial"/>
                        </a:rPr>
                        <a:t>Access control allow specific user maintain specific data only.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390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5A6917E-AB88-9F47-BB17-B97ED921C12D}"/>
              </a:ext>
            </a:extLst>
          </p:cNvPr>
          <p:cNvSpPr/>
          <p:nvPr/>
        </p:nvSpPr>
        <p:spPr>
          <a:xfrm>
            <a:off x="3935040" y="1524440"/>
            <a:ext cx="7349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rgbClr val="24292E"/>
                </a:solidFill>
                <a:latin typeface="-apple-system"/>
              </a:rPr>
              <a:t>Customisation Interface will allow ANU staffs to login into the website and modify the data (Major, Minor, Specialisation). This feature includes the graphical user interface and database operations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/>
              <a:t>Technical and Other Constraints</a:t>
            </a:r>
            <a:br>
              <a:rPr lang="en-AU" b="1"/>
            </a:b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484034" y="1132980"/>
            <a:ext cx="3116370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AU" sz="2800" b="1" dirty="0"/>
              <a:t>Database Update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800" b="1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-AU" sz="2800" b="1" dirty="0"/>
              <a:t>New team on </a:t>
            </a:r>
            <a:endParaRPr sz="2800" b="1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2800" b="1" dirty="0"/>
              <a:t>continuing project</a:t>
            </a:r>
            <a:endParaRPr sz="2800" b="1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n-AU" sz="2800" b="1" dirty="0"/>
              <a:t> 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en-AU" sz="2800" b="1" dirty="0"/>
              <a:t>Access Control</a:t>
            </a:r>
            <a:endParaRPr dirty="0"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89" name="Google Shape;189;p26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0404" y="2300037"/>
            <a:ext cx="5137475" cy="342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/>
              <a:t>Project</a:t>
            </a:r>
            <a:br>
              <a:rPr lang="en-AU" b="1"/>
            </a:br>
            <a:r>
              <a:rPr lang="en-AU" b="1"/>
              <a:t>Introduction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889625" y="1123825"/>
            <a:ext cx="7315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AU" sz="2400" dirty="0"/>
              <a:t>A web apps that </a:t>
            </a:r>
            <a:r>
              <a:rPr lang="en-AU" sz="2400" b="1" dirty="0"/>
              <a:t>offers interactive degree planning </a:t>
            </a:r>
            <a:r>
              <a:rPr lang="en-AU" sz="2400" dirty="0"/>
              <a:t>and</a:t>
            </a:r>
            <a:r>
              <a:rPr lang="en-AU" sz="2400" b="1" dirty="0"/>
              <a:t> personalised course discovery </a:t>
            </a:r>
            <a:r>
              <a:rPr lang="en-AU" sz="2400" dirty="0"/>
              <a:t>to make picking courses simple and enjoyable for students. </a:t>
            </a:r>
            <a:endParaRPr sz="2400" dirty="0"/>
          </a:p>
        </p:txBody>
      </p:sp>
      <p:sp>
        <p:nvSpPr>
          <p:cNvPr id="98" name="Google Shape;98;p14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71775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/>
              <a:t>Resources, Risks and potential Costs</a:t>
            </a:r>
            <a:br>
              <a:rPr lang="en-AU" b="1"/>
            </a:b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3869267" y="464574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AU" b="1" dirty="0"/>
              <a:t>There are always uncontrollable factors in our work.</a:t>
            </a:r>
            <a:endParaRPr dirty="0"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b="1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AU" b="1" dirty="0"/>
              <a:t>We should guarantee the highest quality of our product in the shortest time. 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b="1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AU" b="1" dirty="0"/>
              <a:t> Relationship between teammates is also a kind of risks.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endParaRPr lang="en-AU" b="1" dirty="0"/>
          </a:p>
          <a:p>
            <a:pPr marL="182880" lvl="0" indent="-182880">
              <a:buSzPts val="2000"/>
            </a:pPr>
            <a:r>
              <a:rPr lang="en-AU" b="1" dirty="0"/>
              <a:t>Studying new things would take us some time.</a:t>
            </a:r>
            <a:endParaRPr b="1" dirty="0"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714" y="4803076"/>
            <a:ext cx="6063227" cy="156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3200401" y="5231271"/>
            <a:ext cx="251031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r>
              <a:rPr lang="en-AU" sz="2000" b="1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Budget for the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Cloud Server: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 dirty="0"/>
              <a:t>IP Concerns</a:t>
            </a:r>
            <a:br>
              <a:rPr lang="en-AU" b="1" dirty="0"/>
            </a:br>
            <a:endParaRPr dirty="0"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 b="1" dirty="0"/>
              <a:t>There will be no non-disclosure agreement required.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 b="1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AU" sz="2400" b="1" dirty="0"/>
              <a:t>Any materials, tools, methods/techniques and software provided by Clients advised and agreed to be Clients’ Copyright, will remain the intellectual property of Clients. 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lang="en-AU" sz="2400" b="1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AU" sz="2400" b="1" dirty="0"/>
              <a:t>New codes developed by project members will be owned by project team.</a:t>
            </a:r>
            <a:endParaRPr dirty="0"/>
          </a:p>
          <a:p>
            <a:pPr marL="182880" lvl="0" indent="-558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06" name="Google Shape;206;p28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/>
              <a:t>THANK  YOU</a:t>
            </a: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1"/>
          </p:nvPr>
        </p:nvSpPr>
        <p:spPr>
          <a:xfrm>
            <a:off x="3612140" y="864109"/>
            <a:ext cx="8153329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AU" sz="2400" b="1" dirty="0"/>
              <a:t>References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AU" sz="2400" dirty="0" err="1"/>
              <a:t>Galitz</a:t>
            </a:r>
            <a:r>
              <a:rPr lang="en-AU" sz="2400" dirty="0"/>
              <a:t>, W. O., &amp; Safari Books Online. (2007). The essential guide to user interface design: An introduction to GUI design principles and techniques (3rd ed.). Indianapolis, IN: Wiley Pub.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lang="en-AU"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SFIA Foundation (2017). Levels of responsibility. Retrieved from https://</a:t>
            </a:r>
            <a:r>
              <a:rPr lang="en-US" sz="2400" dirty="0" err="1"/>
              <a:t>www.sfia-online.org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/framework/sfia-7/</a:t>
            </a:r>
            <a:r>
              <a:rPr lang="en-US" sz="2400" dirty="0" err="1"/>
              <a:t>busskills</a:t>
            </a:r>
            <a:endParaRPr lang="en-AU" sz="2400" dirty="0"/>
          </a:p>
          <a:p>
            <a:pPr marL="182880" lvl="0" indent="-304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213" name="Google Shape;213;p29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/>
              <a:t>Project</a:t>
            </a:r>
            <a:br>
              <a:rPr lang="en-AU" b="1"/>
            </a:br>
            <a:r>
              <a:rPr lang="en-AU" b="1"/>
              <a:t>Introduction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889625" y="1123825"/>
            <a:ext cx="7315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AU" sz="2400" dirty="0"/>
              <a:t>A web apps that </a:t>
            </a:r>
            <a:r>
              <a:rPr lang="en-AU" sz="2400" b="1" dirty="0"/>
              <a:t>offers interactive degree planning and personalised course discovery </a:t>
            </a:r>
            <a:r>
              <a:rPr lang="en-AU" sz="2400" dirty="0"/>
              <a:t>to make picking courses simple and enjoyable for students. </a:t>
            </a:r>
            <a:endParaRPr sz="2400" dirty="0"/>
          </a:p>
        </p:txBody>
      </p:sp>
      <p:sp>
        <p:nvSpPr>
          <p:cNvPr id="105" name="Google Shape;105;p15"/>
          <p:cNvSpPr/>
          <p:nvPr/>
        </p:nvSpPr>
        <p:spPr>
          <a:xfrm>
            <a:off x="3159679" y="292840"/>
            <a:ext cx="8734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875" y="2526800"/>
            <a:ext cx="8310274" cy="384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46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 dirty="0"/>
              <a:t>Project</a:t>
            </a:r>
            <a:br>
              <a:rPr lang="en-AU" b="1" dirty="0"/>
            </a:br>
            <a:r>
              <a:rPr lang="en-AU" b="1" dirty="0"/>
              <a:t>Introduction</a:t>
            </a:r>
            <a:endParaRPr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3889625" y="1123825"/>
            <a:ext cx="7315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en-AU" sz="2400" dirty="0"/>
              <a:t>A web apps that </a:t>
            </a:r>
            <a:r>
              <a:rPr lang="en-AU" sz="2400" b="1" dirty="0"/>
              <a:t>offers interactive degree planning and personalised course discovery </a:t>
            </a:r>
            <a:r>
              <a:rPr lang="en-AU" sz="2400" dirty="0"/>
              <a:t>to make picking courses simple and enjoyable for students. </a:t>
            </a:r>
            <a:endParaRPr sz="2400" dirty="0"/>
          </a:p>
        </p:txBody>
      </p:sp>
      <p:sp>
        <p:nvSpPr>
          <p:cNvPr id="113" name="Google Shape;113;p16"/>
          <p:cNvSpPr/>
          <p:nvPr/>
        </p:nvSpPr>
        <p:spPr>
          <a:xfrm>
            <a:off x="3159679" y="292840"/>
            <a:ext cx="8734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256" y="2515275"/>
            <a:ext cx="7637325" cy="4167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96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/>
              <a:t>Project</a:t>
            </a:r>
            <a:br>
              <a:rPr lang="en-AU" b="1"/>
            </a:br>
            <a:r>
              <a:rPr lang="en-AU" b="1"/>
              <a:t>Introduction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3869325" y="1705850"/>
            <a:ext cx="7315200" cy="42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 sz="2400" dirty="0"/>
              <a:t>This project will </a:t>
            </a:r>
            <a:r>
              <a:rPr lang="en-AU" sz="2400" b="1" dirty="0"/>
              <a:t>enhance</a:t>
            </a:r>
            <a:r>
              <a:rPr lang="en-AU" sz="2400" dirty="0"/>
              <a:t> the former </a:t>
            </a:r>
            <a:r>
              <a:rPr lang="en-AU" sz="2400" b="1" dirty="0"/>
              <a:t>Intelligent Course Scheduler</a:t>
            </a:r>
            <a:r>
              <a:rPr lang="en-AU" sz="2400" dirty="0"/>
              <a:t> in the </a:t>
            </a:r>
            <a:r>
              <a:rPr lang="en-AU" sz="2400" b="1" dirty="0"/>
              <a:t>Customisation Interface</a:t>
            </a:r>
            <a:r>
              <a:rPr lang="en-AU" sz="2400" dirty="0"/>
              <a:t> area (for ANU Staff to maintain the data)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AutoNum type="arabicPeriod"/>
            </a:pPr>
            <a:r>
              <a:rPr lang="en-AU" sz="2400" b="1" dirty="0"/>
              <a:t>CRUD</a:t>
            </a:r>
            <a:r>
              <a:rPr lang="en-AU" sz="2400" dirty="0"/>
              <a:t> for courses, degrees, MMS, etc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AutoNum type="arabicPeriod"/>
            </a:pPr>
            <a:r>
              <a:rPr lang="en-AU" sz="2400" b="1" dirty="0"/>
              <a:t>Duplicate</a:t>
            </a:r>
            <a:r>
              <a:rPr lang="en-AU" sz="2400" dirty="0"/>
              <a:t> feature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AutoNum type="arabicPeriod"/>
            </a:pPr>
            <a:r>
              <a:rPr lang="en-AU" sz="2400" b="1" dirty="0"/>
              <a:t>Access Control</a:t>
            </a:r>
            <a:r>
              <a:rPr lang="en-AU" sz="2400" dirty="0"/>
              <a:t> so specific staff can only maintain specific data</a:t>
            </a:r>
            <a:endParaRPr sz="2400" dirty="0"/>
          </a:p>
        </p:txBody>
      </p:sp>
      <p:sp>
        <p:nvSpPr>
          <p:cNvPr id="5" name="Google Shape;113;p16">
            <a:extLst>
              <a:ext uri="{FF2B5EF4-FFF2-40B4-BE49-F238E27FC236}">
                <a16:creationId xmlns:a16="http://schemas.microsoft.com/office/drawing/2014/main" id="{D706AC58-2E21-EB47-B126-5519A3ED9A68}"/>
              </a:ext>
            </a:extLst>
          </p:cNvPr>
          <p:cNvSpPr/>
          <p:nvPr/>
        </p:nvSpPr>
        <p:spPr>
          <a:xfrm>
            <a:off x="3159679" y="292840"/>
            <a:ext cx="8734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76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17912" y="1128412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/>
              <a:t>Team Members</a:t>
            </a:r>
            <a:br>
              <a:rPr lang="en-AU" b="1"/>
            </a:br>
            <a:br>
              <a:rPr lang="en-AU" b="1"/>
            </a:br>
            <a:br>
              <a:rPr lang="en-AU" b="1"/>
            </a:br>
            <a:r>
              <a:rPr lang="en-AU" b="1"/>
              <a:t>We are a newly formed project team </a:t>
            </a:r>
            <a:br>
              <a:rPr lang="en-AU" sz="2800"/>
            </a:br>
            <a:br>
              <a:rPr lang="en-AU" sz="2800"/>
            </a:br>
            <a:endParaRPr sz="28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782" y="1123824"/>
            <a:ext cx="8167968" cy="57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869263" y="1123825"/>
            <a:ext cx="7315200" cy="12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AU" sz="3000" b="1"/>
              <a:t>Our Key Stakeholders </a:t>
            </a:r>
            <a:endParaRPr sz="2400" b="1"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3086026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/>
              <a:t>Main</a:t>
            </a:r>
            <a:br>
              <a:rPr lang="en-AU" b="1"/>
            </a:br>
            <a:r>
              <a:rPr lang="en-AU" b="1"/>
              <a:t>Stakeholders</a:t>
            </a:r>
            <a:endParaRPr b="1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2450" y="2062957"/>
            <a:ext cx="8168859" cy="272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594773" y="4523976"/>
            <a:ext cx="7864179" cy="183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AU" sz="18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ANU Student Service Staff as the user for the system management.</a:t>
            </a:r>
            <a:endParaRPr sz="1800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AU" sz="18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ANU Students as the user of the system.</a:t>
            </a:r>
            <a:endParaRPr sz="1800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</a:pPr>
            <a:r>
              <a:rPr lang="en-AU" sz="18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Joseph and Safeer as the client.</a:t>
            </a:r>
            <a:endParaRPr sz="1800" dirty="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Client’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b="1"/>
              <a:t>Expectations</a:t>
            </a:r>
            <a:r>
              <a:rPr lang="en-AU" sz="2400" b="1">
                <a:solidFill>
                  <a:srgbClr val="595959"/>
                </a:solidFill>
              </a:rPr>
              <a:t> 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159679" y="292840"/>
            <a:ext cx="8734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417166" y="2207248"/>
            <a:ext cx="8219525" cy="2434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95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en-AU" sz="24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Regular and timely communication.</a:t>
            </a:r>
            <a:endParaRPr sz="2400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495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en-AU" sz="24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Strong team motivation, teamwork and self-direction.</a:t>
            </a:r>
            <a:endParaRPr sz="2400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495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en-AU" sz="24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Critical thinking about project design and direction.</a:t>
            </a:r>
            <a:endParaRPr sz="2400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495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en-AU" sz="24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Delivery of a fully-featured and robust product.</a:t>
            </a:r>
            <a:endParaRPr sz="2400" dirty="0">
              <a:solidFill>
                <a:srgbClr val="595959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495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Char char="●"/>
            </a:pPr>
            <a:r>
              <a:rPr lang="en-AU" sz="2400" dirty="0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rPr>
              <a:t>Responsibility for maintenance of the live product.</a:t>
            </a:r>
            <a:endParaRPr sz="2400" dirty="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AU" b="1"/>
              <a:t>Client's Vision</a:t>
            </a:r>
            <a:br>
              <a:rPr lang="en-AU" b="1"/>
            </a:b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AU" sz="2400" dirty="0"/>
              <a:t>Improving the recommendation algorithms</a:t>
            </a:r>
          </a:p>
          <a:p>
            <a:r>
              <a:rPr lang="en-AU" sz="2400" dirty="0"/>
              <a:t>Dynamically auto-generated degree plans for students</a:t>
            </a:r>
          </a:p>
          <a:p>
            <a:r>
              <a:rPr lang="en-AU" sz="2400" dirty="0"/>
              <a:t>More useful information about courses (like reviews)</a:t>
            </a:r>
          </a:p>
          <a:p>
            <a:r>
              <a:rPr lang="en-AU" sz="2400" dirty="0"/>
              <a:t>Providing enrolment metrics to ANU staff</a:t>
            </a:r>
          </a:p>
          <a:p>
            <a:r>
              <a:rPr lang="en-AU" sz="2400" dirty="0"/>
              <a:t>Streamline administration tasks like graduation and timetabling</a:t>
            </a:r>
          </a:p>
          <a:p>
            <a:r>
              <a:rPr lang="en-AU" sz="2400" dirty="0"/>
              <a:t>Improved plan saving and sharing system</a:t>
            </a:r>
          </a:p>
        </p:txBody>
      </p:sp>
      <p:sp>
        <p:nvSpPr>
          <p:cNvPr id="128" name="Google Shape;128;p18"/>
          <p:cNvSpPr/>
          <p:nvPr/>
        </p:nvSpPr>
        <p:spPr>
          <a:xfrm>
            <a:off x="3159679" y="292840"/>
            <a:ext cx="873437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Intelligent Course Scheduler</a:t>
            </a:r>
            <a:endParaRPr sz="4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751</Words>
  <Application>Microsoft Macintosh PowerPoint</Application>
  <PresentationFormat>Widescreen</PresentationFormat>
  <Paragraphs>119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Corbel</vt:lpstr>
      <vt:lpstr>-apple-system</vt:lpstr>
      <vt:lpstr>Noto Sans Symbols</vt:lpstr>
      <vt:lpstr>Arial</vt:lpstr>
      <vt:lpstr>-webkit-standard</vt:lpstr>
      <vt:lpstr>Frame</vt:lpstr>
      <vt:lpstr> WELCOME </vt:lpstr>
      <vt:lpstr>Project Introduction</vt:lpstr>
      <vt:lpstr>Project Introduction</vt:lpstr>
      <vt:lpstr>Project Introduction</vt:lpstr>
      <vt:lpstr>Project Introduction</vt:lpstr>
      <vt:lpstr>Team Members   We are a newly formed project team   </vt:lpstr>
      <vt:lpstr>Main Stakeholders</vt:lpstr>
      <vt:lpstr>Client’ Expectations </vt:lpstr>
      <vt:lpstr>Client's Vision </vt:lpstr>
      <vt:lpstr>Project Impact </vt:lpstr>
      <vt:lpstr>Management  Scrum</vt:lpstr>
      <vt:lpstr>Management  Planning poker</vt:lpstr>
      <vt:lpstr>Management </vt:lpstr>
      <vt:lpstr>Management  Trello &amp; Slack</vt:lpstr>
      <vt:lpstr>Project Schedule  Kick-Off: Weeks 1 - 2.  Sprint 1: Weeks 3 - 5.  </vt:lpstr>
      <vt:lpstr>Project Schedule  Sprint 2: Weeks 6 - 7.   Sprint 3: Weeks 8 - 10.  </vt:lpstr>
      <vt:lpstr>PowerPoint Presentation</vt:lpstr>
      <vt:lpstr>Milestones</vt:lpstr>
      <vt:lpstr>Technical and Other Constraints </vt:lpstr>
      <vt:lpstr>Resources, Risks and potential Costs </vt:lpstr>
      <vt:lpstr>IP Concerns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WELCOME </dc:title>
  <cp:lastModifiedBy>Rui Zhang</cp:lastModifiedBy>
  <cp:revision>12</cp:revision>
  <dcterms:modified xsi:type="dcterms:W3CDTF">2019-08-08T13:43:54Z</dcterms:modified>
</cp:coreProperties>
</file>