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14"/>
  </p:normalViewPr>
  <p:slideViewPr>
    <p:cSldViewPr snapToGrid="0" snapToObjects="1">
      <p:cViewPr varScale="1">
        <p:scale>
          <a:sx n="93" d="100"/>
          <a:sy n="93" d="100"/>
        </p:scale>
        <p:origin x="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8/6/19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8/6/19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illioncourse.slack.com/" TargetMode="External"/><Relationship Id="rId2" Type="http://schemas.openxmlformats.org/officeDocument/2006/relationships/hyperlink" Target="https://github.com/million-coursework" TargetMode="External"/><Relationship Id="rId1" Type="http://schemas.openxmlformats.org/officeDocument/2006/relationships/slideLayout" Target="../slideLayouts/slideLayout2.xml"/><Relationship Id="rId6" Type="http://schemas.openxmlformats.org/officeDocument/2006/relationships/hyperlink" Target="https://github.com/AICourseSelection" TargetMode="External"/><Relationship Id="rId5" Type="http://schemas.openxmlformats.org/officeDocument/2006/relationships/hyperlink" Target="https://docs.google.com/spreadsheets/d/1VDyPTPGakaePHO59xfDXeRE0bjdDeTqzyIgMXlnG3V4/edit?usp=sharing" TargetMode="External"/><Relationship Id="rId4" Type="http://schemas.openxmlformats.org/officeDocument/2006/relationships/hyperlink" Target="https://trello.com/b/NZ6f3hWP/million-course-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8039-5877-7A4B-B5FA-2B480277D2B6}"/>
              </a:ext>
            </a:extLst>
          </p:cNvPr>
          <p:cNvSpPr>
            <a:spLocks noGrp="1"/>
          </p:cNvSpPr>
          <p:nvPr>
            <p:ph type="title"/>
          </p:nvPr>
        </p:nvSpPr>
        <p:spPr>
          <a:xfrm>
            <a:off x="86002" y="1008317"/>
            <a:ext cx="3388720" cy="4601183"/>
          </a:xfrm>
        </p:spPr>
        <p:txBody>
          <a:bodyPr>
            <a:noAutofit/>
          </a:bodyPr>
          <a:lstStyle/>
          <a:p>
            <a:br>
              <a:rPr lang="en-AU" sz="2400" dirty="0"/>
            </a:br>
            <a:r>
              <a:rPr lang="en-AU" sz="3200" dirty="0"/>
              <a:t>We are a newly formed project team. </a:t>
            </a:r>
            <a:br>
              <a:rPr lang="en-AU" sz="3200" dirty="0"/>
            </a:br>
            <a:r>
              <a:rPr lang="en-AU" sz="3200" dirty="0"/>
              <a:t>Based on the existing academic curriculum planning support system, we are</a:t>
            </a:r>
            <a:r>
              <a:rPr lang="zh-CN" altLang="en-US" sz="3200" dirty="0"/>
              <a:t> </a:t>
            </a:r>
            <a:r>
              <a:rPr lang="en-AU" sz="3200" dirty="0"/>
              <a:t>launching a project to further improve its functionality and user experience.</a:t>
            </a:r>
            <a:endParaRPr lang="en-US" sz="2400" dirty="0"/>
          </a:p>
        </p:txBody>
      </p:sp>
      <p:sp>
        <p:nvSpPr>
          <p:cNvPr id="3" name="Content Placeholder 2">
            <a:extLst>
              <a:ext uri="{FF2B5EF4-FFF2-40B4-BE49-F238E27FC236}">
                <a16:creationId xmlns:a16="http://schemas.microsoft.com/office/drawing/2014/main" id="{2FDB6D10-0C05-6E45-88C2-DE90BB63CAF0}"/>
              </a:ext>
            </a:extLst>
          </p:cNvPr>
          <p:cNvSpPr>
            <a:spLocks noGrp="1"/>
          </p:cNvSpPr>
          <p:nvPr>
            <p:ph idx="1"/>
          </p:nvPr>
        </p:nvSpPr>
        <p:spPr/>
        <p:txBody>
          <a:bodyPr/>
          <a:lstStyle/>
          <a:p>
            <a:pPr marL="0" indent="0">
              <a:buNone/>
            </a:pPr>
            <a:endParaRPr lang="en-US" sz="2400" b="1" dirty="0"/>
          </a:p>
          <a:p>
            <a:pPr marL="0" indent="0">
              <a:buNone/>
            </a:pPr>
            <a:r>
              <a:rPr lang="en-US" sz="2400" b="1" dirty="0"/>
              <a:t>Team Members: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99754D-E2E9-5547-ABC4-FCC676A4BC05}"/>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Million Coursework Students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aphicFrame>
        <p:nvGraphicFramePr>
          <p:cNvPr id="8" name="Table 7">
            <a:extLst>
              <a:ext uri="{FF2B5EF4-FFF2-40B4-BE49-F238E27FC236}">
                <a16:creationId xmlns:a16="http://schemas.microsoft.com/office/drawing/2014/main" id="{B698DF5F-7C4B-B14D-811F-E39F9766CCB4}"/>
              </a:ext>
            </a:extLst>
          </p:cNvPr>
          <p:cNvGraphicFramePr>
            <a:graphicFrameLocks noGrp="1"/>
          </p:cNvGraphicFramePr>
          <p:nvPr>
            <p:extLst>
              <p:ext uri="{D42A27DB-BD31-4B8C-83A1-F6EECF244321}">
                <p14:modId xmlns:p14="http://schemas.microsoft.com/office/powerpoint/2010/main" val="2881110642"/>
              </p:ext>
            </p:extLst>
          </p:nvPr>
        </p:nvGraphicFramePr>
        <p:xfrm>
          <a:off x="4588088" y="3626222"/>
          <a:ext cx="6596380" cy="2080260"/>
        </p:xfrm>
        <a:graphic>
          <a:graphicData uri="http://schemas.openxmlformats.org/drawingml/2006/table">
            <a:tbl>
              <a:tblPr firstRow="1" firstCol="1" bandRow="1">
                <a:tableStyleId>{5C22544A-7EE6-4342-B048-85BDC9FD1C3A}</a:tableStyleId>
              </a:tblPr>
              <a:tblGrid>
                <a:gridCol w="3298190">
                  <a:extLst>
                    <a:ext uri="{9D8B030D-6E8A-4147-A177-3AD203B41FA5}">
                      <a16:colId xmlns:a16="http://schemas.microsoft.com/office/drawing/2014/main" val="252146712"/>
                    </a:ext>
                  </a:extLst>
                </a:gridCol>
                <a:gridCol w="3298190">
                  <a:extLst>
                    <a:ext uri="{9D8B030D-6E8A-4147-A177-3AD203B41FA5}">
                      <a16:colId xmlns:a16="http://schemas.microsoft.com/office/drawing/2014/main" val="1905882787"/>
                    </a:ext>
                  </a:extLst>
                </a:gridCol>
              </a:tblGrid>
              <a:tr h="0">
                <a:tc>
                  <a:txBody>
                    <a:bodyPr/>
                    <a:lstStyle/>
                    <a:p>
                      <a:pPr>
                        <a:spcAft>
                          <a:spcPts val="1200"/>
                        </a:spcAft>
                      </a:pPr>
                      <a:r>
                        <a:rPr lang="en-AU" sz="1200">
                          <a:effectLst/>
                        </a:rPr>
                        <a:t>Kundu Gui</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dirty="0">
                          <a:effectLst/>
                        </a:rPr>
                        <a:t>Project manager</a:t>
                      </a:r>
                      <a:endParaRPr lang="en-A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3168365204"/>
                  </a:ext>
                </a:extLst>
              </a:tr>
              <a:tr h="0">
                <a:tc>
                  <a:txBody>
                    <a:bodyPr/>
                    <a:lstStyle/>
                    <a:p>
                      <a:pPr>
                        <a:spcAft>
                          <a:spcPts val="1200"/>
                        </a:spcAft>
                      </a:pPr>
                      <a:r>
                        <a:rPr lang="en-AU" sz="1200">
                          <a:effectLst/>
                        </a:rPr>
                        <a:t>Rui Zhang</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dirty="0">
                          <a:effectLst/>
                        </a:rPr>
                        <a:t>Developer and Risk Manager</a:t>
                      </a:r>
                      <a:endParaRPr lang="en-A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1976202098"/>
                  </a:ext>
                </a:extLst>
              </a:tr>
              <a:tr h="0">
                <a:tc>
                  <a:txBody>
                    <a:bodyPr/>
                    <a:lstStyle/>
                    <a:p>
                      <a:pPr>
                        <a:spcAft>
                          <a:spcPts val="1200"/>
                        </a:spcAft>
                      </a:pPr>
                      <a:r>
                        <a:rPr lang="en-AU" sz="1200">
                          <a:effectLst/>
                        </a:rPr>
                        <a:t>Sayed Zulfikar</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a:effectLst/>
                        </a:rPr>
                        <a:t>UX Designer</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632433031"/>
                  </a:ext>
                </a:extLst>
              </a:tr>
              <a:tr h="0">
                <a:tc>
                  <a:txBody>
                    <a:bodyPr/>
                    <a:lstStyle/>
                    <a:p>
                      <a:pPr>
                        <a:spcAft>
                          <a:spcPts val="1200"/>
                        </a:spcAft>
                      </a:pPr>
                      <a:r>
                        <a:rPr lang="en-AU" sz="1200">
                          <a:effectLst/>
                        </a:rPr>
                        <a:t>Zifeng Liu</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a:effectLst/>
                        </a:rPr>
                        <a:t>Developer</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4281406987"/>
                  </a:ext>
                </a:extLst>
              </a:tr>
              <a:tr h="0">
                <a:tc>
                  <a:txBody>
                    <a:bodyPr/>
                    <a:lstStyle/>
                    <a:p>
                      <a:pPr>
                        <a:spcAft>
                          <a:spcPts val="1200"/>
                        </a:spcAft>
                      </a:pPr>
                      <a:r>
                        <a:rPr lang="en-AU" sz="1200">
                          <a:effectLst/>
                        </a:rPr>
                        <a:t>Xiangyu Chen</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a:effectLst/>
                        </a:rPr>
                        <a:t>Developer</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3278376563"/>
                  </a:ext>
                </a:extLst>
              </a:tr>
              <a:tr h="0">
                <a:tc>
                  <a:txBody>
                    <a:bodyPr/>
                    <a:lstStyle/>
                    <a:p>
                      <a:pPr>
                        <a:spcAft>
                          <a:spcPts val="1200"/>
                        </a:spcAft>
                      </a:pPr>
                      <a:r>
                        <a:rPr lang="en-AU" sz="1200">
                          <a:effectLst/>
                        </a:rPr>
                        <a:t>Lingyu Xia</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a:effectLst/>
                        </a:rPr>
                        <a:t>Developer</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130966603"/>
                  </a:ext>
                </a:extLst>
              </a:tr>
              <a:tr h="0">
                <a:tc>
                  <a:txBody>
                    <a:bodyPr/>
                    <a:lstStyle/>
                    <a:p>
                      <a:pPr>
                        <a:spcAft>
                          <a:spcPts val="1200"/>
                        </a:spcAft>
                      </a:pPr>
                      <a:r>
                        <a:rPr lang="en-AU" sz="1200">
                          <a:effectLst/>
                        </a:rPr>
                        <a:t>Yichen Li</a:t>
                      </a:r>
                      <a:endParaRPr lang="en-AU" sz="120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tc>
                  <a:txBody>
                    <a:bodyPr/>
                    <a:lstStyle/>
                    <a:p>
                      <a:pPr>
                        <a:spcAft>
                          <a:spcPts val="1200"/>
                        </a:spcAft>
                      </a:pPr>
                      <a:r>
                        <a:rPr lang="en-AU" sz="1200" dirty="0">
                          <a:effectLst/>
                        </a:rPr>
                        <a:t>Client Liaison</a:t>
                      </a:r>
                      <a:endParaRPr lang="en-AU"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123825" marR="123825" marT="57150" marB="57150" anchor="ctr"/>
                </a:tc>
                <a:extLst>
                  <a:ext uri="{0D108BD9-81ED-4DB2-BD59-A6C34878D82A}">
                    <a16:rowId xmlns:a16="http://schemas.microsoft.com/office/drawing/2014/main" val="376754057"/>
                  </a:ext>
                </a:extLst>
              </a:tr>
            </a:tbl>
          </a:graphicData>
        </a:graphic>
      </p:graphicFrame>
      <p:pic>
        <p:nvPicPr>
          <p:cNvPr id="10" name="Picture 9">
            <a:extLst>
              <a:ext uri="{FF2B5EF4-FFF2-40B4-BE49-F238E27FC236}">
                <a16:creationId xmlns:a16="http://schemas.microsoft.com/office/drawing/2014/main" id="{EFAD4150-698D-6046-B68B-6269DD8E8F5C}"/>
              </a:ext>
            </a:extLst>
          </p:cNvPr>
          <p:cNvPicPr>
            <a:picLocks noChangeAspect="1"/>
          </p:cNvPicPr>
          <p:nvPr/>
        </p:nvPicPr>
        <p:blipFill>
          <a:blip r:embed="rId2"/>
          <a:stretch>
            <a:fillRect/>
          </a:stretch>
        </p:blipFill>
        <p:spPr>
          <a:xfrm>
            <a:off x="6096000" y="1151518"/>
            <a:ext cx="4142018" cy="1951897"/>
          </a:xfrm>
          <a:prstGeom prst="rect">
            <a:avLst/>
          </a:prstGeom>
          <a:scene3d>
            <a:camera prst="orthographicFront"/>
            <a:lightRig rig="threePt" dir="t"/>
          </a:scene3d>
          <a:sp3d>
            <a:bevelT w="101600" prst="riblet"/>
          </a:sp3d>
        </p:spPr>
      </p:pic>
    </p:spTree>
    <p:extLst>
      <p:ext uri="{BB962C8B-B14F-4D97-AF65-F5344CB8AC3E}">
        <p14:creationId xmlns:p14="http://schemas.microsoft.com/office/powerpoint/2010/main" val="190030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C13E2-25BE-774D-BF4A-E781EBB42C8C}"/>
              </a:ext>
            </a:extLst>
          </p:cNvPr>
          <p:cNvSpPr>
            <a:spLocks noGrp="1"/>
          </p:cNvSpPr>
          <p:nvPr>
            <p:ph idx="1"/>
          </p:nvPr>
        </p:nvSpPr>
        <p:spPr/>
        <p:txBody>
          <a:bodyPr>
            <a:normAutofit/>
          </a:bodyPr>
          <a:lstStyle/>
          <a:p>
            <a:pPr marL="0" indent="0">
              <a:buNone/>
            </a:pPr>
            <a:endParaRPr lang="en-US" sz="2400" b="1" dirty="0"/>
          </a:p>
          <a:p>
            <a:pPr marL="0" indent="0">
              <a:buNone/>
            </a:pPr>
            <a:r>
              <a:rPr lang="en-US" sz="2400" b="1" dirty="0"/>
              <a:t>Our</a:t>
            </a:r>
            <a:r>
              <a:rPr lang="zh-CN" altLang="en-US" sz="2400" b="1" dirty="0"/>
              <a:t> </a:t>
            </a:r>
            <a:r>
              <a:rPr lang="en-AU" sz="2400" b="1" dirty="0"/>
              <a:t>Key Stakeholders and their Expectations</a:t>
            </a:r>
            <a:r>
              <a:rPr lang="en-US" altLang="zh-CN" sz="2400" b="1" dirty="0"/>
              <a:t>:</a:t>
            </a:r>
          </a:p>
          <a:p>
            <a:pPr lvl="1"/>
            <a:r>
              <a:rPr lang="en-AU" dirty="0"/>
              <a:t>Manage the system by access control function and get students' feedback.</a:t>
            </a:r>
          </a:p>
          <a:p>
            <a:pPr lvl="1"/>
            <a:r>
              <a:rPr lang="en-AU" dirty="0"/>
              <a:t>The team will meet all project requirements within the timeline.</a:t>
            </a:r>
          </a:p>
          <a:p>
            <a:pPr lvl="1"/>
            <a:r>
              <a:rPr lang="en-AU" dirty="0"/>
              <a:t>Demonstrate the better GUI and control system could make students get better experience of course selection.</a:t>
            </a:r>
          </a:p>
          <a:p>
            <a:pPr lvl="1"/>
            <a:r>
              <a:rPr lang="en-AU" dirty="0"/>
              <a:t>Upgrade more functions and optimize the scheduler .</a:t>
            </a:r>
          </a:p>
          <a:p>
            <a:pPr marL="0" indent="0">
              <a:buNone/>
            </a:pPr>
            <a:endParaRPr lang="en-US" altLang="zh-CN" sz="2400" b="1" dirty="0"/>
          </a:p>
          <a:p>
            <a:pPr marL="0" indent="0">
              <a:buNone/>
            </a:pPr>
            <a:endParaRPr lang="en-US" altLang="zh-CN" sz="2400" b="1" dirty="0"/>
          </a:p>
          <a:p>
            <a:pPr marL="0" indent="0">
              <a:buNone/>
            </a:pPr>
            <a:endParaRPr lang="en-US" sz="2400" b="1" dirty="0"/>
          </a:p>
          <a:p>
            <a:pPr marL="0" indent="0">
              <a:buNone/>
            </a:pPr>
            <a:endParaRPr lang="en-US" sz="2400" b="1" dirty="0"/>
          </a:p>
        </p:txBody>
      </p:sp>
      <p:sp>
        <p:nvSpPr>
          <p:cNvPr id="5" name="Title 1">
            <a:extLst>
              <a:ext uri="{FF2B5EF4-FFF2-40B4-BE49-F238E27FC236}">
                <a16:creationId xmlns:a16="http://schemas.microsoft.com/office/drawing/2014/main" id="{E9833BF4-3A19-9242-96EF-4965E177CD76}"/>
              </a:ext>
            </a:extLst>
          </p:cNvPr>
          <p:cNvSpPr>
            <a:spLocks noGrp="1"/>
          </p:cNvSpPr>
          <p:nvPr>
            <p:ph type="title"/>
          </p:nvPr>
        </p:nvSpPr>
        <p:spPr>
          <a:xfrm>
            <a:off x="252919" y="1123837"/>
            <a:ext cx="3086026" cy="4601183"/>
          </a:xfrm>
        </p:spPr>
        <p:txBody>
          <a:bodyPr>
            <a:noAutofit/>
          </a:bodyPr>
          <a:lstStyle/>
          <a:p>
            <a:r>
              <a:rPr lang="en-AU" sz="2400" dirty="0"/>
              <a:t>This project will upgrade the former course selection project in many fields including improving Graphical User Interface (GUI), offering access control for ANU stuff and former bugs fixing. Students could select personalized course depending on their interaction with website and give feedback to Anu stuff directly.</a:t>
            </a:r>
            <a:endParaRPr lang="en-US" sz="2400" dirty="0"/>
          </a:p>
        </p:txBody>
      </p:sp>
      <p:sp>
        <p:nvSpPr>
          <p:cNvPr id="6" name="Rectangle 5">
            <a:extLst>
              <a:ext uri="{FF2B5EF4-FFF2-40B4-BE49-F238E27FC236}">
                <a16:creationId xmlns:a16="http://schemas.microsoft.com/office/drawing/2014/main" id="{27E9617D-DD4A-3244-89C0-73FE4E85DB87}"/>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Million Coursework Students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8" name="Picture 7">
            <a:extLst>
              <a:ext uri="{FF2B5EF4-FFF2-40B4-BE49-F238E27FC236}">
                <a16:creationId xmlns:a16="http://schemas.microsoft.com/office/drawing/2014/main" id="{14C3205A-CBB4-F645-9B89-1A1F2538369B}"/>
              </a:ext>
            </a:extLst>
          </p:cNvPr>
          <p:cNvPicPr>
            <a:picLocks noChangeAspect="1"/>
          </p:cNvPicPr>
          <p:nvPr/>
        </p:nvPicPr>
        <p:blipFill>
          <a:blip r:embed="rId2"/>
          <a:stretch>
            <a:fillRect/>
          </a:stretch>
        </p:blipFill>
        <p:spPr>
          <a:xfrm>
            <a:off x="3869268" y="4167927"/>
            <a:ext cx="7647709" cy="2388089"/>
          </a:xfrm>
          <a:prstGeom prst="rect">
            <a:avLst/>
          </a:prstGeom>
        </p:spPr>
      </p:pic>
    </p:spTree>
    <p:extLst>
      <p:ext uri="{BB962C8B-B14F-4D97-AF65-F5344CB8AC3E}">
        <p14:creationId xmlns:p14="http://schemas.microsoft.com/office/powerpoint/2010/main" val="381028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70A0-A7B2-0D45-8DB9-1DD6B9384475}"/>
              </a:ext>
            </a:extLst>
          </p:cNvPr>
          <p:cNvSpPr>
            <a:spLocks noGrp="1"/>
          </p:cNvSpPr>
          <p:nvPr>
            <p:ph type="title"/>
          </p:nvPr>
        </p:nvSpPr>
        <p:spPr/>
        <p:txBody>
          <a:bodyPr>
            <a:normAutofit fontScale="90000"/>
          </a:bodyPr>
          <a:lstStyle/>
          <a:p>
            <a:r>
              <a:rPr lang="en-AU" b="1" dirty="0"/>
              <a:t>Milestones (</a:t>
            </a:r>
            <a:r>
              <a:rPr lang="en-AU" dirty="0"/>
              <a:t>five main work objectives)</a:t>
            </a:r>
            <a:br>
              <a:rPr lang="en-AU" b="1" dirty="0"/>
            </a:br>
            <a:r>
              <a:rPr lang="en-AU" b="1" dirty="0"/>
              <a:t>1. Graphical User Interface</a:t>
            </a:r>
            <a:br>
              <a:rPr lang="en-AU" b="1" dirty="0"/>
            </a:br>
            <a:r>
              <a:rPr lang="en-AU" b="1" dirty="0"/>
              <a:t>2. CRUD</a:t>
            </a:r>
            <a:br>
              <a:rPr lang="en-AU" b="1" dirty="0"/>
            </a:br>
            <a:r>
              <a:rPr lang="en-AU" b="1" dirty="0"/>
              <a:t>3. Access control</a:t>
            </a:r>
            <a:br>
              <a:rPr lang="en-AU" b="1" dirty="0"/>
            </a:br>
            <a:r>
              <a:rPr lang="en-AU" b="1" dirty="0"/>
              <a:t>4. Copy and paste functions</a:t>
            </a:r>
            <a:br>
              <a:rPr lang="en-AU" b="1" dirty="0"/>
            </a:br>
            <a:r>
              <a:rPr lang="en-AU" b="1" dirty="0"/>
              <a:t>5. Bug fixing</a:t>
            </a:r>
            <a:endParaRPr lang="en-US" dirty="0"/>
          </a:p>
        </p:txBody>
      </p:sp>
      <p:graphicFrame>
        <p:nvGraphicFramePr>
          <p:cNvPr id="7" name="Content Placeholder 6">
            <a:extLst>
              <a:ext uri="{FF2B5EF4-FFF2-40B4-BE49-F238E27FC236}">
                <a16:creationId xmlns:a16="http://schemas.microsoft.com/office/drawing/2014/main" id="{5B82B7FF-F9C3-F444-B677-34E8CEED75F0}"/>
              </a:ext>
            </a:extLst>
          </p:cNvPr>
          <p:cNvGraphicFramePr>
            <a:graphicFrameLocks noGrp="1"/>
          </p:cNvGraphicFramePr>
          <p:nvPr>
            <p:ph idx="1"/>
            <p:extLst>
              <p:ext uri="{D42A27DB-BD31-4B8C-83A1-F6EECF244321}">
                <p14:modId xmlns:p14="http://schemas.microsoft.com/office/powerpoint/2010/main" val="541444985"/>
              </p:ext>
            </p:extLst>
          </p:nvPr>
        </p:nvGraphicFramePr>
        <p:xfrm>
          <a:off x="3869267" y="1147940"/>
          <a:ext cx="7315200" cy="5120640"/>
        </p:xfrm>
        <a:graphic>
          <a:graphicData uri="http://schemas.openxmlformats.org/drawingml/2006/table">
            <a:tbl>
              <a:tblPr firstRow="1" bandRow="1">
                <a:tableStyleId>{5C22544A-7EE6-4342-B048-85BDC9FD1C3A}</a:tableStyleId>
              </a:tblPr>
              <a:tblGrid>
                <a:gridCol w="1270769">
                  <a:extLst>
                    <a:ext uri="{9D8B030D-6E8A-4147-A177-3AD203B41FA5}">
                      <a16:colId xmlns:a16="http://schemas.microsoft.com/office/drawing/2014/main" val="266034383"/>
                    </a:ext>
                  </a:extLst>
                </a:gridCol>
                <a:gridCol w="6044431">
                  <a:extLst>
                    <a:ext uri="{9D8B030D-6E8A-4147-A177-3AD203B41FA5}">
                      <a16:colId xmlns:a16="http://schemas.microsoft.com/office/drawing/2014/main" val="2888734161"/>
                    </a:ext>
                  </a:extLst>
                </a:gridCol>
              </a:tblGrid>
              <a:tr h="370840">
                <a:tc>
                  <a:txBody>
                    <a:bodyPr/>
                    <a:lstStyle/>
                    <a:p>
                      <a:r>
                        <a:rPr lang="en-US" dirty="0"/>
                        <a:t>1</a:t>
                      </a:r>
                    </a:p>
                  </a:txBody>
                  <a:tcPr/>
                </a:tc>
                <a:tc>
                  <a:txBody>
                    <a:bodyPr/>
                    <a:lstStyle/>
                    <a:p>
                      <a:r>
                        <a:rPr lang="en-AU" sz="1800" b="0" i="0" u="none" strike="noStrike" kern="1200" dirty="0">
                          <a:solidFill>
                            <a:schemeClr val="lt1"/>
                          </a:solidFill>
                          <a:effectLst/>
                          <a:latin typeface="+mn-lt"/>
                          <a:ea typeface="+mn-ea"/>
                          <a:cs typeface="+mn-cs"/>
                        </a:rPr>
                        <a:t>The graphical user interface is a form of user interface. Good GUI can bring a better user experience. Our job is to improve the existing user interface and add some features.</a:t>
                      </a:r>
                      <a:endParaRPr lang="en-US" dirty="0"/>
                    </a:p>
                  </a:txBody>
                  <a:tcPr/>
                </a:tc>
                <a:extLst>
                  <a:ext uri="{0D108BD9-81ED-4DB2-BD59-A6C34878D82A}">
                    <a16:rowId xmlns:a16="http://schemas.microsoft.com/office/drawing/2014/main" val="2328021547"/>
                  </a:ext>
                </a:extLst>
              </a:tr>
              <a:tr h="370840">
                <a:tc>
                  <a:txBody>
                    <a:bodyPr/>
                    <a:lstStyle/>
                    <a:p>
                      <a:r>
                        <a:rPr lang="en-US" dirty="0"/>
                        <a:t>2</a:t>
                      </a:r>
                    </a:p>
                  </a:txBody>
                  <a:tcPr/>
                </a:tc>
                <a:tc>
                  <a:txBody>
                    <a:bodyPr/>
                    <a:lstStyle/>
                    <a:p>
                      <a:r>
                        <a:rPr lang="en-AU" sz="1800" b="0" i="0" u="none" strike="noStrike" kern="1200" dirty="0">
                          <a:solidFill>
                            <a:schemeClr val="dk1"/>
                          </a:solidFill>
                          <a:effectLst/>
                          <a:latin typeface="+mn-lt"/>
                          <a:ea typeface="+mn-ea"/>
                          <a:cs typeface="+mn-cs"/>
                        </a:rPr>
                        <a:t>Create, read, update, and delete (CRUD) are the four basic functions for this website. The website will read the data from the database and provide the information the user needs. These functions are the basis of access control system.</a:t>
                      </a:r>
                      <a:endParaRPr lang="en-US" dirty="0"/>
                    </a:p>
                  </a:txBody>
                  <a:tcPr/>
                </a:tc>
                <a:extLst>
                  <a:ext uri="{0D108BD9-81ED-4DB2-BD59-A6C34878D82A}">
                    <a16:rowId xmlns:a16="http://schemas.microsoft.com/office/drawing/2014/main" val="2269945195"/>
                  </a:ext>
                </a:extLst>
              </a:tr>
              <a:tr h="370840">
                <a:tc>
                  <a:txBody>
                    <a:bodyPr/>
                    <a:lstStyle/>
                    <a:p>
                      <a:r>
                        <a:rPr lang="en-US" dirty="0"/>
                        <a:t>3</a:t>
                      </a:r>
                    </a:p>
                  </a:txBody>
                  <a:tcPr/>
                </a:tc>
                <a:tc>
                  <a:txBody>
                    <a:bodyPr/>
                    <a:lstStyle/>
                    <a:p>
                      <a:r>
                        <a:rPr lang="en-AU" sz="1800" b="0" i="0" u="none" strike="noStrike" kern="1200" dirty="0">
                          <a:solidFill>
                            <a:schemeClr val="dk1"/>
                          </a:solidFill>
                          <a:effectLst/>
                          <a:latin typeface="+mn-lt"/>
                          <a:ea typeface="+mn-ea"/>
                          <a:cs typeface="+mn-cs"/>
                        </a:rPr>
                        <a:t>Access control allow ANU staffs to login into the website and change course information. Website administrators can also modify the database by using this system.</a:t>
                      </a:r>
                      <a:endParaRPr lang="en-US" dirty="0"/>
                    </a:p>
                  </a:txBody>
                  <a:tcPr/>
                </a:tc>
                <a:extLst>
                  <a:ext uri="{0D108BD9-81ED-4DB2-BD59-A6C34878D82A}">
                    <a16:rowId xmlns:a16="http://schemas.microsoft.com/office/drawing/2014/main" val="2099733313"/>
                  </a:ext>
                </a:extLst>
              </a:tr>
              <a:tr h="370840">
                <a:tc>
                  <a:txBody>
                    <a:bodyPr/>
                    <a:lstStyle/>
                    <a:p>
                      <a:r>
                        <a:rPr lang="en-US" dirty="0"/>
                        <a:t>4</a:t>
                      </a:r>
                    </a:p>
                  </a:txBody>
                  <a:tcPr/>
                </a:tc>
                <a:tc>
                  <a:txBody>
                    <a:bodyPr/>
                    <a:lstStyle/>
                    <a:p>
                      <a:r>
                        <a:rPr lang="en-AU" sz="1800" b="0" i="0" u="none" strike="noStrike" kern="1200" dirty="0">
                          <a:solidFill>
                            <a:schemeClr val="dk1"/>
                          </a:solidFill>
                          <a:effectLst/>
                          <a:latin typeface="+mn-lt"/>
                          <a:ea typeface="+mn-ea"/>
                          <a:cs typeface="+mn-cs"/>
                        </a:rPr>
                        <a:t>Copy and paste functions are advanced functions for the website. Students can copy existing timetable from other students or template. These function can help students complete their study plan faster.</a:t>
                      </a:r>
                      <a:endParaRPr lang="en-US" dirty="0"/>
                    </a:p>
                  </a:txBody>
                  <a:tcPr/>
                </a:tc>
                <a:extLst>
                  <a:ext uri="{0D108BD9-81ED-4DB2-BD59-A6C34878D82A}">
                    <a16:rowId xmlns:a16="http://schemas.microsoft.com/office/drawing/2014/main" val="1578373172"/>
                  </a:ext>
                </a:extLst>
              </a:tr>
              <a:tr h="370840">
                <a:tc>
                  <a:txBody>
                    <a:bodyPr/>
                    <a:lstStyle/>
                    <a:p>
                      <a:r>
                        <a:rPr lang="en-US" dirty="0"/>
                        <a:t>5</a:t>
                      </a:r>
                    </a:p>
                  </a:txBody>
                  <a:tcPr/>
                </a:tc>
                <a:tc>
                  <a:txBody>
                    <a:bodyPr/>
                    <a:lstStyle/>
                    <a:p>
                      <a:r>
                        <a:rPr lang="en-AU" sz="1800" b="0" i="0" u="none" strike="noStrike" kern="1200" dirty="0">
                          <a:solidFill>
                            <a:schemeClr val="dk1"/>
                          </a:solidFill>
                          <a:effectLst/>
                          <a:latin typeface="+mn-lt"/>
                          <a:ea typeface="+mn-ea"/>
                          <a:cs typeface="+mn-cs"/>
                        </a:rPr>
                        <a:t>There are some bugs in the website. For example, in some situations, the website will generate incomplete timetable. Our job is to fix these bugs.</a:t>
                      </a:r>
                      <a:endParaRPr lang="en-US" dirty="0"/>
                    </a:p>
                  </a:txBody>
                  <a:tcPr/>
                </a:tc>
                <a:extLst>
                  <a:ext uri="{0D108BD9-81ED-4DB2-BD59-A6C34878D82A}">
                    <a16:rowId xmlns:a16="http://schemas.microsoft.com/office/drawing/2014/main" val="2987470821"/>
                  </a:ext>
                </a:extLst>
              </a:tr>
            </a:tbl>
          </a:graphicData>
        </a:graphic>
      </p:graphicFrame>
      <p:sp>
        <p:nvSpPr>
          <p:cNvPr id="5" name="Rectangle 4">
            <a:extLst>
              <a:ext uri="{FF2B5EF4-FFF2-40B4-BE49-F238E27FC236}">
                <a16:creationId xmlns:a16="http://schemas.microsoft.com/office/drawing/2014/main" id="{E605F516-E885-9C4D-8222-89059357B44B}"/>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Million Coursework Students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1374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CC05-70FD-F94D-B6CF-9E75C0239278}"/>
              </a:ext>
            </a:extLst>
          </p:cNvPr>
          <p:cNvSpPr>
            <a:spLocks noGrp="1"/>
          </p:cNvSpPr>
          <p:nvPr>
            <p:ph type="title"/>
          </p:nvPr>
        </p:nvSpPr>
        <p:spPr/>
        <p:txBody>
          <a:bodyPr>
            <a:normAutofit fontScale="90000"/>
          </a:bodyPr>
          <a:lstStyle/>
          <a:p>
            <a:r>
              <a:rPr lang="en-AU" b="1" dirty="0"/>
              <a:t>Project Schedule</a:t>
            </a:r>
            <a:br>
              <a:rPr lang="en-AU" b="1" dirty="0"/>
            </a:br>
            <a:br>
              <a:rPr lang="en-AU" b="1" dirty="0"/>
            </a:br>
            <a:r>
              <a:rPr lang="en-AU" b="1" dirty="0"/>
              <a:t>Kick-Off</a:t>
            </a:r>
            <a:r>
              <a:rPr lang="en-AU" dirty="0"/>
              <a:t>: Weeks 1 - 2.</a:t>
            </a:r>
            <a:br>
              <a:rPr lang="en-AU" dirty="0"/>
            </a:br>
            <a:r>
              <a:rPr lang="en-AU" b="1" dirty="0"/>
              <a:t>Sprint 1</a:t>
            </a:r>
            <a:r>
              <a:rPr lang="en-AU" dirty="0"/>
              <a:t>: Weeks 3 - 5. </a:t>
            </a:r>
            <a:br>
              <a:rPr lang="en-AU" dirty="0"/>
            </a:br>
            <a:r>
              <a:rPr lang="en-AU" b="1" dirty="0"/>
              <a:t>Sprint 2</a:t>
            </a:r>
            <a:r>
              <a:rPr lang="en-AU" dirty="0"/>
              <a:t>: Weeks 6 - 7.</a:t>
            </a:r>
            <a:br>
              <a:rPr lang="en-AU" dirty="0"/>
            </a:br>
            <a:r>
              <a:rPr lang="en-AU" b="1" dirty="0"/>
              <a:t>Sprint 3</a:t>
            </a:r>
            <a:r>
              <a:rPr lang="en-AU" dirty="0"/>
              <a:t>: Weeks 8 - 10.</a:t>
            </a:r>
            <a:br>
              <a:rPr lang="en-AU" b="1" dirty="0"/>
            </a:br>
            <a:endParaRPr lang="en-US" dirty="0"/>
          </a:p>
        </p:txBody>
      </p:sp>
      <p:pic>
        <p:nvPicPr>
          <p:cNvPr id="6" name="Content Placeholder 5">
            <a:extLst>
              <a:ext uri="{FF2B5EF4-FFF2-40B4-BE49-F238E27FC236}">
                <a16:creationId xmlns:a16="http://schemas.microsoft.com/office/drawing/2014/main" id="{45D9F95C-3A8F-8C45-BCF4-A66FED334E6E}"/>
              </a:ext>
            </a:extLst>
          </p:cNvPr>
          <p:cNvPicPr>
            <a:picLocks noGrp="1" noChangeAspect="1"/>
          </p:cNvPicPr>
          <p:nvPr>
            <p:ph idx="1"/>
          </p:nvPr>
        </p:nvPicPr>
        <p:blipFill>
          <a:blip r:embed="rId2"/>
          <a:stretch>
            <a:fillRect/>
          </a:stretch>
        </p:blipFill>
        <p:spPr>
          <a:xfrm>
            <a:off x="3457536" y="2018192"/>
            <a:ext cx="8734464" cy="2812472"/>
          </a:xfrm>
        </p:spPr>
      </p:pic>
      <p:sp>
        <p:nvSpPr>
          <p:cNvPr id="4" name="Rectangle 3">
            <a:extLst>
              <a:ext uri="{FF2B5EF4-FFF2-40B4-BE49-F238E27FC236}">
                <a16:creationId xmlns:a16="http://schemas.microsoft.com/office/drawing/2014/main" id="{29037BF7-71B5-0C48-B6F4-265F4CBD5022}"/>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Million Coursework Students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Rectangle 6">
            <a:extLst>
              <a:ext uri="{FF2B5EF4-FFF2-40B4-BE49-F238E27FC236}">
                <a16:creationId xmlns:a16="http://schemas.microsoft.com/office/drawing/2014/main" id="{FD167749-EF81-EF44-A8F0-6D2366E7F9A7}"/>
              </a:ext>
            </a:extLst>
          </p:cNvPr>
          <p:cNvSpPr/>
          <p:nvPr/>
        </p:nvSpPr>
        <p:spPr>
          <a:xfrm>
            <a:off x="3761958" y="4839946"/>
            <a:ext cx="8125620" cy="1477328"/>
          </a:xfrm>
          <a:prstGeom prst="rect">
            <a:avLst/>
          </a:prstGeom>
        </p:spPr>
        <p:txBody>
          <a:bodyPr wrap="square">
            <a:spAutoFit/>
          </a:bodyPr>
          <a:lstStyle/>
          <a:p>
            <a:r>
              <a:rPr lang="en-AU" b="1" dirty="0"/>
              <a:t>Kick-Off</a:t>
            </a:r>
            <a:r>
              <a:rPr lang="en-AU" dirty="0"/>
              <a:t>: Team member recruitment, onboarding, project definition and setup.</a:t>
            </a:r>
          </a:p>
          <a:p>
            <a:r>
              <a:rPr lang="en-AU" b="1" dirty="0"/>
              <a:t>Sprint 1</a:t>
            </a:r>
            <a:r>
              <a:rPr lang="en-AU" dirty="0"/>
              <a:t>: Project Audit 1, graphical user interface, bug fixing.</a:t>
            </a:r>
          </a:p>
          <a:p>
            <a:r>
              <a:rPr lang="en-AU" b="1" dirty="0"/>
              <a:t>Sprint 2</a:t>
            </a:r>
            <a:r>
              <a:rPr lang="en-AU" dirty="0"/>
              <a:t>: Project Audit 2, CRUD functions, copy function and bug fixing.</a:t>
            </a:r>
          </a:p>
          <a:p>
            <a:r>
              <a:rPr lang="en-AU" b="1" dirty="0"/>
              <a:t>Sprint 3</a:t>
            </a:r>
            <a:r>
              <a:rPr lang="en-AU" dirty="0"/>
              <a:t>: Project Audit 3, paste function, access control and bug fixing.</a:t>
            </a:r>
          </a:p>
          <a:p>
            <a:endParaRPr lang="en-US" dirty="0"/>
          </a:p>
        </p:txBody>
      </p:sp>
    </p:spTree>
    <p:extLst>
      <p:ext uri="{BB962C8B-B14F-4D97-AF65-F5344CB8AC3E}">
        <p14:creationId xmlns:p14="http://schemas.microsoft.com/office/powerpoint/2010/main" val="7031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1535928-35DE-6943-834C-4C3969083AEA}"/>
              </a:ext>
            </a:extLst>
          </p:cNvPr>
          <p:cNvPicPr>
            <a:picLocks noGrp="1" noChangeAspect="1"/>
          </p:cNvPicPr>
          <p:nvPr>
            <p:ph idx="1"/>
          </p:nvPr>
        </p:nvPicPr>
        <p:blipFill>
          <a:blip r:embed="rId2"/>
          <a:stretch>
            <a:fillRect/>
          </a:stretch>
        </p:blipFill>
        <p:spPr>
          <a:xfrm>
            <a:off x="0" y="1662446"/>
            <a:ext cx="12192000" cy="4428170"/>
          </a:xfrm>
        </p:spPr>
      </p:pic>
      <p:sp>
        <p:nvSpPr>
          <p:cNvPr id="4" name="Rectangle 3">
            <a:extLst>
              <a:ext uri="{FF2B5EF4-FFF2-40B4-BE49-F238E27FC236}">
                <a16:creationId xmlns:a16="http://schemas.microsoft.com/office/drawing/2014/main" id="{7C520AF5-3CBF-3C49-8F7E-0E1690F207B5}"/>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Million Coursework Students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Rectangle 9">
            <a:extLst>
              <a:ext uri="{FF2B5EF4-FFF2-40B4-BE49-F238E27FC236}">
                <a16:creationId xmlns:a16="http://schemas.microsoft.com/office/drawing/2014/main" id="{99B8B02B-FFC1-CC47-B043-CBB48DA0222B}"/>
              </a:ext>
            </a:extLst>
          </p:cNvPr>
          <p:cNvSpPr/>
          <p:nvPr/>
        </p:nvSpPr>
        <p:spPr>
          <a:xfrm>
            <a:off x="297944" y="831449"/>
            <a:ext cx="2861735" cy="584775"/>
          </a:xfrm>
          <a:prstGeom prst="rect">
            <a:avLst/>
          </a:prstGeom>
        </p:spPr>
        <p:txBody>
          <a:bodyPr wrap="square">
            <a:spAutoFit/>
          </a:bodyPr>
          <a:lstStyle/>
          <a:p>
            <a:r>
              <a:rPr lang="en-AU" sz="3200" b="1" dirty="0">
                <a:solidFill>
                  <a:schemeClr val="bg1"/>
                </a:solidFill>
                <a:latin typeface="+mj-lt"/>
              </a:rPr>
              <a:t>Project</a:t>
            </a:r>
            <a:r>
              <a:rPr lang="en-AU" b="1" dirty="0">
                <a:solidFill>
                  <a:schemeClr val="bg1"/>
                </a:solidFill>
              </a:rPr>
              <a:t> </a:t>
            </a:r>
            <a:r>
              <a:rPr lang="en-AU" sz="3200" b="1" dirty="0">
                <a:solidFill>
                  <a:schemeClr val="bg1"/>
                </a:solidFill>
                <a:latin typeface="+mj-lt"/>
              </a:rPr>
              <a:t>Gantt</a:t>
            </a:r>
            <a:endParaRPr lang="en-US" sz="3200" b="1" dirty="0">
              <a:solidFill>
                <a:schemeClr val="bg1"/>
              </a:solidFill>
              <a:latin typeface="+mj-lt"/>
            </a:endParaRPr>
          </a:p>
        </p:txBody>
      </p:sp>
    </p:spTree>
    <p:extLst>
      <p:ext uri="{BB962C8B-B14F-4D97-AF65-F5344CB8AC3E}">
        <p14:creationId xmlns:p14="http://schemas.microsoft.com/office/powerpoint/2010/main" val="229752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0BB-0AB3-6845-AF6D-46AEFE875852}"/>
              </a:ext>
            </a:extLst>
          </p:cNvPr>
          <p:cNvSpPr>
            <a:spLocks noGrp="1"/>
          </p:cNvSpPr>
          <p:nvPr>
            <p:ph type="title"/>
          </p:nvPr>
        </p:nvSpPr>
        <p:spPr/>
        <p:txBody>
          <a:bodyPr/>
          <a:lstStyle/>
          <a:p>
            <a:r>
              <a:rPr lang="en-US" dirty="0"/>
              <a:t>We are adopting </a:t>
            </a:r>
            <a:r>
              <a:rPr lang="en-US" b="1" dirty="0"/>
              <a:t>SCRUM</a:t>
            </a:r>
            <a:r>
              <a:rPr lang="en-US" dirty="0"/>
              <a:t> as our project-management methodology.</a:t>
            </a:r>
          </a:p>
        </p:txBody>
      </p:sp>
      <p:sp>
        <p:nvSpPr>
          <p:cNvPr id="3" name="Content Placeholder 2">
            <a:extLst>
              <a:ext uri="{FF2B5EF4-FFF2-40B4-BE49-F238E27FC236}">
                <a16:creationId xmlns:a16="http://schemas.microsoft.com/office/drawing/2014/main" id="{33B9E528-4B00-244D-AC0C-1A59E23C7B4E}"/>
              </a:ext>
            </a:extLst>
          </p:cNvPr>
          <p:cNvSpPr>
            <a:spLocks noGrp="1"/>
          </p:cNvSpPr>
          <p:nvPr>
            <p:ph idx="1"/>
          </p:nvPr>
        </p:nvSpPr>
        <p:spPr>
          <a:xfrm>
            <a:off x="3869267" y="1335163"/>
            <a:ext cx="7315200" cy="5120640"/>
          </a:xfrm>
        </p:spPr>
        <p:txBody>
          <a:bodyPr/>
          <a:lstStyle/>
          <a:p>
            <a:pPr marL="0" indent="0">
              <a:buNone/>
            </a:pPr>
            <a:r>
              <a:rPr lang="en-AU" sz="2400" b="1" dirty="0"/>
              <a:t>TRACK of our Team management and communication </a:t>
            </a:r>
          </a:p>
          <a:p>
            <a:endParaRPr lang="en-AU" b="1" dirty="0"/>
          </a:p>
          <a:p>
            <a:r>
              <a:rPr lang="en-AU" b="1" dirty="0"/>
              <a:t>Project Repository-</a:t>
            </a:r>
            <a:r>
              <a:rPr lang="en-AU" b="1" dirty="0" err="1"/>
              <a:t>github</a:t>
            </a:r>
            <a:r>
              <a:rPr lang="en-AU" b="1" dirty="0"/>
              <a:t> repo-"million-coursework":</a:t>
            </a:r>
            <a:r>
              <a:rPr lang="en-AU" dirty="0"/>
              <a:t> </a:t>
            </a:r>
            <a:r>
              <a:rPr lang="en-AU" dirty="0">
                <a:hlinkClick r:id="rId2"/>
              </a:rPr>
              <a:t>https://github.com/million-coursework</a:t>
            </a:r>
            <a:endParaRPr lang="en-AU" dirty="0"/>
          </a:p>
          <a:p>
            <a:r>
              <a:rPr lang="en-AU" b="1" dirty="0"/>
              <a:t>Team communication tool-Slack channel：</a:t>
            </a:r>
            <a:r>
              <a:rPr lang="en-AU" dirty="0"/>
              <a:t> </a:t>
            </a:r>
            <a:r>
              <a:rPr lang="en-AU" dirty="0">
                <a:hlinkClick r:id="rId3"/>
              </a:rPr>
              <a:t>https://millioncourse.slack.com</a:t>
            </a:r>
            <a:endParaRPr lang="en-AU" dirty="0"/>
          </a:p>
          <a:p>
            <a:r>
              <a:rPr lang="en-AU" b="1" dirty="0"/>
              <a:t>Task management: Trello board "Million Course Project":</a:t>
            </a:r>
            <a:r>
              <a:rPr lang="en-AU" dirty="0"/>
              <a:t> </a:t>
            </a:r>
            <a:r>
              <a:rPr lang="en-AU" dirty="0">
                <a:hlinkClick r:id="rId4"/>
              </a:rPr>
              <a:t>https://trello.com/b/NZ6f3hWP/million-course-project</a:t>
            </a:r>
            <a:endParaRPr lang="en-AU" dirty="0"/>
          </a:p>
          <a:p>
            <a:r>
              <a:rPr lang="en-AU" b="1" dirty="0"/>
              <a:t>Contribution management: Google </a:t>
            </a:r>
            <a:r>
              <a:rPr lang="en-AU" b="1" dirty="0" err="1"/>
              <a:t>excel:</a:t>
            </a:r>
            <a:r>
              <a:rPr lang="en-AU" dirty="0" err="1">
                <a:hlinkClick r:id="rId5"/>
              </a:rPr>
              <a:t>https</a:t>
            </a:r>
            <a:r>
              <a:rPr lang="en-AU" dirty="0">
                <a:hlinkClick r:id="rId5"/>
              </a:rPr>
              <a:t>://docs.google.com/spreadsheets/d/1VDyPTPGakaePHO59xfDXeRE0bjdDeTqzyIgMXlnG3V4/edit?usp=sharing</a:t>
            </a:r>
            <a:endParaRPr lang="en-AU" dirty="0"/>
          </a:p>
          <a:p>
            <a:r>
              <a:rPr lang="en-AU" b="1" dirty="0"/>
              <a:t>Related links:</a:t>
            </a:r>
            <a:r>
              <a:rPr lang="en-AU" dirty="0"/>
              <a:t> GitHub organisation "</a:t>
            </a:r>
            <a:r>
              <a:rPr lang="en-AU" dirty="0" err="1"/>
              <a:t>AICourseSelection</a:t>
            </a:r>
            <a:r>
              <a:rPr lang="en-AU" dirty="0"/>
              <a:t>"：  </a:t>
            </a:r>
            <a:r>
              <a:rPr lang="en-AU" dirty="0">
                <a:hlinkClick r:id="rId6"/>
              </a:rPr>
              <a:t>https://github.com/AICourseSelection</a:t>
            </a:r>
            <a:endParaRPr lang="en-AU" dirty="0"/>
          </a:p>
          <a:p>
            <a:pPr marL="0" indent="0">
              <a:buNone/>
            </a:pPr>
            <a:endParaRPr lang="en-US" dirty="0"/>
          </a:p>
        </p:txBody>
      </p:sp>
      <p:sp>
        <p:nvSpPr>
          <p:cNvPr id="4" name="Rectangle 3">
            <a:extLst>
              <a:ext uri="{FF2B5EF4-FFF2-40B4-BE49-F238E27FC236}">
                <a16:creationId xmlns:a16="http://schemas.microsoft.com/office/drawing/2014/main" id="{B19B16DD-C7A9-8E40-A295-207CA68BC692}"/>
              </a:ext>
            </a:extLst>
          </p:cNvPr>
          <p:cNvSpPr/>
          <p:nvPr/>
        </p:nvSpPr>
        <p:spPr>
          <a:xfrm>
            <a:off x="3159679" y="292840"/>
            <a:ext cx="8734377"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Million Coursework Students</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55343612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320</TotalTime>
  <Words>422</Words>
  <Application>Microsoft Macintosh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Wingdings 2</vt:lpstr>
      <vt:lpstr>Frame</vt:lpstr>
      <vt:lpstr> We are a newly formed project team.  Based on the existing academic curriculum planning support system, we are launching a project to further improve its functionality and user experience.</vt:lpstr>
      <vt:lpstr>This project will upgrade the former course selection project in many fields including improving Graphical User Interface (GUI), offering access control for ANU stuff and former bugs fixing. Students could select personalized course depending on their interaction with website and give feedback to Anu stuff directly.</vt:lpstr>
      <vt:lpstr>Milestones (five main work objectives) 1. Graphical User Interface 2. CRUD 3. Access control 4. Copy and paste functions 5. Bug fixing</vt:lpstr>
      <vt:lpstr>Project Schedule  Kick-Off: Weeks 1 - 2. Sprint 1: Weeks 3 - 5.  Sprint 2: Weeks 6 - 7. Sprint 3: Weeks 8 - 10. </vt:lpstr>
      <vt:lpstr>PowerPoint Presentation</vt:lpstr>
      <vt:lpstr>We are adopting SCRUM as our project-management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dc:title>
  <dc:creator>Rui Zhang</dc:creator>
  <cp:lastModifiedBy>Rui Zhang</cp:lastModifiedBy>
  <cp:revision>17</cp:revision>
  <dcterms:created xsi:type="dcterms:W3CDTF">2019-05-19T13:36:46Z</dcterms:created>
  <dcterms:modified xsi:type="dcterms:W3CDTF">2019-08-06T11:57:40Z</dcterms:modified>
</cp:coreProperties>
</file>