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64" r:id="rId3"/>
    <p:sldId id="265"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14"/>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8/8/19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NZ6f3hWP/million-course-project"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VDyPTPGakaePHO59xfDXeRE0bjdDeTqzyIgMXlnG3V4/edit?usp=sharing"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illion-cours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millioncourse.slac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8039-5877-7A4B-B5FA-2B480277D2B6}"/>
              </a:ext>
            </a:extLst>
          </p:cNvPr>
          <p:cNvSpPr>
            <a:spLocks noGrp="1"/>
          </p:cNvSpPr>
          <p:nvPr>
            <p:ph type="title"/>
          </p:nvPr>
        </p:nvSpPr>
        <p:spPr>
          <a:xfrm>
            <a:off x="86002" y="1008317"/>
            <a:ext cx="3388720" cy="4601183"/>
          </a:xfrm>
        </p:spPr>
        <p:txBody>
          <a:bodyPr>
            <a:noAutofit/>
          </a:bodyPr>
          <a:lstStyle/>
          <a:p>
            <a:pPr algn="ctr"/>
            <a:br>
              <a:rPr lang="en-AU" sz="2400" dirty="0"/>
            </a:br>
            <a:r>
              <a:rPr lang="en-AU" sz="4400" b="1" dirty="0"/>
              <a:t>WELCOME</a:t>
            </a:r>
            <a:br>
              <a:rPr lang="en-AU" sz="3200" dirty="0"/>
            </a:br>
            <a:endParaRPr lang="en-US" sz="2400" dirty="0"/>
          </a:p>
        </p:txBody>
      </p:sp>
      <p:sp>
        <p:nvSpPr>
          <p:cNvPr id="3" name="Content Placeholder 2">
            <a:extLst>
              <a:ext uri="{FF2B5EF4-FFF2-40B4-BE49-F238E27FC236}">
                <a16:creationId xmlns:a16="http://schemas.microsoft.com/office/drawing/2014/main" id="{2FDB6D10-0C05-6E45-88C2-DE90BB63CAF0}"/>
              </a:ext>
            </a:extLst>
          </p:cNvPr>
          <p:cNvSpPr>
            <a:spLocks noGrp="1"/>
          </p:cNvSpPr>
          <p:nvPr>
            <p:ph idx="1"/>
          </p:nvPr>
        </p:nvSpPr>
        <p:spPr/>
        <p:txBody>
          <a:bodyPr/>
          <a:lstStyle/>
          <a:p>
            <a:pPr marL="0" indent="0">
              <a:buNone/>
            </a:pPr>
            <a:endParaRPr lang="en-US" sz="2400" b="1"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99754D-E2E9-5547-ABC4-FCC676A4BC0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10" name="Picture 9">
            <a:extLst>
              <a:ext uri="{FF2B5EF4-FFF2-40B4-BE49-F238E27FC236}">
                <a16:creationId xmlns:a16="http://schemas.microsoft.com/office/drawing/2014/main" id="{EFAD4150-698D-6046-B68B-6269DD8E8F5C}"/>
              </a:ext>
            </a:extLst>
          </p:cNvPr>
          <p:cNvPicPr>
            <a:picLocks noChangeAspect="1"/>
          </p:cNvPicPr>
          <p:nvPr/>
        </p:nvPicPr>
        <p:blipFill>
          <a:blip r:embed="rId2"/>
          <a:srcRect/>
          <a:stretch/>
        </p:blipFill>
        <p:spPr>
          <a:xfrm>
            <a:off x="3869268" y="1123837"/>
            <a:ext cx="7315200" cy="4860911"/>
          </a:xfrm>
          <a:prstGeom prst="rect">
            <a:avLst/>
          </a:prstGeom>
          <a:scene3d>
            <a:camera prst="orthographicFront"/>
            <a:lightRig rig="threePt" dir="t"/>
          </a:scene3d>
          <a:sp3d>
            <a:bevelT w="101600" prst="riblet"/>
          </a:sp3d>
        </p:spPr>
      </p:pic>
    </p:spTree>
    <p:extLst>
      <p:ext uri="{BB962C8B-B14F-4D97-AF65-F5344CB8AC3E}">
        <p14:creationId xmlns:p14="http://schemas.microsoft.com/office/powerpoint/2010/main" val="190030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D069-A350-984E-BF8B-A7E9F357E08C}"/>
              </a:ext>
            </a:extLst>
          </p:cNvPr>
          <p:cNvSpPr>
            <a:spLocks noGrp="1"/>
          </p:cNvSpPr>
          <p:nvPr>
            <p:ph type="title"/>
          </p:nvPr>
        </p:nvSpPr>
        <p:spPr/>
        <p:txBody>
          <a:bodyPr/>
          <a:lstStyle/>
          <a:p>
            <a:pPr algn="ctr"/>
            <a:r>
              <a:rPr lang="en-AU" b="1" dirty="0"/>
              <a:t>Task management</a:t>
            </a:r>
            <a:br>
              <a:rPr lang="en-AU" b="1" dirty="0"/>
            </a:br>
            <a:br>
              <a:rPr lang="en-AU" b="1" dirty="0"/>
            </a:br>
            <a:r>
              <a:rPr lang="en-AU" sz="3200" b="1" dirty="0"/>
              <a:t>Trello board "Million Course Project"</a:t>
            </a:r>
            <a:endParaRPr lang="en-US" dirty="0"/>
          </a:p>
        </p:txBody>
      </p:sp>
      <p:pic>
        <p:nvPicPr>
          <p:cNvPr id="6" name="Content Placeholder 5">
            <a:extLst>
              <a:ext uri="{FF2B5EF4-FFF2-40B4-BE49-F238E27FC236}">
                <a16:creationId xmlns:a16="http://schemas.microsoft.com/office/drawing/2014/main" id="{B22DD6B0-5688-834E-95CF-B7408DC12F9D}"/>
              </a:ext>
            </a:extLst>
          </p:cNvPr>
          <p:cNvPicPr>
            <a:picLocks noGrp="1" noChangeAspect="1"/>
          </p:cNvPicPr>
          <p:nvPr>
            <p:ph idx="1"/>
          </p:nvPr>
        </p:nvPicPr>
        <p:blipFill>
          <a:blip r:embed="rId2"/>
          <a:stretch>
            <a:fillRect/>
          </a:stretch>
        </p:blipFill>
        <p:spPr>
          <a:xfrm>
            <a:off x="3868738" y="1629534"/>
            <a:ext cx="7315200" cy="3589407"/>
          </a:xfrm>
        </p:spPr>
      </p:pic>
      <p:sp>
        <p:nvSpPr>
          <p:cNvPr id="4" name="Rectangle 3">
            <a:extLst>
              <a:ext uri="{FF2B5EF4-FFF2-40B4-BE49-F238E27FC236}">
                <a16:creationId xmlns:a16="http://schemas.microsoft.com/office/drawing/2014/main" id="{1F3ABC25-F792-4045-A399-BA1A09164426}"/>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97B3A5B7-BF14-A449-AA77-B8945D8B794A}"/>
              </a:ext>
            </a:extLst>
          </p:cNvPr>
          <p:cNvSpPr txBox="1"/>
          <p:nvPr/>
        </p:nvSpPr>
        <p:spPr>
          <a:xfrm>
            <a:off x="4868206" y="5355306"/>
            <a:ext cx="5316264" cy="369332"/>
          </a:xfrm>
          <a:prstGeom prst="rect">
            <a:avLst/>
          </a:prstGeom>
          <a:noFill/>
        </p:spPr>
        <p:txBody>
          <a:bodyPr wrap="none" rtlCol="0">
            <a:spAutoFit/>
          </a:bodyPr>
          <a:lstStyle/>
          <a:p>
            <a:r>
              <a:rPr lang="en-AU" dirty="0">
                <a:hlinkClick r:id="rId3"/>
              </a:rPr>
              <a:t>https://trello.com/b/NZ6f3hWP/million-course-project</a:t>
            </a:r>
            <a:endParaRPr lang="en-US" dirty="0"/>
          </a:p>
        </p:txBody>
      </p:sp>
    </p:spTree>
    <p:extLst>
      <p:ext uri="{BB962C8B-B14F-4D97-AF65-F5344CB8AC3E}">
        <p14:creationId xmlns:p14="http://schemas.microsoft.com/office/powerpoint/2010/main" val="20091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8334-7A40-0E49-AD29-ADFC720481A3}"/>
              </a:ext>
            </a:extLst>
          </p:cNvPr>
          <p:cNvSpPr>
            <a:spLocks noGrp="1"/>
          </p:cNvSpPr>
          <p:nvPr>
            <p:ph type="title"/>
          </p:nvPr>
        </p:nvSpPr>
        <p:spPr/>
        <p:txBody>
          <a:bodyPr/>
          <a:lstStyle/>
          <a:p>
            <a:r>
              <a:rPr lang="en-AU" b="1" dirty="0"/>
              <a:t>Contribution management</a:t>
            </a:r>
            <a:br>
              <a:rPr lang="en-AU" b="1" dirty="0"/>
            </a:br>
            <a:br>
              <a:rPr lang="en-AU" b="1" dirty="0"/>
            </a:br>
            <a:r>
              <a:rPr lang="en-AU" b="1" dirty="0"/>
              <a:t>Google</a:t>
            </a:r>
            <a:r>
              <a:rPr lang="zh-CN" altLang="en-US" b="1" dirty="0"/>
              <a:t> </a:t>
            </a:r>
            <a:r>
              <a:rPr lang="en-US" altLang="zh-CN" b="1" dirty="0"/>
              <a:t>excel</a:t>
            </a:r>
            <a:endParaRPr lang="en-US" dirty="0"/>
          </a:p>
        </p:txBody>
      </p:sp>
      <p:pic>
        <p:nvPicPr>
          <p:cNvPr id="5" name="Content Placeholder 4">
            <a:extLst>
              <a:ext uri="{FF2B5EF4-FFF2-40B4-BE49-F238E27FC236}">
                <a16:creationId xmlns:a16="http://schemas.microsoft.com/office/drawing/2014/main" id="{6D7B1401-2EE3-AD44-B395-CA7B4D0A9916}"/>
              </a:ext>
            </a:extLst>
          </p:cNvPr>
          <p:cNvPicPr>
            <a:picLocks noGrp="1" noChangeAspect="1"/>
          </p:cNvPicPr>
          <p:nvPr>
            <p:ph idx="1"/>
          </p:nvPr>
        </p:nvPicPr>
        <p:blipFill>
          <a:blip r:embed="rId2"/>
          <a:stretch>
            <a:fillRect/>
          </a:stretch>
        </p:blipFill>
        <p:spPr>
          <a:xfrm>
            <a:off x="3868738" y="1638833"/>
            <a:ext cx="7315200" cy="3570809"/>
          </a:xfrm>
        </p:spPr>
      </p:pic>
      <p:sp>
        <p:nvSpPr>
          <p:cNvPr id="7" name="Rectangle 6">
            <a:extLst>
              <a:ext uri="{FF2B5EF4-FFF2-40B4-BE49-F238E27FC236}">
                <a16:creationId xmlns:a16="http://schemas.microsoft.com/office/drawing/2014/main" id="{E3EA4219-70DF-9C44-AFB0-5BECA345D71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F0C43B7-FA99-2748-B296-AE5D2A462F0E}"/>
              </a:ext>
            </a:extLst>
          </p:cNvPr>
          <p:cNvSpPr txBox="1"/>
          <p:nvPr/>
        </p:nvSpPr>
        <p:spPr>
          <a:xfrm>
            <a:off x="519761" y="6240016"/>
            <a:ext cx="11152477" cy="369332"/>
          </a:xfrm>
          <a:prstGeom prst="rect">
            <a:avLst/>
          </a:prstGeom>
          <a:noFill/>
        </p:spPr>
        <p:txBody>
          <a:bodyPr wrap="none" rtlCol="0">
            <a:spAutoFit/>
          </a:bodyPr>
          <a:lstStyle/>
          <a:p>
            <a:r>
              <a:rPr lang="en-AU" dirty="0">
                <a:hlinkClick r:id="rId3"/>
              </a:rPr>
              <a:t>https://docs.google.com/spreadsheets/d/1VDyPTPGakaePHO59xfDXeRE0bjdDeTqzyIgMXlnG3V4/edit?usp=sharing</a:t>
            </a:r>
            <a:endParaRPr lang="en-US" dirty="0"/>
          </a:p>
        </p:txBody>
      </p:sp>
    </p:spTree>
    <p:extLst>
      <p:ext uri="{BB962C8B-B14F-4D97-AF65-F5344CB8AC3E}">
        <p14:creationId xmlns:p14="http://schemas.microsoft.com/office/powerpoint/2010/main" val="47456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4D07-C4A8-D04E-BE22-1D0C4A18BC6B}"/>
              </a:ext>
            </a:extLst>
          </p:cNvPr>
          <p:cNvSpPr>
            <a:spLocks noGrp="1"/>
          </p:cNvSpPr>
          <p:nvPr>
            <p:ph type="title"/>
          </p:nvPr>
        </p:nvSpPr>
        <p:spPr/>
        <p:txBody>
          <a:bodyPr/>
          <a:lstStyle/>
          <a:p>
            <a:pPr algn="ctr"/>
            <a:r>
              <a:rPr lang="en-AU" b="1" dirty="0"/>
              <a:t>Project Impact</a:t>
            </a:r>
            <a:br>
              <a:rPr lang="en-AU" b="1" dirty="0"/>
            </a:br>
            <a:endParaRPr lang="en-US" dirty="0"/>
          </a:p>
        </p:txBody>
      </p:sp>
      <p:sp>
        <p:nvSpPr>
          <p:cNvPr id="3" name="Content Placeholder 2">
            <a:extLst>
              <a:ext uri="{FF2B5EF4-FFF2-40B4-BE49-F238E27FC236}">
                <a16:creationId xmlns:a16="http://schemas.microsoft.com/office/drawing/2014/main" id="{FB4F886B-AD4B-8949-82AB-DEFF8F5F0AF9}"/>
              </a:ext>
            </a:extLst>
          </p:cNvPr>
          <p:cNvSpPr>
            <a:spLocks noGrp="1"/>
          </p:cNvSpPr>
          <p:nvPr>
            <p:ph idx="1"/>
          </p:nvPr>
        </p:nvSpPr>
        <p:spPr>
          <a:xfrm>
            <a:off x="3869267" y="1123837"/>
            <a:ext cx="7315200" cy="5120640"/>
          </a:xfrm>
        </p:spPr>
        <p:txBody>
          <a:bodyPr>
            <a:normAutofit fontScale="92500" lnSpcReduction="10000"/>
          </a:bodyPr>
          <a:lstStyle/>
          <a:p>
            <a:r>
              <a:rPr lang="en-AU" sz="2400" b="1" dirty="0"/>
              <a:t>Students will be able to experience a better user interface which will make their course selection clear and efficient. The access control function allows Anu staff update the course information as soon as possible which will bring more convenience to students.</a:t>
            </a:r>
          </a:p>
          <a:p>
            <a:pPr marL="0" indent="0">
              <a:buNone/>
            </a:pPr>
            <a:endParaRPr lang="en-AU" sz="2400" b="1" dirty="0"/>
          </a:p>
          <a:p>
            <a:r>
              <a:rPr lang="en-AU" sz="2400" b="1" dirty="0"/>
              <a:t>For some specific majors, some bugs occur when students select course and this website can not be used normally on the mobile services. After fixing these bugs, it could bring a better experience for university students.</a:t>
            </a:r>
          </a:p>
          <a:p>
            <a:endParaRPr lang="en-AU" sz="2400" b="1" dirty="0"/>
          </a:p>
          <a:p>
            <a:r>
              <a:rPr lang="en-AU" sz="2400" b="1" dirty="0"/>
              <a:t>We believe that this project will encourage students to explore more about courses and enable students to consider a greater number of options when enrolling. As a result, the proposed project would enhance student experience and university life.</a:t>
            </a:r>
          </a:p>
        </p:txBody>
      </p:sp>
      <p:sp>
        <p:nvSpPr>
          <p:cNvPr id="4" name="Rectangle 3">
            <a:extLst>
              <a:ext uri="{FF2B5EF4-FFF2-40B4-BE49-F238E27FC236}">
                <a16:creationId xmlns:a16="http://schemas.microsoft.com/office/drawing/2014/main" id="{67C8CDCD-DF5E-5F46-9B67-26F68FF30BEE}"/>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7410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BA3C-5454-1A43-9F56-C83E5BD07E4A}"/>
              </a:ext>
            </a:extLst>
          </p:cNvPr>
          <p:cNvSpPr>
            <a:spLocks noGrp="1"/>
          </p:cNvSpPr>
          <p:nvPr>
            <p:ph type="title"/>
          </p:nvPr>
        </p:nvSpPr>
        <p:spPr/>
        <p:txBody>
          <a:bodyPr/>
          <a:lstStyle/>
          <a:p>
            <a:pPr algn="ctr"/>
            <a:r>
              <a:rPr lang="en-AU" b="1" dirty="0"/>
              <a:t>Technical and Other Constraints</a:t>
            </a:r>
            <a:br>
              <a:rPr lang="en-AU" b="1" dirty="0"/>
            </a:br>
            <a:endParaRPr lang="en-US" dirty="0"/>
          </a:p>
        </p:txBody>
      </p:sp>
      <p:sp>
        <p:nvSpPr>
          <p:cNvPr id="3" name="Content Placeholder 2">
            <a:extLst>
              <a:ext uri="{FF2B5EF4-FFF2-40B4-BE49-F238E27FC236}">
                <a16:creationId xmlns:a16="http://schemas.microsoft.com/office/drawing/2014/main" id="{76A99D53-B895-8546-8C3E-DE2EBE5B0FD3}"/>
              </a:ext>
            </a:extLst>
          </p:cNvPr>
          <p:cNvSpPr>
            <a:spLocks noGrp="1"/>
          </p:cNvSpPr>
          <p:nvPr>
            <p:ph idx="1"/>
          </p:nvPr>
        </p:nvSpPr>
        <p:spPr/>
        <p:txBody>
          <a:bodyPr/>
          <a:lstStyle/>
          <a:p>
            <a:r>
              <a:rPr lang="en-AU" sz="2800" b="1" dirty="0"/>
              <a:t>Database Update</a:t>
            </a:r>
          </a:p>
          <a:p>
            <a:pPr marL="0" indent="0">
              <a:buNone/>
            </a:pPr>
            <a:endParaRPr lang="en-AU" sz="2800" b="1" dirty="0"/>
          </a:p>
          <a:p>
            <a:r>
              <a:rPr lang="en-AU" sz="2800" b="1" dirty="0"/>
              <a:t>Safety</a:t>
            </a:r>
          </a:p>
          <a:p>
            <a:pPr marL="0" indent="0">
              <a:buNone/>
            </a:pPr>
            <a:r>
              <a:rPr lang="en-AU" sz="2800" b="1" dirty="0"/>
              <a:t> </a:t>
            </a:r>
          </a:p>
          <a:p>
            <a:r>
              <a:rPr lang="en-AU" sz="2800" b="1" dirty="0"/>
              <a:t>Access Control</a:t>
            </a:r>
          </a:p>
          <a:p>
            <a:endParaRPr lang="en-AU" dirty="0"/>
          </a:p>
          <a:p>
            <a:endParaRPr lang="en-US" dirty="0"/>
          </a:p>
        </p:txBody>
      </p:sp>
      <p:sp>
        <p:nvSpPr>
          <p:cNvPr id="4" name="Rectangle 3">
            <a:extLst>
              <a:ext uri="{FF2B5EF4-FFF2-40B4-BE49-F238E27FC236}">
                <a16:creationId xmlns:a16="http://schemas.microsoft.com/office/drawing/2014/main" id="{8BF41DD2-04E0-954F-ABB7-56E68C1CCCBD}"/>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7" name="Picture 6">
            <a:extLst>
              <a:ext uri="{FF2B5EF4-FFF2-40B4-BE49-F238E27FC236}">
                <a16:creationId xmlns:a16="http://schemas.microsoft.com/office/drawing/2014/main" id="{99FE3D36-F908-B844-8975-5EC17A254A58}"/>
              </a:ext>
            </a:extLst>
          </p:cNvPr>
          <p:cNvPicPr>
            <a:picLocks noChangeAspect="1"/>
          </p:cNvPicPr>
          <p:nvPr/>
        </p:nvPicPr>
        <p:blipFill>
          <a:blip r:embed="rId2"/>
          <a:stretch>
            <a:fillRect/>
          </a:stretch>
        </p:blipFill>
        <p:spPr>
          <a:xfrm>
            <a:off x="6549604" y="2300037"/>
            <a:ext cx="5137475" cy="3424983"/>
          </a:xfrm>
          <a:prstGeom prst="rect">
            <a:avLst/>
          </a:prstGeom>
        </p:spPr>
      </p:pic>
    </p:spTree>
    <p:extLst>
      <p:ext uri="{BB962C8B-B14F-4D97-AF65-F5344CB8AC3E}">
        <p14:creationId xmlns:p14="http://schemas.microsoft.com/office/powerpoint/2010/main" val="304025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63E-8E36-8148-B6AE-956324B24519}"/>
              </a:ext>
            </a:extLst>
          </p:cNvPr>
          <p:cNvSpPr>
            <a:spLocks noGrp="1"/>
          </p:cNvSpPr>
          <p:nvPr>
            <p:ph type="title"/>
          </p:nvPr>
        </p:nvSpPr>
        <p:spPr/>
        <p:txBody>
          <a:bodyPr/>
          <a:lstStyle/>
          <a:p>
            <a:pPr algn="ctr"/>
            <a:r>
              <a:rPr lang="en-AU" b="1" dirty="0"/>
              <a:t>Resources, Risks and potential Costs</a:t>
            </a:r>
            <a:br>
              <a:rPr lang="en-AU" b="1" dirty="0"/>
            </a:br>
            <a:endParaRPr lang="en-US" dirty="0"/>
          </a:p>
        </p:txBody>
      </p:sp>
      <p:sp>
        <p:nvSpPr>
          <p:cNvPr id="4" name="Rectangle 3">
            <a:extLst>
              <a:ext uri="{FF2B5EF4-FFF2-40B4-BE49-F238E27FC236}">
                <a16:creationId xmlns:a16="http://schemas.microsoft.com/office/drawing/2014/main" id="{C7E35826-BDD8-D540-BAF6-8C1C84B62C49}"/>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 name="Content Placeholder 8">
            <a:extLst>
              <a:ext uri="{FF2B5EF4-FFF2-40B4-BE49-F238E27FC236}">
                <a16:creationId xmlns:a16="http://schemas.microsoft.com/office/drawing/2014/main" id="{455D0FC9-A807-B046-872C-45CBAAD15CB1}"/>
              </a:ext>
            </a:extLst>
          </p:cNvPr>
          <p:cNvSpPr>
            <a:spLocks noGrp="1"/>
          </p:cNvSpPr>
          <p:nvPr>
            <p:ph idx="1"/>
          </p:nvPr>
        </p:nvSpPr>
        <p:spPr/>
        <p:txBody>
          <a:bodyPr/>
          <a:lstStyle/>
          <a:p>
            <a:r>
              <a:rPr lang="en-AU" b="1" dirty="0"/>
              <a:t>Firstly, there are always some uncontrollable factors in our work.</a:t>
            </a:r>
          </a:p>
          <a:p>
            <a:endParaRPr lang="en-AU" b="1" dirty="0"/>
          </a:p>
          <a:p>
            <a:r>
              <a:rPr lang="en-AU" b="1" dirty="0"/>
              <a:t>Secondly, we should guarantee the highest quality of our product in the shortest time. Some mistakes would reduce quality.</a:t>
            </a:r>
          </a:p>
          <a:p>
            <a:endParaRPr lang="en-AU" b="1" dirty="0"/>
          </a:p>
          <a:p>
            <a:r>
              <a:rPr lang="en-AU" b="1" dirty="0"/>
              <a:t> Thirdly, relationship between teammates is also a kind of risks.</a:t>
            </a:r>
            <a:endParaRPr lang="en-US" b="1" dirty="0"/>
          </a:p>
        </p:txBody>
      </p:sp>
      <p:pic>
        <p:nvPicPr>
          <p:cNvPr id="11" name="Picture 10">
            <a:extLst>
              <a:ext uri="{FF2B5EF4-FFF2-40B4-BE49-F238E27FC236}">
                <a16:creationId xmlns:a16="http://schemas.microsoft.com/office/drawing/2014/main" id="{C0B078F2-E7C2-8C46-B23E-239CF2F6B69D}"/>
              </a:ext>
            </a:extLst>
          </p:cNvPr>
          <p:cNvPicPr>
            <a:picLocks noChangeAspect="1"/>
          </p:cNvPicPr>
          <p:nvPr/>
        </p:nvPicPr>
        <p:blipFill>
          <a:blip r:embed="rId2"/>
          <a:stretch>
            <a:fillRect/>
          </a:stretch>
        </p:blipFill>
        <p:spPr>
          <a:xfrm>
            <a:off x="6447368" y="5001014"/>
            <a:ext cx="4737100" cy="1168400"/>
          </a:xfrm>
          <a:prstGeom prst="rect">
            <a:avLst/>
          </a:prstGeom>
        </p:spPr>
      </p:pic>
      <p:sp>
        <p:nvSpPr>
          <p:cNvPr id="12" name="TextBox 11">
            <a:extLst>
              <a:ext uri="{FF2B5EF4-FFF2-40B4-BE49-F238E27FC236}">
                <a16:creationId xmlns:a16="http://schemas.microsoft.com/office/drawing/2014/main" id="{6CE7B7BD-1182-1446-9706-745BFE0965C7}"/>
              </a:ext>
            </a:extLst>
          </p:cNvPr>
          <p:cNvSpPr txBox="1"/>
          <p:nvPr/>
        </p:nvSpPr>
        <p:spPr>
          <a:xfrm>
            <a:off x="3585687" y="5355688"/>
            <a:ext cx="2928750" cy="369332"/>
          </a:xfrm>
          <a:prstGeom prst="rect">
            <a:avLst/>
          </a:prstGeom>
          <a:noFill/>
        </p:spPr>
        <p:txBody>
          <a:bodyPr wrap="none" rtlCol="0">
            <a:spAutoFit/>
          </a:bodyPr>
          <a:lstStyle/>
          <a:p>
            <a:r>
              <a:rPr lang="en-AU" dirty="0"/>
              <a:t> Budget for the Could Server</a:t>
            </a:r>
            <a:r>
              <a:rPr lang="en-US" dirty="0"/>
              <a:t>:</a:t>
            </a:r>
          </a:p>
        </p:txBody>
      </p:sp>
    </p:spTree>
    <p:extLst>
      <p:ext uri="{BB962C8B-B14F-4D97-AF65-F5344CB8AC3E}">
        <p14:creationId xmlns:p14="http://schemas.microsoft.com/office/powerpoint/2010/main" val="37323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770D-C3B6-B34A-9DEA-593827F9EF27}"/>
              </a:ext>
            </a:extLst>
          </p:cNvPr>
          <p:cNvSpPr>
            <a:spLocks noGrp="1"/>
          </p:cNvSpPr>
          <p:nvPr>
            <p:ph type="title"/>
          </p:nvPr>
        </p:nvSpPr>
        <p:spPr/>
        <p:txBody>
          <a:bodyPr/>
          <a:lstStyle/>
          <a:p>
            <a:pPr algn="ctr"/>
            <a:r>
              <a:rPr lang="en-AU" b="1" dirty="0"/>
              <a:t>NDA and Ip Concerns</a:t>
            </a:r>
            <a:br>
              <a:rPr lang="en-AU" b="1" dirty="0"/>
            </a:br>
            <a:endParaRPr lang="en-US" dirty="0"/>
          </a:p>
        </p:txBody>
      </p:sp>
      <p:sp>
        <p:nvSpPr>
          <p:cNvPr id="3" name="Content Placeholder 2">
            <a:extLst>
              <a:ext uri="{FF2B5EF4-FFF2-40B4-BE49-F238E27FC236}">
                <a16:creationId xmlns:a16="http://schemas.microsoft.com/office/drawing/2014/main" id="{50A26860-CA60-FB47-95CA-14DBEF329167}"/>
              </a:ext>
            </a:extLst>
          </p:cNvPr>
          <p:cNvSpPr>
            <a:spLocks noGrp="1"/>
          </p:cNvSpPr>
          <p:nvPr>
            <p:ph idx="1"/>
          </p:nvPr>
        </p:nvSpPr>
        <p:spPr/>
        <p:txBody>
          <a:bodyPr/>
          <a:lstStyle/>
          <a:p>
            <a:r>
              <a:rPr lang="en-AU" sz="2400" b="1" dirty="0"/>
              <a:t>There will be no non-disclosure agreement required.</a:t>
            </a:r>
          </a:p>
          <a:p>
            <a:pPr marL="0" indent="0">
              <a:buNone/>
            </a:pPr>
            <a:endParaRPr lang="en-AU" sz="2400" b="1" dirty="0"/>
          </a:p>
          <a:p>
            <a:r>
              <a:rPr lang="en-AU" sz="2400" b="1" dirty="0"/>
              <a:t>Any materials, tools, methods/techniques and software provided by Clients advised and agreed to be Clients’ Copyright, will remain the intellectual property of Clients. New codes developed by project members will be owned by project team.</a:t>
            </a:r>
          </a:p>
          <a:p>
            <a:endParaRPr lang="en-US" dirty="0"/>
          </a:p>
        </p:txBody>
      </p:sp>
      <p:sp>
        <p:nvSpPr>
          <p:cNvPr id="4" name="Rectangle 3">
            <a:extLst>
              <a:ext uri="{FF2B5EF4-FFF2-40B4-BE49-F238E27FC236}">
                <a16:creationId xmlns:a16="http://schemas.microsoft.com/office/drawing/2014/main" id="{4D997D50-6165-9E45-B0B1-57502AD2F910}"/>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5539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0FB-42BF-DC41-9C11-6C135B0511CF}"/>
              </a:ext>
            </a:extLst>
          </p:cNvPr>
          <p:cNvSpPr>
            <a:spLocks noGrp="1"/>
          </p:cNvSpPr>
          <p:nvPr>
            <p:ph type="title"/>
          </p:nvPr>
        </p:nvSpPr>
        <p:spPr/>
        <p:txBody>
          <a:bodyPr/>
          <a:lstStyle/>
          <a:p>
            <a:r>
              <a:rPr lang="en-US" b="1" dirty="0"/>
              <a:t>THANK  YOU</a:t>
            </a:r>
          </a:p>
        </p:txBody>
      </p:sp>
      <p:sp>
        <p:nvSpPr>
          <p:cNvPr id="3" name="Content Placeholder 2">
            <a:extLst>
              <a:ext uri="{FF2B5EF4-FFF2-40B4-BE49-F238E27FC236}">
                <a16:creationId xmlns:a16="http://schemas.microsoft.com/office/drawing/2014/main" id="{1D020F81-0399-CC4C-8AE6-72B372A86C37}"/>
              </a:ext>
            </a:extLst>
          </p:cNvPr>
          <p:cNvSpPr>
            <a:spLocks noGrp="1"/>
          </p:cNvSpPr>
          <p:nvPr>
            <p:ph idx="1"/>
          </p:nvPr>
        </p:nvSpPr>
        <p:spPr>
          <a:xfrm>
            <a:off x="3740727" y="864108"/>
            <a:ext cx="8153329" cy="5120640"/>
          </a:xfrm>
        </p:spPr>
        <p:txBody>
          <a:bodyPr/>
          <a:lstStyle/>
          <a:p>
            <a:r>
              <a:rPr lang="en-AU" sz="2400" b="1" dirty="0"/>
              <a:t>References</a:t>
            </a:r>
          </a:p>
          <a:p>
            <a:pPr marL="0" indent="0">
              <a:buNone/>
            </a:pPr>
            <a:r>
              <a:rPr lang="en-AU" sz="2400" dirty="0" err="1"/>
              <a:t>Galitz</a:t>
            </a:r>
            <a:r>
              <a:rPr lang="en-AU" sz="2400" dirty="0"/>
              <a:t>, W. O., &amp; Safari Books Online. (2007). The essential guide to user interface design: An introduction to GUI design principles and techniques (3rd ed.). Indianapolis, IN: Wiley Pub.</a:t>
            </a:r>
          </a:p>
          <a:p>
            <a:endParaRPr lang="en-AU" sz="2400" dirty="0"/>
          </a:p>
          <a:p>
            <a:r>
              <a:rPr lang="en-AU" sz="2400" b="1" dirty="0"/>
              <a:t>Project Repository-</a:t>
            </a:r>
            <a:r>
              <a:rPr lang="en-AU" sz="2400" b="1" dirty="0" err="1"/>
              <a:t>github</a:t>
            </a:r>
            <a:r>
              <a:rPr lang="en-AU" sz="2400" b="1" dirty="0"/>
              <a:t> repo-"million-coursework”</a:t>
            </a:r>
          </a:p>
          <a:p>
            <a:pPr marL="0" indent="0">
              <a:buNone/>
            </a:pPr>
            <a:r>
              <a:rPr lang="en-AU" sz="2400" dirty="0"/>
              <a:t> </a:t>
            </a:r>
            <a:r>
              <a:rPr lang="en-AU" sz="2400" dirty="0">
                <a:hlinkClick r:id="rId2"/>
              </a:rPr>
              <a:t>https://github.com/million-coursework</a:t>
            </a:r>
            <a:endParaRPr lang="en-US" sz="2400" dirty="0"/>
          </a:p>
          <a:p>
            <a:pPr marL="0" indent="0">
              <a:buNone/>
            </a:pPr>
            <a:endParaRPr lang="en-AU" dirty="0"/>
          </a:p>
        </p:txBody>
      </p:sp>
      <p:sp>
        <p:nvSpPr>
          <p:cNvPr id="4" name="Rectangle 3">
            <a:extLst>
              <a:ext uri="{FF2B5EF4-FFF2-40B4-BE49-F238E27FC236}">
                <a16:creationId xmlns:a16="http://schemas.microsoft.com/office/drawing/2014/main" id="{052A9158-129D-EA40-81AC-F01B847FC910}"/>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5422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98CC-F915-FA45-84A0-D1612C22B78A}"/>
              </a:ext>
            </a:extLst>
          </p:cNvPr>
          <p:cNvSpPr>
            <a:spLocks noGrp="1"/>
          </p:cNvSpPr>
          <p:nvPr>
            <p:ph type="title"/>
          </p:nvPr>
        </p:nvSpPr>
        <p:spPr>
          <a:xfrm>
            <a:off x="-112613" y="1123837"/>
            <a:ext cx="2947482" cy="4601183"/>
          </a:xfrm>
        </p:spPr>
        <p:txBody>
          <a:bodyPr>
            <a:noAutofit/>
          </a:bodyPr>
          <a:lstStyle/>
          <a:p>
            <a:pPr algn="ctr"/>
            <a:r>
              <a:rPr lang="en-AU" b="1" dirty="0"/>
              <a:t>Team Members</a:t>
            </a:r>
            <a:br>
              <a:rPr lang="en-AU" b="1" dirty="0"/>
            </a:br>
            <a:br>
              <a:rPr lang="en-AU" b="1" dirty="0"/>
            </a:br>
            <a:br>
              <a:rPr lang="en-AU" b="1" dirty="0"/>
            </a:br>
            <a:r>
              <a:rPr lang="en-AU" b="1" dirty="0"/>
              <a:t>We are a newly formed project team </a:t>
            </a:r>
            <a:br>
              <a:rPr lang="en-AU" sz="2800" dirty="0"/>
            </a:br>
            <a:br>
              <a:rPr lang="en-AU" sz="2800" dirty="0"/>
            </a:br>
            <a:endParaRPr lang="en-US" sz="2800" dirty="0"/>
          </a:p>
        </p:txBody>
      </p:sp>
      <p:pic>
        <p:nvPicPr>
          <p:cNvPr id="7" name="Content Placeholder 6">
            <a:extLst>
              <a:ext uri="{FF2B5EF4-FFF2-40B4-BE49-F238E27FC236}">
                <a16:creationId xmlns:a16="http://schemas.microsoft.com/office/drawing/2014/main" id="{42F6360E-E17F-E44F-8804-3F2B9E4720EE}"/>
              </a:ext>
            </a:extLst>
          </p:cNvPr>
          <p:cNvPicPr>
            <a:picLocks noGrp="1" noChangeAspect="1"/>
          </p:cNvPicPr>
          <p:nvPr>
            <p:ph idx="1"/>
          </p:nvPr>
        </p:nvPicPr>
        <p:blipFill>
          <a:blip r:embed="rId2"/>
          <a:stretch>
            <a:fillRect/>
          </a:stretch>
        </p:blipFill>
        <p:spPr>
          <a:xfrm>
            <a:off x="2742447" y="498764"/>
            <a:ext cx="9449553" cy="7087165"/>
          </a:xfrm>
        </p:spPr>
      </p:pic>
      <p:sp>
        <p:nvSpPr>
          <p:cNvPr id="5" name="Rectangle 4">
            <a:extLst>
              <a:ext uri="{FF2B5EF4-FFF2-40B4-BE49-F238E27FC236}">
                <a16:creationId xmlns:a16="http://schemas.microsoft.com/office/drawing/2014/main" id="{B231E2B7-C977-3E4D-9524-627E10AA25EB}"/>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4706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84C5-3C4A-F44C-8507-80F3050A595C}"/>
              </a:ext>
            </a:extLst>
          </p:cNvPr>
          <p:cNvSpPr>
            <a:spLocks noGrp="1"/>
          </p:cNvSpPr>
          <p:nvPr>
            <p:ph type="title"/>
          </p:nvPr>
        </p:nvSpPr>
        <p:spPr/>
        <p:txBody>
          <a:bodyPr/>
          <a:lstStyle/>
          <a:p>
            <a:pPr algn="ctr"/>
            <a:r>
              <a:rPr lang="en-US" b="1" dirty="0"/>
              <a:t>Project</a:t>
            </a:r>
            <a:br>
              <a:rPr lang="en-US" b="1" dirty="0"/>
            </a:br>
            <a:r>
              <a:rPr lang="en-US" b="1" dirty="0"/>
              <a:t>Introduction</a:t>
            </a:r>
          </a:p>
        </p:txBody>
      </p:sp>
      <p:sp>
        <p:nvSpPr>
          <p:cNvPr id="3" name="Content Placeholder 2">
            <a:extLst>
              <a:ext uri="{FF2B5EF4-FFF2-40B4-BE49-F238E27FC236}">
                <a16:creationId xmlns:a16="http://schemas.microsoft.com/office/drawing/2014/main" id="{BF5DA89A-2C07-2841-AFB9-D3940957F08E}"/>
              </a:ext>
            </a:extLst>
          </p:cNvPr>
          <p:cNvSpPr>
            <a:spLocks noGrp="1"/>
          </p:cNvSpPr>
          <p:nvPr>
            <p:ph idx="1"/>
          </p:nvPr>
        </p:nvSpPr>
        <p:spPr/>
        <p:txBody>
          <a:bodyPr>
            <a:normAutofit/>
          </a:bodyPr>
          <a:lstStyle/>
          <a:p>
            <a:pPr marL="0" indent="0">
              <a:buNone/>
            </a:pPr>
            <a:r>
              <a:rPr lang="en-AU" sz="2400" dirty="0"/>
              <a:t>This project will </a:t>
            </a:r>
            <a:r>
              <a:rPr lang="en-AU" sz="2400" b="1" dirty="0"/>
              <a:t>upgrade</a:t>
            </a:r>
            <a:r>
              <a:rPr lang="en-AU" sz="2400" dirty="0"/>
              <a:t> the former </a:t>
            </a:r>
            <a:r>
              <a:rPr lang="en-AU" sz="2400" b="1" dirty="0"/>
              <a:t>intelligent Course Scheduler </a:t>
            </a:r>
            <a:r>
              <a:rPr lang="en-AU" sz="2400" dirty="0"/>
              <a:t>project in many fields including improving Graphical User Interface (GUI), offering access control for ANU staff and former bugs fixing.</a:t>
            </a:r>
          </a:p>
          <a:p>
            <a:pPr marL="0" indent="0">
              <a:buNone/>
            </a:pPr>
            <a:r>
              <a:rPr lang="en-AU" sz="2400" dirty="0"/>
              <a:t> The Intelligent Course Scheduler, currently known as ANU ICS, offers interactive degree planning and personalised course discovery to make picking courses simple and enjoyable for students. </a:t>
            </a:r>
          </a:p>
          <a:p>
            <a:pPr marL="0" indent="0">
              <a:buNone/>
            </a:pPr>
            <a:r>
              <a:rPr lang="en-AU" sz="2400" dirty="0"/>
              <a:t>It uses machine learning to recommend courses to students, and provides university administrators with a structured data model of the entire system of courses, majors, and degree requirements.</a:t>
            </a:r>
            <a:endParaRPr lang="en-US" sz="2400" dirty="0"/>
          </a:p>
        </p:txBody>
      </p:sp>
      <p:sp>
        <p:nvSpPr>
          <p:cNvPr id="4" name="Rectangle 3">
            <a:extLst>
              <a:ext uri="{FF2B5EF4-FFF2-40B4-BE49-F238E27FC236}">
                <a16:creationId xmlns:a16="http://schemas.microsoft.com/office/drawing/2014/main" id="{4A6D05B0-EBD2-E340-9FA9-DB687684BEA8}"/>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4885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C13E2-25BE-774D-BF4A-E781EBB42C8C}"/>
              </a:ext>
            </a:extLst>
          </p:cNvPr>
          <p:cNvSpPr>
            <a:spLocks noGrp="1"/>
          </p:cNvSpPr>
          <p:nvPr>
            <p:ph idx="1"/>
          </p:nvPr>
        </p:nvSpPr>
        <p:spPr/>
        <p:txBody>
          <a:bodyPr>
            <a:normAutofit/>
          </a:bodyPr>
          <a:lstStyle/>
          <a:p>
            <a:pPr marL="0" indent="0" algn="ctr">
              <a:buNone/>
            </a:pPr>
            <a:r>
              <a:rPr lang="en-US" sz="2400" b="1" dirty="0"/>
              <a:t>Our</a:t>
            </a:r>
            <a:r>
              <a:rPr lang="zh-CN" altLang="en-US" sz="2400" b="1" dirty="0"/>
              <a:t> </a:t>
            </a:r>
            <a:r>
              <a:rPr lang="en-AU" sz="2400" b="1" dirty="0"/>
              <a:t>Key Stakeholders and their Expectations</a:t>
            </a:r>
            <a:r>
              <a:rPr lang="en-US" altLang="zh-CN" sz="2400" b="1" dirty="0"/>
              <a:t>:</a:t>
            </a:r>
          </a:p>
          <a:p>
            <a:pPr marL="0" indent="0">
              <a:buNone/>
            </a:pPr>
            <a:endParaRPr lang="en-US" altLang="zh-CN" sz="2400" b="1" dirty="0"/>
          </a:p>
          <a:p>
            <a:pPr marL="0" indent="0">
              <a:buNone/>
            </a:pPr>
            <a:endParaRPr lang="en-US" altLang="zh-CN" sz="2400" b="1" dirty="0"/>
          </a:p>
          <a:p>
            <a:pPr marL="0" indent="0">
              <a:buNone/>
            </a:pPr>
            <a:endParaRPr lang="en-US" sz="2400" b="1" dirty="0"/>
          </a:p>
          <a:p>
            <a:pPr marL="0" indent="0">
              <a:buNone/>
            </a:pPr>
            <a:endParaRPr lang="en-US" sz="2400" b="1" dirty="0"/>
          </a:p>
        </p:txBody>
      </p:sp>
      <p:sp>
        <p:nvSpPr>
          <p:cNvPr id="5" name="Title 1">
            <a:extLst>
              <a:ext uri="{FF2B5EF4-FFF2-40B4-BE49-F238E27FC236}">
                <a16:creationId xmlns:a16="http://schemas.microsoft.com/office/drawing/2014/main" id="{E9833BF4-3A19-9242-96EF-4965E177CD76}"/>
              </a:ext>
            </a:extLst>
          </p:cNvPr>
          <p:cNvSpPr>
            <a:spLocks noGrp="1"/>
          </p:cNvSpPr>
          <p:nvPr>
            <p:ph type="title"/>
          </p:nvPr>
        </p:nvSpPr>
        <p:spPr>
          <a:xfrm>
            <a:off x="252919" y="1123837"/>
            <a:ext cx="3086026" cy="4601183"/>
          </a:xfrm>
        </p:spPr>
        <p:txBody>
          <a:bodyPr>
            <a:noAutofit/>
          </a:bodyPr>
          <a:lstStyle/>
          <a:p>
            <a:pPr algn="ctr"/>
            <a:r>
              <a:rPr lang="en-AU" b="1" dirty="0"/>
              <a:t>Main</a:t>
            </a:r>
            <a:br>
              <a:rPr lang="en-AU" b="1" dirty="0"/>
            </a:br>
            <a:r>
              <a:rPr lang="en-AU" b="1" dirty="0"/>
              <a:t>Stakeholders</a:t>
            </a:r>
            <a:endParaRPr lang="en-US" altLang="zh-CN" b="1" dirty="0"/>
          </a:p>
        </p:txBody>
      </p:sp>
      <p:pic>
        <p:nvPicPr>
          <p:cNvPr id="8" name="Picture 7">
            <a:extLst>
              <a:ext uri="{FF2B5EF4-FFF2-40B4-BE49-F238E27FC236}">
                <a16:creationId xmlns:a16="http://schemas.microsoft.com/office/drawing/2014/main" id="{14C3205A-CBB4-F645-9B89-1A1F2538369B}"/>
              </a:ext>
            </a:extLst>
          </p:cNvPr>
          <p:cNvPicPr>
            <a:picLocks noChangeAspect="1"/>
          </p:cNvPicPr>
          <p:nvPr/>
        </p:nvPicPr>
        <p:blipFill>
          <a:blip r:embed="rId2"/>
          <a:srcRect/>
          <a:stretch/>
        </p:blipFill>
        <p:spPr>
          <a:xfrm>
            <a:off x="3442437" y="2687782"/>
            <a:ext cx="8168859" cy="2722953"/>
          </a:xfrm>
          <a:prstGeom prst="rect">
            <a:avLst/>
          </a:prstGeom>
        </p:spPr>
      </p:pic>
      <p:sp>
        <p:nvSpPr>
          <p:cNvPr id="7" name="Rectangle 6">
            <a:extLst>
              <a:ext uri="{FF2B5EF4-FFF2-40B4-BE49-F238E27FC236}">
                <a16:creationId xmlns:a16="http://schemas.microsoft.com/office/drawing/2014/main" id="{B0DE7FAA-3FC9-D948-9286-BD037137FE47}"/>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102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70A0-A7B2-0D45-8DB9-1DD6B9384475}"/>
              </a:ext>
            </a:extLst>
          </p:cNvPr>
          <p:cNvSpPr>
            <a:spLocks noGrp="1"/>
          </p:cNvSpPr>
          <p:nvPr>
            <p:ph type="title"/>
          </p:nvPr>
        </p:nvSpPr>
        <p:spPr/>
        <p:txBody>
          <a:bodyPr>
            <a:normAutofit fontScale="90000"/>
          </a:bodyPr>
          <a:lstStyle/>
          <a:p>
            <a:r>
              <a:rPr lang="en-AU" b="1" dirty="0"/>
              <a:t>Milestones (</a:t>
            </a:r>
            <a:r>
              <a:rPr lang="en-AU" dirty="0"/>
              <a:t>five main work objectives)</a:t>
            </a:r>
            <a:br>
              <a:rPr lang="en-AU" b="1" dirty="0"/>
            </a:br>
            <a:r>
              <a:rPr lang="en-AU" b="1" dirty="0"/>
              <a:t>1. Graphical User Interface</a:t>
            </a:r>
            <a:br>
              <a:rPr lang="en-AU" b="1" dirty="0"/>
            </a:br>
            <a:r>
              <a:rPr lang="en-AU" b="1" dirty="0"/>
              <a:t>2. CRUD</a:t>
            </a:r>
            <a:br>
              <a:rPr lang="en-AU" b="1" dirty="0"/>
            </a:br>
            <a:r>
              <a:rPr lang="en-AU" b="1" dirty="0"/>
              <a:t>3. Access control</a:t>
            </a:r>
            <a:br>
              <a:rPr lang="en-AU" b="1" dirty="0"/>
            </a:br>
            <a:r>
              <a:rPr lang="en-AU" b="1" dirty="0"/>
              <a:t>4. Copy and paste functions</a:t>
            </a:r>
            <a:br>
              <a:rPr lang="en-AU" b="1" dirty="0"/>
            </a:br>
            <a:r>
              <a:rPr lang="en-AU" b="1" dirty="0"/>
              <a:t>5. Bug fixing</a:t>
            </a:r>
            <a:endParaRPr lang="en-US" dirty="0"/>
          </a:p>
        </p:txBody>
      </p:sp>
      <p:graphicFrame>
        <p:nvGraphicFramePr>
          <p:cNvPr id="7" name="Content Placeholder 6">
            <a:extLst>
              <a:ext uri="{FF2B5EF4-FFF2-40B4-BE49-F238E27FC236}">
                <a16:creationId xmlns:a16="http://schemas.microsoft.com/office/drawing/2014/main" id="{5B82B7FF-F9C3-F444-B677-34E8CEED75F0}"/>
              </a:ext>
            </a:extLst>
          </p:cNvPr>
          <p:cNvGraphicFramePr>
            <a:graphicFrameLocks noGrp="1"/>
          </p:cNvGraphicFramePr>
          <p:nvPr>
            <p:ph idx="1"/>
            <p:extLst>
              <p:ext uri="{D42A27DB-BD31-4B8C-83A1-F6EECF244321}">
                <p14:modId xmlns:p14="http://schemas.microsoft.com/office/powerpoint/2010/main" val="541444985"/>
              </p:ext>
            </p:extLst>
          </p:nvPr>
        </p:nvGraphicFramePr>
        <p:xfrm>
          <a:off x="3869267" y="1147940"/>
          <a:ext cx="7315200" cy="5120640"/>
        </p:xfrm>
        <a:graphic>
          <a:graphicData uri="http://schemas.openxmlformats.org/drawingml/2006/table">
            <a:tbl>
              <a:tblPr firstRow="1" bandRow="1">
                <a:tableStyleId>{5C22544A-7EE6-4342-B048-85BDC9FD1C3A}</a:tableStyleId>
              </a:tblPr>
              <a:tblGrid>
                <a:gridCol w="1270769">
                  <a:extLst>
                    <a:ext uri="{9D8B030D-6E8A-4147-A177-3AD203B41FA5}">
                      <a16:colId xmlns:a16="http://schemas.microsoft.com/office/drawing/2014/main" val="266034383"/>
                    </a:ext>
                  </a:extLst>
                </a:gridCol>
                <a:gridCol w="6044431">
                  <a:extLst>
                    <a:ext uri="{9D8B030D-6E8A-4147-A177-3AD203B41FA5}">
                      <a16:colId xmlns:a16="http://schemas.microsoft.com/office/drawing/2014/main" val="2888734161"/>
                    </a:ext>
                  </a:extLst>
                </a:gridCol>
              </a:tblGrid>
              <a:tr h="370840">
                <a:tc>
                  <a:txBody>
                    <a:bodyPr/>
                    <a:lstStyle/>
                    <a:p>
                      <a:r>
                        <a:rPr lang="en-US" dirty="0"/>
                        <a:t>1</a:t>
                      </a:r>
                    </a:p>
                  </a:txBody>
                  <a:tcPr/>
                </a:tc>
                <a:tc>
                  <a:txBody>
                    <a:bodyPr/>
                    <a:lstStyle/>
                    <a:p>
                      <a:r>
                        <a:rPr lang="en-AU" sz="1800" b="0" i="0" u="none" strike="noStrike" kern="1200" dirty="0">
                          <a:solidFill>
                            <a:schemeClr val="lt1"/>
                          </a:solidFill>
                          <a:effectLst/>
                          <a:latin typeface="+mn-lt"/>
                          <a:ea typeface="+mn-ea"/>
                          <a:cs typeface="+mn-cs"/>
                        </a:rPr>
                        <a:t>The graphical user interface is a form of user interface. Good GUI can bring a better user experience. Our job is to improve the existing user interface and add some features.</a:t>
                      </a:r>
                      <a:endParaRPr lang="en-US" dirty="0"/>
                    </a:p>
                  </a:txBody>
                  <a:tcPr/>
                </a:tc>
                <a:extLst>
                  <a:ext uri="{0D108BD9-81ED-4DB2-BD59-A6C34878D82A}">
                    <a16:rowId xmlns:a16="http://schemas.microsoft.com/office/drawing/2014/main" val="2328021547"/>
                  </a:ext>
                </a:extLst>
              </a:tr>
              <a:tr h="370840">
                <a:tc>
                  <a:txBody>
                    <a:bodyPr/>
                    <a:lstStyle/>
                    <a:p>
                      <a:r>
                        <a:rPr lang="en-US" dirty="0"/>
                        <a:t>2</a:t>
                      </a:r>
                    </a:p>
                  </a:txBody>
                  <a:tcPr/>
                </a:tc>
                <a:tc>
                  <a:txBody>
                    <a:bodyPr/>
                    <a:lstStyle/>
                    <a:p>
                      <a:r>
                        <a:rPr lang="en-AU" sz="1800" b="0" i="0" u="none" strike="noStrike" kern="1200" dirty="0">
                          <a:solidFill>
                            <a:schemeClr val="dk1"/>
                          </a:solidFill>
                          <a:effectLst/>
                          <a:latin typeface="+mn-lt"/>
                          <a:ea typeface="+mn-ea"/>
                          <a:cs typeface="+mn-cs"/>
                        </a:rPr>
                        <a:t>Create, read, update, and delete (CRUD) are the four basic functions for this website. The website will read the data from the database and provide the information the user needs. These functions are the basis of access control system.</a:t>
                      </a:r>
                      <a:endParaRPr lang="en-US" dirty="0"/>
                    </a:p>
                  </a:txBody>
                  <a:tcPr/>
                </a:tc>
                <a:extLst>
                  <a:ext uri="{0D108BD9-81ED-4DB2-BD59-A6C34878D82A}">
                    <a16:rowId xmlns:a16="http://schemas.microsoft.com/office/drawing/2014/main" val="2269945195"/>
                  </a:ext>
                </a:extLst>
              </a:tr>
              <a:tr h="370840">
                <a:tc>
                  <a:txBody>
                    <a:bodyPr/>
                    <a:lstStyle/>
                    <a:p>
                      <a:r>
                        <a:rPr lang="en-US" dirty="0"/>
                        <a:t>3</a:t>
                      </a:r>
                    </a:p>
                  </a:txBody>
                  <a:tcPr/>
                </a:tc>
                <a:tc>
                  <a:txBody>
                    <a:bodyPr/>
                    <a:lstStyle/>
                    <a:p>
                      <a:r>
                        <a:rPr lang="en-AU" sz="1800" b="0" i="0" u="none" strike="noStrike" kern="1200" dirty="0">
                          <a:solidFill>
                            <a:schemeClr val="dk1"/>
                          </a:solidFill>
                          <a:effectLst/>
                          <a:latin typeface="+mn-lt"/>
                          <a:ea typeface="+mn-ea"/>
                          <a:cs typeface="+mn-cs"/>
                        </a:rPr>
                        <a:t>Access control allow ANU staffs to login into the website and change course information. Website administrators can also modify the database by using this system.</a:t>
                      </a:r>
                      <a:endParaRPr lang="en-US" dirty="0"/>
                    </a:p>
                  </a:txBody>
                  <a:tcPr/>
                </a:tc>
                <a:extLst>
                  <a:ext uri="{0D108BD9-81ED-4DB2-BD59-A6C34878D82A}">
                    <a16:rowId xmlns:a16="http://schemas.microsoft.com/office/drawing/2014/main" val="2099733313"/>
                  </a:ext>
                </a:extLst>
              </a:tr>
              <a:tr h="370840">
                <a:tc>
                  <a:txBody>
                    <a:bodyPr/>
                    <a:lstStyle/>
                    <a:p>
                      <a:r>
                        <a:rPr lang="en-US" dirty="0"/>
                        <a:t>4</a:t>
                      </a:r>
                    </a:p>
                  </a:txBody>
                  <a:tcPr/>
                </a:tc>
                <a:tc>
                  <a:txBody>
                    <a:bodyPr/>
                    <a:lstStyle/>
                    <a:p>
                      <a:r>
                        <a:rPr lang="en-AU" sz="1800" b="0" i="0" u="none" strike="noStrike" kern="1200" dirty="0">
                          <a:solidFill>
                            <a:schemeClr val="dk1"/>
                          </a:solidFill>
                          <a:effectLst/>
                          <a:latin typeface="+mn-lt"/>
                          <a:ea typeface="+mn-ea"/>
                          <a:cs typeface="+mn-cs"/>
                        </a:rPr>
                        <a:t>Copy and paste functions are advanced functions for the website. Students can copy existing timetable from other students or template. These function can help students complete their study plan faster.</a:t>
                      </a:r>
                      <a:endParaRPr lang="en-US" dirty="0"/>
                    </a:p>
                  </a:txBody>
                  <a:tcPr/>
                </a:tc>
                <a:extLst>
                  <a:ext uri="{0D108BD9-81ED-4DB2-BD59-A6C34878D82A}">
                    <a16:rowId xmlns:a16="http://schemas.microsoft.com/office/drawing/2014/main" val="1578373172"/>
                  </a:ext>
                </a:extLst>
              </a:tr>
              <a:tr h="370840">
                <a:tc>
                  <a:txBody>
                    <a:bodyPr/>
                    <a:lstStyle/>
                    <a:p>
                      <a:r>
                        <a:rPr lang="en-US" dirty="0"/>
                        <a:t>5</a:t>
                      </a:r>
                    </a:p>
                  </a:txBody>
                  <a:tcPr/>
                </a:tc>
                <a:tc>
                  <a:txBody>
                    <a:bodyPr/>
                    <a:lstStyle/>
                    <a:p>
                      <a:r>
                        <a:rPr lang="en-AU" sz="1800" b="0" i="0" u="none" strike="noStrike" kern="1200" dirty="0">
                          <a:solidFill>
                            <a:schemeClr val="dk1"/>
                          </a:solidFill>
                          <a:effectLst/>
                          <a:latin typeface="+mn-lt"/>
                          <a:ea typeface="+mn-ea"/>
                          <a:cs typeface="+mn-cs"/>
                        </a:rPr>
                        <a:t>There are some bugs in the website. For example, in some situations, the website will generate incomplete timetable. Our job is to fix these bugs.</a:t>
                      </a:r>
                      <a:endParaRPr lang="en-US" dirty="0"/>
                    </a:p>
                  </a:txBody>
                  <a:tcPr/>
                </a:tc>
                <a:extLst>
                  <a:ext uri="{0D108BD9-81ED-4DB2-BD59-A6C34878D82A}">
                    <a16:rowId xmlns:a16="http://schemas.microsoft.com/office/drawing/2014/main" val="2987470821"/>
                  </a:ext>
                </a:extLst>
              </a:tr>
            </a:tbl>
          </a:graphicData>
        </a:graphic>
      </p:graphicFrame>
      <p:sp>
        <p:nvSpPr>
          <p:cNvPr id="6" name="Rectangle 5">
            <a:extLst>
              <a:ext uri="{FF2B5EF4-FFF2-40B4-BE49-F238E27FC236}">
                <a16:creationId xmlns:a16="http://schemas.microsoft.com/office/drawing/2014/main" id="{60BA93B7-0A81-3145-9F60-3C4B7EAF473A}"/>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1374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CC05-70FD-F94D-B6CF-9E75C0239278}"/>
              </a:ext>
            </a:extLst>
          </p:cNvPr>
          <p:cNvSpPr>
            <a:spLocks noGrp="1"/>
          </p:cNvSpPr>
          <p:nvPr>
            <p:ph type="title"/>
          </p:nvPr>
        </p:nvSpPr>
        <p:spPr/>
        <p:txBody>
          <a:bodyPr>
            <a:normAutofit fontScale="90000"/>
          </a:bodyPr>
          <a:lstStyle/>
          <a:p>
            <a:pPr algn="ctr"/>
            <a:r>
              <a:rPr lang="en-AU" b="1" dirty="0"/>
              <a:t>Project Schedule</a:t>
            </a:r>
            <a:br>
              <a:rPr lang="en-AU" b="1" dirty="0"/>
            </a:br>
            <a:br>
              <a:rPr lang="en-AU" b="1" dirty="0"/>
            </a:br>
            <a:r>
              <a:rPr lang="en-AU" b="1" dirty="0"/>
              <a:t>Kick-Off</a:t>
            </a:r>
            <a:r>
              <a:rPr lang="en-AU" dirty="0"/>
              <a:t>: Weeks 1 - 2.</a:t>
            </a:r>
            <a:br>
              <a:rPr lang="en-AU" dirty="0"/>
            </a:br>
            <a:r>
              <a:rPr lang="en-AU" b="1" dirty="0"/>
              <a:t>Sprint 1</a:t>
            </a:r>
            <a:r>
              <a:rPr lang="en-AU" dirty="0"/>
              <a:t>: Weeks 3 - 5. </a:t>
            </a:r>
            <a:br>
              <a:rPr lang="en-AU" dirty="0"/>
            </a:br>
            <a:r>
              <a:rPr lang="en-AU" b="1" dirty="0"/>
              <a:t>Sprint 2</a:t>
            </a:r>
            <a:r>
              <a:rPr lang="en-AU" dirty="0"/>
              <a:t>: Weeks 6 - 7.</a:t>
            </a:r>
            <a:br>
              <a:rPr lang="en-AU" dirty="0"/>
            </a:br>
            <a:r>
              <a:rPr lang="en-AU" b="1" dirty="0"/>
              <a:t>Sprint 3</a:t>
            </a:r>
            <a:r>
              <a:rPr lang="en-AU" dirty="0"/>
              <a:t>: Weeks 8 - 10.</a:t>
            </a:r>
            <a:br>
              <a:rPr lang="en-AU" b="1" dirty="0"/>
            </a:br>
            <a:endParaRPr lang="en-US" dirty="0"/>
          </a:p>
        </p:txBody>
      </p:sp>
      <p:pic>
        <p:nvPicPr>
          <p:cNvPr id="6" name="Content Placeholder 5">
            <a:extLst>
              <a:ext uri="{FF2B5EF4-FFF2-40B4-BE49-F238E27FC236}">
                <a16:creationId xmlns:a16="http://schemas.microsoft.com/office/drawing/2014/main" id="{45D9F95C-3A8F-8C45-BCF4-A66FED334E6E}"/>
              </a:ext>
            </a:extLst>
          </p:cNvPr>
          <p:cNvPicPr>
            <a:picLocks noGrp="1" noChangeAspect="1"/>
          </p:cNvPicPr>
          <p:nvPr>
            <p:ph idx="1"/>
          </p:nvPr>
        </p:nvPicPr>
        <p:blipFill>
          <a:blip r:embed="rId2"/>
          <a:srcRect/>
          <a:stretch/>
        </p:blipFill>
        <p:spPr>
          <a:xfrm>
            <a:off x="3457536" y="1829702"/>
            <a:ext cx="8734464" cy="2304378"/>
          </a:xfrm>
        </p:spPr>
      </p:pic>
      <p:sp>
        <p:nvSpPr>
          <p:cNvPr id="7" name="Rectangle 6">
            <a:extLst>
              <a:ext uri="{FF2B5EF4-FFF2-40B4-BE49-F238E27FC236}">
                <a16:creationId xmlns:a16="http://schemas.microsoft.com/office/drawing/2014/main" id="{FD167749-EF81-EF44-A8F0-6D2366E7F9A7}"/>
              </a:ext>
            </a:extLst>
          </p:cNvPr>
          <p:cNvSpPr/>
          <p:nvPr/>
        </p:nvSpPr>
        <p:spPr>
          <a:xfrm>
            <a:off x="3761958" y="4570858"/>
            <a:ext cx="8125620" cy="2308324"/>
          </a:xfrm>
          <a:prstGeom prst="rect">
            <a:avLst/>
          </a:prstGeom>
        </p:spPr>
        <p:txBody>
          <a:bodyPr wrap="square">
            <a:spAutoFit/>
          </a:bodyPr>
          <a:lstStyle/>
          <a:p>
            <a:r>
              <a:rPr lang="en-AU" b="1" dirty="0"/>
              <a:t>Kick-Off</a:t>
            </a:r>
            <a:r>
              <a:rPr lang="en-AU" dirty="0"/>
              <a:t>: Weeks 1 - 2. Team member recruitment, onboarding, project definition and setup.</a:t>
            </a:r>
          </a:p>
          <a:p>
            <a:r>
              <a:rPr lang="en-AU" b="1" dirty="0"/>
              <a:t>Sprint 1</a:t>
            </a:r>
            <a:r>
              <a:rPr lang="en-AU" dirty="0"/>
              <a:t>: Weeks 3 - 5. Project Audit 1, read and update feature for graphical user interface.</a:t>
            </a:r>
          </a:p>
          <a:p>
            <a:r>
              <a:rPr lang="en-AU" b="1" dirty="0"/>
              <a:t>Sprint 2</a:t>
            </a:r>
            <a:r>
              <a:rPr lang="en-AU" dirty="0"/>
              <a:t>: Weeks 6 - 7. Project Audit 2, create and delete feature for graphical user interface, access control.</a:t>
            </a:r>
          </a:p>
          <a:p>
            <a:r>
              <a:rPr lang="en-AU" b="1" dirty="0"/>
              <a:t>Sprint 3</a:t>
            </a:r>
            <a:r>
              <a:rPr lang="en-AU" dirty="0"/>
              <a:t>: Weeks 8 - 10. Project Audit 3, copy and paste feature, project poster.</a:t>
            </a:r>
          </a:p>
          <a:p>
            <a:endParaRPr lang="en-US" dirty="0"/>
          </a:p>
        </p:txBody>
      </p:sp>
      <p:sp>
        <p:nvSpPr>
          <p:cNvPr id="8" name="Rectangle 7">
            <a:extLst>
              <a:ext uri="{FF2B5EF4-FFF2-40B4-BE49-F238E27FC236}">
                <a16:creationId xmlns:a16="http://schemas.microsoft.com/office/drawing/2014/main" id="{46C300C7-11A8-4149-96A2-2D4455BC638F}"/>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0313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535928-35DE-6943-834C-4C3969083AEA}"/>
              </a:ext>
            </a:extLst>
          </p:cNvPr>
          <p:cNvPicPr>
            <a:picLocks noGrp="1" noChangeAspect="1"/>
          </p:cNvPicPr>
          <p:nvPr>
            <p:ph idx="1"/>
          </p:nvPr>
        </p:nvPicPr>
        <p:blipFill>
          <a:blip r:embed="rId2"/>
          <a:srcRect/>
          <a:stretch/>
        </p:blipFill>
        <p:spPr>
          <a:xfrm>
            <a:off x="0" y="1416224"/>
            <a:ext cx="12192000" cy="4837234"/>
          </a:xfrm>
        </p:spPr>
      </p:pic>
      <p:sp>
        <p:nvSpPr>
          <p:cNvPr id="10" name="Rectangle 9">
            <a:extLst>
              <a:ext uri="{FF2B5EF4-FFF2-40B4-BE49-F238E27FC236}">
                <a16:creationId xmlns:a16="http://schemas.microsoft.com/office/drawing/2014/main" id="{99B8B02B-FFC1-CC47-B043-CBB48DA0222B}"/>
              </a:ext>
            </a:extLst>
          </p:cNvPr>
          <p:cNvSpPr/>
          <p:nvPr/>
        </p:nvSpPr>
        <p:spPr>
          <a:xfrm>
            <a:off x="297944" y="831449"/>
            <a:ext cx="2861735" cy="584775"/>
          </a:xfrm>
          <a:prstGeom prst="rect">
            <a:avLst/>
          </a:prstGeom>
        </p:spPr>
        <p:txBody>
          <a:bodyPr wrap="square">
            <a:spAutoFit/>
          </a:bodyPr>
          <a:lstStyle/>
          <a:p>
            <a:pPr algn="ctr"/>
            <a:r>
              <a:rPr lang="en-AU" sz="3200" b="1" dirty="0">
                <a:solidFill>
                  <a:schemeClr val="bg1"/>
                </a:solidFill>
                <a:latin typeface="+mj-lt"/>
              </a:rPr>
              <a:t>Project</a:t>
            </a:r>
            <a:r>
              <a:rPr lang="en-AU" b="1" dirty="0">
                <a:solidFill>
                  <a:schemeClr val="bg1"/>
                </a:solidFill>
              </a:rPr>
              <a:t> </a:t>
            </a:r>
            <a:r>
              <a:rPr lang="en-AU" sz="3200" b="1" dirty="0">
                <a:solidFill>
                  <a:schemeClr val="bg1"/>
                </a:solidFill>
                <a:latin typeface="+mj-lt"/>
              </a:rPr>
              <a:t>Gantt</a:t>
            </a:r>
            <a:endParaRPr lang="en-US" sz="3200" b="1" dirty="0">
              <a:solidFill>
                <a:schemeClr val="bg1"/>
              </a:solidFill>
              <a:latin typeface="+mj-lt"/>
            </a:endParaRPr>
          </a:p>
        </p:txBody>
      </p:sp>
      <p:sp>
        <p:nvSpPr>
          <p:cNvPr id="5" name="Rectangle 4">
            <a:extLst>
              <a:ext uri="{FF2B5EF4-FFF2-40B4-BE49-F238E27FC236}">
                <a16:creationId xmlns:a16="http://schemas.microsoft.com/office/drawing/2014/main" id="{8119726B-0F66-854C-9C86-2129FCCA329B}"/>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9752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18DF-C702-4042-A7C8-EF2A7890854E}"/>
              </a:ext>
            </a:extLst>
          </p:cNvPr>
          <p:cNvSpPr>
            <a:spLocks noGrp="1"/>
          </p:cNvSpPr>
          <p:nvPr>
            <p:ph type="title"/>
          </p:nvPr>
        </p:nvSpPr>
        <p:spPr/>
        <p:txBody>
          <a:bodyPr/>
          <a:lstStyle/>
          <a:p>
            <a:r>
              <a:rPr lang="en-AU" b="1" dirty="0"/>
              <a:t>Client's Vision</a:t>
            </a:r>
            <a:br>
              <a:rPr lang="en-AU" b="1" dirty="0"/>
            </a:br>
            <a:endParaRPr lang="en-US" dirty="0"/>
          </a:p>
        </p:txBody>
      </p:sp>
      <p:sp>
        <p:nvSpPr>
          <p:cNvPr id="3" name="Content Placeholder 2">
            <a:extLst>
              <a:ext uri="{FF2B5EF4-FFF2-40B4-BE49-F238E27FC236}">
                <a16:creationId xmlns:a16="http://schemas.microsoft.com/office/drawing/2014/main" id="{939DB7AD-FFA3-734B-9851-FAD27214050A}"/>
              </a:ext>
            </a:extLst>
          </p:cNvPr>
          <p:cNvSpPr>
            <a:spLocks noGrp="1"/>
          </p:cNvSpPr>
          <p:nvPr>
            <p:ph idx="1"/>
          </p:nvPr>
        </p:nvSpPr>
        <p:spPr/>
        <p:txBody>
          <a:bodyPr/>
          <a:lstStyle/>
          <a:p>
            <a:r>
              <a:rPr lang="en-AU" sz="2400" b="1" dirty="0"/>
              <a:t>Improving the recommendation algorithms</a:t>
            </a:r>
          </a:p>
          <a:p>
            <a:endParaRPr lang="en-AU" sz="2400" b="1" dirty="0"/>
          </a:p>
          <a:p>
            <a:r>
              <a:rPr lang="en-AU" sz="2400" b="1" dirty="0"/>
              <a:t>Dynamically auto-generated degree plans for students</a:t>
            </a:r>
          </a:p>
          <a:p>
            <a:pPr marL="0" indent="0">
              <a:buNone/>
            </a:pPr>
            <a:endParaRPr lang="en-AU" sz="2400" b="1" dirty="0"/>
          </a:p>
          <a:p>
            <a:r>
              <a:rPr lang="en-AU" sz="2400" b="1" dirty="0"/>
              <a:t>More useful information about courses (like reviews)</a:t>
            </a:r>
          </a:p>
          <a:p>
            <a:pPr marL="0" indent="0">
              <a:buNone/>
            </a:pPr>
            <a:endParaRPr lang="en-US" dirty="0"/>
          </a:p>
        </p:txBody>
      </p:sp>
      <p:sp>
        <p:nvSpPr>
          <p:cNvPr id="4" name="Rectangle 3">
            <a:extLst>
              <a:ext uri="{FF2B5EF4-FFF2-40B4-BE49-F238E27FC236}">
                <a16:creationId xmlns:a16="http://schemas.microsoft.com/office/drawing/2014/main" id="{8E5AF000-46C0-B547-9523-5CECA2D3E0DC}"/>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9471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1EA4-56EE-E848-9DCA-45A2FF783632}"/>
              </a:ext>
            </a:extLst>
          </p:cNvPr>
          <p:cNvSpPr>
            <a:spLocks noGrp="1"/>
          </p:cNvSpPr>
          <p:nvPr>
            <p:ph type="title"/>
          </p:nvPr>
        </p:nvSpPr>
        <p:spPr>
          <a:xfrm>
            <a:off x="54051" y="1123837"/>
            <a:ext cx="3266136" cy="4601183"/>
          </a:xfrm>
        </p:spPr>
        <p:txBody>
          <a:bodyPr/>
          <a:lstStyle/>
          <a:p>
            <a:pPr algn="ctr"/>
            <a:r>
              <a:rPr lang="en-AU" b="1" dirty="0"/>
              <a:t>Team communication</a:t>
            </a:r>
            <a:endParaRPr lang="en-US" dirty="0"/>
          </a:p>
        </p:txBody>
      </p:sp>
      <p:pic>
        <p:nvPicPr>
          <p:cNvPr id="6" name="Content Placeholder 5">
            <a:extLst>
              <a:ext uri="{FF2B5EF4-FFF2-40B4-BE49-F238E27FC236}">
                <a16:creationId xmlns:a16="http://schemas.microsoft.com/office/drawing/2014/main" id="{24244982-04EA-3544-8F03-E94770FF4C00}"/>
              </a:ext>
            </a:extLst>
          </p:cNvPr>
          <p:cNvPicPr>
            <a:picLocks noGrp="1" noChangeAspect="1"/>
          </p:cNvPicPr>
          <p:nvPr>
            <p:ph idx="1"/>
          </p:nvPr>
        </p:nvPicPr>
        <p:blipFill>
          <a:blip r:embed="rId2"/>
          <a:stretch>
            <a:fillRect/>
          </a:stretch>
        </p:blipFill>
        <p:spPr>
          <a:xfrm>
            <a:off x="7069321" y="1123837"/>
            <a:ext cx="3435560" cy="5121275"/>
          </a:xfrm>
        </p:spPr>
      </p:pic>
      <p:sp>
        <p:nvSpPr>
          <p:cNvPr id="4" name="Rectangle 3">
            <a:extLst>
              <a:ext uri="{FF2B5EF4-FFF2-40B4-BE49-F238E27FC236}">
                <a16:creationId xmlns:a16="http://schemas.microsoft.com/office/drawing/2014/main" id="{6DE785C2-B609-CF48-99F1-54BE1DA8836D}"/>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8" name="Picture 7">
            <a:extLst>
              <a:ext uri="{FF2B5EF4-FFF2-40B4-BE49-F238E27FC236}">
                <a16:creationId xmlns:a16="http://schemas.microsoft.com/office/drawing/2014/main" id="{B1182730-A228-1C4B-944D-7A11064EFD45}"/>
              </a:ext>
            </a:extLst>
          </p:cNvPr>
          <p:cNvPicPr>
            <a:picLocks noChangeAspect="1"/>
          </p:cNvPicPr>
          <p:nvPr/>
        </p:nvPicPr>
        <p:blipFill>
          <a:blip r:embed="rId3"/>
          <a:stretch>
            <a:fillRect/>
          </a:stretch>
        </p:blipFill>
        <p:spPr>
          <a:xfrm>
            <a:off x="4096204" y="2585924"/>
            <a:ext cx="2197100" cy="2197100"/>
          </a:xfrm>
          <a:prstGeom prst="rect">
            <a:avLst/>
          </a:prstGeom>
        </p:spPr>
      </p:pic>
      <p:sp>
        <p:nvSpPr>
          <p:cNvPr id="9" name="Rectangle 8">
            <a:extLst>
              <a:ext uri="{FF2B5EF4-FFF2-40B4-BE49-F238E27FC236}">
                <a16:creationId xmlns:a16="http://schemas.microsoft.com/office/drawing/2014/main" id="{75AD9E4B-DBB8-F04F-BEFA-C04A28FDA1BA}"/>
              </a:ext>
            </a:extLst>
          </p:cNvPr>
          <p:cNvSpPr/>
          <p:nvPr/>
        </p:nvSpPr>
        <p:spPr>
          <a:xfrm>
            <a:off x="4525666" y="6060445"/>
            <a:ext cx="3140668" cy="369332"/>
          </a:xfrm>
          <a:prstGeom prst="rect">
            <a:avLst/>
          </a:prstGeom>
        </p:spPr>
        <p:txBody>
          <a:bodyPr wrap="none">
            <a:spAutoFit/>
          </a:bodyPr>
          <a:lstStyle/>
          <a:p>
            <a:r>
              <a:rPr lang="en-AU" dirty="0">
                <a:solidFill>
                  <a:srgbClr val="0366D6"/>
                </a:solidFill>
                <a:latin typeface="-apple-system"/>
                <a:hlinkClick r:id="rId4"/>
              </a:rPr>
              <a:t>https://millioncourse.slack.com</a:t>
            </a:r>
            <a:endParaRPr lang="en-US" dirty="0"/>
          </a:p>
        </p:txBody>
      </p:sp>
    </p:spTree>
    <p:extLst>
      <p:ext uri="{BB962C8B-B14F-4D97-AF65-F5344CB8AC3E}">
        <p14:creationId xmlns:p14="http://schemas.microsoft.com/office/powerpoint/2010/main" val="37740385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436</TotalTime>
  <Words>768</Words>
  <Application>Microsoft Macintosh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-apple-system</vt:lpstr>
      <vt:lpstr>Corbel</vt:lpstr>
      <vt:lpstr>Wingdings 2</vt:lpstr>
      <vt:lpstr>Frame</vt:lpstr>
      <vt:lpstr> WELCOME </vt:lpstr>
      <vt:lpstr>Team Members   We are a newly formed project team   </vt:lpstr>
      <vt:lpstr>Project Introduction</vt:lpstr>
      <vt:lpstr>Main Stakeholders</vt:lpstr>
      <vt:lpstr>Milestones (five main work objectives) 1. Graphical User Interface 2. CRUD 3. Access control 4. Copy and paste functions 5. Bug fixing</vt:lpstr>
      <vt:lpstr>Project Schedule  Kick-Off: Weeks 1 - 2. Sprint 1: Weeks 3 - 5.  Sprint 2: Weeks 6 - 7. Sprint 3: Weeks 8 - 10. </vt:lpstr>
      <vt:lpstr>PowerPoint Presentation</vt:lpstr>
      <vt:lpstr>Client's Vision </vt:lpstr>
      <vt:lpstr>Team communication</vt:lpstr>
      <vt:lpstr>Task management  Trello board "Million Course Project"</vt:lpstr>
      <vt:lpstr>Contribution management  Google excel</vt:lpstr>
      <vt:lpstr>Project Impact </vt:lpstr>
      <vt:lpstr>Technical and Other Constraints </vt:lpstr>
      <vt:lpstr>Resources, Risks and potential Costs </vt:lpstr>
      <vt:lpstr>NDA and Ip Concerns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c:title>
  <dc:creator>Rui Zhang</dc:creator>
  <cp:lastModifiedBy>Rui Zhang</cp:lastModifiedBy>
  <cp:revision>26</cp:revision>
  <dcterms:created xsi:type="dcterms:W3CDTF">2019-05-19T13:36:46Z</dcterms:created>
  <dcterms:modified xsi:type="dcterms:W3CDTF">2019-08-08T06:21:02Z</dcterms:modified>
</cp:coreProperties>
</file>