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693400" cy="7569200"/>
  <p:notesSz cx="10693400" cy="7569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" y="457196"/>
            <a:ext cx="9779048" cy="64007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42999" y="2419348"/>
            <a:ext cx="8410575" cy="2476500"/>
          </a:xfrm>
          <a:custGeom>
            <a:avLst/>
            <a:gdLst/>
            <a:ahLst/>
            <a:cxnLst/>
            <a:rect l="l" t="t" r="r" b="b"/>
            <a:pathLst>
              <a:path w="8410575" h="2476500">
                <a:moveTo>
                  <a:pt x="8258174" y="2476499"/>
                </a:moveTo>
                <a:lnTo>
                  <a:pt x="152399" y="2476499"/>
                </a:lnTo>
                <a:lnTo>
                  <a:pt x="144912" y="2476313"/>
                </a:lnTo>
                <a:lnTo>
                  <a:pt x="101066" y="2467586"/>
                </a:lnTo>
                <a:lnTo>
                  <a:pt x="61607" y="2446496"/>
                </a:lnTo>
                <a:lnTo>
                  <a:pt x="29995" y="2414883"/>
                </a:lnTo>
                <a:lnTo>
                  <a:pt x="8904" y="2375425"/>
                </a:lnTo>
                <a:lnTo>
                  <a:pt x="182" y="2331588"/>
                </a:lnTo>
                <a:lnTo>
                  <a:pt x="0" y="2324099"/>
                </a:lnTo>
                <a:lnTo>
                  <a:pt x="0" y="152399"/>
                </a:lnTo>
                <a:lnTo>
                  <a:pt x="6560" y="108154"/>
                </a:lnTo>
                <a:lnTo>
                  <a:pt x="25683" y="67726"/>
                </a:lnTo>
                <a:lnTo>
                  <a:pt x="55717" y="34585"/>
                </a:lnTo>
                <a:lnTo>
                  <a:pt x="94078" y="11599"/>
                </a:lnTo>
                <a:lnTo>
                  <a:pt x="137462" y="732"/>
                </a:lnTo>
                <a:lnTo>
                  <a:pt x="152399" y="0"/>
                </a:lnTo>
                <a:lnTo>
                  <a:pt x="8258174" y="0"/>
                </a:lnTo>
                <a:lnTo>
                  <a:pt x="8302412" y="6561"/>
                </a:lnTo>
                <a:lnTo>
                  <a:pt x="8342842" y="25682"/>
                </a:lnTo>
                <a:lnTo>
                  <a:pt x="8375981" y="55715"/>
                </a:lnTo>
                <a:lnTo>
                  <a:pt x="8398972" y="94073"/>
                </a:lnTo>
                <a:lnTo>
                  <a:pt x="8409841" y="137455"/>
                </a:lnTo>
                <a:lnTo>
                  <a:pt x="8410574" y="152399"/>
                </a:lnTo>
                <a:lnTo>
                  <a:pt x="8410574" y="2324099"/>
                </a:lnTo>
                <a:lnTo>
                  <a:pt x="8404013" y="2368331"/>
                </a:lnTo>
                <a:lnTo>
                  <a:pt x="8384889" y="2408755"/>
                </a:lnTo>
                <a:lnTo>
                  <a:pt x="8354856" y="2441900"/>
                </a:lnTo>
                <a:lnTo>
                  <a:pt x="8316494" y="2464891"/>
                </a:lnTo>
                <a:lnTo>
                  <a:pt x="8273111" y="2475763"/>
                </a:lnTo>
                <a:lnTo>
                  <a:pt x="8258174" y="24764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7799" y="4086223"/>
            <a:ext cx="7800975" cy="9525"/>
          </a:xfrm>
          <a:custGeom>
            <a:avLst/>
            <a:gdLst/>
            <a:ahLst/>
            <a:cxnLst/>
            <a:rect l="l" t="t" r="r" b="b"/>
            <a:pathLst>
              <a:path w="7800975" h="9525">
                <a:moveTo>
                  <a:pt x="7800974" y="9524"/>
                </a:moveTo>
                <a:lnTo>
                  <a:pt x="0" y="9524"/>
                </a:lnTo>
                <a:lnTo>
                  <a:pt x="0" y="0"/>
                </a:lnTo>
                <a:lnTo>
                  <a:pt x="7800974" y="0"/>
                </a:lnTo>
                <a:lnTo>
                  <a:pt x="7800974" y="9524"/>
                </a:lnTo>
                <a:close/>
              </a:path>
            </a:pathLst>
          </a:custGeom>
          <a:solidFill>
            <a:srgbClr val="FFFFFF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4626" y="2730500"/>
            <a:ext cx="254414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8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" y="457198"/>
            <a:ext cx="9779048" cy="6286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199" y="1085848"/>
            <a:ext cx="9779635" cy="28575"/>
          </a:xfrm>
          <a:custGeom>
            <a:avLst/>
            <a:gdLst/>
            <a:ahLst/>
            <a:cxnLst/>
            <a:rect l="l" t="t" r="r" b="b"/>
            <a:pathLst>
              <a:path w="9779635" h="28575">
                <a:moveTo>
                  <a:pt x="9779048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048" y="0"/>
                </a:lnTo>
                <a:lnTo>
                  <a:pt x="9779048" y="28574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799" y="657225"/>
            <a:ext cx="228599" cy="22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9" y="457198"/>
            <a:ext cx="9779048" cy="6286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199" y="1085848"/>
            <a:ext cx="9779635" cy="28575"/>
          </a:xfrm>
          <a:custGeom>
            <a:avLst/>
            <a:gdLst/>
            <a:ahLst/>
            <a:cxnLst/>
            <a:rect l="l" t="t" r="r" b="b"/>
            <a:pathLst>
              <a:path w="9779635" h="28575">
                <a:moveTo>
                  <a:pt x="9779048" y="28574"/>
                </a:moveTo>
                <a:lnTo>
                  <a:pt x="0" y="28574"/>
                </a:lnTo>
                <a:lnTo>
                  <a:pt x="0" y="0"/>
                </a:lnTo>
                <a:lnTo>
                  <a:pt x="9779048" y="0"/>
                </a:lnTo>
                <a:lnTo>
                  <a:pt x="9779048" y="28574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799" y="657225"/>
            <a:ext cx="228599" cy="22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606425"/>
            <a:ext cx="255397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300" y="2435225"/>
            <a:ext cx="4554855" cy="284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9356"/>
            <a:ext cx="3421888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199" y="457199"/>
            <a:ext cx="9779635" cy="6400800"/>
            <a:chOff x="457199" y="457199"/>
            <a:chExt cx="9779635" cy="64008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9" y="457199"/>
              <a:ext cx="9779048" cy="64007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142999" y="2171699"/>
              <a:ext cx="8410575" cy="2971800"/>
            </a:xfrm>
            <a:custGeom>
              <a:avLst/>
              <a:gdLst/>
              <a:ahLst/>
              <a:cxnLst/>
              <a:rect l="l" t="t" r="r" b="b"/>
              <a:pathLst>
                <a:path w="8410575" h="2971800">
                  <a:moveTo>
                    <a:pt x="8258174" y="2971799"/>
                  </a:moveTo>
                  <a:lnTo>
                    <a:pt x="152399" y="2971799"/>
                  </a:lnTo>
                  <a:lnTo>
                    <a:pt x="144912" y="2971616"/>
                  </a:lnTo>
                  <a:lnTo>
                    <a:pt x="101066" y="2962894"/>
                  </a:lnTo>
                  <a:lnTo>
                    <a:pt x="61607" y="2941803"/>
                  </a:lnTo>
                  <a:lnTo>
                    <a:pt x="29995" y="2910191"/>
                  </a:lnTo>
                  <a:lnTo>
                    <a:pt x="8904" y="2870733"/>
                  </a:lnTo>
                  <a:lnTo>
                    <a:pt x="182" y="2826886"/>
                  </a:lnTo>
                  <a:lnTo>
                    <a:pt x="0" y="2819399"/>
                  </a:lnTo>
                  <a:lnTo>
                    <a:pt x="0" y="152399"/>
                  </a:lnTo>
                  <a:lnTo>
                    <a:pt x="6560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2" y="732"/>
                  </a:lnTo>
                  <a:lnTo>
                    <a:pt x="152399" y="0"/>
                  </a:lnTo>
                  <a:lnTo>
                    <a:pt x="8258174" y="0"/>
                  </a:lnTo>
                  <a:lnTo>
                    <a:pt x="8302412" y="6560"/>
                  </a:lnTo>
                  <a:lnTo>
                    <a:pt x="8342842" y="25684"/>
                  </a:lnTo>
                  <a:lnTo>
                    <a:pt x="8375981" y="55717"/>
                  </a:lnTo>
                  <a:lnTo>
                    <a:pt x="8398972" y="94078"/>
                  </a:lnTo>
                  <a:lnTo>
                    <a:pt x="8409841" y="137461"/>
                  </a:lnTo>
                  <a:lnTo>
                    <a:pt x="8410574" y="152399"/>
                  </a:lnTo>
                  <a:lnTo>
                    <a:pt x="8410574" y="2819399"/>
                  </a:lnTo>
                  <a:lnTo>
                    <a:pt x="8404013" y="2863639"/>
                  </a:lnTo>
                  <a:lnTo>
                    <a:pt x="8384889" y="2904068"/>
                  </a:lnTo>
                  <a:lnTo>
                    <a:pt x="8354856" y="2937207"/>
                  </a:lnTo>
                  <a:lnTo>
                    <a:pt x="8316494" y="2960198"/>
                  </a:lnTo>
                  <a:lnTo>
                    <a:pt x="8273111" y="2971067"/>
                  </a:lnTo>
                  <a:lnTo>
                    <a:pt x="8258174" y="29717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7027" y="2408554"/>
            <a:ext cx="6982459" cy="977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38780" marR="5080" indent="-2926715">
              <a:lnSpc>
                <a:spcPct val="115700"/>
              </a:lnSpc>
              <a:spcBef>
                <a:spcPts val="100"/>
              </a:spcBef>
            </a:pPr>
            <a:r>
              <a:rPr dirty="0" sz="2700"/>
              <a:t>Stellar Cybersecurity May 26, 2025 </a:t>
            </a:r>
            <a:r>
              <a:rPr dirty="0" sz="2700" spc="-10"/>
              <a:t>Pentest Report</a:t>
            </a:r>
            <a:endParaRPr sz="270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29650" y="914400"/>
            <a:ext cx="1142999" cy="11429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407792" y="3578225"/>
            <a:ext cx="1880870" cy="1246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DFE7FF"/>
                </a:solidFill>
                <a:latin typeface="Arial"/>
                <a:cs typeface="Arial"/>
              </a:rPr>
              <a:t>Executive </a:t>
            </a:r>
            <a:r>
              <a:rPr dirty="0" sz="1800" spc="-10">
                <a:solidFill>
                  <a:srgbClr val="DFE7FF"/>
                </a:solidFill>
                <a:latin typeface="Arial"/>
                <a:cs typeface="Arial"/>
              </a:rPr>
              <a:t>Briefing</a:t>
            </a:r>
            <a:endParaRPr sz="18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1590"/>
              </a:spcBef>
            </a:pPr>
            <a:r>
              <a:rPr dirty="0" sz="1500">
                <a:solidFill>
                  <a:srgbClr val="C7D1FE"/>
                </a:solidFill>
                <a:latin typeface="Arial"/>
                <a:cs typeface="Arial"/>
              </a:rPr>
              <a:t>Stellar</a:t>
            </a:r>
            <a:r>
              <a:rPr dirty="0" sz="1500" spc="-45">
                <a:solidFill>
                  <a:srgbClr val="C7D1FE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C7D1FE"/>
                </a:solidFill>
                <a:latin typeface="Arial"/>
                <a:cs typeface="Arial"/>
              </a:rPr>
              <a:t>Cybersecurity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A5B4FB"/>
                </a:solidFill>
                <a:latin typeface="Arial"/>
                <a:cs typeface="Arial"/>
              </a:rPr>
              <a:t>May</a:t>
            </a:r>
            <a:r>
              <a:rPr dirty="0" sz="1200" spc="-5">
                <a:solidFill>
                  <a:srgbClr val="A5B4F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A5B4FB"/>
                </a:solidFill>
                <a:latin typeface="Arial"/>
                <a:cs typeface="Arial"/>
              </a:rPr>
              <a:t>26, 2025 - Jun 2, </a:t>
            </a:r>
            <a:r>
              <a:rPr dirty="0" sz="1200" spc="-20">
                <a:solidFill>
                  <a:srgbClr val="A5B4FB"/>
                </a:solidFill>
                <a:latin typeface="Arial"/>
                <a:cs typeface="Arial"/>
              </a:rPr>
              <a:t>2025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37794" y="6750050"/>
            <a:ext cx="161163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DFE7FF"/>
                </a:solidFill>
                <a:latin typeface="Arial"/>
                <a:cs typeface="Arial"/>
              </a:rPr>
              <a:t>Powered</a:t>
            </a:r>
            <a:r>
              <a:rPr dirty="0" sz="1050" spc="-20">
                <a:solidFill>
                  <a:srgbClr val="DFE7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DFE7FF"/>
                </a:solidFill>
                <a:latin typeface="Arial"/>
                <a:cs typeface="Arial"/>
              </a:rPr>
              <a:t>by</a:t>
            </a:r>
            <a:r>
              <a:rPr dirty="0" sz="1050" spc="-10">
                <a:solidFill>
                  <a:srgbClr val="DFE7FF"/>
                </a:solidFill>
                <a:latin typeface="Arial"/>
                <a:cs typeface="Arial"/>
              </a:rPr>
              <a:t> Cosmic</a:t>
            </a:r>
            <a:r>
              <a:rPr dirty="0" sz="1050" spc="-60">
                <a:solidFill>
                  <a:srgbClr val="DFE7FF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DFE7FF"/>
                </a:solidFill>
                <a:latin typeface="Arial"/>
                <a:cs typeface="Arial"/>
              </a:rPr>
              <a:t>Axiom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0300" y="6731000"/>
            <a:ext cx="1216660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solidFill>
                  <a:srgbClr val="9CA2AF"/>
                </a:solidFill>
                <a:latin typeface="Arial"/>
                <a:cs typeface="Arial"/>
              </a:rPr>
              <a:t>Cosmic</a:t>
            </a:r>
            <a:r>
              <a:rPr dirty="0" sz="750" spc="-50">
                <a:solidFill>
                  <a:srgbClr val="9CA2AF"/>
                </a:solidFill>
                <a:latin typeface="Arial"/>
                <a:cs typeface="Arial"/>
              </a:rPr>
              <a:t> </a:t>
            </a:r>
            <a:r>
              <a:rPr dirty="0" sz="750">
                <a:solidFill>
                  <a:srgbClr val="9CA2AF"/>
                </a:solidFill>
                <a:latin typeface="Arial"/>
                <a:cs typeface="Arial"/>
              </a:rPr>
              <a:t>Axiom - </a:t>
            </a:r>
            <a:r>
              <a:rPr dirty="0" sz="750" spc="-10">
                <a:solidFill>
                  <a:srgbClr val="9CA2AF"/>
                </a:solidFill>
                <a:latin typeface="Arial"/>
                <a:cs typeface="Arial"/>
              </a:rPr>
              <a:t>Confidential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467650" y="6702425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5">
                <a:solidFill>
                  <a:srgbClr val="6A7280"/>
                </a:solidFill>
                <a:latin typeface="Arial"/>
                <a:cs typeface="Arial"/>
              </a:rPr>
              <a:t>2354</a:t>
            </a:r>
            <a:r>
              <a:rPr dirty="0" sz="900" spc="-555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900" spc="-555">
                <a:solidFill>
                  <a:srgbClr val="6A7280"/>
                </a:solidFill>
                <a:latin typeface="Arial"/>
                <a:cs typeface="Arial"/>
              </a:rPr>
              <a:t>6</a:t>
            </a:r>
            <a:r>
              <a:rPr dirty="0" sz="900" spc="-5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199" y="457198"/>
            <a:ext cx="9779635" cy="657225"/>
            <a:chOff x="457199" y="457198"/>
            <a:chExt cx="9779635" cy="6572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9" y="457198"/>
              <a:ext cx="9779048" cy="6286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" y="1085848"/>
              <a:ext cx="9779635" cy="28575"/>
            </a:xfrm>
            <a:custGeom>
              <a:avLst/>
              <a:gdLst/>
              <a:ahLst/>
              <a:cxnLst/>
              <a:rect l="l" t="t" r="r" b="b"/>
              <a:pathLst>
                <a:path w="9779635" h="28575">
                  <a:moveTo>
                    <a:pt x="9779048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9779048" y="0"/>
                  </a:lnTo>
                  <a:lnTo>
                    <a:pt x="9779048" y="2857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657225"/>
              <a:ext cx="228599" cy="228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Executive </a:t>
            </a:r>
            <a:r>
              <a:rPr dirty="0" spc="-10"/>
              <a:t>Summary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088136" y="2688336"/>
            <a:ext cx="8519160" cy="939165"/>
            <a:chOff x="1088136" y="2688336"/>
            <a:chExt cx="8519160" cy="939165"/>
          </a:xfrm>
        </p:grpSpPr>
        <p:sp>
          <p:nvSpPr>
            <p:cNvPr id="8" name="object 8" descr=""/>
            <p:cNvSpPr/>
            <p:nvPr/>
          </p:nvSpPr>
          <p:spPr>
            <a:xfrm>
              <a:off x="1088136" y="2688336"/>
              <a:ext cx="8519160" cy="939165"/>
            </a:xfrm>
            <a:custGeom>
              <a:avLst/>
              <a:gdLst/>
              <a:ahLst/>
              <a:cxnLst/>
              <a:rect l="l" t="t" r="r" b="b"/>
              <a:pathLst>
                <a:path w="8519160" h="939164">
                  <a:moveTo>
                    <a:pt x="8519159" y="938783"/>
                  </a:moveTo>
                  <a:lnTo>
                    <a:pt x="0" y="938783"/>
                  </a:lnTo>
                  <a:lnTo>
                    <a:pt x="0" y="0"/>
                  </a:lnTo>
                  <a:lnTo>
                    <a:pt x="8519159" y="0"/>
                  </a:lnTo>
                  <a:lnTo>
                    <a:pt x="8519159" y="35813"/>
                  </a:lnTo>
                  <a:lnTo>
                    <a:pt x="131063" y="35813"/>
                  </a:lnTo>
                  <a:lnTo>
                    <a:pt x="123557" y="36176"/>
                  </a:lnTo>
                  <a:lnTo>
                    <a:pt x="82746" y="53080"/>
                  </a:lnTo>
                  <a:lnTo>
                    <a:pt x="58126" y="89927"/>
                  </a:lnTo>
                  <a:lnTo>
                    <a:pt x="54863" y="112013"/>
                  </a:lnTo>
                  <a:lnTo>
                    <a:pt x="54863" y="788288"/>
                  </a:lnTo>
                  <a:lnTo>
                    <a:pt x="67693" y="830630"/>
                  </a:lnTo>
                  <a:lnTo>
                    <a:pt x="101903" y="858688"/>
                  </a:lnTo>
                  <a:lnTo>
                    <a:pt x="131063" y="864488"/>
                  </a:lnTo>
                  <a:lnTo>
                    <a:pt x="8519159" y="864488"/>
                  </a:lnTo>
                  <a:lnTo>
                    <a:pt x="8519159" y="938783"/>
                  </a:lnTo>
                  <a:close/>
                </a:path>
                <a:path w="8519160" h="939164">
                  <a:moveTo>
                    <a:pt x="8519159" y="864488"/>
                  </a:moveTo>
                  <a:lnTo>
                    <a:pt x="8389238" y="864488"/>
                  </a:lnTo>
                  <a:lnTo>
                    <a:pt x="8396744" y="864126"/>
                  </a:lnTo>
                  <a:lnTo>
                    <a:pt x="8404106" y="863038"/>
                  </a:lnTo>
                  <a:lnTo>
                    <a:pt x="8443119" y="842170"/>
                  </a:lnTo>
                  <a:lnTo>
                    <a:pt x="8463987" y="803157"/>
                  </a:lnTo>
                  <a:lnTo>
                    <a:pt x="8465438" y="788288"/>
                  </a:lnTo>
                  <a:lnTo>
                    <a:pt x="8465438" y="112013"/>
                  </a:lnTo>
                  <a:lnTo>
                    <a:pt x="8452607" y="69671"/>
                  </a:lnTo>
                  <a:lnTo>
                    <a:pt x="8418398" y="41614"/>
                  </a:lnTo>
                  <a:lnTo>
                    <a:pt x="8389238" y="35813"/>
                  </a:lnTo>
                  <a:lnTo>
                    <a:pt x="8519159" y="35813"/>
                  </a:lnTo>
                  <a:lnTo>
                    <a:pt x="8519159" y="86448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099" y="2724149"/>
              <a:ext cx="8372474" cy="82867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142999" y="2724426"/>
              <a:ext cx="70485" cy="828675"/>
            </a:xfrm>
            <a:custGeom>
              <a:avLst/>
              <a:gdLst/>
              <a:ahLst/>
              <a:cxnLst/>
              <a:rect l="l" t="t" r="r" b="b"/>
              <a:pathLst>
                <a:path w="70484" h="828675">
                  <a:moveTo>
                    <a:pt x="70450" y="828119"/>
                  </a:moveTo>
                  <a:lnTo>
                    <a:pt x="33857" y="815566"/>
                  </a:lnTo>
                  <a:lnTo>
                    <a:pt x="5800" y="781357"/>
                  </a:lnTo>
                  <a:lnTo>
                    <a:pt x="0" y="752197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52197"/>
                  </a:lnTo>
                  <a:lnTo>
                    <a:pt x="44515" y="794539"/>
                  </a:lnTo>
                  <a:lnTo>
                    <a:pt x="66287" y="826463"/>
                  </a:lnTo>
                  <a:lnTo>
                    <a:pt x="70450" y="82811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396999" y="2919095"/>
            <a:ext cx="7764145" cy="38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penetration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testing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engagement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identified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security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findings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across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target</a:t>
            </a:r>
            <a:r>
              <a:rPr dirty="0" sz="1050" spc="-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environment.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Immediate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attention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required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critical</a:t>
            </a:r>
            <a:r>
              <a:rPr dirty="0" sz="1050" spc="-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dirty="0" sz="1050" spc="-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high-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severity</a:t>
            </a:r>
            <a:r>
              <a:rPr dirty="0" sz="1050" spc="-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vulnerabilities.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060703" y="4014216"/>
            <a:ext cx="2783205" cy="1079500"/>
            <a:chOff x="1060703" y="4014216"/>
            <a:chExt cx="2783205" cy="1079500"/>
          </a:xfrm>
        </p:grpSpPr>
        <p:sp>
          <p:nvSpPr>
            <p:cNvPr id="13" name="object 13" descr=""/>
            <p:cNvSpPr/>
            <p:nvPr/>
          </p:nvSpPr>
          <p:spPr>
            <a:xfrm>
              <a:off x="1060703" y="4014216"/>
              <a:ext cx="2783205" cy="1079500"/>
            </a:xfrm>
            <a:custGeom>
              <a:avLst/>
              <a:gdLst/>
              <a:ahLst/>
              <a:cxnLst/>
              <a:rect l="l" t="t" r="r" b="b"/>
              <a:pathLst>
                <a:path w="2783204" h="1079500">
                  <a:moveTo>
                    <a:pt x="2782823" y="1078991"/>
                  </a:moveTo>
                  <a:lnTo>
                    <a:pt x="0" y="1078991"/>
                  </a:lnTo>
                  <a:lnTo>
                    <a:pt x="0" y="0"/>
                  </a:lnTo>
                  <a:lnTo>
                    <a:pt x="2782823" y="0"/>
                  </a:lnTo>
                  <a:lnTo>
                    <a:pt x="2782823" y="43433"/>
                  </a:lnTo>
                  <a:lnTo>
                    <a:pt x="196595" y="43433"/>
                  </a:lnTo>
                  <a:lnTo>
                    <a:pt x="185336" y="43977"/>
                  </a:lnTo>
                  <a:lnTo>
                    <a:pt x="142660" y="56945"/>
                  </a:lnTo>
                  <a:lnTo>
                    <a:pt x="108196" y="85257"/>
                  </a:lnTo>
                  <a:lnTo>
                    <a:pt x="87189" y="124603"/>
                  </a:lnTo>
                  <a:lnTo>
                    <a:pt x="82295" y="157733"/>
                  </a:lnTo>
                  <a:lnTo>
                    <a:pt x="82295" y="843533"/>
                  </a:lnTo>
                  <a:lnTo>
                    <a:pt x="90996" y="887274"/>
                  </a:lnTo>
                  <a:lnTo>
                    <a:pt x="115773" y="924355"/>
                  </a:lnTo>
                  <a:lnTo>
                    <a:pt x="152855" y="949132"/>
                  </a:lnTo>
                  <a:lnTo>
                    <a:pt x="196595" y="957833"/>
                  </a:lnTo>
                  <a:lnTo>
                    <a:pt x="2782823" y="957833"/>
                  </a:lnTo>
                  <a:lnTo>
                    <a:pt x="2782823" y="1078991"/>
                  </a:lnTo>
                  <a:close/>
                </a:path>
                <a:path w="2783204" h="1079500">
                  <a:moveTo>
                    <a:pt x="2782823" y="957833"/>
                  </a:moveTo>
                  <a:lnTo>
                    <a:pt x="2587370" y="957833"/>
                  </a:lnTo>
                  <a:lnTo>
                    <a:pt x="2598630" y="957289"/>
                  </a:lnTo>
                  <a:lnTo>
                    <a:pt x="2609673" y="955658"/>
                  </a:lnTo>
                  <a:lnTo>
                    <a:pt x="2650884" y="938588"/>
                  </a:lnTo>
                  <a:lnTo>
                    <a:pt x="2682425" y="907046"/>
                  </a:lnTo>
                  <a:lnTo>
                    <a:pt x="2699495" y="865836"/>
                  </a:lnTo>
                  <a:lnTo>
                    <a:pt x="2701670" y="843533"/>
                  </a:lnTo>
                  <a:lnTo>
                    <a:pt x="2701670" y="157733"/>
                  </a:lnTo>
                  <a:lnTo>
                    <a:pt x="2692970" y="113992"/>
                  </a:lnTo>
                  <a:lnTo>
                    <a:pt x="2668193" y="76911"/>
                  </a:lnTo>
                  <a:lnTo>
                    <a:pt x="2631111" y="52134"/>
                  </a:lnTo>
                  <a:lnTo>
                    <a:pt x="2587370" y="43433"/>
                  </a:lnTo>
                  <a:lnTo>
                    <a:pt x="2782823" y="43433"/>
                  </a:lnTo>
                  <a:lnTo>
                    <a:pt x="2782823" y="95783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2524" y="4067174"/>
              <a:ext cx="2600324" cy="89534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147762" y="4062412"/>
              <a:ext cx="2609850" cy="904875"/>
            </a:xfrm>
            <a:custGeom>
              <a:avLst/>
              <a:gdLst/>
              <a:ahLst/>
              <a:cxnLst/>
              <a:rect l="l" t="t" r="r" b="b"/>
              <a:pathLst>
                <a:path w="2609850" h="904875">
                  <a:moveTo>
                    <a:pt x="0" y="79533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0"/>
                  </a:lnTo>
                  <a:lnTo>
                    <a:pt x="2104" y="88166"/>
                  </a:lnTo>
                  <a:lnTo>
                    <a:pt x="3507" y="81112"/>
                  </a:lnTo>
                  <a:lnTo>
                    <a:pt x="5585" y="74262"/>
                  </a:lnTo>
                  <a:lnTo>
                    <a:pt x="8338" y="67617"/>
                  </a:lnTo>
                  <a:lnTo>
                    <a:pt x="11090" y="60973"/>
                  </a:lnTo>
                  <a:lnTo>
                    <a:pt x="14464" y="54659"/>
                  </a:lnTo>
                  <a:lnTo>
                    <a:pt x="42701" y="22454"/>
                  </a:lnTo>
                  <a:lnTo>
                    <a:pt x="67619" y="8336"/>
                  </a:lnTo>
                  <a:lnTo>
                    <a:pt x="74264" y="5584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2500312" y="0"/>
                  </a:lnTo>
                  <a:lnTo>
                    <a:pt x="2507504" y="0"/>
                  </a:lnTo>
                  <a:lnTo>
                    <a:pt x="2514627" y="701"/>
                  </a:lnTo>
                  <a:lnTo>
                    <a:pt x="2521681" y="2104"/>
                  </a:lnTo>
                  <a:lnTo>
                    <a:pt x="2528735" y="3507"/>
                  </a:lnTo>
                  <a:lnTo>
                    <a:pt x="2535585" y="5584"/>
                  </a:lnTo>
                  <a:lnTo>
                    <a:pt x="2542229" y="8336"/>
                  </a:lnTo>
                  <a:lnTo>
                    <a:pt x="2548874" y="11088"/>
                  </a:lnTo>
                  <a:lnTo>
                    <a:pt x="2582852" y="37167"/>
                  </a:lnTo>
                  <a:lnTo>
                    <a:pt x="2604263" y="74262"/>
                  </a:lnTo>
                  <a:lnTo>
                    <a:pt x="2609849" y="109537"/>
                  </a:lnTo>
                  <a:lnTo>
                    <a:pt x="2609849" y="795337"/>
                  </a:lnTo>
                  <a:lnTo>
                    <a:pt x="2609849" y="802528"/>
                  </a:lnTo>
                  <a:lnTo>
                    <a:pt x="2609147" y="809651"/>
                  </a:lnTo>
                  <a:lnTo>
                    <a:pt x="2607744" y="816705"/>
                  </a:lnTo>
                  <a:lnTo>
                    <a:pt x="2606341" y="823760"/>
                  </a:lnTo>
                  <a:lnTo>
                    <a:pt x="2604263" y="830609"/>
                  </a:lnTo>
                  <a:lnTo>
                    <a:pt x="2601511" y="837254"/>
                  </a:lnTo>
                  <a:lnTo>
                    <a:pt x="2598758" y="843899"/>
                  </a:lnTo>
                  <a:lnTo>
                    <a:pt x="2595384" y="850212"/>
                  </a:lnTo>
                  <a:lnTo>
                    <a:pt x="2591389" y="856191"/>
                  </a:lnTo>
                  <a:lnTo>
                    <a:pt x="2587393" y="862172"/>
                  </a:lnTo>
                  <a:lnTo>
                    <a:pt x="2582852" y="867706"/>
                  </a:lnTo>
                  <a:lnTo>
                    <a:pt x="2577766" y="872791"/>
                  </a:lnTo>
                  <a:lnTo>
                    <a:pt x="2572680" y="877877"/>
                  </a:lnTo>
                  <a:lnTo>
                    <a:pt x="2567147" y="882418"/>
                  </a:lnTo>
                  <a:lnTo>
                    <a:pt x="2561167" y="886413"/>
                  </a:lnTo>
                  <a:lnTo>
                    <a:pt x="2555187" y="890409"/>
                  </a:lnTo>
                  <a:lnTo>
                    <a:pt x="2548874" y="893783"/>
                  </a:lnTo>
                  <a:lnTo>
                    <a:pt x="2542229" y="896535"/>
                  </a:lnTo>
                  <a:lnTo>
                    <a:pt x="2535585" y="899288"/>
                  </a:lnTo>
                  <a:lnTo>
                    <a:pt x="2528735" y="901365"/>
                  </a:lnTo>
                  <a:lnTo>
                    <a:pt x="2521681" y="902769"/>
                  </a:lnTo>
                  <a:lnTo>
                    <a:pt x="2514627" y="904172"/>
                  </a:lnTo>
                  <a:lnTo>
                    <a:pt x="2507504" y="904874"/>
                  </a:lnTo>
                  <a:lnTo>
                    <a:pt x="2500312" y="904874"/>
                  </a:lnTo>
                  <a:lnTo>
                    <a:pt x="109537" y="904874"/>
                  </a:lnTo>
                  <a:lnTo>
                    <a:pt x="102345" y="904874"/>
                  </a:lnTo>
                  <a:lnTo>
                    <a:pt x="95221" y="904172"/>
                  </a:lnTo>
                  <a:lnTo>
                    <a:pt x="88167" y="902769"/>
                  </a:lnTo>
                  <a:lnTo>
                    <a:pt x="81113" y="901365"/>
                  </a:lnTo>
                  <a:lnTo>
                    <a:pt x="74264" y="899288"/>
                  </a:lnTo>
                  <a:lnTo>
                    <a:pt x="67619" y="896535"/>
                  </a:lnTo>
                  <a:lnTo>
                    <a:pt x="60974" y="893783"/>
                  </a:lnTo>
                  <a:lnTo>
                    <a:pt x="54661" y="890409"/>
                  </a:lnTo>
                  <a:lnTo>
                    <a:pt x="48681" y="886413"/>
                  </a:lnTo>
                  <a:lnTo>
                    <a:pt x="42701" y="882418"/>
                  </a:lnTo>
                  <a:lnTo>
                    <a:pt x="37168" y="877877"/>
                  </a:lnTo>
                  <a:lnTo>
                    <a:pt x="32082" y="872791"/>
                  </a:lnTo>
                  <a:lnTo>
                    <a:pt x="26997" y="867706"/>
                  </a:lnTo>
                  <a:lnTo>
                    <a:pt x="22456" y="862172"/>
                  </a:lnTo>
                  <a:lnTo>
                    <a:pt x="18460" y="856191"/>
                  </a:lnTo>
                  <a:lnTo>
                    <a:pt x="14464" y="850212"/>
                  </a:lnTo>
                  <a:lnTo>
                    <a:pt x="11090" y="843899"/>
                  </a:lnTo>
                  <a:lnTo>
                    <a:pt x="8338" y="837254"/>
                  </a:lnTo>
                  <a:lnTo>
                    <a:pt x="5585" y="830609"/>
                  </a:lnTo>
                  <a:lnTo>
                    <a:pt x="3507" y="823760"/>
                  </a:lnTo>
                  <a:lnTo>
                    <a:pt x="2104" y="816705"/>
                  </a:lnTo>
                  <a:lnTo>
                    <a:pt x="701" y="809651"/>
                  </a:lnTo>
                  <a:lnTo>
                    <a:pt x="0" y="802528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029073" y="4056379"/>
            <a:ext cx="848360" cy="74549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dirty="0" sz="2100" spc="-50" b="1">
                <a:solidFill>
                  <a:srgbClr val="6266F1"/>
                </a:solidFill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1050" spc="-20">
                <a:solidFill>
                  <a:srgbClr val="4A5462"/>
                </a:solidFill>
                <a:latin typeface="Arial"/>
                <a:cs typeface="Arial"/>
              </a:rPr>
              <a:t>Total</a:t>
            </a:r>
            <a:r>
              <a:rPr dirty="0" sz="1050" spc="-4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Findings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956303" y="4014216"/>
            <a:ext cx="2783205" cy="1079500"/>
            <a:chOff x="3956303" y="4014216"/>
            <a:chExt cx="2783205" cy="1079500"/>
          </a:xfrm>
        </p:grpSpPr>
        <p:sp>
          <p:nvSpPr>
            <p:cNvPr id="18" name="object 18" descr=""/>
            <p:cNvSpPr/>
            <p:nvPr/>
          </p:nvSpPr>
          <p:spPr>
            <a:xfrm>
              <a:off x="3956303" y="4014216"/>
              <a:ext cx="2783205" cy="1079500"/>
            </a:xfrm>
            <a:custGeom>
              <a:avLst/>
              <a:gdLst/>
              <a:ahLst/>
              <a:cxnLst/>
              <a:rect l="l" t="t" r="r" b="b"/>
              <a:pathLst>
                <a:path w="2783204" h="1079500">
                  <a:moveTo>
                    <a:pt x="2782823" y="1078991"/>
                  </a:moveTo>
                  <a:lnTo>
                    <a:pt x="0" y="1078991"/>
                  </a:lnTo>
                  <a:lnTo>
                    <a:pt x="0" y="0"/>
                  </a:lnTo>
                  <a:lnTo>
                    <a:pt x="2782823" y="0"/>
                  </a:lnTo>
                  <a:lnTo>
                    <a:pt x="2782823" y="43433"/>
                  </a:lnTo>
                  <a:lnTo>
                    <a:pt x="196595" y="43433"/>
                  </a:lnTo>
                  <a:lnTo>
                    <a:pt x="185335" y="43977"/>
                  </a:lnTo>
                  <a:lnTo>
                    <a:pt x="142660" y="56945"/>
                  </a:lnTo>
                  <a:lnTo>
                    <a:pt x="108195" y="85257"/>
                  </a:lnTo>
                  <a:lnTo>
                    <a:pt x="87189" y="124603"/>
                  </a:lnTo>
                  <a:lnTo>
                    <a:pt x="82295" y="157733"/>
                  </a:lnTo>
                  <a:lnTo>
                    <a:pt x="82295" y="843533"/>
                  </a:lnTo>
                  <a:lnTo>
                    <a:pt x="90995" y="887274"/>
                  </a:lnTo>
                  <a:lnTo>
                    <a:pt x="115773" y="924355"/>
                  </a:lnTo>
                  <a:lnTo>
                    <a:pt x="152854" y="949132"/>
                  </a:lnTo>
                  <a:lnTo>
                    <a:pt x="196595" y="957833"/>
                  </a:lnTo>
                  <a:lnTo>
                    <a:pt x="2782823" y="957833"/>
                  </a:lnTo>
                  <a:lnTo>
                    <a:pt x="2782823" y="1078991"/>
                  </a:lnTo>
                  <a:close/>
                </a:path>
                <a:path w="2783204" h="1079500">
                  <a:moveTo>
                    <a:pt x="2782823" y="957833"/>
                  </a:moveTo>
                  <a:lnTo>
                    <a:pt x="2587370" y="957833"/>
                  </a:lnTo>
                  <a:lnTo>
                    <a:pt x="2598630" y="957289"/>
                  </a:lnTo>
                  <a:lnTo>
                    <a:pt x="2609673" y="955658"/>
                  </a:lnTo>
                  <a:lnTo>
                    <a:pt x="2650883" y="938588"/>
                  </a:lnTo>
                  <a:lnTo>
                    <a:pt x="2682425" y="907046"/>
                  </a:lnTo>
                  <a:lnTo>
                    <a:pt x="2699495" y="865836"/>
                  </a:lnTo>
                  <a:lnTo>
                    <a:pt x="2701670" y="843533"/>
                  </a:lnTo>
                  <a:lnTo>
                    <a:pt x="2701670" y="157733"/>
                  </a:lnTo>
                  <a:lnTo>
                    <a:pt x="2692969" y="113992"/>
                  </a:lnTo>
                  <a:lnTo>
                    <a:pt x="2668192" y="76911"/>
                  </a:lnTo>
                  <a:lnTo>
                    <a:pt x="2631110" y="52134"/>
                  </a:lnTo>
                  <a:lnTo>
                    <a:pt x="2587370" y="43433"/>
                  </a:lnTo>
                  <a:lnTo>
                    <a:pt x="2782823" y="43433"/>
                  </a:lnTo>
                  <a:lnTo>
                    <a:pt x="2782823" y="95783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8124" y="4067174"/>
              <a:ext cx="2600324" cy="89534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4043361" y="4062412"/>
              <a:ext cx="2609850" cy="904875"/>
            </a:xfrm>
            <a:custGeom>
              <a:avLst/>
              <a:gdLst/>
              <a:ahLst/>
              <a:cxnLst/>
              <a:rect l="l" t="t" r="r" b="b"/>
              <a:pathLst>
                <a:path w="2609850" h="904875">
                  <a:moveTo>
                    <a:pt x="0" y="79533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0"/>
                  </a:lnTo>
                  <a:lnTo>
                    <a:pt x="2104" y="88166"/>
                  </a:lnTo>
                  <a:lnTo>
                    <a:pt x="3507" y="81112"/>
                  </a:lnTo>
                  <a:lnTo>
                    <a:pt x="5585" y="74262"/>
                  </a:lnTo>
                  <a:lnTo>
                    <a:pt x="8338" y="67617"/>
                  </a:lnTo>
                  <a:lnTo>
                    <a:pt x="11090" y="60973"/>
                  </a:lnTo>
                  <a:lnTo>
                    <a:pt x="14464" y="54659"/>
                  </a:lnTo>
                  <a:lnTo>
                    <a:pt x="18460" y="48679"/>
                  </a:lnTo>
                  <a:lnTo>
                    <a:pt x="22455" y="42699"/>
                  </a:lnTo>
                  <a:lnTo>
                    <a:pt x="26996" y="37167"/>
                  </a:lnTo>
                  <a:lnTo>
                    <a:pt x="32082" y="32081"/>
                  </a:lnTo>
                  <a:lnTo>
                    <a:pt x="37168" y="26996"/>
                  </a:lnTo>
                  <a:lnTo>
                    <a:pt x="42701" y="22454"/>
                  </a:lnTo>
                  <a:lnTo>
                    <a:pt x="48681" y="18458"/>
                  </a:lnTo>
                  <a:lnTo>
                    <a:pt x="54661" y="14463"/>
                  </a:lnTo>
                  <a:lnTo>
                    <a:pt x="60974" y="11088"/>
                  </a:lnTo>
                  <a:lnTo>
                    <a:pt x="67619" y="8336"/>
                  </a:lnTo>
                  <a:lnTo>
                    <a:pt x="74264" y="5584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2500312" y="0"/>
                  </a:lnTo>
                  <a:lnTo>
                    <a:pt x="2507504" y="0"/>
                  </a:lnTo>
                  <a:lnTo>
                    <a:pt x="2514627" y="701"/>
                  </a:lnTo>
                  <a:lnTo>
                    <a:pt x="2521681" y="2104"/>
                  </a:lnTo>
                  <a:lnTo>
                    <a:pt x="2528735" y="3507"/>
                  </a:lnTo>
                  <a:lnTo>
                    <a:pt x="2567148" y="22454"/>
                  </a:lnTo>
                  <a:lnTo>
                    <a:pt x="2595384" y="54659"/>
                  </a:lnTo>
                  <a:lnTo>
                    <a:pt x="2607744" y="88166"/>
                  </a:lnTo>
                  <a:lnTo>
                    <a:pt x="2609147" y="95220"/>
                  </a:lnTo>
                  <a:lnTo>
                    <a:pt x="2609849" y="102344"/>
                  </a:lnTo>
                  <a:lnTo>
                    <a:pt x="2609850" y="109537"/>
                  </a:lnTo>
                  <a:lnTo>
                    <a:pt x="2609850" y="795337"/>
                  </a:lnTo>
                  <a:lnTo>
                    <a:pt x="2609849" y="802528"/>
                  </a:lnTo>
                  <a:lnTo>
                    <a:pt x="2609147" y="809651"/>
                  </a:lnTo>
                  <a:lnTo>
                    <a:pt x="2607744" y="816705"/>
                  </a:lnTo>
                  <a:lnTo>
                    <a:pt x="2606340" y="823760"/>
                  </a:lnTo>
                  <a:lnTo>
                    <a:pt x="2591388" y="856191"/>
                  </a:lnTo>
                  <a:lnTo>
                    <a:pt x="2587392" y="862172"/>
                  </a:lnTo>
                  <a:lnTo>
                    <a:pt x="2582852" y="867706"/>
                  </a:lnTo>
                  <a:lnTo>
                    <a:pt x="2577766" y="872791"/>
                  </a:lnTo>
                  <a:lnTo>
                    <a:pt x="2572680" y="877877"/>
                  </a:lnTo>
                  <a:lnTo>
                    <a:pt x="2567148" y="882418"/>
                  </a:lnTo>
                  <a:lnTo>
                    <a:pt x="2561167" y="886413"/>
                  </a:lnTo>
                  <a:lnTo>
                    <a:pt x="2555187" y="890409"/>
                  </a:lnTo>
                  <a:lnTo>
                    <a:pt x="2521681" y="902769"/>
                  </a:lnTo>
                  <a:lnTo>
                    <a:pt x="2514627" y="904172"/>
                  </a:lnTo>
                  <a:lnTo>
                    <a:pt x="2507504" y="904874"/>
                  </a:lnTo>
                  <a:lnTo>
                    <a:pt x="2500312" y="904874"/>
                  </a:lnTo>
                  <a:lnTo>
                    <a:pt x="109537" y="904874"/>
                  </a:lnTo>
                  <a:lnTo>
                    <a:pt x="102345" y="904874"/>
                  </a:lnTo>
                  <a:lnTo>
                    <a:pt x="95222" y="904172"/>
                  </a:lnTo>
                  <a:lnTo>
                    <a:pt x="54661" y="890409"/>
                  </a:lnTo>
                  <a:lnTo>
                    <a:pt x="48681" y="886413"/>
                  </a:lnTo>
                  <a:lnTo>
                    <a:pt x="42701" y="882418"/>
                  </a:lnTo>
                  <a:lnTo>
                    <a:pt x="37168" y="877877"/>
                  </a:lnTo>
                  <a:lnTo>
                    <a:pt x="32082" y="872791"/>
                  </a:lnTo>
                  <a:lnTo>
                    <a:pt x="26996" y="867706"/>
                  </a:lnTo>
                  <a:lnTo>
                    <a:pt x="22455" y="862172"/>
                  </a:lnTo>
                  <a:lnTo>
                    <a:pt x="18460" y="856191"/>
                  </a:lnTo>
                  <a:lnTo>
                    <a:pt x="14464" y="850212"/>
                  </a:lnTo>
                  <a:lnTo>
                    <a:pt x="11090" y="843899"/>
                  </a:lnTo>
                  <a:lnTo>
                    <a:pt x="8338" y="837254"/>
                  </a:lnTo>
                  <a:lnTo>
                    <a:pt x="5585" y="830609"/>
                  </a:lnTo>
                  <a:lnTo>
                    <a:pt x="3507" y="823760"/>
                  </a:lnTo>
                  <a:lnTo>
                    <a:pt x="2104" y="816705"/>
                  </a:lnTo>
                  <a:lnTo>
                    <a:pt x="701" y="809651"/>
                  </a:lnTo>
                  <a:lnTo>
                    <a:pt x="0" y="802528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131692" y="4056379"/>
            <a:ext cx="433070" cy="74549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dirty="0" sz="2100" spc="-50" b="1">
                <a:solidFill>
                  <a:srgbClr val="6266F1"/>
                </a:solidFill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1050" spc="-10">
                <a:solidFill>
                  <a:srgbClr val="4A5462"/>
                </a:solidFill>
                <a:latin typeface="Arial"/>
                <a:cs typeface="Arial"/>
              </a:rPr>
              <a:t>Critical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851903" y="4014216"/>
            <a:ext cx="2783205" cy="1079500"/>
            <a:chOff x="6851903" y="4014216"/>
            <a:chExt cx="2783205" cy="1079500"/>
          </a:xfrm>
        </p:grpSpPr>
        <p:sp>
          <p:nvSpPr>
            <p:cNvPr id="23" name="object 23" descr=""/>
            <p:cNvSpPr/>
            <p:nvPr/>
          </p:nvSpPr>
          <p:spPr>
            <a:xfrm>
              <a:off x="6851903" y="4014216"/>
              <a:ext cx="2783205" cy="1079500"/>
            </a:xfrm>
            <a:custGeom>
              <a:avLst/>
              <a:gdLst/>
              <a:ahLst/>
              <a:cxnLst/>
              <a:rect l="l" t="t" r="r" b="b"/>
              <a:pathLst>
                <a:path w="2783204" h="1079500">
                  <a:moveTo>
                    <a:pt x="2782823" y="1078991"/>
                  </a:moveTo>
                  <a:lnTo>
                    <a:pt x="0" y="1078991"/>
                  </a:lnTo>
                  <a:lnTo>
                    <a:pt x="0" y="0"/>
                  </a:lnTo>
                  <a:lnTo>
                    <a:pt x="2782823" y="0"/>
                  </a:lnTo>
                  <a:lnTo>
                    <a:pt x="2782823" y="43433"/>
                  </a:lnTo>
                  <a:lnTo>
                    <a:pt x="196595" y="43433"/>
                  </a:lnTo>
                  <a:lnTo>
                    <a:pt x="185336" y="43977"/>
                  </a:lnTo>
                  <a:lnTo>
                    <a:pt x="142659" y="56945"/>
                  </a:lnTo>
                  <a:lnTo>
                    <a:pt x="108195" y="85257"/>
                  </a:lnTo>
                  <a:lnTo>
                    <a:pt x="87189" y="124603"/>
                  </a:lnTo>
                  <a:lnTo>
                    <a:pt x="82295" y="157733"/>
                  </a:lnTo>
                  <a:lnTo>
                    <a:pt x="82295" y="843533"/>
                  </a:lnTo>
                  <a:lnTo>
                    <a:pt x="90995" y="887274"/>
                  </a:lnTo>
                  <a:lnTo>
                    <a:pt x="115773" y="924355"/>
                  </a:lnTo>
                  <a:lnTo>
                    <a:pt x="152854" y="949132"/>
                  </a:lnTo>
                  <a:lnTo>
                    <a:pt x="196595" y="957833"/>
                  </a:lnTo>
                  <a:lnTo>
                    <a:pt x="2782823" y="957833"/>
                  </a:lnTo>
                  <a:lnTo>
                    <a:pt x="2782823" y="1078991"/>
                  </a:lnTo>
                  <a:close/>
                </a:path>
                <a:path w="2783204" h="1079500">
                  <a:moveTo>
                    <a:pt x="2782823" y="957833"/>
                  </a:moveTo>
                  <a:lnTo>
                    <a:pt x="2587370" y="957833"/>
                  </a:lnTo>
                  <a:lnTo>
                    <a:pt x="2598630" y="957289"/>
                  </a:lnTo>
                  <a:lnTo>
                    <a:pt x="2609673" y="955658"/>
                  </a:lnTo>
                  <a:lnTo>
                    <a:pt x="2650883" y="938588"/>
                  </a:lnTo>
                  <a:lnTo>
                    <a:pt x="2682424" y="907046"/>
                  </a:lnTo>
                  <a:lnTo>
                    <a:pt x="2699494" y="865836"/>
                  </a:lnTo>
                  <a:lnTo>
                    <a:pt x="2701670" y="843533"/>
                  </a:lnTo>
                  <a:lnTo>
                    <a:pt x="2701670" y="157733"/>
                  </a:lnTo>
                  <a:lnTo>
                    <a:pt x="2692968" y="113992"/>
                  </a:lnTo>
                  <a:lnTo>
                    <a:pt x="2668192" y="76911"/>
                  </a:lnTo>
                  <a:lnTo>
                    <a:pt x="2631110" y="52134"/>
                  </a:lnTo>
                  <a:lnTo>
                    <a:pt x="2587370" y="43433"/>
                  </a:lnTo>
                  <a:lnTo>
                    <a:pt x="2782823" y="43433"/>
                  </a:lnTo>
                  <a:lnTo>
                    <a:pt x="2782823" y="95783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3724" y="4067174"/>
              <a:ext cx="2600324" cy="89534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938961" y="4062412"/>
              <a:ext cx="2609850" cy="904875"/>
            </a:xfrm>
            <a:custGeom>
              <a:avLst/>
              <a:gdLst/>
              <a:ahLst/>
              <a:cxnLst/>
              <a:rect l="l" t="t" r="r" b="b"/>
              <a:pathLst>
                <a:path w="2609850" h="904875">
                  <a:moveTo>
                    <a:pt x="0" y="79533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0"/>
                  </a:lnTo>
                  <a:lnTo>
                    <a:pt x="2104" y="88166"/>
                  </a:lnTo>
                  <a:lnTo>
                    <a:pt x="3507" y="81112"/>
                  </a:lnTo>
                  <a:lnTo>
                    <a:pt x="5585" y="74262"/>
                  </a:lnTo>
                  <a:lnTo>
                    <a:pt x="8337" y="67617"/>
                  </a:lnTo>
                  <a:lnTo>
                    <a:pt x="11090" y="60973"/>
                  </a:lnTo>
                  <a:lnTo>
                    <a:pt x="14464" y="54659"/>
                  </a:lnTo>
                  <a:lnTo>
                    <a:pt x="18459" y="48679"/>
                  </a:lnTo>
                  <a:lnTo>
                    <a:pt x="22455" y="42699"/>
                  </a:lnTo>
                  <a:lnTo>
                    <a:pt x="26996" y="37167"/>
                  </a:lnTo>
                  <a:lnTo>
                    <a:pt x="32082" y="32081"/>
                  </a:lnTo>
                  <a:lnTo>
                    <a:pt x="37168" y="26996"/>
                  </a:lnTo>
                  <a:lnTo>
                    <a:pt x="42701" y="22454"/>
                  </a:lnTo>
                  <a:lnTo>
                    <a:pt x="48681" y="18458"/>
                  </a:lnTo>
                  <a:lnTo>
                    <a:pt x="54661" y="14463"/>
                  </a:lnTo>
                  <a:lnTo>
                    <a:pt x="60974" y="11088"/>
                  </a:lnTo>
                  <a:lnTo>
                    <a:pt x="67619" y="8336"/>
                  </a:lnTo>
                  <a:lnTo>
                    <a:pt x="74263" y="5584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5" y="0"/>
                  </a:lnTo>
                  <a:lnTo>
                    <a:pt x="109538" y="0"/>
                  </a:lnTo>
                  <a:lnTo>
                    <a:pt x="2500312" y="0"/>
                  </a:lnTo>
                  <a:lnTo>
                    <a:pt x="2507504" y="0"/>
                  </a:lnTo>
                  <a:lnTo>
                    <a:pt x="2514628" y="701"/>
                  </a:lnTo>
                  <a:lnTo>
                    <a:pt x="2521681" y="2104"/>
                  </a:lnTo>
                  <a:lnTo>
                    <a:pt x="2528735" y="3507"/>
                  </a:lnTo>
                  <a:lnTo>
                    <a:pt x="2567147" y="22454"/>
                  </a:lnTo>
                  <a:lnTo>
                    <a:pt x="2595384" y="54659"/>
                  </a:lnTo>
                  <a:lnTo>
                    <a:pt x="2601511" y="67617"/>
                  </a:lnTo>
                  <a:lnTo>
                    <a:pt x="2604264" y="74262"/>
                  </a:lnTo>
                  <a:lnTo>
                    <a:pt x="2606341" y="81112"/>
                  </a:lnTo>
                  <a:lnTo>
                    <a:pt x="2607745" y="88166"/>
                  </a:lnTo>
                  <a:lnTo>
                    <a:pt x="2609148" y="95220"/>
                  </a:lnTo>
                  <a:lnTo>
                    <a:pt x="2609850" y="102344"/>
                  </a:lnTo>
                  <a:lnTo>
                    <a:pt x="2609850" y="109537"/>
                  </a:lnTo>
                  <a:lnTo>
                    <a:pt x="2609850" y="795337"/>
                  </a:lnTo>
                  <a:lnTo>
                    <a:pt x="2609850" y="802528"/>
                  </a:lnTo>
                  <a:lnTo>
                    <a:pt x="2609148" y="809651"/>
                  </a:lnTo>
                  <a:lnTo>
                    <a:pt x="2607745" y="816705"/>
                  </a:lnTo>
                  <a:lnTo>
                    <a:pt x="2606341" y="823760"/>
                  </a:lnTo>
                  <a:lnTo>
                    <a:pt x="2604264" y="830609"/>
                  </a:lnTo>
                  <a:lnTo>
                    <a:pt x="2601511" y="837254"/>
                  </a:lnTo>
                  <a:lnTo>
                    <a:pt x="2598759" y="843899"/>
                  </a:lnTo>
                  <a:lnTo>
                    <a:pt x="2595384" y="850212"/>
                  </a:lnTo>
                  <a:lnTo>
                    <a:pt x="2591389" y="856191"/>
                  </a:lnTo>
                  <a:lnTo>
                    <a:pt x="2587393" y="862172"/>
                  </a:lnTo>
                  <a:lnTo>
                    <a:pt x="2561167" y="886413"/>
                  </a:lnTo>
                  <a:lnTo>
                    <a:pt x="2555186" y="890409"/>
                  </a:lnTo>
                  <a:lnTo>
                    <a:pt x="2521681" y="902769"/>
                  </a:lnTo>
                  <a:lnTo>
                    <a:pt x="2514628" y="904172"/>
                  </a:lnTo>
                  <a:lnTo>
                    <a:pt x="2507504" y="904874"/>
                  </a:lnTo>
                  <a:lnTo>
                    <a:pt x="2500312" y="904874"/>
                  </a:lnTo>
                  <a:lnTo>
                    <a:pt x="109538" y="904874"/>
                  </a:lnTo>
                  <a:lnTo>
                    <a:pt x="102345" y="904874"/>
                  </a:lnTo>
                  <a:lnTo>
                    <a:pt x="95222" y="904172"/>
                  </a:lnTo>
                  <a:lnTo>
                    <a:pt x="88167" y="902769"/>
                  </a:lnTo>
                  <a:lnTo>
                    <a:pt x="81113" y="901365"/>
                  </a:lnTo>
                  <a:lnTo>
                    <a:pt x="74263" y="899288"/>
                  </a:lnTo>
                  <a:lnTo>
                    <a:pt x="67619" y="896535"/>
                  </a:lnTo>
                  <a:lnTo>
                    <a:pt x="60974" y="893783"/>
                  </a:lnTo>
                  <a:lnTo>
                    <a:pt x="54661" y="890409"/>
                  </a:lnTo>
                  <a:lnTo>
                    <a:pt x="48681" y="886413"/>
                  </a:lnTo>
                  <a:lnTo>
                    <a:pt x="42700" y="882418"/>
                  </a:lnTo>
                  <a:lnTo>
                    <a:pt x="37168" y="877877"/>
                  </a:lnTo>
                  <a:lnTo>
                    <a:pt x="32082" y="872791"/>
                  </a:lnTo>
                  <a:lnTo>
                    <a:pt x="26996" y="867706"/>
                  </a:lnTo>
                  <a:lnTo>
                    <a:pt x="22455" y="862172"/>
                  </a:lnTo>
                  <a:lnTo>
                    <a:pt x="18459" y="856191"/>
                  </a:lnTo>
                  <a:lnTo>
                    <a:pt x="14464" y="850212"/>
                  </a:lnTo>
                  <a:lnTo>
                    <a:pt x="11090" y="843899"/>
                  </a:lnTo>
                  <a:lnTo>
                    <a:pt x="8337" y="837254"/>
                  </a:lnTo>
                  <a:lnTo>
                    <a:pt x="5585" y="830609"/>
                  </a:lnTo>
                  <a:lnTo>
                    <a:pt x="3507" y="823760"/>
                  </a:lnTo>
                  <a:lnTo>
                    <a:pt x="2104" y="816705"/>
                  </a:lnTo>
                  <a:lnTo>
                    <a:pt x="701" y="809651"/>
                  </a:lnTo>
                  <a:lnTo>
                    <a:pt x="0" y="802528"/>
                  </a:lnTo>
                  <a:lnTo>
                    <a:pt x="0" y="7953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8093223" y="4056379"/>
            <a:ext cx="299720" cy="74549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360"/>
              </a:spcBef>
            </a:pPr>
            <a:r>
              <a:rPr dirty="0" sz="2100" spc="-50" b="1">
                <a:solidFill>
                  <a:srgbClr val="6266F1"/>
                </a:solidFill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050" spc="-20">
                <a:solidFill>
                  <a:srgbClr val="4A5462"/>
                </a:solidFill>
                <a:latin typeface="Arial"/>
                <a:cs typeface="Arial"/>
              </a:rPr>
              <a:t>High</a:t>
            </a:r>
            <a:endParaRPr sz="10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657353" y="663575"/>
            <a:ext cx="4366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Stellar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Stellar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26,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Pentest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dirty="0" spc="-40"/>
              <a:t> </a:t>
            </a:r>
            <a:r>
              <a:rPr dirty="0"/>
              <a:t>Findings</a:t>
            </a:r>
            <a:r>
              <a:rPr dirty="0" spc="-35"/>
              <a:t> </a:t>
            </a:r>
            <a:r>
              <a:rPr dirty="0" spc="-10"/>
              <a:t>Overview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088136" y="3517392"/>
            <a:ext cx="8519160" cy="746760"/>
            <a:chOff x="1088136" y="3517392"/>
            <a:chExt cx="8519160" cy="746760"/>
          </a:xfrm>
        </p:grpSpPr>
        <p:sp>
          <p:nvSpPr>
            <p:cNvPr id="4" name="object 4" descr=""/>
            <p:cNvSpPr/>
            <p:nvPr/>
          </p:nvSpPr>
          <p:spPr>
            <a:xfrm>
              <a:off x="1088136" y="3517392"/>
              <a:ext cx="8519160" cy="746760"/>
            </a:xfrm>
            <a:custGeom>
              <a:avLst/>
              <a:gdLst/>
              <a:ahLst/>
              <a:cxnLst/>
              <a:rect l="l" t="t" r="r" b="b"/>
              <a:pathLst>
                <a:path w="8519160" h="746760">
                  <a:moveTo>
                    <a:pt x="8519159" y="746759"/>
                  </a:moveTo>
                  <a:lnTo>
                    <a:pt x="0" y="746759"/>
                  </a:lnTo>
                  <a:lnTo>
                    <a:pt x="0" y="0"/>
                  </a:lnTo>
                  <a:lnTo>
                    <a:pt x="8519159" y="0"/>
                  </a:lnTo>
                  <a:lnTo>
                    <a:pt x="8519159" y="35432"/>
                  </a:lnTo>
                  <a:lnTo>
                    <a:pt x="131063" y="35432"/>
                  </a:lnTo>
                  <a:lnTo>
                    <a:pt x="123557" y="35795"/>
                  </a:lnTo>
                  <a:lnTo>
                    <a:pt x="82746" y="52699"/>
                  </a:lnTo>
                  <a:lnTo>
                    <a:pt x="58126" y="89545"/>
                  </a:lnTo>
                  <a:lnTo>
                    <a:pt x="54863" y="111632"/>
                  </a:lnTo>
                  <a:lnTo>
                    <a:pt x="54863" y="597407"/>
                  </a:lnTo>
                  <a:lnTo>
                    <a:pt x="67693" y="639749"/>
                  </a:lnTo>
                  <a:lnTo>
                    <a:pt x="101903" y="667806"/>
                  </a:lnTo>
                  <a:lnTo>
                    <a:pt x="131063" y="673607"/>
                  </a:lnTo>
                  <a:lnTo>
                    <a:pt x="8519159" y="673607"/>
                  </a:lnTo>
                  <a:lnTo>
                    <a:pt x="8519159" y="746759"/>
                  </a:lnTo>
                  <a:close/>
                </a:path>
                <a:path w="8519160" h="746760">
                  <a:moveTo>
                    <a:pt x="8519159" y="673607"/>
                  </a:moveTo>
                  <a:lnTo>
                    <a:pt x="8389238" y="673607"/>
                  </a:lnTo>
                  <a:lnTo>
                    <a:pt x="8396744" y="673245"/>
                  </a:lnTo>
                  <a:lnTo>
                    <a:pt x="8404106" y="672157"/>
                  </a:lnTo>
                  <a:lnTo>
                    <a:pt x="8443119" y="651288"/>
                  </a:lnTo>
                  <a:lnTo>
                    <a:pt x="8463987" y="612276"/>
                  </a:lnTo>
                  <a:lnTo>
                    <a:pt x="8465438" y="597407"/>
                  </a:lnTo>
                  <a:lnTo>
                    <a:pt x="8465438" y="111632"/>
                  </a:lnTo>
                  <a:lnTo>
                    <a:pt x="8452607" y="69290"/>
                  </a:lnTo>
                  <a:lnTo>
                    <a:pt x="8418398" y="41232"/>
                  </a:lnTo>
                  <a:lnTo>
                    <a:pt x="8389238" y="35432"/>
                  </a:lnTo>
                  <a:lnTo>
                    <a:pt x="8519159" y="35432"/>
                  </a:lnTo>
                  <a:lnTo>
                    <a:pt x="8519159" y="67360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099" y="3552823"/>
              <a:ext cx="8372474" cy="63817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42999" y="3553101"/>
              <a:ext cx="70485" cy="638175"/>
            </a:xfrm>
            <a:custGeom>
              <a:avLst/>
              <a:gdLst/>
              <a:ahLst/>
              <a:cxnLst/>
              <a:rect l="l" t="t" r="r" b="b"/>
              <a:pathLst>
                <a:path w="70484" h="638175">
                  <a:moveTo>
                    <a:pt x="70450" y="637619"/>
                  </a:moveTo>
                  <a:lnTo>
                    <a:pt x="33857" y="625066"/>
                  </a:lnTo>
                  <a:lnTo>
                    <a:pt x="5800" y="590857"/>
                  </a:lnTo>
                  <a:lnTo>
                    <a:pt x="0" y="561697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561697"/>
                  </a:lnTo>
                  <a:lnTo>
                    <a:pt x="44515" y="604039"/>
                  </a:lnTo>
                  <a:lnTo>
                    <a:pt x="66287" y="635962"/>
                  </a:lnTo>
                  <a:lnTo>
                    <a:pt x="70450" y="63761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396999" y="3768725"/>
            <a:ext cx="51473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No</a:t>
            </a:r>
            <a:r>
              <a:rPr dirty="0" sz="1050" spc="-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critical</a:t>
            </a:r>
            <a:r>
              <a:rPr dirty="0" sz="1050" spc="-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dirty="0" sz="1050" spc="-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high-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severity</a:t>
            </a:r>
            <a:r>
              <a:rPr dirty="0" sz="1050" spc="-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findings</a:t>
            </a:r>
            <a:r>
              <a:rPr dirty="0" sz="1050" spc="-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identified.</a:t>
            </a:r>
            <a:r>
              <a:rPr dirty="0" sz="1050" spc="-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Review</a:t>
            </a:r>
            <a:r>
              <a:rPr dirty="0" sz="1050" spc="-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050" spc="-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detailed</a:t>
            </a:r>
            <a:r>
              <a:rPr dirty="0" sz="1050" spc="-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report</a:t>
            </a:r>
            <a:r>
              <a:rPr dirty="0" sz="1050" spc="-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dirty="0" sz="1050" spc="-2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dirty="0" sz="1050" spc="-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findings.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57353" y="663575"/>
            <a:ext cx="4366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Stellar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Stellar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26,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Pentest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Risk </a:t>
            </a:r>
            <a:r>
              <a:rPr dirty="0" spc="-1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87987" y="3054350"/>
            <a:ext cx="126809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Key Risk</a:t>
            </a:r>
            <a:r>
              <a:rPr dirty="0" sz="135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333333"/>
                </a:solidFill>
                <a:latin typeface="Arial"/>
                <a:cs typeface="Arial"/>
              </a:rPr>
              <a:t>Areas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87987" y="3444875"/>
            <a:ext cx="141160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No</a:t>
            </a:r>
            <a:r>
              <a:rPr dirty="0" sz="1050" spc="-3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categories</a:t>
            </a:r>
            <a:r>
              <a:rPr dirty="0" sz="1050" spc="-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available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57353" y="663575"/>
            <a:ext cx="4366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Stellar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Stellar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26,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Pentest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095499" y="3457573"/>
            <a:ext cx="3105150" cy="228600"/>
            <a:chOff x="2095499" y="3457573"/>
            <a:chExt cx="3105150" cy="228600"/>
          </a:xfrm>
        </p:grpSpPr>
        <p:sp>
          <p:nvSpPr>
            <p:cNvPr id="7" name="object 7" descr=""/>
            <p:cNvSpPr/>
            <p:nvPr/>
          </p:nvSpPr>
          <p:spPr>
            <a:xfrm>
              <a:off x="2095499" y="3457573"/>
              <a:ext cx="3105150" cy="228600"/>
            </a:xfrm>
            <a:custGeom>
              <a:avLst/>
              <a:gdLst/>
              <a:ahLst/>
              <a:cxnLst/>
              <a:rect l="l" t="t" r="r" b="b"/>
              <a:pathLst>
                <a:path w="3105150" h="228600">
                  <a:moveTo>
                    <a:pt x="3072102" y="228598"/>
                  </a:moveTo>
                  <a:lnTo>
                    <a:pt x="33047" y="228598"/>
                  </a:lnTo>
                  <a:lnTo>
                    <a:pt x="28187" y="227630"/>
                  </a:lnTo>
                  <a:lnTo>
                    <a:pt x="966" y="200410"/>
                  </a:lnTo>
                  <a:lnTo>
                    <a:pt x="0" y="195551"/>
                  </a:lnTo>
                  <a:lnTo>
                    <a:pt x="0" y="190499"/>
                  </a:lnTo>
                  <a:lnTo>
                    <a:pt x="0" y="33046"/>
                  </a:lnTo>
                  <a:lnTo>
                    <a:pt x="28187" y="967"/>
                  </a:lnTo>
                  <a:lnTo>
                    <a:pt x="33047" y="0"/>
                  </a:lnTo>
                  <a:lnTo>
                    <a:pt x="3072102" y="0"/>
                  </a:lnTo>
                  <a:lnTo>
                    <a:pt x="3104182" y="28186"/>
                  </a:lnTo>
                  <a:lnTo>
                    <a:pt x="3105149" y="33046"/>
                  </a:lnTo>
                  <a:lnTo>
                    <a:pt x="3105149" y="195551"/>
                  </a:lnTo>
                  <a:lnTo>
                    <a:pt x="3076961" y="227630"/>
                  </a:lnTo>
                  <a:lnTo>
                    <a:pt x="3072102" y="228598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5499" y="3457573"/>
              <a:ext cx="152399" cy="228598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2095499" y="3762373"/>
            <a:ext cx="3105150" cy="228600"/>
            <a:chOff x="2095499" y="3762373"/>
            <a:chExt cx="3105150" cy="228600"/>
          </a:xfrm>
        </p:grpSpPr>
        <p:sp>
          <p:nvSpPr>
            <p:cNvPr id="10" name="object 10" descr=""/>
            <p:cNvSpPr/>
            <p:nvPr/>
          </p:nvSpPr>
          <p:spPr>
            <a:xfrm>
              <a:off x="2095499" y="3762373"/>
              <a:ext cx="3105150" cy="228600"/>
            </a:xfrm>
            <a:custGeom>
              <a:avLst/>
              <a:gdLst/>
              <a:ahLst/>
              <a:cxnLst/>
              <a:rect l="l" t="t" r="r" b="b"/>
              <a:pathLst>
                <a:path w="3105150" h="228600">
                  <a:moveTo>
                    <a:pt x="3072102" y="228598"/>
                  </a:moveTo>
                  <a:lnTo>
                    <a:pt x="33047" y="228598"/>
                  </a:lnTo>
                  <a:lnTo>
                    <a:pt x="28187" y="227630"/>
                  </a:lnTo>
                  <a:lnTo>
                    <a:pt x="966" y="200410"/>
                  </a:lnTo>
                  <a:lnTo>
                    <a:pt x="0" y="195551"/>
                  </a:lnTo>
                  <a:lnTo>
                    <a:pt x="0" y="190499"/>
                  </a:lnTo>
                  <a:lnTo>
                    <a:pt x="0" y="33044"/>
                  </a:lnTo>
                  <a:lnTo>
                    <a:pt x="28187" y="964"/>
                  </a:lnTo>
                  <a:lnTo>
                    <a:pt x="33047" y="0"/>
                  </a:lnTo>
                  <a:lnTo>
                    <a:pt x="3072102" y="0"/>
                  </a:lnTo>
                  <a:lnTo>
                    <a:pt x="3104182" y="28184"/>
                  </a:lnTo>
                  <a:lnTo>
                    <a:pt x="3105149" y="33044"/>
                  </a:lnTo>
                  <a:lnTo>
                    <a:pt x="3105149" y="195551"/>
                  </a:lnTo>
                  <a:lnTo>
                    <a:pt x="3076961" y="227630"/>
                  </a:lnTo>
                  <a:lnTo>
                    <a:pt x="3072102" y="228598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499" y="3762373"/>
              <a:ext cx="152399" cy="228598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2095499" y="4067173"/>
            <a:ext cx="3105150" cy="228600"/>
            <a:chOff x="2095499" y="4067173"/>
            <a:chExt cx="3105150" cy="228600"/>
          </a:xfrm>
        </p:grpSpPr>
        <p:sp>
          <p:nvSpPr>
            <p:cNvPr id="13" name="object 13" descr=""/>
            <p:cNvSpPr/>
            <p:nvPr/>
          </p:nvSpPr>
          <p:spPr>
            <a:xfrm>
              <a:off x="2095499" y="4067173"/>
              <a:ext cx="3105150" cy="228600"/>
            </a:xfrm>
            <a:custGeom>
              <a:avLst/>
              <a:gdLst/>
              <a:ahLst/>
              <a:cxnLst/>
              <a:rect l="l" t="t" r="r" b="b"/>
              <a:pathLst>
                <a:path w="3105150" h="228600">
                  <a:moveTo>
                    <a:pt x="3072102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0"/>
                  </a:lnTo>
                  <a:lnTo>
                    <a:pt x="0" y="195551"/>
                  </a:lnTo>
                  <a:lnTo>
                    <a:pt x="0" y="190499"/>
                  </a:lnTo>
                  <a:lnTo>
                    <a:pt x="0" y="33046"/>
                  </a:lnTo>
                  <a:lnTo>
                    <a:pt x="28187" y="964"/>
                  </a:lnTo>
                  <a:lnTo>
                    <a:pt x="33047" y="0"/>
                  </a:lnTo>
                  <a:lnTo>
                    <a:pt x="3072102" y="0"/>
                  </a:lnTo>
                  <a:lnTo>
                    <a:pt x="3104182" y="28184"/>
                  </a:lnTo>
                  <a:lnTo>
                    <a:pt x="3105149" y="33046"/>
                  </a:lnTo>
                  <a:lnTo>
                    <a:pt x="3105149" y="195551"/>
                  </a:lnTo>
                  <a:lnTo>
                    <a:pt x="3076961" y="227632"/>
                  </a:lnTo>
                  <a:lnTo>
                    <a:pt x="3072102" y="2285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499" y="4067173"/>
              <a:ext cx="152399" cy="228599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2095499" y="4371973"/>
            <a:ext cx="3105150" cy="228600"/>
            <a:chOff x="2095499" y="4371973"/>
            <a:chExt cx="3105150" cy="228600"/>
          </a:xfrm>
        </p:grpSpPr>
        <p:sp>
          <p:nvSpPr>
            <p:cNvPr id="16" name="object 16" descr=""/>
            <p:cNvSpPr/>
            <p:nvPr/>
          </p:nvSpPr>
          <p:spPr>
            <a:xfrm>
              <a:off x="2095499" y="4371973"/>
              <a:ext cx="3105150" cy="228600"/>
            </a:xfrm>
            <a:custGeom>
              <a:avLst/>
              <a:gdLst/>
              <a:ahLst/>
              <a:cxnLst/>
              <a:rect l="l" t="t" r="r" b="b"/>
              <a:pathLst>
                <a:path w="3105150" h="228600">
                  <a:moveTo>
                    <a:pt x="3072102" y="228598"/>
                  </a:moveTo>
                  <a:lnTo>
                    <a:pt x="33047" y="228598"/>
                  </a:lnTo>
                  <a:lnTo>
                    <a:pt x="28187" y="227630"/>
                  </a:lnTo>
                  <a:lnTo>
                    <a:pt x="966" y="200410"/>
                  </a:lnTo>
                  <a:lnTo>
                    <a:pt x="0" y="195551"/>
                  </a:lnTo>
                  <a:lnTo>
                    <a:pt x="0" y="190499"/>
                  </a:lnTo>
                  <a:lnTo>
                    <a:pt x="0" y="33046"/>
                  </a:lnTo>
                  <a:lnTo>
                    <a:pt x="28187" y="967"/>
                  </a:lnTo>
                  <a:lnTo>
                    <a:pt x="33047" y="0"/>
                  </a:lnTo>
                  <a:lnTo>
                    <a:pt x="3072102" y="0"/>
                  </a:lnTo>
                  <a:lnTo>
                    <a:pt x="3104182" y="28186"/>
                  </a:lnTo>
                  <a:lnTo>
                    <a:pt x="3105149" y="33046"/>
                  </a:lnTo>
                  <a:lnTo>
                    <a:pt x="3105149" y="195551"/>
                  </a:lnTo>
                  <a:lnTo>
                    <a:pt x="3076961" y="227630"/>
                  </a:lnTo>
                  <a:lnTo>
                    <a:pt x="3072102" y="228598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5499" y="4371973"/>
              <a:ext cx="152399" cy="228598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130300" y="3054350"/>
            <a:ext cx="1702435" cy="150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Findings</a:t>
            </a:r>
            <a:r>
              <a:rPr dirty="0" sz="135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by</a:t>
            </a:r>
            <a:r>
              <a:rPr dirty="0" sz="1350" spc="-3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333333"/>
                </a:solidFill>
                <a:latin typeface="Arial"/>
                <a:cs typeface="Arial"/>
              </a:rPr>
              <a:t>Severity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"/>
              <a:cs typeface="Arial"/>
            </a:endParaRPr>
          </a:p>
          <a:p>
            <a:pPr algn="r" marR="615950">
              <a:lnSpc>
                <a:spcPct val="100000"/>
              </a:lnSpc>
              <a:tabLst>
                <a:tab pos="635635" algn="l"/>
              </a:tabLst>
            </a:pP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Critical: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050" spc="-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algn="r" marR="615950">
              <a:lnSpc>
                <a:spcPct val="100000"/>
              </a:lnSpc>
              <a:spcBef>
                <a:spcPts val="1140"/>
              </a:spcBef>
              <a:tabLst>
                <a:tab pos="502284" algn="l"/>
              </a:tabLst>
            </a:pP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High: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050" spc="-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algn="r" marR="615950">
              <a:lnSpc>
                <a:spcPct val="100000"/>
              </a:lnSpc>
              <a:spcBef>
                <a:spcPts val="1140"/>
              </a:spcBef>
              <a:tabLst>
                <a:tab pos="702310" algn="l"/>
              </a:tabLst>
            </a:pPr>
            <a:r>
              <a:rPr dirty="0" sz="1050" spc="-10">
                <a:solidFill>
                  <a:srgbClr val="333333"/>
                </a:solidFill>
                <a:latin typeface="Arial"/>
                <a:cs typeface="Arial"/>
              </a:rPr>
              <a:t>Medium: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050" spc="-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  <a:p>
            <a:pPr algn="r" marR="615950">
              <a:lnSpc>
                <a:spcPct val="100000"/>
              </a:lnSpc>
              <a:spcBef>
                <a:spcPts val="1140"/>
              </a:spcBef>
              <a:tabLst>
                <a:tab pos="473075" algn="l"/>
              </a:tabLst>
            </a:pPr>
            <a:r>
              <a:rPr dirty="0" sz="1050" spc="-20">
                <a:solidFill>
                  <a:srgbClr val="333333"/>
                </a:solidFill>
                <a:latin typeface="Arial"/>
                <a:cs typeface="Arial"/>
              </a:rPr>
              <a:t>Low: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dirty="0" sz="1050" spc="-5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199" y="457198"/>
            <a:ext cx="9779635" cy="657225"/>
            <a:chOff x="457199" y="457198"/>
            <a:chExt cx="9779635" cy="6572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9" y="457198"/>
              <a:ext cx="9779048" cy="6286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" y="1085848"/>
              <a:ext cx="9779635" cy="28575"/>
            </a:xfrm>
            <a:custGeom>
              <a:avLst/>
              <a:gdLst/>
              <a:ahLst/>
              <a:cxnLst/>
              <a:rect l="l" t="t" r="r" b="b"/>
              <a:pathLst>
                <a:path w="9779635" h="28575">
                  <a:moveTo>
                    <a:pt x="9779048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9779048" y="0"/>
                  </a:lnTo>
                  <a:lnTo>
                    <a:pt x="9779048" y="2857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657225"/>
              <a:ext cx="228599" cy="228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 </a:t>
            </a:r>
            <a:r>
              <a:rPr dirty="0" spc="-10"/>
              <a:t>Recommendations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30300" y="3168650"/>
            <a:ext cx="3805554" cy="1376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Immediate</a:t>
            </a:r>
            <a:r>
              <a:rPr dirty="0" sz="135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Actions </a:t>
            </a:r>
            <a:r>
              <a:rPr dirty="0" sz="1350" spc="-10" b="1">
                <a:solidFill>
                  <a:srgbClr val="333333"/>
                </a:solidFill>
                <a:latin typeface="Arial"/>
                <a:cs typeface="Arial"/>
              </a:rPr>
              <a:t>Required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Review</a:t>
            </a:r>
            <a:r>
              <a:rPr dirty="0" sz="105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critical</a:t>
            </a:r>
            <a:r>
              <a:rPr dirty="0" sz="1050" spc="-2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dirty="0" sz="105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high</a:t>
            </a:r>
            <a:r>
              <a:rPr dirty="0" sz="1050" spc="-2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findings</a:t>
            </a:r>
            <a:r>
              <a:rPr dirty="0" sz="1050" spc="-2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dirty="0" sz="105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immediate</a:t>
            </a:r>
            <a:r>
              <a:rPr dirty="0" sz="1050" spc="-2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10" i="1">
                <a:solidFill>
                  <a:srgbClr val="333333"/>
                </a:solidFill>
                <a:latin typeface="Arial"/>
                <a:cs typeface="Arial"/>
              </a:rPr>
              <a:t>actions.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Short-term </a:t>
            </a:r>
            <a:r>
              <a:rPr dirty="0" sz="1350" spc="-10" b="1">
                <a:solidFill>
                  <a:srgbClr val="333333"/>
                </a:solidFill>
                <a:latin typeface="Arial"/>
                <a:cs typeface="Arial"/>
              </a:rPr>
              <a:t>Improvements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Review</a:t>
            </a:r>
            <a:r>
              <a:rPr dirty="0" sz="105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medium</a:t>
            </a:r>
            <a:r>
              <a:rPr dirty="0" sz="105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dirty="0" sz="105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low</a:t>
            </a:r>
            <a:r>
              <a:rPr dirty="0" sz="105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findings</a:t>
            </a:r>
            <a:r>
              <a:rPr dirty="0" sz="1050" spc="-25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dirty="0" sz="105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i="1">
                <a:solidFill>
                  <a:srgbClr val="333333"/>
                </a:solidFill>
                <a:latin typeface="Arial"/>
                <a:cs typeface="Arial"/>
              </a:rPr>
              <a:t>improvement</a:t>
            </a:r>
            <a:r>
              <a:rPr dirty="0" sz="1050" spc="-3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-10" i="1">
                <a:solidFill>
                  <a:srgbClr val="333333"/>
                </a:solidFill>
                <a:latin typeface="Arial"/>
                <a:cs typeface="Arial"/>
              </a:rPr>
              <a:t>opportunities.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57353" y="663575"/>
            <a:ext cx="4366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Stellar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Stellar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26,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Pentest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7199" y="457196"/>
            <a:ext cx="9779635" cy="657225"/>
            <a:chOff x="457199" y="457196"/>
            <a:chExt cx="9779635" cy="6572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9" y="457196"/>
              <a:ext cx="9779048" cy="6286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99" y="1085846"/>
              <a:ext cx="9779635" cy="28575"/>
            </a:xfrm>
            <a:custGeom>
              <a:avLst/>
              <a:gdLst/>
              <a:ahLst/>
              <a:cxnLst/>
              <a:rect l="l" t="t" r="r" b="b"/>
              <a:pathLst>
                <a:path w="9779635" h="28575">
                  <a:moveTo>
                    <a:pt x="9779048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9779048" y="0"/>
                  </a:lnTo>
                  <a:lnTo>
                    <a:pt x="9779048" y="2857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657224"/>
              <a:ext cx="228599" cy="228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 </a:t>
            </a:r>
            <a:r>
              <a:rPr dirty="0" spc="-10"/>
              <a:t>Steps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03200" algn="l"/>
              </a:tabLst>
            </a:pPr>
            <a:r>
              <a:rPr dirty="0"/>
              <a:t>Remediation </a:t>
            </a:r>
            <a:r>
              <a:rPr dirty="0" spc="-10"/>
              <a:t>Planning</a:t>
            </a: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050" b="0">
                <a:latin typeface="Arial"/>
                <a:cs typeface="Arial"/>
              </a:rPr>
              <a:t>Schedule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technical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spc="-10" b="0">
                <a:latin typeface="Arial"/>
                <a:cs typeface="Arial"/>
              </a:rPr>
              <a:t>deep-</a:t>
            </a:r>
            <a:r>
              <a:rPr dirty="0" sz="1050" b="0">
                <a:latin typeface="Arial"/>
                <a:cs typeface="Arial"/>
              </a:rPr>
              <a:t>dive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sessions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to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plan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remediation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of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critical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spc="-10" b="0">
                <a:latin typeface="Arial"/>
                <a:cs typeface="Arial"/>
              </a:rPr>
              <a:t>findings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05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buAutoNum type="arabicPeriod" startAt="2"/>
              <a:tabLst>
                <a:tab pos="203200" algn="l"/>
              </a:tabLst>
            </a:pPr>
            <a:r>
              <a:rPr dirty="0"/>
              <a:t>Resource</a:t>
            </a:r>
            <a:r>
              <a:rPr dirty="0" spc="-55"/>
              <a:t> </a:t>
            </a:r>
            <a:r>
              <a:rPr dirty="0" spc="-10"/>
              <a:t>Allocation</a:t>
            </a: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050" b="0">
                <a:latin typeface="Arial"/>
                <a:cs typeface="Arial"/>
              </a:rPr>
              <a:t>Assign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dedicated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resources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to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address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spc="-10" b="0">
                <a:latin typeface="Arial"/>
                <a:cs typeface="Arial"/>
              </a:rPr>
              <a:t>high-</a:t>
            </a:r>
            <a:r>
              <a:rPr dirty="0" sz="1050" b="0">
                <a:latin typeface="Arial"/>
                <a:cs typeface="Arial"/>
              </a:rPr>
              <a:t>priority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spc="-10" b="0">
                <a:latin typeface="Arial"/>
                <a:cs typeface="Arial"/>
              </a:rPr>
              <a:t>vulnerabilities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05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buAutoNum type="arabicPeriod" startAt="3"/>
              <a:tabLst>
                <a:tab pos="203200" algn="l"/>
              </a:tabLst>
            </a:pPr>
            <a:r>
              <a:rPr dirty="0"/>
              <a:t>Timeline</a:t>
            </a:r>
            <a:r>
              <a:rPr dirty="0" spc="-35"/>
              <a:t> </a:t>
            </a:r>
            <a:r>
              <a:rPr dirty="0" spc="-10"/>
              <a:t>Development</a:t>
            </a: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050" b="0">
                <a:latin typeface="Arial"/>
                <a:cs typeface="Arial"/>
              </a:rPr>
              <a:t>Establish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realistic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timelines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for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fixing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identified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issues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based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on</a:t>
            </a:r>
            <a:r>
              <a:rPr dirty="0" sz="1050" spc="-3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risk</a:t>
            </a:r>
            <a:r>
              <a:rPr dirty="0" sz="1050" spc="-25" b="0">
                <a:latin typeface="Arial"/>
                <a:cs typeface="Arial"/>
              </a:rPr>
              <a:t> </a:t>
            </a:r>
            <a:r>
              <a:rPr dirty="0" sz="1050" spc="-10" b="0">
                <a:latin typeface="Arial"/>
                <a:cs typeface="Arial"/>
              </a:rPr>
              <a:t>levels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05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buAutoNum type="arabicPeriod" startAt="4"/>
              <a:tabLst>
                <a:tab pos="203200" algn="l"/>
              </a:tabLst>
            </a:pPr>
            <a:r>
              <a:rPr dirty="0"/>
              <a:t>Progress </a:t>
            </a:r>
            <a:r>
              <a:rPr dirty="0" spc="-10"/>
              <a:t>Tracking</a:t>
            </a: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050" b="0">
                <a:latin typeface="Arial"/>
                <a:cs typeface="Arial"/>
              </a:rPr>
              <a:t>Implement</a:t>
            </a:r>
            <a:r>
              <a:rPr dirty="0" sz="1050" spc="-4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tracking</a:t>
            </a:r>
            <a:r>
              <a:rPr dirty="0" sz="1050" spc="-4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mechanisms</a:t>
            </a:r>
            <a:r>
              <a:rPr dirty="0" sz="1050" spc="-4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to</a:t>
            </a:r>
            <a:r>
              <a:rPr dirty="0" sz="1050" spc="-4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monitor</a:t>
            </a:r>
            <a:r>
              <a:rPr dirty="0" sz="1050" spc="-40" b="0">
                <a:latin typeface="Arial"/>
                <a:cs typeface="Arial"/>
              </a:rPr>
              <a:t> </a:t>
            </a:r>
            <a:r>
              <a:rPr dirty="0" sz="1050" b="0">
                <a:latin typeface="Arial"/>
                <a:cs typeface="Arial"/>
              </a:rPr>
              <a:t>remediation</a:t>
            </a:r>
            <a:r>
              <a:rPr dirty="0" sz="1050" spc="-40" b="0">
                <a:latin typeface="Arial"/>
                <a:cs typeface="Arial"/>
              </a:rPr>
              <a:t> </a:t>
            </a:r>
            <a:r>
              <a:rPr dirty="0" sz="1050" spc="-10" b="0">
                <a:latin typeface="Arial"/>
                <a:cs typeface="Arial"/>
              </a:rPr>
              <a:t>progress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57353" y="663575"/>
            <a:ext cx="43662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Stellar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Stellar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Cybersecurity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26,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Pentest</a:t>
            </a:r>
            <a:r>
              <a:rPr dirty="0" sz="105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Questions?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4149427" y="3511550"/>
            <a:ext cx="23977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DFE7FF"/>
                </a:solidFill>
                <a:latin typeface="Arial"/>
                <a:cs typeface="Arial"/>
              </a:rPr>
              <a:t>Thank</a:t>
            </a:r>
            <a:r>
              <a:rPr dirty="0" sz="1500" spc="-25">
                <a:solidFill>
                  <a:srgbClr val="DFE7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DFE7FF"/>
                </a:solidFill>
                <a:latin typeface="Arial"/>
                <a:cs typeface="Arial"/>
              </a:rPr>
              <a:t>you</a:t>
            </a:r>
            <a:r>
              <a:rPr dirty="0" sz="1500" spc="-25">
                <a:solidFill>
                  <a:srgbClr val="DFE7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DFE7FF"/>
                </a:solidFill>
                <a:latin typeface="Arial"/>
                <a:cs typeface="Arial"/>
              </a:rPr>
              <a:t>for</a:t>
            </a:r>
            <a:r>
              <a:rPr dirty="0" sz="1500" spc="-25">
                <a:solidFill>
                  <a:srgbClr val="DFE7FF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DFE7FF"/>
                </a:solidFill>
                <a:latin typeface="Arial"/>
                <a:cs typeface="Arial"/>
              </a:rPr>
              <a:t>your</a:t>
            </a:r>
            <a:r>
              <a:rPr dirty="0" sz="1500" spc="-25">
                <a:solidFill>
                  <a:srgbClr val="DFE7FF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DFE7FF"/>
                </a:solidFill>
                <a:latin typeface="Arial"/>
                <a:cs typeface="Arial"/>
              </a:rPr>
              <a:t>attention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50903" y="4211002"/>
            <a:ext cx="2595245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050" spc="-10">
                <a:solidFill>
                  <a:srgbClr val="C7D1FE"/>
                </a:solidFill>
                <a:latin typeface="Arial"/>
                <a:cs typeface="Arial"/>
              </a:rPr>
              <a:t>Cosmic</a:t>
            </a:r>
            <a:r>
              <a:rPr dirty="0" sz="1050" spc="-55">
                <a:solidFill>
                  <a:srgbClr val="C7D1FE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C7D1FE"/>
                </a:solidFill>
                <a:latin typeface="Arial"/>
                <a:cs typeface="Arial"/>
              </a:rPr>
              <a:t>Axiom</a:t>
            </a:r>
            <a:r>
              <a:rPr dirty="0" sz="1050" spc="15">
                <a:solidFill>
                  <a:srgbClr val="C7D1FE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C7D1FE"/>
                </a:solidFill>
                <a:latin typeface="Arial"/>
                <a:cs typeface="Arial"/>
              </a:rPr>
              <a:t>Penetration </a:t>
            </a:r>
            <a:r>
              <a:rPr dirty="0" sz="1050" spc="-20">
                <a:solidFill>
                  <a:srgbClr val="C7D1FE"/>
                </a:solidFill>
                <a:latin typeface="Arial"/>
                <a:cs typeface="Arial"/>
              </a:rPr>
              <a:t>Testing</a:t>
            </a:r>
            <a:r>
              <a:rPr dirty="0" sz="1050" spc="10">
                <a:solidFill>
                  <a:srgbClr val="C7D1FE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C7D1FE"/>
                </a:solidFill>
                <a:latin typeface="Arial"/>
                <a:cs typeface="Arial"/>
              </a:rPr>
              <a:t>Services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900">
                <a:solidFill>
                  <a:srgbClr val="A5B4FB"/>
                </a:solidFill>
                <a:latin typeface="Arial"/>
                <a:cs typeface="Arial"/>
              </a:rPr>
              <a:t>Professional Security</a:t>
            </a:r>
            <a:r>
              <a:rPr dirty="0" sz="900" spc="-50">
                <a:solidFill>
                  <a:srgbClr val="A5B4FB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A5B4FB"/>
                </a:solidFill>
                <a:latin typeface="Arial"/>
                <a:cs typeface="Arial"/>
              </a:rPr>
              <a:t>Assessment &amp; </a:t>
            </a:r>
            <a:r>
              <a:rPr dirty="0" sz="900" spc="-10">
                <a:solidFill>
                  <a:srgbClr val="A5B4FB"/>
                </a:solidFill>
                <a:latin typeface="Arial"/>
                <a:cs typeface="Arial"/>
              </a:rPr>
              <a:t>Consulting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Stellar Cybersecurity May 26, 2025 Pentest Report - Executive Briefing</dc:title>
  <dcterms:created xsi:type="dcterms:W3CDTF">2025-05-28T02:18:45Z</dcterms:created>
  <dcterms:modified xsi:type="dcterms:W3CDTF">2025-05-28T02:18:45Z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2025-05-28T00:00:00Z</vt:filetime>
  </property>
  <property fmtid="{D5CDD505-2E9C-101B-9397-08002B2CF9AE}" pid="3" name="Creator">
    <vt:lpwstr>Mozilla/5.0 (Windows NT 10.0; Win64; x64) AppleWebKit/537.36 (KHTML, like Gecko) HeadlessChrome/136.0.0.0 Safari/537.36</vt:lpwstr>
  </property>
  <property fmtid="{D5CDD505-2E9C-101B-9397-08002B2CF9AE}" pid="4" name="LastSaved">
    <vt:filetime>2025-05-28T00:00:00Z</vt:filetime>
  </property>
  <property fmtid="{D5CDD505-2E9C-101B-9397-08002B2CF9AE}" pid="5" name="Producer">
    <vt:lpwstr>Skia/PDF m136</vt:lpwstr>
  </property>
</Properties>
</file>