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gliostro" charset="1" panose="02000000000000000000"/>
      <p:regular r:id="rId10"/>
    </p:embeddedFont>
    <p:embeddedFont>
      <p:font typeface="Cinzel Decorative" charset="1" panose="00000500000000000000"/>
      <p:regular r:id="rId11"/>
    </p:embeddedFont>
    <p:embeddedFont>
      <p:font typeface="Cinzel Decorative Bold" charset="1" panose="000008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944689">
            <a:off x="-1942" y="741361"/>
            <a:ext cx="2380000" cy="4936162"/>
          </a:xfrm>
          <a:custGeom>
            <a:avLst/>
            <a:gdLst/>
            <a:ahLst/>
            <a:cxnLst/>
            <a:rect r="r" b="b" t="t" l="l"/>
            <a:pathLst>
              <a:path h="4936162" w="2380000">
                <a:moveTo>
                  <a:pt x="0" y="0"/>
                </a:moveTo>
                <a:lnTo>
                  <a:pt x="2379999" y="0"/>
                </a:lnTo>
                <a:lnTo>
                  <a:pt x="2379999" y="4936162"/>
                </a:lnTo>
                <a:lnTo>
                  <a:pt x="0" y="49361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488530">
            <a:off x="15838881" y="8034157"/>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1135818">
            <a:off x="16477957" y="5068371"/>
            <a:ext cx="2404829" cy="4987659"/>
          </a:xfrm>
          <a:custGeom>
            <a:avLst/>
            <a:gdLst/>
            <a:ahLst/>
            <a:cxnLst/>
            <a:rect r="r" b="b" t="t" l="l"/>
            <a:pathLst>
              <a:path h="4987659" w="2404829">
                <a:moveTo>
                  <a:pt x="2404829" y="0"/>
                </a:moveTo>
                <a:lnTo>
                  <a:pt x="0" y="0"/>
                </a:lnTo>
                <a:lnTo>
                  <a:pt x="0" y="4987659"/>
                </a:lnTo>
                <a:lnTo>
                  <a:pt x="2404829" y="4987659"/>
                </a:lnTo>
                <a:lnTo>
                  <a:pt x="24048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96816" y="1679991"/>
            <a:ext cx="11244887" cy="5499772"/>
          </a:xfrm>
          <a:custGeom>
            <a:avLst/>
            <a:gdLst/>
            <a:ahLst/>
            <a:cxnLst/>
            <a:rect r="r" b="b" t="t" l="l"/>
            <a:pathLst>
              <a:path h="5499772" w="11244887">
                <a:moveTo>
                  <a:pt x="0" y="0"/>
                </a:moveTo>
                <a:lnTo>
                  <a:pt x="11244887" y="0"/>
                </a:lnTo>
                <a:lnTo>
                  <a:pt x="11244887" y="5499772"/>
                </a:lnTo>
                <a:lnTo>
                  <a:pt x="0" y="54997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285550">
            <a:off x="13163977" y="1774619"/>
            <a:ext cx="2207272" cy="2086236"/>
          </a:xfrm>
          <a:custGeom>
            <a:avLst/>
            <a:gdLst/>
            <a:ahLst/>
            <a:cxnLst/>
            <a:rect r="r" b="b" t="t" l="l"/>
            <a:pathLst>
              <a:path h="2086236" w="2207272">
                <a:moveTo>
                  <a:pt x="0" y="0"/>
                </a:moveTo>
                <a:lnTo>
                  <a:pt x="2207272" y="0"/>
                </a:lnTo>
                <a:lnTo>
                  <a:pt x="2207272" y="2086236"/>
                </a:lnTo>
                <a:lnTo>
                  <a:pt x="0" y="20862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020387" y="2739096"/>
            <a:ext cx="10247227" cy="3159125"/>
          </a:xfrm>
          <a:prstGeom prst="rect">
            <a:avLst/>
          </a:prstGeom>
        </p:spPr>
        <p:txBody>
          <a:bodyPr anchor="t" rtlCol="false" tIns="0" lIns="0" bIns="0" rIns="0">
            <a:spAutoFit/>
          </a:bodyPr>
          <a:lstStyle/>
          <a:p>
            <a:pPr algn="ctr">
              <a:lnSpc>
                <a:spcPts val="6250"/>
              </a:lnSpc>
            </a:pPr>
            <a:r>
              <a:rPr lang="en-US" sz="5000" spc="145">
                <a:solidFill>
                  <a:srgbClr val="797A1D"/>
                </a:solidFill>
                <a:latin typeface="Cinzel Decorative Bold"/>
              </a:rPr>
              <a:t>Online technical assessment classification based on personalization</a:t>
            </a:r>
          </a:p>
        </p:txBody>
      </p:sp>
      <p:sp>
        <p:nvSpPr>
          <p:cNvPr name="Freeform 9" id="9"/>
          <p:cNvSpPr/>
          <p:nvPr/>
        </p:nvSpPr>
        <p:spPr>
          <a:xfrm flipH="false" flipV="true" rot="5285550">
            <a:off x="2839980" y="5000604"/>
            <a:ext cx="2360814" cy="2231359"/>
          </a:xfrm>
          <a:custGeom>
            <a:avLst/>
            <a:gdLst/>
            <a:ahLst/>
            <a:cxnLst/>
            <a:rect r="r" b="b" t="t" l="l"/>
            <a:pathLst>
              <a:path h="2231359" w="2360814">
                <a:moveTo>
                  <a:pt x="0" y="2231359"/>
                </a:moveTo>
                <a:lnTo>
                  <a:pt x="2360813" y="2231359"/>
                </a:lnTo>
                <a:lnTo>
                  <a:pt x="2360813" y="0"/>
                </a:lnTo>
                <a:lnTo>
                  <a:pt x="0" y="0"/>
                </a:lnTo>
                <a:lnTo>
                  <a:pt x="0" y="22313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0">
            <a:off x="17061389" y="-1259031"/>
            <a:ext cx="5539640" cy="5669356"/>
          </a:xfrm>
          <a:custGeom>
            <a:avLst/>
            <a:gdLst/>
            <a:ahLst/>
            <a:cxnLst/>
            <a:rect r="r" b="b" t="t" l="l"/>
            <a:pathLst>
              <a:path h="5669356" w="5539640">
                <a:moveTo>
                  <a:pt x="0" y="5669356"/>
                </a:moveTo>
                <a:lnTo>
                  <a:pt x="5539640" y="5669356"/>
                </a:lnTo>
                <a:lnTo>
                  <a:pt x="5539640" y="0"/>
                </a:lnTo>
                <a:lnTo>
                  <a:pt x="0" y="0"/>
                </a:lnTo>
                <a:lnTo>
                  <a:pt x="0" y="5669356"/>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4140456" y="5710261"/>
            <a:ext cx="5539640" cy="5669356"/>
          </a:xfrm>
          <a:custGeom>
            <a:avLst/>
            <a:gdLst/>
            <a:ahLst/>
            <a:cxnLst/>
            <a:rect r="r" b="b" t="t" l="l"/>
            <a:pathLst>
              <a:path h="5669356" w="5539640">
                <a:moveTo>
                  <a:pt x="5539641" y="0"/>
                </a:moveTo>
                <a:lnTo>
                  <a:pt x="0" y="0"/>
                </a:lnTo>
                <a:lnTo>
                  <a:pt x="0" y="5669356"/>
                </a:lnTo>
                <a:lnTo>
                  <a:pt x="5539641" y="5669356"/>
                </a:lnTo>
                <a:lnTo>
                  <a:pt x="553964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997543" y="187607"/>
            <a:ext cx="3873052" cy="1318603"/>
          </a:xfrm>
          <a:custGeom>
            <a:avLst/>
            <a:gdLst/>
            <a:ahLst/>
            <a:cxnLst/>
            <a:rect r="r" b="b" t="t" l="l"/>
            <a:pathLst>
              <a:path h="1318603" w="3873052">
                <a:moveTo>
                  <a:pt x="0" y="0"/>
                </a:moveTo>
                <a:lnTo>
                  <a:pt x="3873051" y="0"/>
                </a:lnTo>
                <a:lnTo>
                  <a:pt x="3873051" y="1318603"/>
                </a:lnTo>
                <a:lnTo>
                  <a:pt x="0" y="1318603"/>
                </a:lnTo>
                <a:lnTo>
                  <a:pt x="0" y="0"/>
                </a:lnTo>
                <a:close/>
              </a:path>
            </a:pathLst>
          </a:custGeom>
          <a:blipFill>
            <a:blip r:embed="rId12"/>
            <a:stretch>
              <a:fillRect l="0" t="0" r="0" b="0"/>
            </a:stretch>
          </a:blipFill>
        </p:spPr>
      </p:sp>
      <p:sp>
        <p:nvSpPr>
          <p:cNvPr name="TextBox 13" id="13"/>
          <p:cNvSpPr txBox="true"/>
          <p:nvPr/>
        </p:nvSpPr>
        <p:spPr>
          <a:xfrm rot="0">
            <a:off x="4727996" y="7256973"/>
            <a:ext cx="8782526" cy="1735454"/>
          </a:xfrm>
          <a:prstGeom prst="rect">
            <a:avLst/>
          </a:prstGeom>
        </p:spPr>
        <p:txBody>
          <a:bodyPr anchor="t" rtlCol="false" tIns="0" lIns="0" bIns="0" rIns="0">
            <a:spAutoFit/>
          </a:bodyPr>
          <a:lstStyle/>
          <a:p>
            <a:pPr algn="ctr">
              <a:lnSpc>
                <a:spcPts val="4620"/>
              </a:lnSpc>
            </a:pPr>
            <a:r>
              <a:rPr lang="en-US" sz="3300">
                <a:solidFill>
                  <a:srgbClr val="C4791C"/>
                </a:solidFill>
                <a:latin typeface="Cagliostro"/>
              </a:rPr>
              <a:t>Supervised by </a:t>
            </a:r>
          </a:p>
          <a:p>
            <a:pPr algn="ctr">
              <a:lnSpc>
                <a:spcPts val="4620"/>
              </a:lnSpc>
            </a:pPr>
            <a:r>
              <a:rPr lang="en-US" sz="3300">
                <a:solidFill>
                  <a:srgbClr val="C4791C"/>
                </a:solidFill>
                <a:latin typeface="Cagliostro"/>
              </a:rPr>
              <a:t>Associate Prof. Dr. Nor Liyana Bt Mohd Shuib</a:t>
            </a:r>
          </a:p>
          <a:p>
            <a:pPr algn="ctr">
              <a:lnSpc>
                <a:spcPts val="4620"/>
              </a:lnSpc>
            </a:pPr>
          </a:p>
        </p:txBody>
      </p:sp>
      <p:sp>
        <p:nvSpPr>
          <p:cNvPr name="TextBox 14" id="14"/>
          <p:cNvSpPr txBox="true"/>
          <p:nvPr/>
        </p:nvSpPr>
        <p:spPr>
          <a:xfrm rot="0">
            <a:off x="4727996" y="8642985"/>
            <a:ext cx="8782526" cy="1154429"/>
          </a:xfrm>
          <a:prstGeom prst="rect">
            <a:avLst/>
          </a:prstGeom>
        </p:spPr>
        <p:txBody>
          <a:bodyPr anchor="t" rtlCol="false" tIns="0" lIns="0" bIns="0" rIns="0">
            <a:spAutoFit/>
          </a:bodyPr>
          <a:lstStyle/>
          <a:p>
            <a:pPr algn="ctr">
              <a:lnSpc>
                <a:spcPts val="4620"/>
              </a:lnSpc>
            </a:pPr>
            <a:r>
              <a:rPr lang="en-US" sz="3300">
                <a:solidFill>
                  <a:srgbClr val="C4791C"/>
                </a:solidFill>
                <a:latin typeface="Cagliostro"/>
              </a:rPr>
              <a:t>Prepared by</a:t>
            </a:r>
          </a:p>
          <a:p>
            <a:pPr algn="ctr">
              <a:lnSpc>
                <a:spcPts val="4620"/>
              </a:lnSpc>
            </a:pPr>
            <a:r>
              <a:rPr lang="en-US" sz="3300">
                <a:solidFill>
                  <a:srgbClr val="C4791C"/>
                </a:solidFill>
                <a:latin typeface="Cagliostro"/>
              </a:rPr>
              <a:t>Lim Zheng Yu (U2102809/1)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060798" y="340777"/>
            <a:ext cx="3302428" cy="3769395"/>
          </a:xfrm>
          <a:custGeom>
            <a:avLst/>
            <a:gdLst/>
            <a:ahLst/>
            <a:cxnLst/>
            <a:rect r="r" b="b" t="t" l="l"/>
            <a:pathLst>
              <a:path h="3769395" w="3302428">
                <a:moveTo>
                  <a:pt x="0" y="0"/>
                </a:moveTo>
                <a:lnTo>
                  <a:pt x="3302427" y="0"/>
                </a:lnTo>
                <a:lnTo>
                  <a:pt x="3302427" y="3769395"/>
                </a:lnTo>
                <a:lnTo>
                  <a:pt x="0" y="3769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686435" y="5778680"/>
            <a:ext cx="2900327" cy="4304582"/>
          </a:xfrm>
          <a:custGeom>
            <a:avLst/>
            <a:gdLst/>
            <a:ahLst/>
            <a:cxnLst/>
            <a:rect r="r" b="b" t="t" l="l"/>
            <a:pathLst>
              <a:path h="4304582" w="2900327">
                <a:moveTo>
                  <a:pt x="2900327" y="0"/>
                </a:moveTo>
                <a:lnTo>
                  <a:pt x="0" y="0"/>
                </a:lnTo>
                <a:lnTo>
                  <a:pt x="0" y="4304583"/>
                </a:lnTo>
                <a:lnTo>
                  <a:pt x="2900327" y="4304583"/>
                </a:lnTo>
                <a:lnTo>
                  <a:pt x="2900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52710" y="933450"/>
            <a:ext cx="6900820" cy="887096"/>
          </a:xfrm>
          <a:prstGeom prst="rect">
            <a:avLst/>
          </a:prstGeom>
        </p:spPr>
        <p:txBody>
          <a:bodyPr anchor="t" rtlCol="false" tIns="0" lIns="0" bIns="0" rIns="0">
            <a:spAutoFit/>
          </a:bodyPr>
          <a:lstStyle/>
          <a:p>
            <a:pPr>
              <a:lnSpc>
                <a:spcPts val="7279"/>
              </a:lnSpc>
            </a:pPr>
            <a:r>
              <a:rPr lang="en-US" sz="5199">
                <a:solidFill>
                  <a:srgbClr val="797A1D"/>
                </a:solidFill>
                <a:latin typeface="Cagliostro"/>
              </a:rPr>
              <a:t>Data Preparation</a:t>
            </a:r>
          </a:p>
        </p:txBody>
      </p:sp>
      <p:sp>
        <p:nvSpPr>
          <p:cNvPr name="TextBox 7" id="7"/>
          <p:cNvSpPr txBox="true"/>
          <p:nvPr/>
        </p:nvSpPr>
        <p:spPr>
          <a:xfrm rot="0">
            <a:off x="1227202" y="1744346"/>
            <a:ext cx="15833596" cy="7642860"/>
          </a:xfrm>
          <a:prstGeom prst="rect">
            <a:avLst/>
          </a:prstGeom>
        </p:spPr>
        <p:txBody>
          <a:bodyPr anchor="t" rtlCol="false" tIns="0" lIns="0" bIns="0" rIns="0">
            <a:spAutoFit/>
          </a:bodyPr>
          <a:lstStyle/>
          <a:p>
            <a:pPr algn="just" marL="777237" indent="-388618" lvl="1">
              <a:lnSpc>
                <a:spcPts val="5039"/>
              </a:lnSpc>
              <a:buFont typeface="Arial"/>
              <a:buChar char="•"/>
            </a:pPr>
            <a:r>
              <a:rPr lang="en-US" sz="3599">
                <a:solidFill>
                  <a:srgbClr val="797A1D"/>
                </a:solidFill>
                <a:latin typeface="Cagliostro"/>
              </a:rPr>
              <a:t>Also known as data munging, this phase is needed to prepare the final data set for modelling</a:t>
            </a:r>
          </a:p>
          <a:p>
            <a:pPr algn="just" marL="1554474" indent="-518158" lvl="2">
              <a:lnSpc>
                <a:spcPts val="5039"/>
              </a:lnSpc>
              <a:buFont typeface="Arial"/>
              <a:buChar char="⚬"/>
            </a:pPr>
            <a:r>
              <a:rPr lang="en-US" sz="3599">
                <a:solidFill>
                  <a:srgbClr val="797A1D"/>
                </a:solidFill>
                <a:latin typeface="Cagliostro"/>
              </a:rPr>
              <a:t>Select data</a:t>
            </a:r>
          </a:p>
          <a:p>
            <a:pPr algn="just" marL="2331710" indent="-582928" lvl="3">
              <a:lnSpc>
                <a:spcPts val="5039"/>
              </a:lnSpc>
              <a:buFont typeface="Arial"/>
              <a:buChar char="￭"/>
            </a:pPr>
            <a:r>
              <a:rPr lang="en-US" sz="3599">
                <a:solidFill>
                  <a:srgbClr val="797A1D"/>
                </a:solidFill>
                <a:latin typeface="Cagliostro"/>
              </a:rPr>
              <a:t>Identify suitable data sets to be used for model training</a:t>
            </a:r>
          </a:p>
          <a:p>
            <a:pPr algn="just" marL="1554474" indent="-518158" lvl="2">
              <a:lnSpc>
                <a:spcPts val="5039"/>
              </a:lnSpc>
              <a:buFont typeface="Arial"/>
              <a:buChar char="⚬"/>
            </a:pPr>
            <a:r>
              <a:rPr lang="en-US" sz="3599">
                <a:solidFill>
                  <a:srgbClr val="797A1D"/>
                </a:solidFill>
                <a:latin typeface="Cagliostro"/>
              </a:rPr>
              <a:t>Clean data</a:t>
            </a:r>
          </a:p>
          <a:p>
            <a:pPr algn="just" marL="2331710" indent="-582928" lvl="3">
              <a:lnSpc>
                <a:spcPts val="5039"/>
              </a:lnSpc>
              <a:buFont typeface="Arial"/>
              <a:buChar char="￭"/>
            </a:pPr>
            <a:r>
              <a:rPr lang="en-US" sz="3599">
                <a:solidFill>
                  <a:srgbClr val="797A1D"/>
                </a:solidFill>
                <a:latin typeface="Cagliostro"/>
              </a:rPr>
              <a:t>The most important and time-consuming task, it is required to ensure that model training is with minimal errors</a:t>
            </a:r>
          </a:p>
          <a:p>
            <a:pPr algn="just" marL="1554474" indent="-518158" lvl="2">
              <a:lnSpc>
                <a:spcPts val="5039"/>
              </a:lnSpc>
              <a:buFont typeface="Arial"/>
              <a:buChar char="⚬"/>
            </a:pPr>
            <a:r>
              <a:rPr lang="en-US" sz="3599">
                <a:solidFill>
                  <a:srgbClr val="797A1D"/>
                </a:solidFill>
                <a:latin typeface="Cagliostro"/>
              </a:rPr>
              <a:t>Construct data</a:t>
            </a:r>
          </a:p>
          <a:p>
            <a:pPr algn="just" marL="2331710" indent="-582928" lvl="3">
              <a:lnSpc>
                <a:spcPts val="5039"/>
              </a:lnSpc>
              <a:buFont typeface="Arial"/>
              <a:buChar char="￭"/>
            </a:pPr>
            <a:r>
              <a:rPr lang="en-US" sz="3599">
                <a:solidFill>
                  <a:srgbClr val="797A1D"/>
                </a:solidFill>
                <a:latin typeface="Cagliostro"/>
              </a:rPr>
              <a:t>Perform data transformation to create new attributes whenever necessary</a:t>
            </a:r>
          </a:p>
          <a:p>
            <a:pPr algn="just" marL="1554474" indent="-518158" lvl="2">
              <a:lnSpc>
                <a:spcPts val="5039"/>
              </a:lnSpc>
              <a:buFont typeface="Arial"/>
              <a:buChar char="⚬"/>
            </a:pPr>
            <a:r>
              <a:rPr lang="en-US" sz="3599">
                <a:solidFill>
                  <a:srgbClr val="797A1D"/>
                </a:solidFill>
                <a:latin typeface="Cagliostro"/>
              </a:rPr>
              <a:t>Integrate data</a:t>
            </a:r>
          </a:p>
          <a:p>
            <a:pPr algn="just" marL="1554474" indent="-518158" lvl="2">
              <a:lnSpc>
                <a:spcPts val="5039"/>
              </a:lnSpc>
              <a:buFont typeface="Arial"/>
              <a:buChar char="⚬"/>
            </a:pPr>
            <a:r>
              <a:rPr lang="en-US" sz="3599">
                <a:solidFill>
                  <a:srgbClr val="797A1D"/>
                </a:solidFill>
                <a:latin typeface="Cagliostro"/>
              </a:rPr>
              <a:t>Format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060798" y="340777"/>
            <a:ext cx="3302428" cy="3769395"/>
          </a:xfrm>
          <a:custGeom>
            <a:avLst/>
            <a:gdLst/>
            <a:ahLst/>
            <a:cxnLst/>
            <a:rect r="r" b="b" t="t" l="l"/>
            <a:pathLst>
              <a:path h="3769395" w="3302428">
                <a:moveTo>
                  <a:pt x="0" y="0"/>
                </a:moveTo>
                <a:lnTo>
                  <a:pt x="3302427" y="0"/>
                </a:lnTo>
                <a:lnTo>
                  <a:pt x="3302427" y="3769395"/>
                </a:lnTo>
                <a:lnTo>
                  <a:pt x="0" y="3769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686435" y="5778680"/>
            <a:ext cx="2900327" cy="4304582"/>
          </a:xfrm>
          <a:custGeom>
            <a:avLst/>
            <a:gdLst/>
            <a:ahLst/>
            <a:cxnLst/>
            <a:rect r="r" b="b" t="t" l="l"/>
            <a:pathLst>
              <a:path h="4304582" w="2900327">
                <a:moveTo>
                  <a:pt x="2900327" y="0"/>
                </a:moveTo>
                <a:lnTo>
                  <a:pt x="0" y="0"/>
                </a:lnTo>
                <a:lnTo>
                  <a:pt x="0" y="4304583"/>
                </a:lnTo>
                <a:lnTo>
                  <a:pt x="2900327" y="4304583"/>
                </a:lnTo>
                <a:lnTo>
                  <a:pt x="2900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52710" y="933450"/>
            <a:ext cx="6900820" cy="887096"/>
          </a:xfrm>
          <a:prstGeom prst="rect">
            <a:avLst/>
          </a:prstGeom>
        </p:spPr>
        <p:txBody>
          <a:bodyPr anchor="t" rtlCol="false" tIns="0" lIns="0" bIns="0" rIns="0">
            <a:spAutoFit/>
          </a:bodyPr>
          <a:lstStyle/>
          <a:p>
            <a:pPr>
              <a:lnSpc>
                <a:spcPts val="7279"/>
              </a:lnSpc>
            </a:pPr>
            <a:r>
              <a:rPr lang="en-US" sz="5199">
                <a:solidFill>
                  <a:srgbClr val="797A1D"/>
                </a:solidFill>
                <a:latin typeface="Cagliostro"/>
              </a:rPr>
              <a:t>Modelling</a:t>
            </a:r>
          </a:p>
        </p:txBody>
      </p:sp>
      <p:sp>
        <p:nvSpPr>
          <p:cNvPr name="TextBox 7" id="7"/>
          <p:cNvSpPr txBox="true"/>
          <p:nvPr/>
        </p:nvSpPr>
        <p:spPr>
          <a:xfrm rot="0">
            <a:off x="1227202" y="1744346"/>
            <a:ext cx="15833596" cy="7642860"/>
          </a:xfrm>
          <a:prstGeom prst="rect">
            <a:avLst/>
          </a:prstGeom>
        </p:spPr>
        <p:txBody>
          <a:bodyPr anchor="t" rtlCol="false" tIns="0" lIns="0" bIns="0" rIns="0">
            <a:spAutoFit/>
          </a:bodyPr>
          <a:lstStyle/>
          <a:p>
            <a:pPr algn="just" marL="777237" indent="-388618" lvl="1">
              <a:lnSpc>
                <a:spcPts val="5039"/>
              </a:lnSpc>
              <a:buFont typeface="Arial"/>
              <a:buChar char="•"/>
            </a:pPr>
            <a:r>
              <a:rPr lang="en-US" sz="3599">
                <a:solidFill>
                  <a:srgbClr val="797A1D"/>
                </a:solidFill>
                <a:latin typeface="Cagliostro"/>
              </a:rPr>
              <a:t>Build suitable models based on project requirements</a:t>
            </a:r>
          </a:p>
          <a:p>
            <a:pPr algn="just" marL="1554474" indent="-518158" lvl="2">
              <a:lnSpc>
                <a:spcPts val="5039"/>
              </a:lnSpc>
              <a:buFont typeface="Arial"/>
              <a:buChar char="⚬"/>
            </a:pPr>
            <a:r>
              <a:rPr lang="en-US" sz="3599">
                <a:solidFill>
                  <a:srgbClr val="797A1D"/>
                </a:solidFill>
                <a:latin typeface="Cagliostro"/>
              </a:rPr>
              <a:t>Select suitable modelling techniques</a:t>
            </a:r>
          </a:p>
          <a:p>
            <a:pPr algn="just" marL="2331710" indent="-582928" lvl="3">
              <a:lnSpc>
                <a:spcPts val="5039"/>
              </a:lnSpc>
              <a:buFont typeface="Arial"/>
              <a:buChar char="￭"/>
            </a:pPr>
            <a:r>
              <a:rPr lang="en-US" sz="3599">
                <a:solidFill>
                  <a:srgbClr val="797A1D"/>
                </a:solidFill>
                <a:latin typeface="Cagliostro"/>
              </a:rPr>
              <a:t>Several classification algorithms can be applied for this problem, like Logistic Regression, Support Vector Machine and Naive Bayes</a:t>
            </a:r>
          </a:p>
          <a:p>
            <a:pPr algn="just" marL="1554474" indent="-518158" lvl="2">
              <a:lnSpc>
                <a:spcPts val="5039"/>
              </a:lnSpc>
              <a:buFont typeface="Arial"/>
              <a:buChar char="⚬"/>
            </a:pPr>
            <a:r>
              <a:rPr lang="en-US" sz="3599">
                <a:solidFill>
                  <a:srgbClr val="797A1D"/>
                </a:solidFill>
                <a:latin typeface="Cagliostro"/>
              </a:rPr>
              <a:t>Generate test design</a:t>
            </a:r>
          </a:p>
          <a:p>
            <a:pPr algn="just" marL="2331710" indent="-582928" lvl="3">
              <a:lnSpc>
                <a:spcPts val="5039"/>
              </a:lnSpc>
              <a:buFont typeface="Arial"/>
              <a:buChar char="￭"/>
            </a:pPr>
            <a:r>
              <a:rPr lang="en-US" sz="3599">
                <a:solidFill>
                  <a:srgbClr val="797A1D"/>
                </a:solidFill>
                <a:latin typeface="Cagliostro"/>
              </a:rPr>
              <a:t>Data is split into training, test, and validation sets</a:t>
            </a:r>
          </a:p>
          <a:p>
            <a:pPr algn="just" marL="1554474" indent="-518158" lvl="2">
              <a:lnSpc>
                <a:spcPts val="5039"/>
              </a:lnSpc>
              <a:buFont typeface="Arial"/>
              <a:buChar char="⚬"/>
            </a:pPr>
            <a:r>
              <a:rPr lang="en-US" sz="3599">
                <a:solidFill>
                  <a:srgbClr val="797A1D"/>
                </a:solidFill>
                <a:latin typeface="Cagliostro"/>
              </a:rPr>
              <a:t>Build model</a:t>
            </a:r>
          </a:p>
          <a:p>
            <a:pPr algn="just" marL="1554474" indent="-518158" lvl="2">
              <a:lnSpc>
                <a:spcPts val="5039"/>
              </a:lnSpc>
              <a:buFont typeface="Arial"/>
              <a:buChar char="⚬"/>
            </a:pPr>
            <a:r>
              <a:rPr lang="en-US" sz="3599">
                <a:solidFill>
                  <a:srgbClr val="797A1D"/>
                </a:solidFill>
                <a:latin typeface="Cagliostro"/>
              </a:rPr>
              <a:t>Assess model</a:t>
            </a:r>
          </a:p>
          <a:p>
            <a:pPr algn="just" marL="2331710" indent="-582928" lvl="3">
              <a:lnSpc>
                <a:spcPts val="5039"/>
              </a:lnSpc>
              <a:buFont typeface="Arial"/>
              <a:buChar char="￭"/>
            </a:pPr>
            <a:r>
              <a:rPr lang="en-US" sz="3599">
                <a:solidFill>
                  <a:srgbClr val="797A1D"/>
                </a:solidFill>
                <a:latin typeface="Cagliostro"/>
              </a:rPr>
              <a:t>With the few models created, they are then compared and contrasted with each other to identify their performances</a:t>
            </a:r>
          </a:p>
          <a:p>
            <a:pPr algn="just" marL="2331710" indent="-582928" lvl="3">
              <a:lnSpc>
                <a:spcPts val="5039"/>
              </a:lnSpc>
              <a:buFont typeface="Arial"/>
              <a:buChar char="￭"/>
            </a:pPr>
            <a:r>
              <a:rPr lang="en-US" sz="3599">
                <a:solidFill>
                  <a:srgbClr val="797A1D"/>
                </a:solidFill>
                <a:latin typeface="Cagliostro"/>
              </a:rPr>
              <a:t>Evaluation metrics that can be used are confusion matrix and area under the curve of the receiver operator characteristic (AUC-ROC)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060798" y="340777"/>
            <a:ext cx="3302428" cy="3769395"/>
          </a:xfrm>
          <a:custGeom>
            <a:avLst/>
            <a:gdLst/>
            <a:ahLst/>
            <a:cxnLst/>
            <a:rect r="r" b="b" t="t" l="l"/>
            <a:pathLst>
              <a:path h="3769395" w="3302428">
                <a:moveTo>
                  <a:pt x="0" y="0"/>
                </a:moveTo>
                <a:lnTo>
                  <a:pt x="3302427" y="0"/>
                </a:lnTo>
                <a:lnTo>
                  <a:pt x="3302427" y="3769395"/>
                </a:lnTo>
                <a:lnTo>
                  <a:pt x="0" y="3769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686435" y="5778680"/>
            <a:ext cx="2900327" cy="4304582"/>
          </a:xfrm>
          <a:custGeom>
            <a:avLst/>
            <a:gdLst/>
            <a:ahLst/>
            <a:cxnLst/>
            <a:rect r="r" b="b" t="t" l="l"/>
            <a:pathLst>
              <a:path h="4304582" w="2900327">
                <a:moveTo>
                  <a:pt x="2900327" y="0"/>
                </a:moveTo>
                <a:lnTo>
                  <a:pt x="0" y="0"/>
                </a:lnTo>
                <a:lnTo>
                  <a:pt x="0" y="4304583"/>
                </a:lnTo>
                <a:lnTo>
                  <a:pt x="2900327" y="4304583"/>
                </a:lnTo>
                <a:lnTo>
                  <a:pt x="2900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52710" y="933450"/>
            <a:ext cx="6900820" cy="887096"/>
          </a:xfrm>
          <a:prstGeom prst="rect">
            <a:avLst/>
          </a:prstGeom>
        </p:spPr>
        <p:txBody>
          <a:bodyPr anchor="t" rtlCol="false" tIns="0" lIns="0" bIns="0" rIns="0">
            <a:spAutoFit/>
          </a:bodyPr>
          <a:lstStyle/>
          <a:p>
            <a:pPr>
              <a:lnSpc>
                <a:spcPts val="7279"/>
              </a:lnSpc>
            </a:pPr>
            <a:r>
              <a:rPr lang="en-US" sz="5199">
                <a:solidFill>
                  <a:srgbClr val="797A1D"/>
                </a:solidFill>
                <a:latin typeface="Cagliostro"/>
              </a:rPr>
              <a:t>Evaluation</a:t>
            </a:r>
          </a:p>
        </p:txBody>
      </p:sp>
      <p:sp>
        <p:nvSpPr>
          <p:cNvPr name="TextBox 7" id="7"/>
          <p:cNvSpPr txBox="true"/>
          <p:nvPr/>
        </p:nvSpPr>
        <p:spPr>
          <a:xfrm rot="0">
            <a:off x="1227202" y="2879407"/>
            <a:ext cx="15833596" cy="4451985"/>
          </a:xfrm>
          <a:prstGeom prst="rect">
            <a:avLst/>
          </a:prstGeom>
        </p:spPr>
        <p:txBody>
          <a:bodyPr anchor="t" rtlCol="false" tIns="0" lIns="0" bIns="0" rIns="0">
            <a:spAutoFit/>
          </a:bodyPr>
          <a:lstStyle/>
          <a:p>
            <a:pPr algn="just" marL="777237" indent="-388618" lvl="1">
              <a:lnSpc>
                <a:spcPts val="5039"/>
              </a:lnSpc>
              <a:buFont typeface="Arial"/>
              <a:buChar char="•"/>
            </a:pPr>
            <a:r>
              <a:rPr lang="en-US" sz="3599">
                <a:solidFill>
                  <a:srgbClr val="797A1D"/>
                </a:solidFill>
                <a:latin typeface="Cagliostro"/>
              </a:rPr>
              <a:t>Evaluate which model best aligns with business requirements</a:t>
            </a:r>
          </a:p>
          <a:p>
            <a:pPr algn="just" marL="1554474" indent="-518158" lvl="2">
              <a:lnSpc>
                <a:spcPts val="5039"/>
              </a:lnSpc>
              <a:buFont typeface="Arial"/>
              <a:buChar char="⚬"/>
            </a:pPr>
            <a:r>
              <a:rPr lang="en-US" sz="3599">
                <a:solidFill>
                  <a:srgbClr val="797A1D"/>
                </a:solidFill>
                <a:latin typeface="Cagliostro"/>
              </a:rPr>
              <a:t>Evaluate business success criteria</a:t>
            </a:r>
          </a:p>
          <a:p>
            <a:pPr algn="just" marL="1554474" indent="-518158" lvl="2">
              <a:lnSpc>
                <a:spcPts val="5039"/>
              </a:lnSpc>
              <a:buFont typeface="Arial"/>
              <a:buChar char="⚬"/>
            </a:pPr>
            <a:r>
              <a:rPr lang="en-US" sz="3599">
                <a:solidFill>
                  <a:srgbClr val="797A1D"/>
                </a:solidFill>
                <a:latin typeface="Cagliostro"/>
              </a:rPr>
              <a:t>Review entire process</a:t>
            </a:r>
          </a:p>
          <a:p>
            <a:pPr algn="just" marL="2331710" indent="-582928" lvl="3">
              <a:lnSpc>
                <a:spcPts val="5039"/>
              </a:lnSpc>
              <a:buFont typeface="Arial"/>
              <a:buChar char="￭"/>
            </a:pPr>
            <a:r>
              <a:rPr lang="en-US" sz="3599">
                <a:solidFill>
                  <a:srgbClr val="797A1D"/>
                </a:solidFill>
                <a:latin typeface="Cagliostro"/>
              </a:rPr>
              <a:t>Ensure that nothing was overlooked and everything was completed</a:t>
            </a:r>
          </a:p>
          <a:p>
            <a:pPr algn="just" marL="1554474" indent="-518158" lvl="2">
              <a:lnSpc>
                <a:spcPts val="5039"/>
              </a:lnSpc>
              <a:buFont typeface="Arial"/>
              <a:buChar char="⚬"/>
            </a:pPr>
            <a:r>
              <a:rPr lang="en-US" sz="3599">
                <a:solidFill>
                  <a:srgbClr val="797A1D"/>
                </a:solidFill>
                <a:latin typeface="Cagliostro"/>
              </a:rPr>
              <a:t>Determine next steps</a:t>
            </a:r>
          </a:p>
          <a:p>
            <a:pPr algn="just" marL="2331710" indent="-582928" lvl="3">
              <a:lnSpc>
                <a:spcPts val="5039"/>
              </a:lnSpc>
              <a:buFont typeface="Arial"/>
              <a:buChar char="￭"/>
            </a:pPr>
            <a:r>
              <a:rPr lang="en-US" sz="3599">
                <a:solidFill>
                  <a:srgbClr val="797A1D"/>
                </a:solidFill>
                <a:latin typeface="Cagliostro"/>
              </a:rPr>
              <a:t>According to the evaluation of project progress, decide whether to proceed with deployment, improve the project or start new ones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060798" y="340777"/>
            <a:ext cx="3302428" cy="3769395"/>
          </a:xfrm>
          <a:custGeom>
            <a:avLst/>
            <a:gdLst/>
            <a:ahLst/>
            <a:cxnLst/>
            <a:rect r="r" b="b" t="t" l="l"/>
            <a:pathLst>
              <a:path h="3769395" w="3302428">
                <a:moveTo>
                  <a:pt x="0" y="0"/>
                </a:moveTo>
                <a:lnTo>
                  <a:pt x="3302427" y="0"/>
                </a:lnTo>
                <a:lnTo>
                  <a:pt x="3302427" y="3769395"/>
                </a:lnTo>
                <a:lnTo>
                  <a:pt x="0" y="3769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686435" y="5778680"/>
            <a:ext cx="2900327" cy="4304582"/>
          </a:xfrm>
          <a:custGeom>
            <a:avLst/>
            <a:gdLst/>
            <a:ahLst/>
            <a:cxnLst/>
            <a:rect r="r" b="b" t="t" l="l"/>
            <a:pathLst>
              <a:path h="4304582" w="2900327">
                <a:moveTo>
                  <a:pt x="2900327" y="0"/>
                </a:moveTo>
                <a:lnTo>
                  <a:pt x="0" y="0"/>
                </a:lnTo>
                <a:lnTo>
                  <a:pt x="0" y="4304583"/>
                </a:lnTo>
                <a:lnTo>
                  <a:pt x="2900327" y="4304583"/>
                </a:lnTo>
                <a:lnTo>
                  <a:pt x="2900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52710" y="933450"/>
            <a:ext cx="6900820" cy="887096"/>
          </a:xfrm>
          <a:prstGeom prst="rect">
            <a:avLst/>
          </a:prstGeom>
        </p:spPr>
        <p:txBody>
          <a:bodyPr anchor="t" rtlCol="false" tIns="0" lIns="0" bIns="0" rIns="0">
            <a:spAutoFit/>
          </a:bodyPr>
          <a:lstStyle/>
          <a:p>
            <a:pPr>
              <a:lnSpc>
                <a:spcPts val="7279"/>
              </a:lnSpc>
            </a:pPr>
            <a:r>
              <a:rPr lang="en-US" sz="5199">
                <a:solidFill>
                  <a:srgbClr val="797A1D"/>
                </a:solidFill>
                <a:latin typeface="Cagliostro"/>
              </a:rPr>
              <a:t>Deployment</a:t>
            </a:r>
          </a:p>
        </p:txBody>
      </p:sp>
      <p:sp>
        <p:nvSpPr>
          <p:cNvPr name="TextBox 7" id="7"/>
          <p:cNvSpPr txBox="true"/>
          <p:nvPr/>
        </p:nvSpPr>
        <p:spPr>
          <a:xfrm rot="0">
            <a:off x="1227202" y="2557325"/>
            <a:ext cx="15833596" cy="5728335"/>
          </a:xfrm>
          <a:prstGeom prst="rect">
            <a:avLst/>
          </a:prstGeom>
        </p:spPr>
        <p:txBody>
          <a:bodyPr anchor="t" rtlCol="false" tIns="0" lIns="0" bIns="0" rIns="0">
            <a:spAutoFit/>
          </a:bodyPr>
          <a:lstStyle/>
          <a:p>
            <a:pPr algn="just" marL="1554474" indent="-518158" lvl="2">
              <a:lnSpc>
                <a:spcPts val="5039"/>
              </a:lnSpc>
              <a:buFont typeface="Arial"/>
              <a:buChar char="⚬"/>
            </a:pPr>
            <a:r>
              <a:rPr lang="en-US" sz="3599">
                <a:solidFill>
                  <a:srgbClr val="797A1D"/>
                </a:solidFill>
                <a:latin typeface="Cagliostro"/>
              </a:rPr>
              <a:t>Plan deployment</a:t>
            </a:r>
          </a:p>
          <a:p>
            <a:pPr algn="just" marL="2331710" indent="-582928" lvl="3">
              <a:lnSpc>
                <a:spcPts val="5039"/>
              </a:lnSpc>
              <a:buFont typeface="Arial"/>
              <a:buChar char="￭"/>
            </a:pPr>
            <a:r>
              <a:rPr lang="en-US" sz="3599">
                <a:solidFill>
                  <a:srgbClr val="797A1D"/>
                </a:solidFill>
                <a:latin typeface="Cagliostro"/>
              </a:rPr>
              <a:t>Develop and document a complete deployment strategy</a:t>
            </a:r>
          </a:p>
          <a:p>
            <a:pPr algn="just" marL="1554474" indent="-518158" lvl="2">
              <a:lnSpc>
                <a:spcPts val="5039"/>
              </a:lnSpc>
              <a:buFont typeface="Arial"/>
              <a:buChar char="⚬"/>
            </a:pPr>
            <a:r>
              <a:rPr lang="en-US" sz="3599">
                <a:solidFill>
                  <a:srgbClr val="797A1D"/>
                </a:solidFill>
                <a:latin typeface="Cagliostro"/>
              </a:rPr>
              <a:t>Produce final report</a:t>
            </a:r>
          </a:p>
          <a:p>
            <a:pPr algn="just" marL="2331710" indent="-582928" lvl="3">
              <a:lnSpc>
                <a:spcPts val="5039"/>
              </a:lnSpc>
              <a:buFont typeface="Arial"/>
              <a:buChar char="￭"/>
            </a:pPr>
            <a:r>
              <a:rPr lang="en-US" sz="3599">
                <a:solidFill>
                  <a:srgbClr val="797A1D"/>
                </a:solidFill>
                <a:latin typeface="Cagliostro"/>
              </a:rPr>
              <a:t>Create a final report as well as prepare a final presentation to stakeholders so that they can better understand the project details</a:t>
            </a:r>
          </a:p>
          <a:p>
            <a:pPr algn="just" marL="1554474" indent="-518158" lvl="2">
              <a:lnSpc>
                <a:spcPts val="5039"/>
              </a:lnSpc>
              <a:buFont typeface="Arial"/>
              <a:buChar char="⚬"/>
            </a:pPr>
            <a:r>
              <a:rPr lang="en-US" sz="3599">
                <a:solidFill>
                  <a:srgbClr val="797A1D"/>
                </a:solidFill>
                <a:latin typeface="Cagliostro"/>
              </a:rPr>
              <a:t>Review project</a:t>
            </a:r>
          </a:p>
          <a:p>
            <a:pPr algn="just" marL="2331710" indent="-582928" lvl="3">
              <a:lnSpc>
                <a:spcPts val="5039"/>
              </a:lnSpc>
              <a:buFont typeface="Arial"/>
              <a:buChar char="￭"/>
            </a:pPr>
            <a:r>
              <a:rPr lang="en-US" sz="3599">
                <a:solidFill>
                  <a:srgbClr val="797A1D"/>
                </a:solidFill>
                <a:latin typeface="Cagliostro"/>
              </a:rPr>
              <a:t>Prepare documentation and evaluate the entire project so that future improvements can be made</a:t>
            </a:r>
          </a:p>
          <a:p>
            <a:pPr algn="just">
              <a:lnSpc>
                <a:spcPts val="503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61423" y="2468245"/>
            <a:ext cx="17365154" cy="6790055"/>
          </a:xfrm>
          <a:prstGeom prst="rect">
            <a:avLst/>
          </a:prstGeom>
        </p:spPr>
        <p:txBody>
          <a:bodyPr anchor="t" rtlCol="false" tIns="0" lIns="0" bIns="0" rIns="0">
            <a:spAutoFit/>
          </a:bodyPr>
          <a:lstStyle/>
          <a:p>
            <a:pPr marL="496574" indent="-248287" lvl="1">
              <a:lnSpc>
                <a:spcPts val="3220"/>
              </a:lnSpc>
              <a:buFont typeface="Arial"/>
              <a:buChar char="•"/>
            </a:pPr>
            <a:r>
              <a:rPr lang="en-US" sz="2300">
                <a:solidFill>
                  <a:srgbClr val="797A1D"/>
                </a:solidFill>
                <a:latin typeface="Cagliostro"/>
              </a:rPr>
              <a:t>Abduh, M. Y. M. (2021). Full-time online assessment during COVID-19 lockdown: EFL teachers’ perceptions. Asian EFL Journal, 28(1.1), 26-46.</a:t>
            </a:r>
          </a:p>
          <a:p>
            <a:pPr marL="496574" indent="-248287" lvl="1">
              <a:lnSpc>
                <a:spcPts val="3220"/>
              </a:lnSpc>
              <a:buFont typeface="Arial"/>
              <a:buChar char="•"/>
            </a:pPr>
            <a:r>
              <a:rPr lang="en-US" sz="2300">
                <a:solidFill>
                  <a:srgbClr val="797A1D"/>
                </a:solidFill>
                <a:latin typeface="Cagliostro"/>
              </a:rPr>
              <a:t>Bailey, K. M. (1998). Learning about language assessment: dilemmas, decisionjs, and directions. Heinle&amp; Heinle: US. </a:t>
            </a:r>
          </a:p>
          <a:p>
            <a:pPr marL="496574" indent="-248287" lvl="1">
              <a:lnSpc>
                <a:spcPts val="3220"/>
              </a:lnSpc>
              <a:buFont typeface="Arial"/>
              <a:buChar char="•"/>
            </a:pPr>
            <a:r>
              <a:rPr lang="en-US" sz="2300">
                <a:solidFill>
                  <a:srgbClr val="797A1D"/>
                </a:solidFill>
                <a:latin typeface="Cagliostro"/>
              </a:rPr>
              <a:t>Dikli, S. (2003). Assessment at a distance: Traditional vs. alternative assessments. Turkish Online Journal of Educational Technology-TOJET, 2(3), 13-19.</a:t>
            </a:r>
          </a:p>
          <a:p>
            <a:pPr marL="496574" indent="-248287" lvl="1">
              <a:lnSpc>
                <a:spcPts val="3220"/>
              </a:lnSpc>
              <a:buFont typeface="Arial"/>
              <a:buChar char="•"/>
            </a:pPr>
            <a:r>
              <a:rPr lang="en-US" sz="2300">
                <a:solidFill>
                  <a:srgbClr val="797A1D"/>
                </a:solidFill>
                <a:latin typeface="Cagliostro"/>
              </a:rPr>
              <a:t>Kim, N., Smith, M. J., &amp; Maeng, K. (2008). Assessment in online distance education: A comparison of three online programs at a university. Online Journal of Distance Learning Administration, 11(1), 1-16.</a:t>
            </a:r>
          </a:p>
          <a:p>
            <a:pPr marL="496574" indent="-248287" lvl="1">
              <a:lnSpc>
                <a:spcPts val="3220"/>
              </a:lnSpc>
              <a:buFont typeface="Arial"/>
              <a:buChar char="•"/>
            </a:pPr>
            <a:r>
              <a:rPr lang="en-US" sz="2300">
                <a:solidFill>
                  <a:srgbClr val="797A1D"/>
                </a:solidFill>
                <a:latin typeface="Cagliostro"/>
              </a:rPr>
              <a:t>Maennel, O. M. (2019). Predicting student’s success using technical labs as part of university admission to a cyber security program.</a:t>
            </a:r>
          </a:p>
          <a:p>
            <a:pPr marL="496574" indent="-248287" lvl="1">
              <a:lnSpc>
                <a:spcPts val="3220"/>
              </a:lnSpc>
              <a:buFont typeface="Arial"/>
              <a:buChar char="•"/>
            </a:pPr>
            <a:r>
              <a:rPr lang="en-US" sz="2300">
                <a:solidFill>
                  <a:srgbClr val="797A1D"/>
                </a:solidFill>
                <a:latin typeface="Cagliostro"/>
              </a:rPr>
              <a:t>Papadakis, S. (2023). MOOCs 2012-2022: An overview. Advances in Mobile Learning Educational Research, 3, 682-693. https://doi.org/10.25082/AMLER.2023.01.017 </a:t>
            </a:r>
          </a:p>
          <a:p>
            <a:pPr marL="496574" indent="-248287" lvl="1">
              <a:lnSpc>
                <a:spcPts val="3220"/>
              </a:lnSpc>
              <a:buFont typeface="Arial"/>
              <a:buChar char="•"/>
            </a:pPr>
            <a:r>
              <a:rPr lang="en-US" sz="2300">
                <a:solidFill>
                  <a:srgbClr val="797A1D"/>
                </a:solidFill>
                <a:latin typeface="Cagliostro"/>
              </a:rPr>
              <a:t>Roberts, G. H., &amp; Verbyla, J. L. (2003, January). An online programming assessment tool. In Proceedings of the fifth Australasian conference on Computing education-Volume 20 (pp. 69-75).</a:t>
            </a:r>
          </a:p>
          <a:p>
            <a:pPr marL="496574" indent="-248287" lvl="1">
              <a:lnSpc>
                <a:spcPts val="3220"/>
              </a:lnSpc>
              <a:buFont typeface="Arial"/>
              <a:buChar char="•"/>
            </a:pPr>
            <a:r>
              <a:rPr lang="en-US" sz="2300">
                <a:solidFill>
                  <a:srgbClr val="797A1D"/>
                </a:solidFill>
                <a:latin typeface="Cagliostro"/>
              </a:rPr>
              <a:t>Robinson, P. E., &amp; Carroll, J. (2017, 25-28 April 2017). An online learning platform for teaching, learning, and assessment of programming. 2017 IEEE Global Engineering Education Conference (EDUCON) (pp. 547-556). IEEE. https://10.1109/EDUCON.2017.7942900</a:t>
            </a:r>
          </a:p>
          <a:p>
            <a:pPr marL="496574" indent="-248287" lvl="1">
              <a:lnSpc>
                <a:spcPts val="3220"/>
              </a:lnSpc>
              <a:buFont typeface="Arial"/>
              <a:buChar char="•"/>
            </a:pPr>
            <a:r>
              <a:rPr lang="en-US" sz="2300">
                <a:solidFill>
                  <a:srgbClr val="797A1D"/>
                </a:solidFill>
                <a:latin typeface="Cagliostro"/>
              </a:rPr>
              <a:t>Sievertsen, H. H., &amp; Burgess, S. (2020, April 1). Schools, skills, and learning: The impact of covid-19 on Education. CEPR. https://cepr.org/voxeu/columns/schools-skills-and-learning-impact-covid-19-education </a:t>
            </a:r>
          </a:p>
        </p:txBody>
      </p:sp>
      <p:grpSp>
        <p:nvGrpSpPr>
          <p:cNvPr name="Group 5" id="5"/>
          <p:cNvGrpSpPr/>
          <p:nvPr/>
        </p:nvGrpSpPr>
        <p:grpSpPr>
          <a:xfrm rot="0">
            <a:off x="2823309" y="0"/>
            <a:ext cx="12641382" cy="2374418"/>
            <a:chOff x="0" y="0"/>
            <a:chExt cx="16855176" cy="3165890"/>
          </a:xfrm>
        </p:grpSpPr>
        <p:grpSp>
          <p:nvGrpSpPr>
            <p:cNvPr name="Group 6" id="6"/>
            <p:cNvGrpSpPr/>
            <p:nvPr/>
          </p:nvGrpSpPr>
          <p:grpSpPr>
            <a:xfrm rot="0">
              <a:off x="0" y="283864"/>
              <a:ext cx="16855176" cy="2608084"/>
              <a:chOff x="0" y="0"/>
              <a:chExt cx="3329417" cy="515177"/>
            </a:xfrm>
          </p:grpSpPr>
          <p:sp>
            <p:nvSpPr>
              <p:cNvPr name="Freeform 7" id="7"/>
              <p:cNvSpPr/>
              <p:nvPr/>
            </p:nvSpPr>
            <p:spPr>
              <a:xfrm flipH="false" flipV="false" rot="0">
                <a:off x="0" y="0"/>
                <a:ext cx="3329417" cy="515177"/>
              </a:xfrm>
              <a:custGeom>
                <a:avLst/>
                <a:gdLst/>
                <a:ahLst/>
                <a:cxnLst/>
                <a:rect r="r" b="b" t="t" l="l"/>
                <a:pathLst>
                  <a:path h="515177" w="3329417">
                    <a:moveTo>
                      <a:pt x="3126218" y="0"/>
                    </a:moveTo>
                    <a:cubicBezTo>
                      <a:pt x="3238442" y="0"/>
                      <a:pt x="3329417" y="115326"/>
                      <a:pt x="3329417" y="257588"/>
                    </a:cubicBezTo>
                    <a:cubicBezTo>
                      <a:pt x="3329417" y="399851"/>
                      <a:pt x="3238442" y="515177"/>
                      <a:pt x="3126218"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8" id="8"/>
              <p:cNvSpPr txBox="true"/>
              <p:nvPr/>
            </p:nvSpPr>
            <p:spPr>
              <a:xfrm>
                <a:off x="0" y="-38100"/>
                <a:ext cx="3329417" cy="55327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254405" y="0"/>
              <a:ext cx="618527" cy="618527"/>
            </a:xfrm>
            <a:custGeom>
              <a:avLst/>
              <a:gdLst/>
              <a:ahLst/>
              <a:cxnLst/>
              <a:rect r="r" b="b" t="t" l="l"/>
              <a:pathLst>
                <a:path h="618527" w="618527">
                  <a:moveTo>
                    <a:pt x="0" y="0"/>
                  </a:moveTo>
                  <a:lnTo>
                    <a:pt x="618528" y="0"/>
                  </a:lnTo>
                  <a:lnTo>
                    <a:pt x="618528" y="618527"/>
                  </a:lnTo>
                  <a:lnTo>
                    <a:pt x="0" y="618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043147" y="2547363"/>
              <a:ext cx="618527" cy="618527"/>
            </a:xfrm>
            <a:custGeom>
              <a:avLst/>
              <a:gdLst/>
              <a:ahLst/>
              <a:cxnLst/>
              <a:rect r="r" b="b" t="t" l="l"/>
              <a:pathLst>
                <a:path h="618527" w="618527">
                  <a:moveTo>
                    <a:pt x="0" y="0"/>
                  </a:moveTo>
                  <a:lnTo>
                    <a:pt x="618527" y="0"/>
                  </a:lnTo>
                  <a:lnTo>
                    <a:pt x="618527" y="618527"/>
                  </a:lnTo>
                  <a:lnTo>
                    <a:pt x="0" y="618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36951" y="838743"/>
              <a:ext cx="16181274" cy="1659466"/>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REFERENCES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370415" y="1203406"/>
            <a:ext cx="9547170" cy="1956063"/>
            <a:chOff x="0" y="0"/>
            <a:chExt cx="2514481" cy="515177"/>
          </a:xfrm>
        </p:grpSpPr>
        <p:sp>
          <p:nvSpPr>
            <p:cNvPr name="Freeform 4" id="4"/>
            <p:cNvSpPr/>
            <p:nvPr/>
          </p:nvSpPr>
          <p:spPr>
            <a:xfrm flipH="false" flipV="false" rot="0">
              <a:off x="0" y="0"/>
              <a:ext cx="2514481" cy="515177"/>
            </a:xfrm>
            <a:custGeom>
              <a:avLst/>
              <a:gdLst/>
              <a:ahLst/>
              <a:cxnLst/>
              <a:rect r="r" b="b" t="t" l="l"/>
              <a:pathLst>
                <a:path h="515177" w="2514481">
                  <a:moveTo>
                    <a:pt x="2311281" y="0"/>
                  </a:moveTo>
                  <a:cubicBezTo>
                    <a:pt x="2423505" y="0"/>
                    <a:pt x="2514481" y="115326"/>
                    <a:pt x="2514481" y="257588"/>
                  </a:cubicBezTo>
                  <a:cubicBezTo>
                    <a:pt x="2514481" y="399851"/>
                    <a:pt x="2423505" y="515177"/>
                    <a:pt x="2311281"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2514481"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383756" y="1000125"/>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545324" y="29021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821179" y="3547004"/>
            <a:ext cx="13213978" cy="5711296"/>
            <a:chOff x="0" y="0"/>
            <a:chExt cx="1813362" cy="783765"/>
          </a:xfrm>
        </p:grpSpPr>
        <p:sp>
          <p:nvSpPr>
            <p:cNvPr name="Freeform 10" id="10"/>
            <p:cNvSpPr/>
            <p:nvPr/>
          </p:nvSpPr>
          <p:spPr>
            <a:xfrm flipH="false" flipV="false" rot="0">
              <a:off x="0" y="0"/>
              <a:ext cx="1813362" cy="783765"/>
            </a:xfrm>
            <a:custGeom>
              <a:avLst/>
              <a:gdLst/>
              <a:ahLst/>
              <a:cxnLst/>
              <a:rect r="r" b="b" t="t" l="l"/>
              <a:pathLst>
                <a:path h="783765" w="1813362">
                  <a:moveTo>
                    <a:pt x="26951" y="0"/>
                  </a:moveTo>
                  <a:lnTo>
                    <a:pt x="1786411" y="0"/>
                  </a:lnTo>
                  <a:cubicBezTo>
                    <a:pt x="1793559" y="0"/>
                    <a:pt x="1800414" y="2839"/>
                    <a:pt x="1805468" y="7894"/>
                  </a:cubicBezTo>
                  <a:cubicBezTo>
                    <a:pt x="1810523" y="12948"/>
                    <a:pt x="1813362" y="19803"/>
                    <a:pt x="1813362" y="26951"/>
                  </a:cubicBezTo>
                  <a:lnTo>
                    <a:pt x="1813362" y="756814"/>
                  </a:lnTo>
                  <a:cubicBezTo>
                    <a:pt x="1813362" y="763962"/>
                    <a:pt x="1810523" y="770817"/>
                    <a:pt x="1805468" y="775871"/>
                  </a:cubicBezTo>
                  <a:cubicBezTo>
                    <a:pt x="1800414" y="780925"/>
                    <a:pt x="1793559" y="783765"/>
                    <a:pt x="1786411" y="783765"/>
                  </a:cubicBezTo>
                  <a:lnTo>
                    <a:pt x="26951" y="783765"/>
                  </a:lnTo>
                  <a:cubicBezTo>
                    <a:pt x="19803" y="783765"/>
                    <a:pt x="12948" y="780925"/>
                    <a:pt x="7894" y="775871"/>
                  </a:cubicBezTo>
                  <a:cubicBezTo>
                    <a:pt x="2839" y="770817"/>
                    <a:pt x="0" y="763962"/>
                    <a:pt x="0" y="756814"/>
                  </a:cubicBezTo>
                  <a:lnTo>
                    <a:pt x="0" y="26951"/>
                  </a:lnTo>
                  <a:cubicBezTo>
                    <a:pt x="0" y="19803"/>
                    <a:pt x="2839" y="12948"/>
                    <a:pt x="7894" y="7894"/>
                  </a:cubicBezTo>
                  <a:cubicBezTo>
                    <a:pt x="12948" y="2839"/>
                    <a:pt x="19803" y="0"/>
                    <a:pt x="26951" y="0"/>
                  </a:cubicBezTo>
                  <a:close/>
                </a:path>
              </a:pathLst>
            </a:custGeom>
            <a:solidFill>
              <a:srgbClr val="DEDD91"/>
            </a:solidFill>
            <a:ln cap="rnd">
              <a:noFill/>
              <a:prstDash val="solid"/>
              <a:round/>
            </a:ln>
          </p:spPr>
        </p:sp>
        <p:sp>
          <p:nvSpPr>
            <p:cNvPr name="TextBox 11" id="11"/>
            <p:cNvSpPr txBox="true"/>
            <p:nvPr/>
          </p:nvSpPr>
          <p:spPr>
            <a:xfrm>
              <a:off x="0" y="-38100"/>
              <a:ext cx="1813362" cy="82186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617807" y="6023198"/>
            <a:ext cx="463896" cy="463896"/>
          </a:xfrm>
          <a:custGeom>
            <a:avLst/>
            <a:gdLst/>
            <a:ahLst/>
            <a:cxnLst/>
            <a:rect r="r" b="b" t="t" l="l"/>
            <a:pathLst>
              <a:path h="463896" w="463896">
                <a:moveTo>
                  <a:pt x="0" y="0"/>
                </a:moveTo>
                <a:lnTo>
                  <a:pt x="463895" y="0"/>
                </a:lnTo>
                <a:lnTo>
                  <a:pt x="463895"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746958" y="7363394"/>
            <a:ext cx="5229944" cy="2923606"/>
          </a:xfrm>
          <a:custGeom>
            <a:avLst/>
            <a:gdLst/>
            <a:ahLst/>
            <a:cxnLst/>
            <a:rect r="r" b="b" t="t" l="l"/>
            <a:pathLst>
              <a:path h="2923606" w="5229944">
                <a:moveTo>
                  <a:pt x="0" y="0"/>
                </a:moveTo>
                <a:lnTo>
                  <a:pt x="5229944" y="0"/>
                </a:lnTo>
                <a:lnTo>
                  <a:pt x="5229944" y="2923606"/>
                </a:lnTo>
                <a:lnTo>
                  <a:pt x="0" y="2923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4689152" y="694509"/>
            <a:ext cx="3598848" cy="2215761"/>
          </a:xfrm>
          <a:custGeom>
            <a:avLst/>
            <a:gdLst/>
            <a:ahLst/>
            <a:cxnLst/>
            <a:rect r="r" b="b" t="t" l="l"/>
            <a:pathLst>
              <a:path h="2215761" w="3598848">
                <a:moveTo>
                  <a:pt x="0" y="0"/>
                </a:moveTo>
                <a:lnTo>
                  <a:pt x="3598848" y="0"/>
                </a:lnTo>
                <a:lnTo>
                  <a:pt x="3598848" y="2215761"/>
                </a:lnTo>
                <a:lnTo>
                  <a:pt x="0" y="22157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3899202" y="1610041"/>
            <a:ext cx="10489597"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OUTLINE</a:t>
            </a:r>
          </a:p>
        </p:txBody>
      </p:sp>
      <p:sp>
        <p:nvSpPr>
          <p:cNvPr name="TextBox 16" id="16"/>
          <p:cNvSpPr txBox="true"/>
          <p:nvPr/>
        </p:nvSpPr>
        <p:spPr>
          <a:xfrm rot="0">
            <a:off x="3420216" y="4149168"/>
            <a:ext cx="12015905" cy="4211956"/>
          </a:xfrm>
          <a:prstGeom prst="rect">
            <a:avLst/>
          </a:prstGeom>
        </p:spPr>
        <p:txBody>
          <a:bodyPr anchor="t" rtlCol="false" tIns="0" lIns="0" bIns="0" rIns="0">
            <a:spAutoFit/>
          </a:bodyPr>
          <a:lstStyle/>
          <a:p>
            <a:pPr marL="1036310" indent="-518155" lvl="1">
              <a:lnSpc>
                <a:spcPts val="6719"/>
              </a:lnSpc>
              <a:buFont typeface="Arial"/>
              <a:buChar char="•"/>
            </a:pPr>
            <a:r>
              <a:rPr lang="en-US" sz="4799">
                <a:solidFill>
                  <a:srgbClr val="797A1D"/>
                </a:solidFill>
                <a:latin typeface="Cagliostro"/>
              </a:rPr>
              <a:t>INTRODUCTION</a:t>
            </a:r>
          </a:p>
          <a:p>
            <a:pPr marL="1036310" indent="-518155" lvl="1">
              <a:lnSpc>
                <a:spcPts val="6719"/>
              </a:lnSpc>
              <a:buFont typeface="Arial"/>
              <a:buChar char="•"/>
            </a:pPr>
            <a:r>
              <a:rPr lang="en-US" sz="4799">
                <a:solidFill>
                  <a:srgbClr val="797A1D"/>
                </a:solidFill>
                <a:latin typeface="Cagliostro"/>
              </a:rPr>
              <a:t>PROBLEM STATEMENT</a:t>
            </a:r>
          </a:p>
          <a:p>
            <a:pPr marL="1036310" indent="-518155" lvl="1">
              <a:lnSpc>
                <a:spcPts val="6719"/>
              </a:lnSpc>
              <a:buFont typeface="Arial"/>
              <a:buChar char="•"/>
            </a:pPr>
            <a:r>
              <a:rPr lang="en-US" sz="4799">
                <a:solidFill>
                  <a:srgbClr val="797A1D"/>
                </a:solidFill>
                <a:latin typeface="Cagliostro"/>
              </a:rPr>
              <a:t>OBJECTIVES</a:t>
            </a:r>
          </a:p>
          <a:p>
            <a:pPr marL="1036310" indent="-518155" lvl="1">
              <a:lnSpc>
                <a:spcPts val="6719"/>
              </a:lnSpc>
              <a:buFont typeface="Arial"/>
              <a:buChar char="•"/>
            </a:pPr>
            <a:r>
              <a:rPr lang="en-US" sz="4799">
                <a:solidFill>
                  <a:srgbClr val="797A1D"/>
                </a:solidFill>
                <a:latin typeface="Cagliostro"/>
              </a:rPr>
              <a:t>DATA SCIENCE METHODOLOGY</a:t>
            </a:r>
          </a:p>
          <a:p>
            <a:pPr marL="1036310" indent="-518155" lvl="1">
              <a:lnSpc>
                <a:spcPts val="6719"/>
              </a:lnSpc>
              <a:buFont typeface="Arial"/>
              <a:buChar char="•"/>
            </a:pPr>
            <a:r>
              <a:rPr lang="en-US" sz="4799">
                <a:solidFill>
                  <a:srgbClr val="797A1D"/>
                </a:solidFill>
                <a:latin typeface="Cagliostro"/>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42255" y="3574354"/>
            <a:ext cx="14403489" cy="5981065"/>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C4791C"/>
                </a:solidFill>
                <a:latin typeface="Cagliostro"/>
              </a:rPr>
              <a:t>COVID-19 has slowed down education significantly, forcing institutions across the globe to shift their teaching to online platforms (Abduh, 2021).</a:t>
            </a:r>
          </a:p>
          <a:p>
            <a:pPr algn="just">
              <a:lnSpc>
                <a:spcPts val="4759"/>
              </a:lnSpc>
            </a:pPr>
          </a:p>
          <a:p>
            <a:pPr algn="just" marL="734058" indent="-367029" lvl="1">
              <a:lnSpc>
                <a:spcPts val="4759"/>
              </a:lnSpc>
              <a:buFont typeface="Arial"/>
              <a:buChar char="•"/>
            </a:pPr>
            <a:r>
              <a:rPr lang="en-US" sz="3399">
                <a:solidFill>
                  <a:srgbClr val="C4791C"/>
                </a:solidFill>
                <a:latin typeface="Cagliostro"/>
              </a:rPr>
              <a:t>Online education can be easily interrupted, which may affect the progress of cohorts of students, negatively impacting their competency when entering the workforce (Sievertsen et al., 2021).</a:t>
            </a:r>
          </a:p>
          <a:p>
            <a:pPr algn="just">
              <a:lnSpc>
                <a:spcPts val="4759"/>
              </a:lnSpc>
            </a:pPr>
          </a:p>
          <a:p>
            <a:pPr algn="just" marL="734058" indent="-367029" lvl="1">
              <a:lnSpc>
                <a:spcPts val="4759"/>
              </a:lnSpc>
              <a:buFont typeface="Arial"/>
              <a:buChar char="•"/>
            </a:pPr>
            <a:r>
              <a:rPr lang="en-US" sz="3399">
                <a:solidFill>
                  <a:srgbClr val="C4791C"/>
                </a:solidFill>
                <a:latin typeface="Cagliostro"/>
              </a:rPr>
              <a:t>MOOC registrations are becoming more and more prevalent with COVID-19 being the catalyst to such a trend (Papadakis, 2023).</a:t>
            </a:r>
          </a:p>
        </p:txBody>
      </p:sp>
      <p:sp>
        <p:nvSpPr>
          <p:cNvPr name="Freeform 5" id="5"/>
          <p:cNvSpPr/>
          <p:nvPr/>
        </p:nvSpPr>
        <p:spPr>
          <a:xfrm flipH="false" flipV="false" rot="0">
            <a:off x="-733297" y="7446162"/>
            <a:ext cx="2675553" cy="2840838"/>
          </a:xfrm>
          <a:custGeom>
            <a:avLst/>
            <a:gdLst/>
            <a:ahLst/>
            <a:cxnLst/>
            <a:rect r="r" b="b" t="t" l="l"/>
            <a:pathLst>
              <a:path h="2840838" w="2675553">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537218" y="313874"/>
            <a:ext cx="2675553" cy="2550160"/>
          </a:xfrm>
          <a:custGeom>
            <a:avLst/>
            <a:gdLst/>
            <a:ahLst/>
            <a:cxnLst/>
            <a:rect r="r" b="b" t="t" l="l"/>
            <a:pathLst>
              <a:path h="2550160" w="2675553">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7" id="7"/>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3341457" y="1203406"/>
            <a:ext cx="11605086" cy="1956063"/>
            <a:chOff x="0" y="0"/>
            <a:chExt cx="3056484" cy="515177"/>
          </a:xfrm>
        </p:grpSpPr>
        <p:sp>
          <p:nvSpPr>
            <p:cNvPr name="Freeform 10" id="10"/>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1" id="11"/>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899202" y="1610041"/>
            <a:ext cx="10489597" cy="1253993"/>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Introduction</a:t>
            </a:r>
          </a:p>
        </p:txBody>
      </p:sp>
      <p:sp>
        <p:nvSpPr>
          <p:cNvPr name="Freeform 14" id="14"/>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42255" y="919480"/>
            <a:ext cx="14403489" cy="8381365"/>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C4791C"/>
                </a:solidFill>
                <a:latin typeface="Cagliostro"/>
              </a:rPr>
              <a:t>Programming certification examinations such as the Sun’s Java Certification Examination and Novell’s certification examinations are multiple-choice (Roberts et al., 2003), serving no significant purpose to evaluate programming students.</a:t>
            </a:r>
          </a:p>
          <a:p>
            <a:pPr algn="just">
              <a:lnSpc>
                <a:spcPts val="4759"/>
              </a:lnSpc>
            </a:pPr>
          </a:p>
          <a:p>
            <a:pPr algn="just" marL="734058" indent="-367029" lvl="1">
              <a:lnSpc>
                <a:spcPts val="4759"/>
              </a:lnSpc>
              <a:buFont typeface="Arial"/>
              <a:buChar char="•"/>
            </a:pPr>
            <a:r>
              <a:rPr lang="en-US" sz="3399">
                <a:solidFill>
                  <a:srgbClr val="C4791C"/>
                </a:solidFill>
                <a:latin typeface="Cagliostro"/>
              </a:rPr>
              <a:t>Traditional assessments are standardized, making them “indirect and inauthentic” (Bailey, 1998), also meaning that they are effective in measuring students’ capabilities at one point in time but ineffective in informing student progression (Dikli, 2003).</a:t>
            </a:r>
          </a:p>
          <a:p>
            <a:pPr algn="just">
              <a:lnSpc>
                <a:spcPts val="4759"/>
              </a:lnSpc>
            </a:pPr>
          </a:p>
          <a:p>
            <a:pPr algn="just" marL="734058" indent="-367029" lvl="1">
              <a:lnSpc>
                <a:spcPts val="4759"/>
              </a:lnSpc>
              <a:buFont typeface="Arial"/>
              <a:buChar char="•"/>
            </a:pPr>
            <a:r>
              <a:rPr lang="en-US" sz="3399">
                <a:solidFill>
                  <a:srgbClr val="C4791C"/>
                </a:solidFill>
                <a:latin typeface="Cagliostro"/>
              </a:rPr>
              <a:t>The VAK (Visual-Auditory-Kinesthetic) Learning Styles Model describes that students are different in showcasing their skills and absorbing information. Hence, it would be fairer to evaluate every student differently too.</a:t>
            </a:r>
          </a:p>
        </p:txBody>
      </p:sp>
      <p:sp>
        <p:nvSpPr>
          <p:cNvPr name="Freeform 5" id="5"/>
          <p:cNvSpPr/>
          <p:nvPr/>
        </p:nvSpPr>
        <p:spPr>
          <a:xfrm flipH="false" flipV="false" rot="0">
            <a:off x="-733297" y="7446162"/>
            <a:ext cx="2675553" cy="2840838"/>
          </a:xfrm>
          <a:custGeom>
            <a:avLst/>
            <a:gdLst/>
            <a:ahLst/>
            <a:cxnLst/>
            <a:rect r="r" b="b" t="t" l="l"/>
            <a:pathLst>
              <a:path h="2840838" w="2675553">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536929" y="314015"/>
            <a:ext cx="2675553" cy="2550160"/>
          </a:xfrm>
          <a:custGeom>
            <a:avLst/>
            <a:gdLst/>
            <a:ahLst/>
            <a:cxnLst/>
            <a:rect r="r" b="b" t="t" l="l"/>
            <a:pathLst>
              <a:path h="2550160" w="2675553">
                <a:moveTo>
                  <a:pt x="2675553" y="0"/>
                </a:moveTo>
                <a:lnTo>
                  <a:pt x="0" y="0"/>
                </a:lnTo>
                <a:lnTo>
                  <a:pt x="0" y="2550160"/>
                </a:lnTo>
                <a:lnTo>
                  <a:pt x="2675553" y="2550160"/>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7" id="7"/>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80672" y="3332484"/>
            <a:ext cx="790701" cy="790701"/>
          </a:xfrm>
          <a:custGeom>
            <a:avLst/>
            <a:gdLst/>
            <a:ahLst/>
            <a:cxnLst/>
            <a:rect r="r" b="b" t="t" l="l"/>
            <a:pathLst>
              <a:path h="790701" w="790701">
                <a:moveTo>
                  <a:pt x="0" y="0"/>
                </a:moveTo>
                <a:lnTo>
                  <a:pt x="790701" y="0"/>
                </a:lnTo>
                <a:lnTo>
                  <a:pt x="790701" y="790702"/>
                </a:lnTo>
                <a:lnTo>
                  <a:pt x="0" y="790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680672" y="5481498"/>
            <a:ext cx="790701" cy="790701"/>
          </a:xfrm>
          <a:custGeom>
            <a:avLst/>
            <a:gdLst/>
            <a:ahLst/>
            <a:cxnLst/>
            <a:rect r="r" b="b" t="t" l="l"/>
            <a:pathLst>
              <a:path h="790701" w="790701">
                <a:moveTo>
                  <a:pt x="0" y="0"/>
                </a:moveTo>
                <a:lnTo>
                  <a:pt x="790701" y="0"/>
                </a:lnTo>
                <a:lnTo>
                  <a:pt x="790701" y="790701"/>
                </a:lnTo>
                <a:lnTo>
                  <a:pt x="0" y="7907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80672" y="7630512"/>
            <a:ext cx="790701" cy="790701"/>
          </a:xfrm>
          <a:custGeom>
            <a:avLst/>
            <a:gdLst/>
            <a:ahLst/>
            <a:cxnLst/>
            <a:rect r="r" b="b" t="t" l="l"/>
            <a:pathLst>
              <a:path h="790701" w="790701">
                <a:moveTo>
                  <a:pt x="0" y="0"/>
                </a:moveTo>
                <a:lnTo>
                  <a:pt x="790701" y="0"/>
                </a:lnTo>
                <a:lnTo>
                  <a:pt x="790701" y="790701"/>
                </a:lnTo>
                <a:lnTo>
                  <a:pt x="0" y="7907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800050" y="2899160"/>
            <a:ext cx="12235107" cy="1590675"/>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C4791C"/>
                </a:solidFill>
                <a:latin typeface="Cagliostro"/>
              </a:rPr>
              <a:t>Assessments are normally knowledge-based, which only measure one’s information retention capabilities instead of assessing his ability to perform tasks (Maennel, 2019).</a:t>
            </a:r>
          </a:p>
        </p:txBody>
      </p:sp>
      <p:sp>
        <p:nvSpPr>
          <p:cNvPr name="Freeform 9" id="9"/>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076022" y="1069862"/>
            <a:ext cx="12135955" cy="1071244"/>
          </a:xfrm>
          <a:prstGeom prst="rect">
            <a:avLst/>
          </a:prstGeom>
        </p:spPr>
        <p:txBody>
          <a:bodyPr anchor="t" rtlCol="false" tIns="0" lIns="0" bIns="0" rIns="0">
            <a:spAutoFit/>
          </a:bodyPr>
          <a:lstStyle/>
          <a:p>
            <a:pPr algn="ctr">
              <a:lnSpc>
                <a:spcPts val="8500"/>
              </a:lnSpc>
            </a:pPr>
            <a:r>
              <a:rPr lang="en-US" sz="6800" spc="197">
                <a:solidFill>
                  <a:srgbClr val="797A1D"/>
                </a:solidFill>
                <a:latin typeface="Cinzel Decorative Bold"/>
              </a:rPr>
              <a:t>PROBLEM STATEMENT</a:t>
            </a:r>
          </a:p>
        </p:txBody>
      </p:sp>
      <p:grpSp>
        <p:nvGrpSpPr>
          <p:cNvPr name="Group 11" id="11"/>
          <p:cNvGrpSpPr/>
          <p:nvPr/>
        </p:nvGrpSpPr>
        <p:grpSpPr>
          <a:xfrm rot="0">
            <a:off x="3341457" y="663228"/>
            <a:ext cx="11605086" cy="1956063"/>
            <a:chOff x="0" y="0"/>
            <a:chExt cx="3056484" cy="515177"/>
          </a:xfrm>
        </p:grpSpPr>
        <p:sp>
          <p:nvSpPr>
            <p:cNvPr name="Freeform 12" id="12"/>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3" id="13"/>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2060369" y="459855"/>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6339092" y="2352430"/>
            <a:ext cx="463896" cy="463896"/>
          </a:xfrm>
          <a:custGeom>
            <a:avLst/>
            <a:gdLst/>
            <a:ahLst/>
            <a:cxnLst/>
            <a:rect r="r" b="b" t="t" l="l"/>
            <a:pathLst>
              <a:path h="463896" w="463896">
                <a:moveTo>
                  <a:pt x="0" y="0"/>
                </a:moveTo>
                <a:lnTo>
                  <a:pt x="463896" y="0"/>
                </a:lnTo>
                <a:lnTo>
                  <a:pt x="463896" y="463895"/>
                </a:lnTo>
                <a:lnTo>
                  <a:pt x="0" y="4638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6" id="16"/>
          <p:cNvSpPr txBox="true"/>
          <p:nvPr/>
        </p:nvSpPr>
        <p:spPr>
          <a:xfrm rot="0">
            <a:off x="3800050" y="5048174"/>
            <a:ext cx="12235107" cy="1590675"/>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C4791C"/>
                </a:solidFill>
                <a:latin typeface="Cagliostro"/>
              </a:rPr>
              <a:t>Minimal guidance in studies, especially in technical courses which demand a steep learning curve like programming means it is highly likely a student will fail the class.</a:t>
            </a:r>
          </a:p>
        </p:txBody>
      </p:sp>
      <p:sp>
        <p:nvSpPr>
          <p:cNvPr name="TextBox 17" id="17"/>
          <p:cNvSpPr txBox="true"/>
          <p:nvPr/>
        </p:nvSpPr>
        <p:spPr>
          <a:xfrm rot="0">
            <a:off x="3800050" y="7197188"/>
            <a:ext cx="12235107" cy="1590675"/>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C4791C"/>
                </a:solidFill>
                <a:latin typeface="Cagliostro"/>
              </a:rPr>
              <a:t>Multiple choice assessments are the most common form of online assessments (Kim et al., 2008), which are unsuitable for everyone according to the VAK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1203406"/>
            <a:ext cx="11605086" cy="1956063"/>
            <a:chOff x="0" y="0"/>
            <a:chExt cx="3056484" cy="515177"/>
          </a:xfrm>
        </p:grpSpPr>
        <p:sp>
          <p:nvSpPr>
            <p:cNvPr name="Freeform 5" id="5"/>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481330">
            <a:off x="-1230737" y="6750182"/>
            <a:ext cx="4518875" cy="4114800"/>
          </a:xfrm>
          <a:custGeom>
            <a:avLst/>
            <a:gdLst/>
            <a:ahLst/>
            <a:cxnLst/>
            <a:rect r="r" b="b" t="t" l="l"/>
            <a:pathLst>
              <a:path h="4114800" w="4518875">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341457" y="3848559"/>
            <a:ext cx="1884180" cy="1884180"/>
          </a:xfrm>
          <a:custGeom>
            <a:avLst/>
            <a:gdLst/>
            <a:ahLst/>
            <a:cxnLst/>
            <a:rect r="r" b="b" t="t" l="l"/>
            <a:pathLst>
              <a:path h="1884180" w="1884180">
                <a:moveTo>
                  <a:pt x="0" y="0"/>
                </a:moveTo>
                <a:lnTo>
                  <a:pt x="1884179" y="0"/>
                </a:lnTo>
                <a:lnTo>
                  <a:pt x="1884179" y="1884179"/>
                </a:lnTo>
                <a:lnTo>
                  <a:pt x="0" y="18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372709" y="6418538"/>
            <a:ext cx="1821676" cy="1821676"/>
          </a:xfrm>
          <a:custGeom>
            <a:avLst/>
            <a:gdLst/>
            <a:ahLst/>
            <a:cxnLst/>
            <a:rect r="r" b="b" t="t" l="l"/>
            <a:pathLst>
              <a:path h="1821676" w="1821676">
                <a:moveTo>
                  <a:pt x="0" y="0"/>
                </a:moveTo>
                <a:lnTo>
                  <a:pt x="1821675" y="0"/>
                </a:lnTo>
                <a:lnTo>
                  <a:pt x="1821675" y="1821676"/>
                </a:lnTo>
                <a:lnTo>
                  <a:pt x="0" y="18216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5938740" y="4228674"/>
            <a:ext cx="9007803" cy="1057275"/>
          </a:xfrm>
          <a:prstGeom prst="rect">
            <a:avLst/>
          </a:prstGeom>
        </p:spPr>
        <p:txBody>
          <a:bodyPr anchor="t" rtlCol="false" tIns="0" lIns="0" bIns="0" rIns="0">
            <a:spAutoFit/>
          </a:bodyPr>
          <a:lstStyle/>
          <a:p>
            <a:pPr algn="just">
              <a:lnSpc>
                <a:spcPts val="4200"/>
              </a:lnSpc>
            </a:pPr>
            <a:r>
              <a:rPr lang="en-US" sz="3000">
                <a:solidFill>
                  <a:srgbClr val="C4791C"/>
                </a:solidFill>
                <a:latin typeface="Cagliostro"/>
              </a:rPr>
              <a:t>To develop a classification model of online technical assessment based on personalization.</a:t>
            </a:r>
          </a:p>
        </p:txBody>
      </p:sp>
      <p:sp>
        <p:nvSpPr>
          <p:cNvPr name="TextBox 14" id="14"/>
          <p:cNvSpPr txBox="true"/>
          <p:nvPr/>
        </p:nvSpPr>
        <p:spPr>
          <a:xfrm rot="0">
            <a:off x="3899202" y="1610041"/>
            <a:ext cx="10489597"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Objectives</a:t>
            </a:r>
          </a:p>
        </p:txBody>
      </p:sp>
      <p:sp>
        <p:nvSpPr>
          <p:cNvPr name="TextBox 15" id="15"/>
          <p:cNvSpPr txBox="true"/>
          <p:nvPr/>
        </p:nvSpPr>
        <p:spPr>
          <a:xfrm rot="0">
            <a:off x="5938740" y="6767401"/>
            <a:ext cx="9223557" cy="1057275"/>
          </a:xfrm>
          <a:prstGeom prst="rect">
            <a:avLst/>
          </a:prstGeom>
        </p:spPr>
        <p:txBody>
          <a:bodyPr anchor="t" rtlCol="false" tIns="0" lIns="0" bIns="0" rIns="0">
            <a:spAutoFit/>
          </a:bodyPr>
          <a:lstStyle/>
          <a:p>
            <a:pPr algn="just">
              <a:lnSpc>
                <a:spcPts val="4200"/>
              </a:lnSpc>
            </a:pPr>
            <a:r>
              <a:rPr lang="en-US" sz="3000">
                <a:solidFill>
                  <a:srgbClr val="C4791C"/>
                </a:solidFill>
                <a:latin typeface="Cagliostro"/>
              </a:rPr>
              <a:t>To evaluate the performance of the classification model of online technical assessment based on personalization.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473969"/>
            <a:ext cx="11605086" cy="1956063"/>
            <a:chOff x="0" y="0"/>
            <a:chExt cx="3056484" cy="515177"/>
          </a:xfrm>
        </p:grpSpPr>
        <p:sp>
          <p:nvSpPr>
            <p:cNvPr name="Freeform 5" id="5"/>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261072"/>
            <a:ext cx="463896" cy="463896"/>
          </a:xfrm>
          <a:custGeom>
            <a:avLst/>
            <a:gdLst/>
            <a:ahLst/>
            <a:cxnLst/>
            <a:rect r="r" b="b" t="t" l="l"/>
            <a:pathLst>
              <a:path h="463896" w="463896">
                <a:moveTo>
                  <a:pt x="0" y="0"/>
                </a:moveTo>
                <a:lnTo>
                  <a:pt x="463896" y="0"/>
                </a:lnTo>
                <a:lnTo>
                  <a:pt x="463896" y="463895"/>
                </a:lnTo>
                <a:lnTo>
                  <a:pt x="0" y="463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171594"/>
            <a:ext cx="463896" cy="463896"/>
          </a:xfrm>
          <a:custGeom>
            <a:avLst/>
            <a:gdLst/>
            <a:ahLst/>
            <a:cxnLst/>
            <a:rect r="r" b="b" t="t" l="l"/>
            <a:pathLst>
              <a:path h="463896" w="463896">
                <a:moveTo>
                  <a:pt x="0" y="0"/>
                </a:moveTo>
                <a:lnTo>
                  <a:pt x="463896" y="0"/>
                </a:lnTo>
                <a:lnTo>
                  <a:pt x="463896" y="463895"/>
                </a:lnTo>
                <a:lnTo>
                  <a:pt x="0" y="463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065241" y="348575"/>
            <a:ext cx="3302428" cy="3769395"/>
          </a:xfrm>
          <a:custGeom>
            <a:avLst/>
            <a:gdLst/>
            <a:ahLst/>
            <a:cxnLst/>
            <a:rect r="r" b="b" t="t" l="l"/>
            <a:pathLst>
              <a:path h="3769395" w="3302428">
                <a:moveTo>
                  <a:pt x="0" y="0"/>
                </a:moveTo>
                <a:lnTo>
                  <a:pt x="3302427" y="0"/>
                </a:lnTo>
                <a:lnTo>
                  <a:pt x="3302427" y="3769395"/>
                </a:lnTo>
                <a:lnTo>
                  <a:pt x="0" y="37693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0">
            <a:off x="-686435" y="5778680"/>
            <a:ext cx="2900327" cy="4304582"/>
          </a:xfrm>
          <a:custGeom>
            <a:avLst/>
            <a:gdLst/>
            <a:ahLst/>
            <a:cxnLst/>
            <a:rect r="r" b="b" t="t" l="l"/>
            <a:pathLst>
              <a:path h="4304582" w="2900327">
                <a:moveTo>
                  <a:pt x="2900327" y="0"/>
                </a:moveTo>
                <a:lnTo>
                  <a:pt x="0" y="0"/>
                </a:lnTo>
                <a:lnTo>
                  <a:pt x="0" y="4304583"/>
                </a:lnTo>
                <a:lnTo>
                  <a:pt x="2900327" y="4304583"/>
                </a:lnTo>
                <a:lnTo>
                  <a:pt x="290032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3445206" y="3638980"/>
            <a:ext cx="11397587" cy="5619320"/>
            <a:chOff x="0" y="0"/>
            <a:chExt cx="15196783" cy="7492426"/>
          </a:xfrm>
        </p:grpSpPr>
        <p:sp>
          <p:nvSpPr>
            <p:cNvPr name="Freeform 12" id="12"/>
            <p:cNvSpPr/>
            <p:nvPr/>
          </p:nvSpPr>
          <p:spPr>
            <a:xfrm flipH="false" flipV="false" rot="0">
              <a:off x="6426860" y="2979751"/>
              <a:ext cx="1218011" cy="1488680"/>
            </a:xfrm>
            <a:custGeom>
              <a:avLst/>
              <a:gdLst/>
              <a:ahLst/>
              <a:cxnLst/>
              <a:rect r="r" b="b" t="t" l="l"/>
              <a:pathLst>
                <a:path h="1488680" w="1218011">
                  <a:moveTo>
                    <a:pt x="0" y="0"/>
                  </a:moveTo>
                  <a:lnTo>
                    <a:pt x="1218012" y="0"/>
                  </a:lnTo>
                  <a:lnTo>
                    <a:pt x="1218012" y="1488681"/>
                  </a:lnTo>
                  <a:lnTo>
                    <a:pt x="0" y="148868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3" id="13"/>
            <p:cNvGrpSpPr/>
            <p:nvPr/>
          </p:nvGrpSpPr>
          <p:grpSpPr>
            <a:xfrm rot="0">
              <a:off x="2362386" y="82616"/>
              <a:ext cx="3998433" cy="1273665"/>
              <a:chOff x="0" y="0"/>
              <a:chExt cx="464643" cy="148008"/>
            </a:xfrm>
          </p:grpSpPr>
          <p:sp>
            <p:nvSpPr>
              <p:cNvPr name="Freeform 14" id="14"/>
              <p:cNvSpPr/>
              <p:nvPr/>
            </p:nvSpPr>
            <p:spPr>
              <a:xfrm flipH="false" flipV="false" rot="0">
                <a:off x="0" y="0"/>
                <a:ext cx="464643" cy="148008"/>
              </a:xfrm>
              <a:custGeom>
                <a:avLst/>
                <a:gdLst/>
                <a:ahLst/>
                <a:cxnLst/>
                <a:rect r="r" b="b" t="t" l="l"/>
                <a:pathLst>
                  <a:path h="148008" w="464643">
                    <a:moveTo>
                      <a:pt x="74004" y="0"/>
                    </a:moveTo>
                    <a:lnTo>
                      <a:pt x="390639" y="0"/>
                    </a:lnTo>
                    <a:cubicBezTo>
                      <a:pt x="410266" y="0"/>
                      <a:pt x="429090" y="7797"/>
                      <a:pt x="442968" y="21675"/>
                    </a:cubicBezTo>
                    <a:cubicBezTo>
                      <a:pt x="456846" y="35554"/>
                      <a:pt x="464643" y="54377"/>
                      <a:pt x="464643" y="74004"/>
                    </a:cubicBezTo>
                    <a:lnTo>
                      <a:pt x="464643" y="74004"/>
                    </a:lnTo>
                    <a:cubicBezTo>
                      <a:pt x="464643" y="114875"/>
                      <a:pt x="431511" y="148008"/>
                      <a:pt x="390639" y="148008"/>
                    </a:cubicBezTo>
                    <a:lnTo>
                      <a:pt x="74004" y="148008"/>
                    </a:lnTo>
                    <a:cubicBezTo>
                      <a:pt x="54377" y="148008"/>
                      <a:pt x="35554" y="140211"/>
                      <a:pt x="21675" y="126333"/>
                    </a:cubicBezTo>
                    <a:cubicBezTo>
                      <a:pt x="7797" y="112454"/>
                      <a:pt x="0" y="93631"/>
                      <a:pt x="0" y="74004"/>
                    </a:cubicBezTo>
                    <a:lnTo>
                      <a:pt x="0" y="74004"/>
                    </a:lnTo>
                    <a:cubicBezTo>
                      <a:pt x="0" y="54377"/>
                      <a:pt x="7797" y="35554"/>
                      <a:pt x="21675" y="21675"/>
                    </a:cubicBezTo>
                    <a:cubicBezTo>
                      <a:pt x="35554" y="7797"/>
                      <a:pt x="54377" y="0"/>
                      <a:pt x="74004" y="0"/>
                    </a:cubicBezTo>
                    <a:close/>
                  </a:path>
                </a:pathLst>
              </a:custGeom>
              <a:solidFill>
                <a:srgbClr val="DEDD91"/>
              </a:solidFill>
              <a:ln cap="rnd">
                <a:noFill/>
                <a:prstDash val="solid"/>
                <a:round/>
              </a:ln>
            </p:spPr>
          </p:sp>
          <p:sp>
            <p:nvSpPr>
              <p:cNvPr name="TextBox 15" id="15"/>
              <p:cNvSpPr txBox="true"/>
              <p:nvPr/>
            </p:nvSpPr>
            <p:spPr>
              <a:xfrm>
                <a:off x="0" y="-38100"/>
                <a:ext cx="464643" cy="186108"/>
              </a:xfrm>
              <a:prstGeom prst="rect">
                <a:avLst/>
              </a:prstGeom>
            </p:spPr>
            <p:txBody>
              <a:bodyPr anchor="ctr" rtlCol="false" tIns="50800" lIns="50800" bIns="50800" rIns="50800"/>
              <a:lstStyle/>
              <a:p>
                <a:pPr algn="ctr">
                  <a:lnSpc>
                    <a:spcPts val="2660"/>
                  </a:lnSpc>
                </a:pPr>
              </a:p>
            </p:txBody>
          </p:sp>
        </p:grpSp>
        <p:sp>
          <p:nvSpPr>
            <p:cNvPr name="TextBox 16" id="16"/>
            <p:cNvSpPr txBox="true"/>
            <p:nvPr/>
          </p:nvSpPr>
          <p:spPr>
            <a:xfrm rot="0">
              <a:off x="2544394" y="259466"/>
              <a:ext cx="3634418" cy="900915"/>
            </a:xfrm>
            <a:prstGeom prst="rect">
              <a:avLst/>
            </a:prstGeom>
          </p:spPr>
          <p:txBody>
            <a:bodyPr anchor="t" rtlCol="false" tIns="0" lIns="0" bIns="0" rIns="0">
              <a:spAutoFit/>
            </a:bodyPr>
            <a:lstStyle/>
            <a:p>
              <a:pPr algn="ctr">
                <a:lnSpc>
                  <a:spcPts val="2657"/>
                </a:lnSpc>
              </a:pPr>
              <a:r>
                <a:rPr lang="en-US" sz="2125" spc="61">
                  <a:solidFill>
                    <a:srgbClr val="797A1D"/>
                  </a:solidFill>
                  <a:latin typeface="Cinzel Decorative Bold"/>
                </a:rPr>
                <a:t>Business </a:t>
              </a:r>
            </a:p>
            <a:p>
              <a:pPr algn="ctr">
                <a:lnSpc>
                  <a:spcPts val="2657"/>
                </a:lnSpc>
              </a:pPr>
              <a:r>
                <a:rPr lang="en-US" sz="2125" spc="61">
                  <a:solidFill>
                    <a:srgbClr val="797A1D"/>
                  </a:solidFill>
                  <a:latin typeface="Cinzel Decorative Bold"/>
                </a:rPr>
                <a:t>understanding</a:t>
              </a:r>
            </a:p>
          </p:txBody>
        </p:sp>
        <p:grpSp>
          <p:nvGrpSpPr>
            <p:cNvPr name="Group 17" id="17"/>
            <p:cNvGrpSpPr/>
            <p:nvPr/>
          </p:nvGrpSpPr>
          <p:grpSpPr>
            <a:xfrm rot="0">
              <a:off x="7756910" y="82616"/>
              <a:ext cx="3998433" cy="1273665"/>
              <a:chOff x="0" y="0"/>
              <a:chExt cx="464643" cy="148008"/>
            </a:xfrm>
          </p:grpSpPr>
          <p:sp>
            <p:nvSpPr>
              <p:cNvPr name="Freeform 18" id="18"/>
              <p:cNvSpPr/>
              <p:nvPr/>
            </p:nvSpPr>
            <p:spPr>
              <a:xfrm flipH="false" flipV="false" rot="0">
                <a:off x="0" y="0"/>
                <a:ext cx="464643" cy="148008"/>
              </a:xfrm>
              <a:custGeom>
                <a:avLst/>
                <a:gdLst/>
                <a:ahLst/>
                <a:cxnLst/>
                <a:rect r="r" b="b" t="t" l="l"/>
                <a:pathLst>
                  <a:path h="148008" w="464643">
                    <a:moveTo>
                      <a:pt x="74004" y="0"/>
                    </a:moveTo>
                    <a:lnTo>
                      <a:pt x="390639" y="0"/>
                    </a:lnTo>
                    <a:cubicBezTo>
                      <a:pt x="410266" y="0"/>
                      <a:pt x="429090" y="7797"/>
                      <a:pt x="442968" y="21675"/>
                    </a:cubicBezTo>
                    <a:cubicBezTo>
                      <a:pt x="456846" y="35554"/>
                      <a:pt x="464643" y="54377"/>
                      <a:pt x="464643" y="74004"/>
                    </a:cubicBezTo>
                    <a:lnTo>
                      <a:pt x="464643" y="74004"/>
                    </a:lnTo>
                    <a:cubicBezTo>
                      <a:pt x="464643" y="114875"/>
                      <a:pt x="431511" y="148008"/>
                      <a:pt x="390639" y="148008"/>
                    </a:cubicBezTo>
                    <a:lnTo>
                      <a:pt x="74004" y="148008"/>
                    </a:lnTo>
                    <a:cubicBezTo>
                      <a:pt x="54377" y="148008"/>
                      <a:pt x="35554" y="140211"/>
                      <a:pt x="21675" y="126333"/>
                    </a:cubicBezTo>
                    <a:cubicBezTo>
                      <a:pt x="7797" y="112454"/>
                      <a:pt x="0" y="93631"/>
                      <a:pt x="0" y="74004"/>
                    </a:cubicBezTo>
                    <a:lnTo>
                      <a:pt x="0" y="74004"/>
                    </a:lnTo>
                    <a:cubicBezTo>
                      <a:pt x="0" y="54377"/>
                      <a:pt x="7797" y="35554"/>
                      <a:pt x="21675" y="21675"/>
                    </a:cubicBezTo>
                    <a:cubicBezTo>
                      <a:pt x="35554" y="7797"/>
                      <a:pt x="54377" y="0"/>
                      <a:pt x="74004" y="0"/>
                    </a:cubicBezTo>
                    <a:close/>
                  </a:path>
                </a:pathLst>
              </a:custGeom>
              <a:solidFill>
                <a:srgbClr val="DEDD91"/>
              </a:solidFill>
              <a:ln cap="rnd">
                <a:noFill/>
                <a:prstDash val="solid"/>
                <a:round/>
              </a:ln>
            </p:spPr>
          </p:sp>
          <p:sp>
            <p:nvSpPr>
              <p:cNvPr name="TextBox 19" id="19"/>
              <p:cNvSpPr txBox="true"/>
              <p:nvPr/>
            </p:nvSpPr>
            <p:spPr>
              <a:xfrm>
                <a:off x="0" y="-38100"/>
                <a:ext cx="464643" cy="186108"/>
              </a:xfrm>
              <a:prstGeom prst="rect">
                <a:avLst/>
              </a:prstGeom>
            </p:spPr>
            <p:txBody>
              <a:bodyPr anchor="ctr" rtlCol="false" tIns="50800" lIns="50800" bIns="50800" rIns="50800"/>
              <a:lstStyle/>
              <a:p>
                <a:pPr algn="ctr">
                  <a:lnSpc>
                    <a:spcPts val="2660"/>
                  </a:lnSpc>
                </a:pPr>
              </a:p>
            </p:txBody>
          </p:sp>
        </p:grpSp>
        <p:sp>
          <p:nvSpPr>
            <p:cNvPr name="TextBox 20" id="20"/>
            <p:cNvSpPr txBox="true"/>
            <p:nvPr/>
          </p:nvSpPr>
          <p:spPr>
            <a:xfrm rot="0">
              <a:off x="7938918" y="259466"/>
              <a:ext cx="3634418" cy="900915"/>
            </a:xfrm>
            <a:prstGeom prst="rect">
              <a:avLst/>
            </a:prstGeom>
          </p:spPr>
          <p:txBody>
            <a:bodyPr anchor="t" rtlCol="false" tIns="0" lIns="0" bIns="0" rIns="0">
              <a:spAutoFit/>
            </a:bodyPr>
            <a:lstStyle/>
            <a:p>
              <a:pPr algn="ctr">
                <a:lnSpc>
                  <a:spcPts val="2657"/>
                </a:lnSpc>
              </a:pPr>
              <a:r>
                <a:rPr lang="en-US" sz="2125" spc="61">
                  <a:solidFill>
                    <a:srgbClr val="797A1D"/>
                  </a:solidFill>
                  <a:latin typeface="Cinzel Decorative Bold"/>
                </a:rPr>
                <a:t>Data </a:t>
              </a:r>
            </a:p>
            <a:p>
              <a:pPr algn="ctr">
                <a:lnSpc>
                  <a:spcPts val="2657"/>
                </a:lnSpc>
              </a:pPr>
              <a:r>
                <a:rPr lang="en-US" sz="2125" spc="61">
                  <a:solidFill>
                    <a:srgbClr val="797A1D"/>
                  </a:solidFill>
                  <a:latin typeface="Cinzel Decorative Bold"/>
                </a:rPr>
                <a:t>understanding</a:t>
              </a:r>
            </a:p>
          </p:txBody>
        </p:sp>
        <p:grpSp>
          <p:nvGrpSpPr>
            <p:cNvPr name="Group 21" id="21"/>
            <p:cNvGrpSpPr/>
            <p:nvPr/>
          </p:nvGrpSpPr>
          <p:grpSpPr>
            <a:xfrm rot="0">
              <a:off x="11198350" y="1826784"/>
              <a:ext cx="3998433" cy="1273665"/>
              <a:chOff x="0" y="0"/>
              <a:chExt cx="464643" cy="148008"/>
            </a:xfrm>
          </p:grpSpPr>
          <p:sp>
            <p:nvSpPr>
              <p:cNvPr name="Freeform 22" id="22"/>
              <p:cNvSpPr/>
              <p:nvPr/>
            </p:nvSpPr>
            <p:spPr>
              <a:xfrm flipH="false" flipV="false" rot="0">
                <a:off x="0" y="0"/>
                <a:ext cx="464643" cy="148008"/>
              </a:xfrm>
              <a:custGeom>
                <a:avLst/>
                <a:gdLst/>
                <a:ahLst/>
                <a:cxnLst/>
                <a:rect r="r" b="b" t="t" l="l"/>
                <a:pathLst>
                  <a:path h="148008" w="464643">
                    <a:moveTo>
                      <a:pt x="74004" y="0"/>
                    </a:moveTo>
                    <a:lnTo>
                      <a:pt x="390639" y="0"/>
                    </a:lnTo>
                    <a:cubicBezTo>
                      <a:pt x="410266" y="0"/>
                      <a:pt x="429090" y="7797"/>
                      <a:pt x="442968" y="21675"/>
                    </a:cubicBezTo>
                    <a:cubicBezTo>
                      <a:pt x="456846" y="35554"/>
                      <a:pt x="464643" y="54377"/>
                      <a:pt x="464643" y="74004"/>
                    </a:cubicBezTo>
                    <a:lnTo>
                      <a:pt x="464643" y="74004"/>
                    </a:lnTo>
                    <a:cubicBezTo>
                      <a:pt x="464643" y="114875"/>
                      <a:pt x="431511" y="148008"/>
                      <a:pt x="390639" y="148008"/>
                    </a:cubicBezTo>
                    <a:lnTo>
                      <a:pt x="74004" y="148008"/>
                    </a:lnTo>
                    <a:cubicBezTo>
                      <a:pt x="54377" y="148008"/>
                      <a:pt x="35554" y="140211"/>
                      <a:pt x="21675" y="126333"/>
                    </a:cubicBezTo>
                    <a:cubicBezTo>
                      <a:pt x="7797" y="112454"/>
                      <a:pt x="0" y="93631"/>
                      <a:pt x="0" y="74004"/>
                    </a:cubicBezTo>
                    <a:lnTo>
                      <a:pt x="0" y="74004"/>
                    </a:lnTo>
                    <a:cubicBezTo>
                      <a:pt x="0" y="54377"/>
                      <a:pt x="7797" y="35554"/>
                      <a:pt x="21675" y="21675"/>
                    </a:cubicBezTo>
                    <a:cubicBezTo>
                      <a:pt x="35554" y="7797"/>
                      <a:pt x="54377" y="0"/>
                      <a:pt x="74004" y="0"/>
                    </a:cubicBezTo>
                    <a:close/>
                  </a:path>
                </a:pathLst>
              </a:custGeom>
              <a:solidFill>
                <a:srgbClr val="DEDD91"/>
              </a:solidFill>
              <a:ln cap="rnd">
                <a:noFill/>
                <a:prstDash val="solid"/>
                <a:round/>
              </a:ln>
            </p:spPr>
          </p:sp>
          <p:sp>
            <p:nvSpPr>
              <p:cNvPr name="TextBox 23" id="23"/>
              <p:cNvSpPr txBox="true"/>
              <p:nvPr/>
            </p:nvSpPr>
            <p:spPr>
              <a:xfrm>
                <a:off x="0" y="-38100"/>
                <a:ext cx="464643" cy="186108"/>
              </a:xfrm>
              <a:prstGeom prst="rect">
                <a:avLst/>
              </a:prstGeom>
            </p:spPr>
            <p:txBody>
              <a:bodyPr anchor="ctr" rtlCol="false" tIns="50800" lIns="50800" bIns="50800" rIns="50800"/>
              <a:lstStyle/>
              <a:p>
                <a:pPr algn="ctr">
                  <a:lnSpc>
                    <a:spcPts val="2660"/>
                  </a:lnSpc>
                </a:pPr>
              </a:p>
            </p:txBody>
          </p:sp>
        </p:grpSp>
        <p:sp>
          <p:nvSpPr>
            <p:cNvPr name="TextBox 24" id="24"/>
            <p:cNvSpPr txBox="true"/>
            <p:nvPr/>
          </p:nvSpPr>
          <p:spPr>
            <a:xfrm rot="0">
              <a:off x="11380357" y="2003634"/>
              <a:ext cx="3634418" cy="900915"/>
            </a:xfrm>
            <a:prstGeom prst="rect">
              <a:avLst/>
            </a:prstGeom>
          </p:spPr>
          <p:txBody>
            <a:bodyPr anchor="t" rtlCol="false" tIns="0" lIns="0" bIns="0" rIns="0">
              <a:spAutoFit/>
            </a:bodyPr>
            <a:lstStyle/>
            <a:p>
              <a:pPr algn="ctr">
                <a:lnSpc>
                  <a:spcPts val="2657"/>
                </a:lnSpc>
              </a:pPr>
              <a:r>
                <a:rPr lang="en-US" sz="2125" spc="61">
                  <a:solidFill>
                    <a:srgbClr val="797A1D"/>
                  </a:solidFill>
                  <a:latin typeface="Cinzel Decorative Bold"/>
                </a:rPr>
                <a:t>Data preparation</a:t>
              </a:r>
            </a:p>
          </p:txBody>
        </p:sp>
        <p:grpSp>
          <p:nvGrpSpPr>
            <p:cNvPr name="Group 25" id="25"/>
            <p:cNvGrpSpPr/>
            <p:nvPr/>
          </p:nvGrpSpPr>
          <p:grpSpPr>
            <a:xfrm rot="0">
              <a:off x="11198350" y="4648404"/>
              <a:ext cx="3998433" cy="1292643"/>
              <a:chOff x="0" y="0"/>
              <a:chExt cx="464643" cy="150213"/>
            </a:xfrm>
          </p:grpSpPr>
          <p:sp>
            <p:nvSpPr>
              <p:cNvPr name="Freeform 26" id="26"/>
              <p:cNvSpPr/>
              <p:nvPr/>
            </p:nvSpPr>
            <p:spPr>
              <a:xfrm flipH="false" flipV="false" rot="0">
                <a:off x="0" y="0"/>
                <a:ext cx="464643" cy="150213"/>
              </a:xfrm>
              <a:custGeom>
                <a:avLst/>
                <a:gdLst/>
                <a:ahLst/>
                <a:cxnLst/>
                <a:rect r="r" b="b" t="t" l="l"/>
                <a:pathLst>
                  <a:path h="150213" w="464643">
                    <a:moveTo>
                      <a:pt x="75107" y="0"/>
                    </a:moveTo>
                    <a:lnTo>
                      <a:pt x="389537" y="0"/>
                    </a:lnTo>
                    <a:cubicBezTo>
                      <a:pt x="431017" y="0"/>
                      <a:pt x="464643" y="33626"/>
                      <a:pt x="464643" y="75107"/>
                    </a:cubicBezTo>
                    <a:lnTo>
                      <a:pt x="464643" y="75107"/>
                    </a:lnTo>
                    <a:cubicBezTo>
                      <a:pt x="464643" y="116587"/>
                      <a:pt x="431017" y="150213"/>
                      <a:pt x="389537" y="150213"/>
                    </a:cubicBezTo>
                    <a:lnTo>
                      <a:pt x="75107" y="150213"/>
                    </a:lnTo>
                    <a:cubicBezTo>
                      <a:pt x="33626" y="150213"/>
                      <a:pt x="0" y="116587"/>
                      <a:pt x="0" y="75107"/>
                    </a:cubicBezTo>
                    <a:lnTo>
                      <a:pt x="0" y="75107"/>
                    </a:lnTo>
                    <a:cubicBezTo>
                      <a:pt x="0" y="33626"/>
                      <a:pt x="33626" y="0"/>
                      <a:pt x="75107" y="0"/>
                    </a:cubicBezTo>
                    <a:close/>
                  </a:path>
                </a:pathLst>
              </a:custGeom>
              <a:solidFill>
                <a:srgbClr val="DEDD91"/>
              </a:solidFill>
              <a:ln cap="rnd">
                <a:noFill/>
                <a:prstDash val="solid"/>
                <a:round/>
              </a:ln>
            </p:spPr>
          </p:sp>
          <p:sp>
            <p:nvSpPr>
              <p:cNvPr name="TextBox 27" id="27"/>
              <p:cNvSpPr txBox="true"/>
              <p:nvPr/>
            </p:nvSpPr>
            <p:spPr>
              <a:xfrm>
                <a:off x="0" y="-38100"/>
                <a:ext cx="464643" cy="188313"/>
              </a:xfrm>
              <a:prstGeom prst="rect">
                <a:avLst/>
              </a:prstGeom>
            </p:spPr>
            <p:txBody>
              <a:bodyPr anchor="ctr" rtlCol="false" tIns="50800" lIns="50800" bIns="50800" rIns="50800"/>
              <a:lstStyle/>
              <a:p>
                <a:pPr algn="ctr">
                  <a:lnSpc>
                    <a:spcPts val="2660"/>
                  </a:lnSpc>
                </a:pPr>
              </a:p>
            </p:txBody>
          </p:sp>
        </p:grpSp>
        <p:sp>
          <p:nvSpPr>
            <p:cNvPr name="TextBox 28" id="28"/>
            <p:cNvSpPr txBox="true"/>
            <p:nvPr/>
          </p:nvSpPr>
          <p:spPr>
            <a:xfrm rot="0">
              <a:off x="11380357" y="5059709"/>
              <a:ext cx="3634418" cy="450984"/>
            </a:xfrm>
            <a:prstGeom prst="rect">
              <a:avLst/>
            </a:prstGeom>
          </p:spPr>
          <p:txBody>
            <a:bodyPr anchor="t" rtlCol="false" tIns="0" lIns="0" bIns="0" rIns="0">
              <a:spAutoFit/>
            </a:bodyPr>
            <a:lstStyle/>
            <a:p>
              <a:pPr algn="ctr">
                <a:lnSpc>
                  <a:spcPts val="2657"/>
                </a:lnSpc>
              </a:pPr>
              <a:r>
                <a:rPr lang="en-US" sz="2125" spc="61">
                  <a:solidFill>
                    <a:srgbClr val="797A1D"/>
                  </a:solidFill>
                  <a:latin typeface="Cinzel Decorative Bold"/>
                </a:rPr>
                <a:t>Modelling</a:t>
              </a:r>
            </a:p>
          </p:txBody>
        </p:sp>
        <p:grpSp>
          <p:nvGrpSpPr>
            <p:cNvPr name="Group 29" id="29"/>
            <p:cNvGrpSpPr/>
            <p:nvPr/>
          </p:nvGrpSpPr>
          <p:grpSpPr>
            <a:xfrm rot="0">
              <a:off x="5036649" y="6180950"/>
              <a:ext cx="3998433" cy="1292643"/>
              <a:chOff x="0" y="0"/>
              <a:chExt cx="464643" cy="150213"/>
            </a:xfrm>
          </p:grpSpPr>
          <p:sp>
            <p:nvSpPr>
              <p:cNvPr name="Freeform 30" id="30"/>
              <p:cNvSpPr/>
              <p:nvPr/>
            </p:nvSpPr>
            <p:spPr>
              <a:xfrm flipH="false" flipV="false" rot="0">
                <a:off x="0" y="0"/>
                <a:ext cx="464643" cy="150213"/>
              </a:xfrm>
              <a:custGeom>
                <a:avLst/>
                <a:gdLst/>
                <a:ahLst/>
                <a:cxnLst/>
                <a:rect r="r" b="b" t="t" l="l"/>
                <a:pathLst>
                  <a:path h="150213" w="464643">
                    <a:moveTo>
                      <a:pt x="75107" y="0"/>
                    </a:moveTo>
                    <a:lnTo>
                      <a:pt x="389537" y="0"/>
                    </a:lnTo>
                    <a:cubicBezTo>
                      <a:pt x="431017" y="0"/>
                      <a:pt x="464643" y="33626"/>
                      <a:pt x="464643" y="75107"/>
                    </a:cubicBezTo>
                    <a:lnTo>
                      <a:pt x="464643" y="75107"/>
                    </a:lnTo>
                    <a:cubicBezTo>
                      <a:pt x="464643" y="116587"/>
                      <a:pt x="431017" y="150213"/>
                      <a:pt x="389537" y="150213"/>
                    </a:cubicBezTo>
                    <a:lnTo>
                      <a:pt x="75107" y="150213"/>
                    </a:lnTo>
                    <a:cubicBezTo>
                      <a:pt x="33626" y="150213"/>
                      <a:pt x="0" y="116587"/>
                      <a:pt x="0" y="75107"/>
                    </a:cubicBezTo>
                    <a:lnTo>
                      <a:pt x="0" y="75107"/>
                    </a:lnTo>
                    <a:cubicBezTo>
                      <a:pt x="0" y="33626"/>
                      <a:pt x="33626" y="0"/>
                      <a:pt x="75107" y="0"/>
                    </a:cubicBezTo>
                    <a:close/>
                  </a:path>
                </a:pathLst>
              </a:custGeom>
              <a:solidFill>
                <a:srgbClr val="DEDD91"/>
              </a:solidFill>
              <a:ln cap="rnd">
                <a:noFill/>
                <a:prstDash val="solid"/>
                <a:round/>
              </a:ln>
            </p:spPr>
          </p:sp>
          <p:sp>
            <p:nvSpPr>
              <p:cNvPr name="TextBox 31" id="31"/>
              <p:cNvSpPr txBox="true"/>
              <p:nvPr/>
            </p:nvSpPr>
            <p:spPr>
              <a:xfrm>
                <a:off x="0" y="-38100"/>
                <a:ext cx="464643" cy="188313"/>
              </a:xfrm>
              <a:prstGeom prst="rect">
                <a:avLst/>
              </a:prstGeom>
            </p:spPr>
            <p:txBody>
              <a:bodyPr anchor="ctr" rtlCol="false" tIns="50800" lIns="50800" bIns="50800" rIns="50800"/>
              <a:lstStyle/>
              <a:p>
                <a:pPr algn="ctr">
                  <a:lnSpc>
                    <a:spcPts val="2660"/>
                  </a:lnSpc>
                </a:pPr>
              </a:p>
            </p:txBody>
          </p:sp>
        </p:grpSp>
        <p:sp>
          <p:nvSpPr>
            <p:cNvPr name="TextBox 32" id="32"/>
            <p:cNvSpPr txBox="true"/>
            <p:nvPr/>
          </p:nvSpPr>
          <p:spPr>
            <a:xfrm rot="0">
              <a:off x="5218657" y="6592255"/>
              <a:ext cx="3634418" cy="450984"/>
            </a:xfrm>
            <a:prstGeom prst="rect">
              <a:avLst/>
            </a:prstGeom>
          </p:spPr>
          <p:txBody>
            <a:bodyPr anchor="t" rtlCol="false" tIns="0" lIns="0" bIns="0" rIns="0">
              <a:spAutoFit/>
            </a:bodyPr>
            <a:lstStyle/>
            <a:p>
              <a:pPr algn="ctr">
                <a:lnSpc>
                  <a:spcPts val="2657"/>
                </a:lnSpc>
              </a:pPr>
              <a:r>
                <a:rPr lang="en-US" sz="2125" spc="61">
                  <a:solidFill>
                    <a:srgbClr val="797A1D"/>
                  </a:solidFill>
                  <a:latin typeface="Cinzel Decorative Bold"/>
                </a:rPr>
                <a:t>Evaluation</a:t>
              </a:r>
            </a:p>
          </p:txBody>
        </p:sp>
        <p:grpSp>
          <p:nvGrpSpPr>
            <p:cNvPr name="Group 33" id="33"/>
            <p:cNvGrpSpPr/>
            <p:nvPr/>
          </p:nvGrpSpPr>
          <p:grpSpPr>
            <a:xfrm rot="0">
              <a:off x="0" y="3878282"/>
              <a:ext cx="3998433" cy="1292643"/>
              <a:chOff x="0" y="0"/>
              <a:chExt cx="464643" cy="150213"/>
            </a:xfrm>
          </p:grpSpPr>
          <p:sp>
            <p:nvSpPr>
              <p:cNvPr name="Freeform 34" id="34"/>
              <p:cNvSpPr/>
              <p:nvPr/>
            </p:nvSpPr>
            <p:spPr>
              <a:xfrm flipH="false" flipV="false" rot="0">
                <a:off x="0" y="0"/>
                <a:ext cx="464643" cy="150213"/>
              </a:xfrm>
              <a:custGeom>
                <a:avLst/>
                <a:gdLst/>
                <a:ahLst/>
                <a:cxnLst/>
                <a:rect r="r" b="b" t="t" l="l"/>
                <a:pathLst>
                  <a:path h="150213" w="464643">
                    <a:moveTo>
                      <a:pt x="75107" y="0"/>
                    </a:moveTo>
                    <a:lnTo>
                      <a:pt x="389537" y="0"/>
                    </a:lnTo>
                    <a:cubicBezTo>
                      <a:pt x="431017" y="0"/>
                      <a:pt x="464643" y="33626"/>
                      <a:pt x="464643" y="75107"/>
                    </a:cubicBezTo>
                    <a:lnTo>
                      <a:pt x="464643" y="75107"/>
                    </a:lnTo>
                    <a:cubicBezTo>
                      <a:pt x="464643" y="116587"/>
                      <a:pt x="431017" y="150213"/>
                      <a:pt x="389537" y="150213"/>
                    </a:cubicBezTo>
                    <a:lnTo>
                      <a:pt x="75107" y="150213"/>
                    </a:lnTo>
                    <a:cubicBezTo>
                      <a:pt x="33626" y="150213"/>
                      <a:pt x="0" y="116587"/>
                      <a:pt x="0" y="75107"/>
                    </a:cubicBezTo>
                    <a:lnTo>
                      <a:pt x="0" y="75107"/>
                    </a:lnTo>
                    <a:cubicBezTo>
                      <a:pt x="0" y="33626"/>
                      <a:pt x="33626" y="0"/>
                      <a:pt x="75107" y="0"/>
                    </a:cubicBezTo>
                    <a:close/>
                  </a:path>
                </a:pathLst>
              </a:custGeom>
              <a:solidFill>
                <a:srgbClr val="DEDD91"/>
              </a:solidFill>
              <a:ln cap="rnd">
                <a:noFill/>
                <a:prstDash val="solid"/>
                <a:round/>
              </a:ln>
            </p:spPr>
          </p:sp>
          <p:sp>
            <p:nvSpPr>
              <p:cNvPr name="TextBox 35" id="35"/>
              <p:cNvSpPr txBox="true"/>
              <p:nvPr/>
            </p:nvSpPr>
            <p:spPr>
              <a:xfrm>
                <a:off x="0" y="-38100"/>
                <a:ext cx="464643" cy="188313"/>
              </a:xfrm>
              <a:prstGeom prst="rect">
                <a:avLst/>
              </a:prstGeom>
            </p:spPr>
            <p:txBody>
              <a:bodyPr anchor="ctr" rtlCol="false" tIns="50800" lIns="50800" bIns="50800" rIns="50800"/>
              <a:lstStyle/>
              <a:p>
                <a:pPr algn="ctr">
                  <a:lnSpc>
                    <a:spcPts val="2660"/>
                  </a:lnSpc>
                </a:pPr>
              </a:p>
            </p:txBody>
          </p:sp>
        </p:grpSp>
        <p:sp>
          <p:nvSpPr>
            <p:cNvPr name="TextBox 36" id="36"/>
            <p:cNvSpPr txBox="true"/>
            <p:nvPr/>
          </p:nvSpPr>
          <p:spPr>
            <a:xfrm rot="0">
              <a:off x="182008" y="4289586"/>
              <a:ext cx="3634418" cy="450984"/>
            </a:xfrm>
            <a:prstGeom prst="rect">
              <a:avLst/>
            </a:prstGeom>
          </p:spPr>
          <p:txBody>
            <a:bodyPr anchor="t" rtlCol="false" tIns="0" lIns="0" bIns="0" rIns="0">
              <a:spAutoFit/>
            </a:bodyPr>
            <a:lstStyle/>
            <a:p>
              <a:pPr algn="ctr">
                <a:lnSpc>
                  <a:spcPts val="2657"/>
                </a:lnSpc>
              </a:pPr>
              <a:r>
                <a:rPr lang="en-US" sz="2125" spc="61">
                  <a:solidFill>
                    <a:srgbClr val="797A1D"/>
                  </a:solidFill>
                  <a:latin typeface="Cinzel Decorative Bold"/>
                </a:rPr>
                <a:t>Deployment</a:t>
              </a:r>
            </a:p>
          </p:txBody>
        </p:sp>
        <p:sp>
          <p:nvSpPr>
            <p:cNvPr name="Freeform 37" id="37"/>
            <p:cNvSpPr/>
            <p:nvPr/>
          </p:nvSpPr>
          <p:spPr>
            <a:xfrm flipH="false" flipV="false" rot="-4628650">
              <a:off x="12260886" y="309726"/>
              <a:ext cx="759154" cy="1434827"/>
            </a:xfrm>
            <a:custGeom>
              <a:avLst/>
              <a:gdLst/>
              <a:ahLst/>
              <a:cxnLst/>
              <a:rect r="r" b="b" t="t" l="l"/>
              <a:pathLst>
                <a:path h="1434827" w="759154">
                  <a:moveTo>
                    <a:pt x="0" y="0"/>
                  </a:moveTo>
                  <a:lnTo>
                    <a:pt x="759154" y="0"/>
                  </a:lnTo>
                  <a:lnTo>
                    <a:pt x="759154" y="1434828"/>
                  </a:lnTo>
                  <a:lnTo>
                    <a:pt x="0" y="143482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8" id="38"/>
            <p:cNvSpPr/>
            <p:nvPr/>
          </p:nvSpPr>
          <p:spPr>
            <a:xfrm flipH="false" flipV="false" rot="2700000">
              <a:off x="10701311" y="5999323"/>
              <a:ext cx="759154" cy="1434827"/>
            </a:xfrm>
            <a:custGeom>
              <a:avLst/>
              <a:gdLst/>
              <a:ahLst/>
              <a:cxnLst/>
              <a:rect r="r" b="b" t="t" l="l"/>
              <a:pathLst>
                <a:path h="1434827" w="759154">
                  <a:moveTo>
                    <a:pt x="0" y="0"/>
                  </a:moveTo>
                  <a:lnTo>
                    <a:pt x="759154" y="0"/>
                  </a:lnTo>
                  <a:lnTo>
                    <a:pt x="759154" y="1434827"/>
                  </a:lnTo>
                  <a:lnTo>
                    <a:pt x="0" y="14348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9" id="39"/>
            <p:cNvSpPr/>
            <p:nvPr/>
          </p:nvSpPr>
          <p:spPr>
            <a:xfrm flipH="false" flipV="false" rot="5400000">
              <a:off x="2668603" y="5463537"/>
              <a:ext cx="759154" cy="1434827"/>
            </a:xfrm>
            <a:custGeom>
              <a:avLst/>
              <a:gdLst/>
              <a:ahLst/>
              <a:cxnLst/>
              <a:rect r="r" b="b" t="t" l="l"/>
              <a:pathLst>
                <a:path h="1434827" w="759154">
                  <a:moveTo>
                    <a:pt x="0" y="0"/>
                  </a:moveTo>
                  <a:lnTo>
                    <a:pt x="759154" y="0"/>
                  </a:lnTo>
                  <a:lnTo>
                    <a:pt x="759154" y="1434827"/>
                  </a:lnTo>
                  <a:lnTo>
                    <a:pt x="0" y="14348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0" id="40"/>
            <p:cNvSpPr/>
            <p:nvPr/>
          </p:nvSpPr>
          <p:spPr>
            <a:xfrm flipH="false" flipV="false" rot="-3500597">
              <a:off x="5438105" y="1950433"/>
              <a:ext cx="3539688" cy="3153540"/>
            </a:xfrm>
            <a:custGeom>
              <a:avLst/>
              <a:gdLst/>
              <a:ahLst/>
              <a:cxnLst/>
              <a:rect r="r" b="b" t="t" l="l"/>
              <a:pathLst>
                <a:path h="3153540" w="3539688">
                  <a:moveTo>
                    <a:pt x="0" y="0"/>
                  </a:moveTo>
                  <a:lnTo>
                    <a:pt x="3539688" y="0"/>
                  </a:lnTo>
                  <a:lnTo>
                    <a:pt x="3539688" y="3153541"/>
                  </a:lnTo>
                  <a:lnTo>
                    <a:pt x="0" y="315354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41" id="41"/>
            <p:cNvSpPr txBox="true"/>
            <p:nvPr/>
          </p:nvSpPr>
          <p:spPr>
            <a:xfrm rot="0">
              <a:off x="6319833" y="4528120"/>
              <a:ext cx="1432065" cy="450984"/>
            </a:xfrm>
            <a:prstGeom prst="rect">
              <a:avLst/>
            </a:prstGeom>
          </p:spPr>
          <p:txBody>
            <a:bodyPr anchor="t" rtlCol="false" tIns="0" lIns="0" bIns="0" rIns="0">
              <a:spAutoFit/>
            </a:bodyPr>
            <a:lstStyle/>
            <a:p>
              <a:pPr algn="ctr">
                <a:lnSpc>
                  <a:spcPts val="2657"/>
                </a:lnSpc>
              </a:pPr>
              <a:r>
                <a:rPr lang="en-US" sz="2125" spc="61">
                  <a:solidFill>
                    <a:srgbClr val="797A1D"/>
                  </a:solidFill>
                  <a:latin typeface="Cinzel Decorative Bold"/>
                </a:rPr>
                <a:t>Data</a:t>
              </a:r>
            </a:p>
          </p:txBody>
        </p:sp>
        <p:sp>
          <p:nvSpPr>
            <p:cNvPr name="Freeform 42" id="42"/>
            <p:cNvSpPr/>
            <p:nvPr/>
          </p:nvSpPr>
          <p:spPr>
            <a:xfrm flipH="false" flipV="false" rot="8813510">
              <a:off x="12772228" y="3405257"/>
              <a:ext cx="496467" cy="938340"/>
            </a:xfrm>
            <a:custGeom>
              <a:avLst/>
              <a:gdLst/>
              <a:ahLst/>
              <a:cxnLst/>
              <a:rect r="r" b="b" t="t" l="l"/>
              <a:pathLst>
                <a:path h="938340" w="496467">
                  <a:moveTo>
                    <a:pt x="0" y="0"/>
                  </a:moveTo>
                  <a:lnTo>
                    <a:pt x="496467" y="0"/>
                  </a:lnTo>
                  <a:lnTo>
                    <a:pt x="496467" y="938340"/>
                  </a:lnTo>
                  <a:lnTo>
                    <a:pt x="0" y="9383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3" id="43"/>
            <p:cNvSpPr/>
            <p:nvPr/>
          </p:nvSpPr>
          <p:spPr>
            <a:xfrm flipH="true" flipV="true" rot="8813510">
              <a:off x="13236429" y="3405257"/>
              <a:ext cx="496467" cy="938340"/>
            </a:xfrm>
            <a:custGeom>
              <a:avLst/>
              <a:gdLst/>
              <a:ahLst/>
              <a:cxnLst/>
              <a:rect r="r" b="b" t="t" l="l"/>
              <a:pathLst>
                <a:path h="938340" w="496467">
                  <a:moveTo>
                    <a:pt x="496467" y="938340"/>
                  </a:moveTo>
                  <a:lnTo>
                    <a:pt x="0" y="938340"/>
                  </a:lnTo>
                  <a:lnTo>
                    <a:pt x="0" y="0"/>
                  </a:lnTo>
                  <a:lnTo>
                    <a:pt x="496467" y="0"/>
                  </a:lnTo>
                  <a:lnTo>
                    <a:pt x="496467" y="93834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4" id="44"/>
            <p:cNvSpPr/>
            <p:nvPr/>
          </p:nvSpPr>
          <p:spPr>
            <a:xfrm flipH="false" flipV="false" rot="3752152">
              <a:off x="6807597" y="429416"/>
              <a:ext cx="496467" cy="938340"/>
            </a:xfrm>
            <a:custGeom>
              <a:avLst/>
              <a:gdLst/>
              <a:ahLst/>
              <a:cxnLst/>
              <a:rect r="r" b="b" t="t" l="l"/>
              <a:pathLst>
                <a:path h="938340" w="496467">
                  <a:moveTo>
                    <a:pt x="0" y="0"/>
                  </a:moveTo>
                  <a:lnTo>
                    <a:pt x="496467" y="0"/>
                  </a:lnTo>
                  <a:lnTo>
                    <a:pt x="496467" y="938340"/>
                  </a:lnTo>
                  <a:lnTo>
                    <a:pt x="0" y="9383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5" id="45"/>
            <p:cNvSpPr/>
            <p:nvPr/>
          </p:nvSpPr>
          <p:spPr>
            <a:xfrm flipH="true" flipV="true" rot="3752152">
              <a:off x="6853250" y="-32534"/>
              <a:ext cx="496467" cy="938340"/>
            </a:xfrm>
            <a:custGeom>
              <a:avLst/>
              <a:gdLst/>
              <a:ahLst/>
              <a:cxnLst/>
              <a:rect r="r" b="b" t="t" l="l"/>
              <a:pathLst>
                <a:path h="938340" w="496467">
                  <a:moveTo>
                    <a:pt x="496467" y="938340"/>
                  </a:moveTo>
                  <a:lnTo>
                    <a:pt x="0" y="938340"/>
                  </a:lnTo>
                  <a:lnTo>
                    <a:pt x="0" y="0"/>
                  </a:lnTo>
                  <a:lnTo>
                    <a:pt x="496467" y="0"/>
                  </a:lnTo>
                  <a:lnTo>
                    <a:pt x="496467" y="93834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TextBox 46" id="46"/>
          <p:cNvSpPr txBox="true"/>
          <p:nvPr/>
        </p:nvSpPr>
        <p:spPr>
          <a:xfrm rot="0">
            <a:off x="3899202" y="711178"/>
            <a:ext cx="10489597" cy="1531620"/>
          </a:xfrm>
          <a:prstGeom prst="rect">
            <a:avLst/>
          </a:prstGeom>
        </p:spPr>
        <p:txBody>
          <a:bodyPr anchor="t" rtlCol="false" tIns="0" lIns="0" bIns="0" rIns="0">
            <a:spAutoFit/>
          </a:bodyPr>
          <a:lstStyle/>
          <a:p>
            <a:pPr algn="ctr">
              <a:lnSpc>
                <a:spcPts val="6000"/>
              </a:lnSpc>
            </a:pPr>
            <a:r>
              <a:rPr lang="en-US" sz="4800" spc="139">
                <a:solidFill>
                  <a:srgbClr val="797A1D"/>
                </a:solidFill>
                <a:latin typeface="Cinzel Decorative Bold"/>
              </a:rPr>
              <a:t>DATA SCIENCE METHODOLOGY</a:t>
            </a:r>
          </a:p>
        </p:txBody>
      </p:sp>
      <p:sp>
        <p:nvSpPr>
          <p:cNvPr name="TextBox 47" id="47"/>
          <p:cNvSpPr txBox="true"/>
          <p:nvPr/>
        </p:nvSpPr>
        <p:spPr>
          <a:xfrm rot="0">
            <a:off x="2365759" y="2657055"/>
            <a:ext cx="13556481" cy="679451"/>
          </a:xfrm>
          <a:prstGeom prst="rect">
            <a:avLst/>
          </a:prstGeom>
        </p:spPr>
        <p:txBody>
          <a:bodyPr anchor="t" rtlCol="false" tIns="0" lIns="0" bIns="0" rIns="0">
            <a:spAutoFit/>
          </a:bodyPr>
          <a:lstStyle/>
          <a:p>
            <a:pPr>
              <a:lnSpc>
                <a:spcPts val="5599"/>
              </a:lnSpc>
            </a:pPr>
            <a:r>
              <a:rPr lang="en-US" sz="3999">
                <a:solidFill>
                  <a:srgbClr val="797A1D"/>
                </a:solidFill>
                <a:latin typeface="Cagliostro"/>
              </a:rPr>
              <a:t>Cross Industry Standard Process for Data Mining (CRISP-DM)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060798" y="340777"/>
            <a:ext cx="3302428" cy="3769395"/>
          </a:xfrm>
          <a:custGeom>
            <a:avLst/>
            <a:gdLst/>
            <a:ahLst/>
            <a:cxnLst/>
            <a:rect r="r" b="b" t="t" l="l"/>
            <a:pathLst>
              <a:path h="3769395" w="3302428">
                <a:moveTo>
                  <a:pt x="0" y="0"/>
                </a:moveTo>
                <a:lnTo>
                  <a:pt x="3302427" y="0"/>
                </a:lnTo>
                <a:lnTo>
                  <a:pt x="3302427" y="3769395"/>
                </a:lnTo>
                <a:lnTo>
                  <a:pt x="0" y="3769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686435" y="5778680"/>
            <a:ext cx="2900327" cy="4304582"/>
          </a:xfrm>
          <a:custGeom>
            <a:avLst/>
            <a:gdLst/>
            <a:ahLst/>
            <a:cxnLst/>
            <a:rect r="r" b="b" t="t" l="l"/>
            <a:pathLst>
              <a:path h="4304582" w="2900327">
                <a:moveTo>
                  <a:pt x="2900327" y="0"/>
                </a:moveTo>
                <a:lnTo>
                  <a:pt x="0" y="0"/>
                </a:lnTo>
                <a:lnTo>
                  <a:pt x="0" y="4304583"/>
                </a:lnTo>
                <a:lnTo>
                  <a:pt x="2900327" y="4304583"/>
                </a:lnTo>
                <a:lnTo>
                  <a:pt x="2900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52710" y="933450"/>
            <a:ext cx="6900820" cy="887096"/>
          </a:xfrm>
          <a:prstGeom prst="rect">
            <a:avLst/>
          </a:prstGeom>
        </p:spPr>
        <p:txBody>
          <a:bodyPr anchor="t" rtlCol="false" tIns="0" lIns="0" bIns="0" rIns="0">
            <a:spAutoFit/>
          </a:bodyPr>
          <a:lstStyle/>
          <a:p>
            <a:pPr>
              <a:lnSpc>
                <a:spcPts val="7279"/>
              </a:lnSpc>
            </a:pPr>
            <a:r>
              <a:rPr lang="en-US" sz="5199">
                <a:solidFill>
                  <a:srgbClr val="797A1D"/>
                </a:solidFill>
                <a:latin typeface="Cagliostro"/>
              </a:rPr>
              <a:t>Business Understanding</a:t>
            </a:r>
          </a:p>
        </p:txBody>
      </p:sp>
      <p:sp>
        <p:nvSpPr>
          <p:cNvPr name="TextBox 7" id="7"/>
          <p:cNvSpPr txBox="true"/>
          <p:nvPr/>
        </p:nvSpPr>
        <p:spPr>
          <a:xfrm rot="0">
            <a:off x="1227202" y="2557325"/>
            <a:ext cx="15833596" cy="6366510"/>
          </a:xfrm>
          <a:prstGeom prst="rect">
            <a:avLst/>
          </a:prstGeom>
        </p:spPr>
        <p:txBody>
          <a:bodyPr anchor="t" rtlCol="false" tIns="0" lIns="0" bIns="0" rIns="0">
            <a:spAutoFit/>
          </a:bodyPr>
          <a:lstStyle/>
          <a:p>
            <a:pPr algn="just" marL="777237" indent="-388618" lvl="1">
              <a:lnSpc>
                <a:spcPts val="5039"/>
              </a:lnSpc>
              <a:buFont typeface="Arial"/>
              <a:buChar char="•"/>
            </a:pPr>
            <a:r>
              <a:rPr lang="en-US" sz="3599">
                <a:solidFill>
                  <a:srgbClr val="797A1D"/>
                </a:solidFill>
                <a:latin typeface="Cagliostro"/>
              </a:rPr>
              <a:t>Understanding the objectives and requirements of the project</a:t>
            </a:r>
          </a:p>
          <a:p>
            <a:pPr algn="just" marL="1554474" indent="-518158" lvl="2">
              <a:lnSpc>
                <a:spcPts val="5039"/>
              </a:lnSpc>
              <a:buFont typeface="Arial"/>
              <a:buChar char="⚬"/>
            </a:pPr>
            <a:r>
              <a:rPr lang="en-US" sz="3599">
                <a:solidFill>
                  <a:srgbClr val="797A1D"/>
                </a:solidFill>
                <a:latin typeface="Cagliostro"/>
              </a:rPr>
              <a:t>Determine business objectives</a:t>
            </a:r>
          </a:p>
          <a:p>
            <a:pPr algn="just" marL="2331710" indent="-582928" lvl="3">
              <a:lnSpc>
                <a:spcPts val="5039"/>
              </a:lnSpc>
              <a:buFont typeface="Arial"/>
              <a:buChar char="￭"/>
            </a:pPr>
            <a:r>
              <a:rPr lang="en-US" sz="3599">
                <a:solidFill>
                  <a:srgbClr val="797A1D"/>
                </a:solidFill>
                <a:latin typeface="Cagliostro"/>
              </a:rPr>
              <a:t>For this project, the goal is to develop a functional classification model to identify the best form of online assessment for technical students based on their VAK learning style.</a:t>
            </a:r>
          </a:p>
          <a:p>
            <a:pPr algn="just" marL="1554474" indent="-518158" lvl="2">
              <a:lnSpc>
                <a:spcPts val="5039"/>
              </a:lnSpc>
              <a:buFont typeface="Arial"/>
              <a:buChar char="⚬"/>
            </a:pPr>
            <a:r>
              <a:rPr lang="en-US" sz="3599">
                <a:solidFill>
                  <a:srgbClr val="797A1D"/>
                </a:solidFill>
                <a:latin typeface="Cagliostro"/>
              </a:rPr>
              <a:t>Assess situation</a:t>
            </a:r>
          </a:p>
          <a:p>
            <a:pPr algn="just" marL="1554474" indent="-518158" lvl="2">
              <a:lnSpc>
                <a:spcPts val="5039"/>
              </a:lnSpc>
              <a:buFont typeface="Arial"/>
              <a:buChar char="⚬"/>
            </a:pPr>
            <a:r>
              <a:rPr lang="en-US" sz="3599">
                <a:solidFill>
                  <a:srgbClr val="797A1D"/>
                </a:solidFill>
                <a:latin typeface="Cagliostro"/>
              </a:rPr>
              <a:t>Produce project plan</a:t>
            </a:r>
          </a:p>
          <a:p>
            <a:pPr algn="just" marL="2331710" indent="-582928" lvl="3">
              <a:lnSpc>
                <a:spcPts val="5039"/>
              </a:lnSpc>
              <a:buFont typeface="Arial"/>
              <a:buChar char="￭"/>
            </a:pPr>
            <a:r>
              <a:rPr lang="en-US" sz="3599">
                <a:solidFill>
                  <a:srgbClr val="797A1D"/>
                </a:solidFill>
                <a:latin typeface="Cagliostro"/>
              </a:rPr>
              <a:t>Based on the current assessment of the project, create a plan which describes the details of how the project should flow and refine the plan in the event of undesirable outcomes.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060798" y="340777"/>
            <a:ext cx="3302428" cy="3769395"/>
          </a:xfrm>
          <a:custGeom>
            <a:avLst/>
            <a:gdLst/>
            <a:ahLst/>
            <a:cxnLst/>
            <a:rect r="r" b="b" t="t" l="l"/>
            <a:pathLst>
              <a:path h="3769395" w="3302428">
                <a:moveTo>
                  <a:pt x="0" y="0"/>
                </a:moveTo>
                <a:lnTo>
                  <a:pt x="3302427" y="0"/>
                </a:lnTo>
                <a:lnTo>
                  <a:pt x="3302427" y="3769395"/>
                </a:lnTo>
                <a:lnTo>
                  <a:pt x="0" y="3769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686435" y="5778680"/>
            <a:ext cx="2900327" cy="4304582"/>
          </a:xfrm>
          <a:custGeom>
            <a:avLst/>
            <a:gdLst/>
            <a:ahLst/>
            <a:cxnLst/>
            <a:rect r="r" b="b" t="t" l="l"/>
            <a:pathLst>
              <a:path h="4304582" w="2900327">
                <a:moveTo>
                  <a:pt x="2900327" y="0"/>
                </a:moveTo>
                <a:lnTo>
                  <a:pt x="0" y="0"/>
                </a:lnTo>
                <a:lnTo>
                  <a:pt x="0" y="4304583"/>
                </a:lnTo>
                <a:lnTo>
                  <a:pt x="2900327" y="4304583"/>
                </a:lnTo>
                <a:lnTo>
                  <a:pt x="2900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52710" y="933450"/>
            <a:ext cx="6900820" cy="887096"/>
          </a:xfrm>
          <a:prstGeom prst="rect">
            <a:avLst/>
          </a:prstGeom>
        </p:spPr>
        <p:txBody>
          <a:bodyPr anchor="t" rtlCol="false" tIns="0" lIns="0" bIns="0" rIns="0">
            <a:spAutoFit/>
          </a:bodyPr>
          <a:lstStyle/>
          <a:p>
            <a:pPr>
              <a:lnSpc>
                <a:spcPts val="7279"/>
              </a:lnSpc>
            </a:pPr>
            <a:r>
              <a:rPr lang="en-US" sz="5199">
                <a:solidFill>
                  <a:srgbClr val="797A1D"/>
                </a:solidFill>
                <a:latin typeface="Cagliostro"/>
              </a:rPr>
              <a:t>Data Understanding</a:t>
            </a:r>
          </a:p>
        </p:txBody>
      </p:sp>
      <p:sp>
        <p:nvSpPr>
          <p:cNvPr name="TextBox 7" id="7"/>
          <p:cNvSpPr txBox="true"/>
          <p:nvPr/>
        </p:nvSpPr>
        <p:spPr>
          <a:xfrm rot="0">
            <a:off x="1227202" y="1900100"/>
            <a:ext cx="15833596" cy="7004685"/>
          </a:xfrm>
          <a:prstGeom prst="rect">
            <a:avLst/>
          </a:prstGeom>
        </p:spPr>
        <p:txBody>
          <a:bodyPr anchor="t" rtlCol="false" tIns="0" lIns="0" bIns="0" rIns="0">
            <a:spAutoFit/>
          </a:bodyPr>
          <a:lstStyle/>
          <a:p>
            <a:pPr algn="just" marL="777237" indent="-388618" lvl="1">
              <a:lnSpc>
                <a:spcPts val="5039"/>
              </a:lnSpc>
              <a:buFont typeface="Arial"/>
              <a:buChar char="•"/>
            </a:pPr>
            <a:r>
              <a:rPr lang="en-US" sz="3599">
                <a:solidFill>
                  <a:srgbClr val="797A1D"/>
                </a:solidFill>
                <a:latin typeface="Cagliostro"/>
              </a:rPr>
              <a:t>Identify, collect, and analyze data sets which align with the defined project goals</a:t>
            </a:r>
          </a:p>
          <a:p>
            <a:pPr algn="just" marL="1554474" indent="-518158" lvl="2">
              <a:lnSpc>
                <a:spcPts val="5039"/>
              </a:lnSpc>
              <a:buFont typeface="Arial"/>
              <a:buChar char="⚬"/>
            </a:pPr>
            <a:r>
              <a:rPr lang="en-US" sz="3599">
                <a:solidFill>
                  <a:srgbClr val="797A1D"/>
                </a:solidFill>
                <a:latin typeface="Cagliostro"/>
              </a:rPr>
              <a:t>Collect data</a:t>
            </a:r>
          </a:p>
          <a:p>
            <a:pPr algn="just" marL="2331710" indent="-582928" lvl="3">
              <a:lnSpc>
                <a:spcPts val="5039"/>
              </a:lnSpc>
              <a:buFont typeface="Arial"/>
              <a:buChar char="￭"/>
            </a:pPr>
            <a:r>
              <a:rPr lang="en-US" sz="3599">
                <a:solidFill>
                  <a:srgbClr val="797A1D"/>
                </a:solidFill>
                <a:latin typeface="Cagliostro"/>
              </a:rPr>
              <a:t>A survey form is created on Google Forms to acquire responses with questions related to their learning styles and preferred learning modes</a:t>
            </a:r>
          </a:p>
          <a:p>
            <a:pPr algn="just" marL="1554474" indent="-518158" lvl="2">
              <a:lnSpc>
                <a:spcPts val="5039"/>
              </a:lnSpc>
              <a:buFont typeface="Arial"/>
              <a:buChar char="⚬"/>
            </a:pPr>
            <a:r>
              <a:rPr lang="en-US" sz="3599">
                <a:solidFill>
                  <a:srgbClr val="797A1D"/>
                </a:solidFill>
                <a:latin typeface="Cagliostro"/>
              </a:rPr>
              <a:t>Describe data</a:t>
            </a:r>
          </a:p>
          <a:p>
            <a:pPr algn="just" marL="1554474" indent="-518158" lvl="2">
              <a:lnSpc>
                <a:spcPts val="5039"/>
              </a:lnSpc>
              <a:buFont typeface="Arial"/>
              <a:buChar char="⚬"/>
            </a:pPr>
            <a:r>
              <a:rPr lang="en-US" sz="3599">
                <a:solidFill>
                  <a:srgbClr val="797A1D"/>
                </a:solidFill>
                <a:latin typeface="Cagliostro"/>
              </a:rPr>
              <a:t>Explore data</a:t>
            </a:r>
          </a:p>
          <a:p>
            <a:pPr algn="just" marL="2331710" indent="-582928" lvl="3">
              <a:lnSpc>
                <a:spcPts val="5039"/>
              </a:lnSpc>
              <a:buFont typeface="Arial"/>
              <a:buChar char="￭"/>
            </a:pPr>
            <a:r>
              <a:rPr lang="en-US" sz="3599">
                <a:solidFill>
                  <a:srgbClr val="797A1D"/>
                </a:solidFill>
                <a:latin typeface="Cagliostro"/>
              </a:rPr>
              <a:t>Perform exploratory data analysis to understand the trends in the data</a:t>
            </a:r>
          </a:p>
          <a:p>
            <a:pPr algn="just" marL="1554474" indent="-518158" lvl="2">
              <a:lnSpc>
                <a:spcPts val="5039"/>
              </a:lnSpc>
              <a:buFont typeface="Arial"/>
              <a:buChar char="⚬"/>
            </a:pPr>
            <a:r>
              <a:rPr lang="en-US" sz="3599">
                <a:solidFill>
                  <a:srgbClr val="797A1D"/>
                </a:solidFill>
                <a:latin typeface="Cagliostro"/>
              </a:rPr>
              <a:t>Verify data quality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DAFzeXG0cys</dc:identifier>
  <dcterms:modified xsi:type="dcterms:W3CDTF">2011-08-01T06:04:30Z</dcterms:modified>
  <cp:revision>1</cp:revision>
  <dc:title>Green Aesthetic Thesis Defense Presentation</dc:title>
</cp:coreProperties>
</file>