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73" r:id="rId2"/>
    <p:sldId id="274" r:id="rId3"/>
    <p:sldId id="275" r:id="rId4"/>
    <p:sldId id="276" r:id="rId5"/>
    <p:sldId id="260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86" r:id="rId16"/>
    <p:sldId id="288" r:id="rId17"/>
    <p:sldId id="285" r:id="rId18"/>
    <p:sldId id="291" r:id="rId19"/>
    <p:sldId id="292" r:id="rId20"/>
    <p:sldId id="302" r:id="rId21"/>
    <p:sldId id="257" r:id="rId22"/>
    <p:sldId id="258" r:id="rId23"/>
    <p:sldId id="259" r:id="rId24"/>
    <p:sldId id="261" r:id="rId25"/>
    <p:sldId id="262" r:id="rId26"/>
    <p:sldId id="263" r:id="rId27"/>
    <p:sldId id="264" r:id="rId28"/>
    <p:sldId id="265" r:id="rId29"/>
    <p:sldId id="303" r:id="rId30"/>
    <p:sldId id="294" r:id="rId31"/>
    <p:sldId id="295" r:id="rId32"/>
    <p:sldId id="267" r:id="rId33"/>
    <p:sldId id="268" r:id="rId34"/>
    <p:sldId id="269" r:id="rId35"/>
    <p:sldId id="270" r:id="rId36"/>
    <p:sldId id="271" r:id="rId37"/>
    <p:sldId id="296" r:id="rId38"/>
    <p:sldId id="297" r:id="rId39"/>
    <p:sldId id="298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66720-66D5-4E31-8205-4D914016F74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8FE-3896-4180-A9C9-7C14CC5A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0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722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fd6efee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fd6efee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334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fd6efee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fd6efee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323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fd6efee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fd6efee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1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fd6efee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fd6efee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98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ccb3e237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ccb3e237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90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ccb3e237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ccb3e237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88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cb3e23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ccb3e23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46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fd6efee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fd6efee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361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ccb3e237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ccb3e237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716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ccb3e237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ccb3e237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d6efe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d6efe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31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ccb3e258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ccb3e258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56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ccb3e258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ccb3e258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185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ccb3e258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ccb3e258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07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fd6efee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fd6efee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091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fd6efee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fd6efee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808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fd6efee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7fd6efee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756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ccb3e25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ccb3e25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453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cb3e25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ccb3e25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78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fd6efe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fd6efe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Laptop batteries usually have good cells, but the one bad cell makes the entire pack worthless.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420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fd6efe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fd6efe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30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fd6efe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fd6efe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51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fd6efee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fd6efee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9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fd6efee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fd6efee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74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fd6efee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fd6efee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62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d6efee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d6efee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25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921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6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7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49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289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18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5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3387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4725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794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1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https://github.com/milljohn/2018_REU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272E-0C17-4CAE-802B-84E3C0BE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2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fK3YtWvtR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Controller for Distributed Power Processing in Battery Packs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John Miller, researcher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Dr. Satish Ranade, research mentor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09937-91C5-4154-8677-BF82920C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21270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The Big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154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415600" y="5844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What is done so far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Font typeface="Calibri"/>
              <a:buChar char="❏"/>
            </a:pPr>
            <a:r>
              <a:rPr lang="en" dirty="0"/>
              <a:t>TI DSP based controller and power electronics completed</a:t>
            </a:r>
            <a:endParaRPr dirty="0"/>
          </a:p>
          <a:p>
            <a:pPr>
              <a:buClr>
                <a:schemeClr val="dk1"/>
              </a:buClr>
              <a:buFont typeface="Calibri"/>
              <a:buChar char="❏"/>
            </a:pPr>
            <a:r>
              <a:rPr lang="en" dirty="0"/>
              <a:t>Transformer development in progress</a:t>
            </a:r>
            <a:endParaRPr dirty="0"/>
          </a:p>
          <a:p>
            <a:pPr>
              <a:buClr>
                <a:schemeClr val="dk1"/>
              </a:buClr>
              <a:buFont typeface="Calibri"/>
              <a:buChar char="❏"/>
            </a:pPr>
            <a:r>
              <a:rPr lang="en" dirty="0"/>
              <a:t>Further (4x) reduction in footprint</a:t>
            </a:r>
            <a:endParaRPr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72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REU Project</a:t>
            </a: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8722"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/>
              <a:t>FPGA Based Controller</a:t>
            </a:r>
            <a:endParaRPr/>
          </a:p>
          <a:p>
            <a:pPr indent="-448722"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/>
              <a:t>Integrate with DAB </a:t>
            </a:r>
            <a:endParaRPr/>
          </a:p>
          <a:p>
            <a:pPr indent="-448722"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/>
              <a:t>Cell/Stack sensors/analytics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776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FPGA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Altera DE0-CV</a:t>
            </a:r>
            <a:endParaRPr/>
          </a:p>
          <a:p>
            <a:r>
              <a:rPr lang="en"/>
              <a:t>VHDL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Programmable Logic/Circuits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00" y="1560167"/>
            <a:ext cx="5689600" cy="5083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26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DE10-Nano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98400" y="1536633"/>
            <a:ext cx="5853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Similar to the DE0-CV</a:t>
            </a:r>
            <a:endParaRPr/>
          </a:p>
          <a:p>
            <a:r>
              <a:rPr lang="en"/>
              <a:t>Cyclone V SOC</a:t>
            </a:r>
            <a:endParaRPr/>
          </a:p>
          <a:p>
            <a:r>
              <a:rPr lang="en"/>
              <a:t>800MHz Dual-core ARM Cortex-A9 processor</a:t>
            </a:r>
            <a:endParaRPr/>
          </a:p>
          <a:p>
            <a:r>
              <a:rPr lang="en"/>
              <a:t>A/D converter, 4-pin SPI interface with FPGA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000" y="1560167"/>
            <a:ext cx="6036797" cy="4594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98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951" y="203200"/>
            <a:ext cx="8476109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2840B5-34A0-4D56-9362-A5FE577B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409544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/>
          <p:nvPr/>
        </p:nvSpPr>
        <p:spPr>
          <a:xfrm>
            <a:off x="646667" y="950067"/>
            <a:ext cx="3257200" cy="15888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400"/>
              <a:t>ADC</a:t>
            </a:r>
            <a:endParaRPr sz="6400"/>
          </a:p>
        </p:txBody>
      </p:sp>
      <p:sp>
        <p:nvSpPr>
          <p:cNvPr id="152" name="Google Shape;152;p29"/>
          <p:cNvSpPr/>
          <p:nvPr/>
        </p:nvSpPr>
        <p:spPr>
          <a:xfrm>
            <a:off x="8067167" y="950067"/>
            <a:ext cx="3257200" cy="15888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400"/>
              <a:t>FPGA</a:t>
            </a:r>
            <a:endParaRPr sz="6400"/>
          </a:p>
        </p:txBody>
      </p:sp>
      <p:sp>
        <p:nvSpPr>
          <p:cNvPr id="153" name="Google Shape;153;p29"/>
          <p:cNvSpPr/>
          <p:nvPr/>
        </p:nvSpPr>
        <p:spPr>
          <a:xfrm>
            <a:off x="4467400" y="4314567"/>
            <a:ext cx="3257200" cy="15888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400"/>
              <a:t>DAB</a:t>
            </a:r>
            <a:endParaRPr sz="6400"/>
          </a:p>
        </p:txBody>
      </p:sp>
      <p:cxnSp>
        <p:nvCxnSpPr>
          <p:cNvPr id="154" name="Google Shape;154;p29"/>
          <p:cNvCxnSpPr/>
          <p:nvPr/>
        </p:nvCxnSpPr>
        <p:spPr>
          <a:xfrm flipH="1">
            <a:off x="7576367" y="2498900"/>
            <a:ext cx="3417200" cy="20988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9"/>
          <p:cNvCxnSpPr/>
          <p:nvPr/>
        </p:nvCxnSpPr>
        <p:spPr>
          <a:xfrm>
            <a:off x="3920000" y="1445067"/>
            <a:ext cx="4327200" cy="240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9"/>
          <p:cNvCxnSpPr/>
          <p:nvPr/>
        </p:nvCxnSpPr>
        <p:spPr>
          <a:xfrm rot="10800000">
            <a:off x="2426833" y="2443167"/>
            <a:ext cx="2117200" cy="20472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9"/>
          <p:cNvSpPr txBox="1"/>
          <p:nvPr/>
        </p:nvSpPr>
        <p:spPr>
          <a:xfrm>
            <a:off x="3920000" y="950067"/>
            <a:ext cx="41472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3F3F3"/>
                </a:solidFill>
              </a:rPr>
              <a:t>SPI Communication Onboard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158" name="Google Shape;158;p29"/>
          <p:cNvSpPr txBox="1"/>
          <p:nvPr/>
        </p:nvSpPr>
        <p:spPr>
          <a:xfrm rot="-1922362">
            <a:off x="7456560" y="3055552"/>
            <a:ext cx="3716480" cy="129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PWM Signal Generated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9" name="Google Shape;159;p29"/>
          <p:cNvSpPr txBox="1"/>
          <p:nvPr/>
        </p:nvSpPr>
        <p:spPr>
          <a:xfrm rot="2700336">
            <a:off x="2027496" y="2948113"/>
            <a:ext cx="2890369" cy="113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3F3F3"/>
                </a:solidFill>
              </a:rPr>
              <a:t>Output Voltage Monitor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ADC61C-8B14-435A-8E3F-45264C1C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409429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VHDL Design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255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Pulse Width Modulation (PWM)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Square wave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Variable duty cycle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Variable phase shift</a:t>
            </a:r>
            <a:endParaRPr/>
          </a:p>
          <a:p>
            <a:r>
              <a:rPr lang="en"/>
              <a:t>UART Communication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For sensors</a:t>
            </a:r>
            <a:endParaRPr/>
          </a:p>
          <a:p>
            <a:r>
              <a:rPr lang="en"/>
              <a:t>Sensor Feedback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Calculate modification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733" y="1536634"/>
            <a:ext cx="6499200" cy="4459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47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67" y="614534"/>
            <a:ext cx="11774667" cy="56289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46C7C5-879B-42AC-BDFF-2DE23791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13451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850" y="137667"/>
            <a:ext cx="3616300" cy="6582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59949-C85C-49CC-847F-33126EEE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24207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Batteries in Power Systems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600" y="1536633"/>
            <a:ext cx="89916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95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6D42-F2F1-4D83-8A39-538CF13E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&amp; Block Diagrams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A48B1-2356-4A9B-A47E-8A477F7F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392104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589676"/>
          </a:xfrm>
        </p:spPr>
        <p:txBody>
          <a:bodyPr/>
          <a:lstStyle/>
          <a:p>
            <a:pPr algn="ctr"/>
            <a:r>
              <a:rPr lang="en-US" dirty="0"/>
              <a:t>PWM Output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379621"/>
            <a:ext cx="4772026" cy="52858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if</a:t>
            </a:r>
            <a:r>
              <a:rPr lang="en-US" sz="2800" dirty="0"/>
              <a:t> (count_1 = </a:t>
            </a:r>
            <a:r>
              <a:rPr lang="en-US" sz="2800" dirty="0" err="1"/>
              <a:t>duty_cycle</a:t>
            </a:r>
            <a:r>
              <a:rPr lang="en-US" sz="2800" dirty="0"/>
              <a:t>) then</a:t>
            </a:r>
          </a:p>
          <a:p>
            <a:r>
              <a:rPr lang="en-US" sz="2800" dirty="0"/>
              <a:t>	pwm1_out     &lt;= '1';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end if</a:t>
            </a:r>
            <a:r>
              <a:rPr lang="en-US" sz="2800" dirty="0"/>
              <a:t>;</a:t>
            </a:r>
          </a:p>
          <a:p>
            <a:r>
              <a:rPr lang="en-US" sz="2800" dirty="0"/>
              <a:t>	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if</a:t>
            </a:r>
            <a:r>
              <a:rPr lang="en-US" sz="2800" dirty="0"/>
              <a:t> (count_1 = </a:t>
            </a:r>
            <a:r>
              <a:rPr lang="en-US" sz="2800" dirty="0" err="1"/>
              <a:t>clock_ticks</a:t>
            </a:r>
            <a:r>
              <a:rPr lang="en-US" sz="2800" dirty="0"/>
              <a:t>) then</a:t>
            </a:r>
          </a:p>
          <a:p>
            <a:r>
              <a:rPr lang="en-US" sz="2800" dirty="0"/>
              <a:t>	pwm1_out  &lt;= '0';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end if</a:t>
            </a:r>
            <a:r>
              <a:rPr lang="en-US" sz="2800" dirty="0"/>
              <a:t>;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72025" y="1379621"/>
            <a:ext cx="7219950" cy="4543424"/>
            <a:chOff x="5205663" y="1800225"/>
            <a:chExt cx="4898361" cy="366712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05663" y="4186989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76211" y="3183855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695449" y="3701715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661485" y="3669129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7669131" y="3669129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8648202" y="3701715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46759" y="4150392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154405" y="3183855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133476" y="4186989"/>
              <a:ext cx="9705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6211" y="1800225"/>
              <a:ext cx="0" cy="366712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05663" y="1800225"/>
              <a:ext cx="0" cy="366712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160295" y="1800225"/>
              <a:ext cx="0" cy="366712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205663" y="5467350"/>
              <a:ext cx="1941096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205663" y="4972050"/>
              <a:ext cx="970548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772026" y="5963417"/>
            <a:ext cx="288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clock_ticks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1000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72025" y="4817894"/>
            <a:ext cx="147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duty_cycle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5667E-3634-45E8-9FE5-9408DE52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2668808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772024" y="1886436"/>
            <a:ext cx="7219950" cy="1242844"/>
            <a:chOff x="4772025" y="3093884"/>
            <a:chExt cx="7219950" cy="1242844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7031872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9960198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72025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02566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5607981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8517094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633108" y="4291386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118330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561434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6209216" y="1447800"/>
            <a:ext cx="0" cy="454342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72023" y="1447800"/>
            <a:ext cx="0" cy="454342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31647" y="1447800"/>
            <a:ext cx="0" cy="454342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 rot="10800000">
            <a:off x="4772024" y="3997753"/>
            <a:ext cx="7219950" cy="1242844"/>
            <a:chOff x="4772025" y="3093884"/>
            <a:chExt cx="7219950" cy="1242844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7031872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9960198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772025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02566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607981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8517094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633108" y="4291386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118330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0561434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3"/>
          <p:cNvSpPr txBox="1">
            <a:spLocks/>
          </p:cNvSpPr>
          <p:nvPr/>
        </p:nvSpPr>
        <p:spPr>
          <a:xfrm>
            <a:off x="0" y="1447800"/>
            <a:ext cx="4750965" cy="5285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>
                <a:solidFill>
                  <a:srgbClr val="0070C0"/>
                </a:solidFill>
              </a:rPr>
              <a:t>if</a:t>
            </a:r>
            <a:r>
              <a:rPr lang="en-US" sz="2800" dirty="0"/>
              <a:t> (count_1 = </a:t>
            </a:r>
            <a:r>
              <a:rPr lang="en-US" sz="2800" dirty="0" err="1"/>
              <a:t>duty_cycle</a:t>
            </a:r>
            <a:r>
              <a:rPr lang="en-US" sz="2800" dirty="0"/>
              <a:t>) then</a:t>
            </a:r>
          </a:p>
          <a:p>
            <a:r>
              <a:rPr lang="en-US" sz="2800" dirty="0"/>
              <a:t>	pwm1_out     &lt;= '1';</a:t>
            </a:r>
          </a:p>
          <a:p>
            <a:r>
              <a:rPr lang="en-US" sz="2800" dirty="0"/>
              <a:t>	pwm1_out_bar     &lt;= ‘0';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end if</a:t>
            </a:r>
            <a:r>
              <a:rPr lang="en-US" sz="2800" dirty="0"/>
              <a:t>;</a:t>
            </a:r>
          </a:p>
          <a:p>
            <a:r>
              <a:rPr lang="en-US" sz="2800" dirty="0"/>
              <a:t>	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if</a:t>
            </a:r>
            <a:r>
              <a:rPr lang="en-US" sz="2800" dirty="0"/>
              <a:t> (count_1 = </a:t>
            </a:r>
            <a:r>
              <a:rPr lang="en-US" sz="2800" dirty="0" err="1"/>
              <a:t>clock_ticks</a:t>
            </a:r>
            <a:r>
              <a:rPr lang="en-US" sz="2800" dirty="0"/>
              <a:t>) then</a:t>
            </a:r>
          </a:p>
          <a:p>
            <a:r>
              <a:rPr lang="en-US" sz="2800" dirty="0"/>
              <a:t>	pwm1_out  &lt;= '0';</a:t>
            </a:r>
          </a:p>
          <a:p>
            <a:r>
              <a:rPr lang="en-US" sz="2800" dirty="0"/>
              <a:t>	pwm1_out_bar  &lt;= ‘1';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end if</a:t>
            </a:r>
            <a:r>
              <a:rPr lang="en-US" sz="2800" dirty="0"/>
              <a:t>;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589676"/>
          </a:xfrm>
        </p:spPr>
        <p:txBody>
          <a:bodyPr/>
          <a:lstStyle/>
          <a:p>
            <a:pPr algn="ctr"/>
            <a:r>
              <a:rPr lang="en-US" dirty="0"/>
              <a:t>PWM Output With Inverse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72026" y="5963417"/>
            <a:ext cx="288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clock_ticks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1000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72025" y="4817894"/>
            <a:ext cx="147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duty_cycle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772023" y="4695825"/>
            <a:ext cx="1437192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05278" y="5848350"/>
            <a:ext cx="2826369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26E1AF-EDCE-4D91-9052-8F0E81D0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283517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290401" y="3238713"/>
            <a:ext cx="7219950" cy="1242844"/>
            <a:chOff x="4772025" y="3093884"/>
            <a:chExt cx="7219950" cy="1242844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7031872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9960198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72025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02566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5607981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8517094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633108" y="4291386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118330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561434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27593" y="2800077"/>
            <a:ext cx="0" cy="405792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290400" y="2800077"/>
            <a:ext cx="0" cy="405792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150024" y="2800077"/>
            <a:ext cx="0" cy="405792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972050" y="5361490"/>
            <a:ext cx="7152542" cy="1281519"/>
            <a:chOff x="4772025" y="3093884"/>
            <a:chExt cx="7069037" cy="1242844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7031872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9960198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772025" y="4336728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02566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607981" y="3735493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8517094" y="3695120"/>
              <a:ext cx="12024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633108" y="4291386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118330" y="3093884"/>
              <a:ext cx="14305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>
              <a:off x="10561434" y="4336728"/>
              <a:ext cx="127962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3"/>
          <p:cNvSpPr txBox="1">
            <a:spLocks/>
          </p:cNvSpPr>
          <p:nvPr/>
        </p:nvSpPr>
        <p:spPr>
          <a:xfrm>
            <a:off x="85725" y="1285875"/>
            <a:ext cx="7305555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>
                <a:solidFill>
                  <a:srgbClr val="0070C0"/>
                </a:solidFill>
              </a:rPr>
              <a:t>if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phase_2 /= abs (count_1 - count_2) then	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	count_2 := count_1 + phase_2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end if; </a:t>
            </a:r>
          </a:p>
          <a:p>
            <a:endParaRPr lang="en-US" sz="2800" dirty="0"/>
          </a:p>
          <a:p>
            <a:r>
              <a:rPr lang="en-US" sz="2800" dirty="0"/>
              <a:t>count_1 := count_1 + 1;</a:t>
            </a:r>
          </a:p>
          <a:p>
            <a:r>
              <a:rPr lang="en-US" sz="2800" dirty="0"/>
              <a:t>count_2 := count_2 + 1;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0" y="585211"/>
            <a:ext cx="12192000" cy="461665"/>
          </a:xfrm>
        </p:spPr>
        <p:txBody>
          <a:bodyPr wrap="square">
            <a:noAutofit/>
          </a:bodyPr>
          <a:lstStyle/>
          <a:p>
            <a:pPr algn="ctr"/>
            <a:r>
              <a:rPr lang="en-US" dirty="0"/>
              <a:t>PWM Output With Phase Shift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531" y="5835709"/>
            <a:ext cx="288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clock_ticks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1000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530" y="4690186"/>
            <a:ext cx="147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duty_cycle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305298" y="4699711"/>
            <a:ext cx="1437192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22196" y="5835709"/>
            <a:ext cx="2826369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FDD431-DF63-4EB3-92A8-2FDAFD62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298879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589676"/>
          </a:xfrm>
        </p:spPr>
        <p:txBody>
          <a:bodyPr/>
          <a:lstStyle/>
          <a:p>
            <a:pPr algn="ctr"/>
            <a:r>
              <a:rPr lang="en-US" dirty="0"/>
              <a:t>PWM Block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2775" y="2390775"/>
            <a:ext cx="5286375" cy="34385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66875" y="3305175"/>
            <a:ext cx="1485900" cy="18691"/>
          </a:xfrm>
          <a:prstGeom prst="straightConnector1">
            <a:avLst/>
          </a:prstGeom>
          <a:ln w="635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66875" y="4548546"/>
            <a:ext cx="1485900" cy="18691"/>
          </a:xfrm>
          <a:prstGeom prst="straightConnector1">
            <a:avLst/>
          </a:prstGeom>
          <a:ln w="635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15350" y="2595921"/>
            <a:ext cx="1485900" cy="18691"/>
          </a:xfrm>
          <a:prstGeom prst="straightConnector1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515350" y="3286484"/>
            <a:ext cx="1485900" cy="18691"/>
          </a:xfrm>
          <a:prstGeom prst="straightConnector1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15350" y="4529855"/>
            <a:ext cx="1485900" cy="18691"/>
          </a:xfrm>
          <a:prstGeom prst="straightConnector1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15350" y="5215296"/>
            <a:ext cx="1485900" cy="18691"/>
          </a:xfrm>
          <a:prstGeom prst="straightConnector1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77450" y="241125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pwm1_out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77450" y="29577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pwm1_out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77450" y="438257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pwm2_out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77450" y="493538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pwm2_out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8826" y="310181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clk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8150" y="4345189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phase_2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52775" y="3786873"/>
            <a:ext cx="5286375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 err="1"/>
              <a:t>pwm_double</a:t>
            </a:r>
            <a:endParaRPr lang="en-US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DA52E6-600E-49CD-A64B-64AC167D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2558001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Phase Shift Block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152775" y="2390775"/>
            <a:ext cx="5286375" cy="34385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66875" y="3990230"/>
            <a:ext cx="1485900" cy="18691"/>
          </a:xfrm>
          <a:prstGeom prst="straightConnector1">
            <a:avLst/>
          </a:prstGeom>
          <a:ln w="635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515350" y="4146859"/>
            <a:ext cx="1485900" cy="18691"/>
          </a:xfrm>
          <a:prstGeom prst="straightConnector1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77450" y="399957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phase_shift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8826" y="378687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clk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2775" y="3786873"/>
            <a:ext cx="5286375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 err="1"/>
              <a:t>phaser_auto</a:t>
            </a: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D0D9-FF38-42F0-8AF2-8C068DD4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115845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99882"/>
          </a:xfrm>
        </p:spPr>
        <p:txBody>
          <a:bodyPr/>
          <a:lstStyle/>
          <a:p>
            <a:r>
              <a:rPr lang="en-US" dirty="0"/>
              <a:t>Top Level Block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875" y="1853248"/>
            <a:ext cx="9083713" cy="481425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173" y="3930642"/>
            <a:ext cx="1285875" cy="369332"/>
            <a:chOff x="0" y="3050421"/>
            <a:chExt cx="1285875" cy="3693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48049" y="3253778"/>
              <a:ext cx="637826" cy="0"/>
            </a:xfrm>
            <a:prstGeom prst="straightConnector1">
              <a:avLst/>
            </a:prstGeom>
            <a:ln w="6350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0" y="305042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clk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176485" y="2634349"/>
            <a:ext cx="3130588" cy="29432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3513" y="2662386"/>
            <a:ext cx="3130588" cy="29432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85875" y="2070100"/>
            <a:ext cx="5527675" cy="2063900"/>
            <a:chOff x="1285875" y="2070100"/>
            <a:chExt cx="5527675" cy="20639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285875" y="4133999"/>
              <a:ext cx="371475" cy="0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657350" y="2082800"/>
              <a:ext cx="0" cy="2051200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070100"/>
              <a:ext cx="5149850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807200" y="2082800"/>
              <a:ext cx="6350" cy="560895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60600" y="2070100"/>
              <a:ext cx="0" cy="592286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307073" y="3764667"/>
            <a:ext cx="2688078" cy="991412"/>
            <a:chOff x="9126928" y="3764667"/>
            <a:chExt cx="3065072" cy="99141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0013850" y="3911951"/>
              <a:ext cx="0" cy="62208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9126928" y="3764667"/>
              <a:ext cx="3065072" cy="991412"/>
              <a:chOff x="9126928" y="3764667"/>
              <a:chExt cx="3065072" cy="99141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0369588" y="3764667"/>
                <a:ext cx="1822412" cy="991412"/>
                <a:chOff x="10369588" y="3522441"/>
                <a:chExt cx="1822412" cy="991412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0369588" y="3669725"/>
                  <a:ext cx="726381" cy="18691"/>
                </a:xfrm>
                <a:prstGeom prst="straightConnector1">
                  <a:avLst/>
                </a:prstGeom>
                <a:ln w="63500">
                  <a:solidFill>
                    <a:schemeClr val="accent4">
                      <a:lumMod val="40000"/>
                      <a:lumOff val="60000"/>
                    </a:schemeClr>
                  </a:solidFill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1172169" y="3522441"/>
                  <a:ext cx="1019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GPIO_1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0369588" y="4291805"/>
                  <a:ext cx="726381" cy="18691"/>
                </a:xfrm>
                <a:prstGeom prst="straightConnector1">
                  <a:avLst/>
                </a:prstGeom>
                <a:ln w="63500">
                  <a:solidFill>
                    <a:schemeClr val="accent4">
                      <a:lumMod val="40000"/>
                      <a:lumOff val="60000"/>
                    </a:schemeClr>
                  </a:solidFill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1172169" y="4144521"/>
                  <a:ext cx="1019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GPIO_2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9126928" y="4044848"/>
                <a:ext cx="428991" cy="431050"/>
                <a:chOff x="9126928" y="3810000"/>
                <a:chExt cx="428991" cy="43105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9133829" y="3810000"/>
                  <a:ext cx="415556" cy="6350"/>
                </a:xfrm>
                <a:prstGeom prst="line">
                  <a:avLst/>
                </a:prstGeom>
                <a:ln w="2222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9133829" y="3949333"/>
                  <a:ext cx="415556" cy="6350"/>
                </a:xfrm>
                <a:prstGeom prst="line">
                  <a:avLst/>
                </a:prstGeom>
                <a:ln w="2222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126928" y="4088666"/>
                  <a:ext cx="415556" cy="6350"/>
                </a:xfrm>
                <a:prstGeom prst="line">
                  <a:avLst/>
                </a:prstGeom>
                <a:ln w="2222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9126928" y="4224824"/>
                  <a:ext cx="415556" cy="6350"/>
                </a:xfrm>
                <a:prstGeom prst="line">
                  <a:avLst/>
                </a:prstGeom>
                <a:ln w="2222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9540370" y="3819144"/>
                  <a:ext cx="15549" cy="421906"/>
                </a:xfrm>
                <a:prstGeom prst="line">
                  <a:avLst/>
                </a:prstGeom>
                <a:ln w="2222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Connector 38"/>
              <p:cNvCxnSpPr/>
              <p:nvPr/>
            </p:nvCxnSpPr>
            <p:spPr>
              <a:xfrm>
                <a:off x="9568069" y="4260373"/>
                <a:ext cx="415556" cy="6350"/>
              </a:xfrm>
              <a:prstGeom prst="line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0013850" y="3914946"/>
                <a:ext cx="355738" cy="0"/>
              </a:xfrm>
              <a:prstGeom prst="line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013850" y="4534031"/>
                <a:ext cx="355738" cy="0"/>
              </a:xfrm>
              <a:prstGeom prst="line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" name="Straight Connector 47"/>
          <p:cNvCxnSpPr/>
          <p:nvPr/>
        </p:nvCxnSpPr>
        <p:spPr>
          <a:xfrm>
            <a:off x="4884101" y="4181177"/>
            <a:ext cx="1292384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41643" y="379021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phase_shft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12775" y="275863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22037" y="3996511"/>
            <a:ext cx="132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ticker_out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5383" y="4133998"/>
            <a:ext cx="132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phase_2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54809" y="3622826"/>
            <a:ext cx="2005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pwm1_out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pwm1_out_bar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pwm2_out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pwm2_out_bar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22755" y="520824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phaser_auto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06454" y="521583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pwm_double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52420" y="619526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pwm_test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565725" y="275863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40DC0-9D59-4107-BF9C-1A806CDD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400442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Phaser</a:t>
            </a:r>
            <a:r>
              <a:rPr lang="en-US" dirty="0"/>
              <a:t> Block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912220" y="2305050"/>
            <a:ext cx="9533656" cy="41768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5135" y="6170388"/>
            <a:ext cx="16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phaser_auto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8057" y="2597996"/>
            <a:ext cx="930277" cy="369332"/>
            <a:chOff x="0" y="3050421"/>
            <a:chExt cx="1285875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48049" y="3253778"/>
              <a:ext cx="637826" cy="0"/>
            </a:xfrm>
            <a:prstGeom prst="straightConnector1">
              <a:avLst/>
            </a:prstGeom>
            <a:ln w="6350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0" y="305042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clk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448459" y="5801056"/>
            <a:ext cx="1743541" cy="369332"/>
            <a:chOff x="648049" y="3069112"/>
            <a:chExt cx="2410009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648049" y="3253778"/>
              <a:ext cx="637826" cy="0"/>
            </a:xfrm>
            <a:prstGeom prst="straightConnector1">
              <a:avLst/>
            </a:prstGeom>
            <a:ln w="6350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89446" y="3069112"/>
              <a:ext cx="1768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ticker_out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286788" y="3434384"/>
            <a:ext cx="2323187" cy="23666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86878" y="3434384"/>
            <a:ext cx="2323187" cy="23666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16377" y="3434384"/>
            <a:ext cx="2323187" cy="23666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596802" y="3122860"/>
            <a:ext cx="990991" cy="1698152"/>
            <a:chOff x="3596802" y="3122860"/>
            <a:chExt cx="990991" cy="1698152"/>
          </a:xfrm>
        </p:grpSpPr>
        <p:grpSp>
          <p:nvGrpSpPr>
            <p:cNvPr id="23" name="Group 22"/>
            <p:cNvGrpSpPr/>
            <p:nvPr/>
          </p:nvGrpSpPr>
          <p:grpSpPr>
            <a:xfrm>
              <a:off x="3996845" y="3122860"/>
              <a:ext cx="590948" cy="311523"/>
              <a:chOff x="1657350" y="2070100"/>
              <a:chExt cx="603250" cy="65172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1657350" y="2070100"/>
                <a:ext cx="603250" cy="0"/>
              </a:xfrm>
              <a:prstGeom prst="line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260600" y="2070100"/>
                <a:ext cx="0" cy="651722"/>
              </a:xfrm>
              <a:prstGeom prst="straightConnector1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3596802" y="3122860"/>
              <a:ext cx="414088" cy="1698152"/>
              <a:chOff x="1657350" y="216416"/>
              <a:chExt cx="327025" cy="185368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657350" y="2070100"/>
                <a:ext cx="317973" cy="0"/>
              </a:xfrm>
              <a:prstGeom prst="line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1975323" y="216416"/>
                <a:ext cx="9052" cy="1853684"/>
              </a:xfrm>
              <a:prstGeom prst="straightConnector1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931675" y="2804501"/>
            <a:ext cx="603250" cy="651722"/>
            <a:chOff x="1657350" y="2070100"/>
            <a:chExt cx="603250" cy="65172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657350" y="2070100"/>
              <a:ext cx="603250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260600" y="2070100"/>
              <a:ext cx="0" cy="651722"/>
            </a:xfrm>
            <a:prstGeom prst="straightConnector1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525842" y="3122860"/>
            <a:ext cx="1093226" cy="1698152"/>
            <a:chOff x="3596802" y="3122860"/>
            <a:chExt cx="990991" cy="1698152"/>
          </a:xfrm>
        </p:grpSpPr>
        <p:grpSp>
          <p:nvGrpSpPr>
            <p:cNvPr id="41" name="Group 40"/>
            <p:cNvGrpSpPr/>
            <p:nvPr/>
          </p:nvGrpSpPr>
          <p:grpSpPr>
            <a:xfrm>
              <a:off x="3996845" y="3122860"/>
              <a:ext cx="590948" cy="311523"/>
              <a:chOff x="1657350" y="2070100"/>
              <a:chExt cx="603250" cy="651722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657350" y="2070100"/>
                <a:ext cx="603250" cy="0"/>
              </a:xfrm>
              <a:prstGeom prst="line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2260600" y="2070100"/>
                <a:ext cx="0" cy="651722"/>
              </a:xfrm>
              <a:prstGeom prst="straightConnector1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596802" y="3122860"/>
              <a:ext cx="414088" cy="1698152"/>
              <a:chOff x="1657350" y="216416"/>
              <a:chExt cx="327025" cy="185368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57350" y="2070100"/>
                <a:ext cx="317973" cy="0"/>
              </a:xfrm>
              <a:prstGeom prst="line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1975323" y="216416"/>
                <a:ext cx="9052" cy="1853684"/>
              </a:xfrm>
              <a:prstGeom prst="straightConnector1">
                <a:avLst/>
              </a:prstGeom>
              <a:ln>
                <a:solidFill>
                  <a:schemeClr val="bg2">
                    <a:lumMod val="40000"/>
                    <a:lumOff val="6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/>
          <p:cNvSpPr txBox="1"/>
          <p:nvPr/>
        </p:nvSpPr>
        <p:spPr>
          <a:xfrm>
            <a:off x="1064346" y="243202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23007" y="275352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ticker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24455" y="278266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ticker1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15045" y="5431724"/>
            <a:ext cx="16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pwm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15135" y="5431724"/>
            <a:ext cx="16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pwm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16377" y="5378834"/>
            <a:ext cx="232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phase_control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12170" y="345622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34761" y="345622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6452" y="343438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clk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1781" y="461050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pwm_out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831" y="456620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pwm_out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11453" y="4750869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pwm_phase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9639564" y="5044440"/>
            <a:ext cx="806312" cy="941282"/>
            <a:chOff x="9639564" y="5044440"/>
            <a:chExt cx="806312" cy="94128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9639564" y="5052973"/>
              <a:ext cx="41127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0050834" y="5044440"/>
              <a:ext cx="0" cy="941282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0050834" y="5985722"/>
              <a:ext cx="395042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D2BFD-1064-417D-8A37-01D0FBB7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198794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0482"/>
          </a:xfrm>
        </p:spPr>
        <p:txBody>
          <a:bodyPr/>
          <a:lstStyle/>
          <a:p>
            <a:r>
              <a:rPr lang="en-US" dirty="0" err="1"/>
              <a:t>Phase_control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911" y="1168400"/>
            <a:ext cx="56784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process</a:t>
            </a:r>
            <a:r>
              <a:rPr lang="en-US" dirty="0"/>
              <a:t>(clock)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variable</a:t>
            </a:r>
            <a:r>
              <a:rPr lang="en-US" dirty="0"/>
              <a:t> </a:t>
            </a:r>
            <a:r>
              <a:rPr lang="en-US" dirty="0" err="1"/>
              <a:t>foward</a:t>
            </a:r>
            <a:r>
              <a:rPr lang="en-US" dirty="0"/>
              <a:t> : </a:t>
            </a:r>
            <a:r>
              <a:rPr lang="en-US" dirty="0" err="1"/>
              <a:t>std_logic</a:t>
            </a:r>
            <a:r>
              <a:rPr lang="en-US" dirty="0"/>
              <a:t> :='0';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begin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rising_edge</a:t>
            </a:r>
            <a:r>
              <a:rPr lang="en-US" dirty="0"/>
              <a:t>(clock)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then</a:t>
            </a:r>
            <a:r>
              <a:rPr lang="en-US" dirty="0"/>
              <a:t>			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foward</a:t>
            </a:r>
            <a:r>
              <a:rPr lang="en-US" dirty="0"/>
              <a:t> = '0'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then</a:t>
            </a:r>
          </a:p>
          <a:p>
            <a:r>
              <a:rPr lang="en-US" dirty="0"/>
              <a:t>			count &lt;= count +1;</a:t>
            </a:r>
          </a:p>
          <a:p>
            <a:r>
              <a:rPr lang="en-US" dirty="0"/>
              <a:t>			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elsif</a:t>
            </a:r>
            <a:r>
              <a:rPr lang="en-US" dirty="0"/>
              <a:t> </a:t>
            </a:r>
            <a:r>
              <a:rPr lang="en-US" dirty="0" err="1"/>
              <a:t>foward</a:t>
            </a:r>
            <a:r>
              <a:rPr lang="en-US" dirty="0"/>
              <a:t> = '1'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then</a:t>
            </a:r>
          </a:p>
          <a:p>
            <a:r>
              <a:rPr lang="en-US" dirty="0"/>
              <a:t>			count &lt;= count - 1;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end if</a:t>
            </a:r>
            <a:r>
              <a:rPr lang="en-US" dirty="0"/>
              <a:t>;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if</a:t>
            </a:r>
            <a:r>
              <a:rPr lang="en-US" dirty="0"/>
              <a:t> count = max_val-1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then</a:t>
            </a:r>
          </a:p>
          <a:p>
            <a:r>
              <a:rPr lang="en-US" dirty="0"/>
              <a:t>			</a:t>
            </a:r>
            <a:r>
              <a:rPr lang="en-US" dirty="0" err="1"/>
              <a:t>foward</a:t>
            </a:r>
            <a:r>
              <a:rPr lang="en-US" dirty="0"/>
              <a:t> := '1';</a:t>
            </a:r>
          </a:p>
          <a:p>
            <a:r>
              <a:rPr lang="en-US" dirty="0"/>
              <a:t>			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elsif</a:t>
            </a:r>
            <a:r>
              <a:rPr lang="en-US" dirty="0"/>
              <a:t> count = 1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then</a:t>
            </a:r>
          </a:p>
          <a:p>
            <a:r>
              <a:rPr lang="en-US" dirty="0"/>
              <a:t>			</a:t>
            </a:r>
            <a:r>
              <a:rPr lang="en-US" dirty="0" err="1"/>
              <a:t>foward</a:t>
            </a:r>
            <a:r>
              <a:rPr lang="en-US" dirty="0"/>
              <a:t> :='0';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end if</a:t>
            </a:r>
            <a:r>
              <a:rPr lang="en-US" dirty="0"/>
              <a:t>;		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end if</a:t>
            </a:r>
            <a:r>
              <a:rPr lang="en-US" dirty="0"/>
              <a:t>;			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end process</a:t>
            </a:r>
            <a:r>
              <a:rPr lang="en-US" dirty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5731" y="1809582"/>
            <a:ext cx="3861844" cy="37657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5731" y="5205967"/>
            <a:ext cx="386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phase_control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53065" y="2016916"/>
            <a:ext cx="930277" cy="369332"/>
            <a:chOff x="0" y="3050421"/>
            <a:chExt cx="1285875" cy="3693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48049" y="3253778"/>
              <a:ext cx="637826" cy="0"/>
            </a:xfrm>
            <a:prstGeom prst="straightConnector1">
              <a:avLst/>
            </a:prstGeom>
            <a:ln w="6350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05042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clk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49964" y="4836635"/>
            <a:ext cx="2025670" cy="369332"/>
            <a:chOff x="648049" y="3069112"/>
            <a:chExt cx="2799982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48049" y="3253778"/>
              <a:ext cx="637826" cy="0"/>
            </a:xfrm>
            <a:prstGeom prst="straightConnector1">
              <a:avLst/>
            </a:prstGeom>
            <a:ln w="6350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9446" y="3069112"/>
              <a:ext cx="215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pwm_phase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1CD5A-7DF8-4BF3-8696-A11DF884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286751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E6EC9389-50C4-406E-9919-D7AF1465290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3238" y="232446"/>
            <a:ext cx="11356731" cy="638816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689FC-10AB-46F9-AB13-97110631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240713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Batteries in Power Systems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Series - add voltage</a:t>
            </a:r>
            <a:endParaRPr/>
          </a:p>
          <a:p>
            <a:r>
              <a:rPr lang="en"/>
              <a:t>Parallel - add capacity</a:t>
            </a:r>
            <a:endParaRPr/>
          </a:p>
          <a:p>
            <a:r>
              <a:rPr lang="en"/>
              <a:t>Series/parallel - add voltage and capacity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485" y="1536633"/>
            <a:ext cx="5904633" cy="3402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477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Challenges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25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Challenges</a:t>
            </a:r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trike="sngStrike" dirty="0"/>
              <a:t>Change the phase of the PWM Signal</a:t>
            </a:r>
            <a:endParaRPr strike="sngStrike" dirty="0"/>
          </a:p>
          <a:p>
            <a:pPr lvl="1">
              <a:spcBef>
                <a:spcPts val="0"/>
              </a:spcBef>
            </a:pPr>
            <a:r>
              <a:rPr lang="en" strike="sngStrike" dirty="0"/>
              <a:t>VHDL will not take default values at startup</a:t>
            </a:r>
            <a:endParaRPr strike="sngStrike" dirty="0"/>
          </a:p>
          <a:p>
            <a:pPr lvl="1">
              <a:spcBef>
                <a:spcPts val="0"/>
              </a:spcBef>
            </a:pPr>
            <a:r>
              <a:rPr lang="en" strike="sngStrike" dirty="0"/>
              <a:t>Requires a state to compare startup</a:t>
            </a:r>
            <a:endParaRPr strike="sngStrike" dirty="0"/>
          </a:p>
          <a:p>
            <a:r>
              <a:rPr lang="en" dirty="0"/>
              <a:t>Difficult getting analog input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Limited documentation on ADC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Software version mismatch with what is available</a:t>
            </a:r>
          </a:p>
          <a:p>
            <a:pPr lvl="1">
              <a:spcBef>
                <a:spcPts val="0"/>
              </a:spcBef>
            </a:pPr>
            <a:r>
              <a:rPr lang="en" dirty="0"/>
              <a:t>Software not working with FPGA correctly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1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390101"/>
            <a:ext cx="8621328" cy="60777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03A77-FDDD-4A6A-A856-DDD5BD76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3550794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7" y="0"/>
            <a:ext cx="10058400" cy="62981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C6516-B376-49EA-B609-D623E081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307954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513"/>
            <a:ext cx="10058400" cy="38057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AA176-B06D-408C-B343-7EDB672D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3503298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2104840"/>
            <a:ext cx="6554115" cy="26483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E635D-44CE-4E14-A748-303D2236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2524912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49" y="256732"/>
            <a:ext cx="4305901" cy="63445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F90D-CE69-4D7C-ABEF-05C7F1E3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258638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What’s Next?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Receive analog input into FPGA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Convert ADC input to integer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Integer input to PWM “phaser” is working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622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Literature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3307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200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Overview of Dual-Active-Bridge Isolated bidirectional DC-DC Converter for High-Frequency-Link Power-Conversion System</a:t>
            </a:r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body" idx="1"/>
          </p:nvPr>
        </p:nvSpPr>
        <p:spPr>
          <a:xfrm>
            <a:off x="415600" y="2602967"/>
            <a:ext cx="11360800" cy="34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Overview of Dual-Active-Bridges</a:t>
            </a:r>
            <a:endParaRPr/>
          </a:p>
          <a:p>
            <a:pPr>
              <a:spcBef>
                <a:spcPts val="2133"/>
              </a:spcBef>
            </a:pPr>
            <a:r>
              <a:rPr lang="en"/>
              <a:t>Applications and Use</a:t>
            </a:r>
            <a:endParaRPr/>
          </a:p>
          <a:p>
            <a:r>
              <a:rPr lang="en"/>
              <a:t>How they work</a:t>
            </a:r>
            <a:endParaRPr/>
          </a:p>
          <a:p>
            <a:r>
              <a:rPr lang="en"/>
              <a:t>Methods of Control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833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Problem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Lithium Ion battery cells are 3.7 Volts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120V/3.7V = 33 cells</a:t>
            </a:r>
            <a:endParaRPr/>
          </a:p>
          <a:p>
            <a:r>
              <a:rPr lang="en"/>
              <a:t>Cells frequently go bad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Charging capacity depends of the worst cell</a:t>
            </a:r>
            <a:endParaRPr/>
          </a:p>
          <a:p>
            <a:r>
              <a:rPr lang="en"/>
              <a:t>Can be expensive and time consuming to find and replace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Need to bring the power off line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0638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FPGA Prototyping by VHDL Examples</a:t>
            </a:r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Example projects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UART explanation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98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Altera Documentation</a:t>
            </a:r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ADC Documentation and tutorials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816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Questions</a:t>
            </a:r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A3FF4A-A1B5-4605-856A-59B2267D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https://github.com/milljohn/2018_REU</a:t>
            </a:r>
          </a:p>
        </p:txBody>
      </p:sp>
    </p:spTree>
    <p:extLst>
      <p:ext uri="{BB962C8B-B14F-4D97-AF65-F5344CB8AC3E}">
        <p14:creationId xmlns:p14="http://schemas.microsoft.com/office/powerpoint/2010/main" val="267792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What if there was a better way?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20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Dual-Active-Bridge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60167"/>
            <a:ext cx="11785605" cy="3516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263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59084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Dual-Active-Bridge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Step up the voltage of each cell</a:t>
            </a:r>
            <a:endParaRPr/>
          </a:p>
          <a:p>
            <a:r>
              <a:rPr lang="en"/>
              <a:t>Charging more efficient</a:t>
            </a:r>
            <a:endParaRPr/>
          </a:p>
          <a:p>
            <a:r>
              <a:rPr lang="en"/>
              <a:t>Bad cells easier to replace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436" y="2899273"/>
            <a:ext cx="7871569" cy="2348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59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The Problem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837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Problems with using a Dual-Active-Bridge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Expensive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Each cell will need its own DAB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Circuitry required to drive DAB relatively expensive</a:t>
            </a:r>
            <a:endParaRPr/>
          </a:p>
          <a:p>
            <a:r>
              <a:rPr lang="en"/>
              <a:t>Bulky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Circuits are relatively large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Can be power hungry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2116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1693</TotalTime>
  <Words>807</Words>
  <Application>Microsoft Office PowerPoint</Application>
  <PresentationFormat>Widescreen</PresentationFormat>
  <Paragraphs>208</Paragraphs>
  <Slides>42</Slides>
  <Notes>27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Century Gothic</vt:lpstr>
      <vt:lpstr>Wingdings 3</vt:lpstr>
      <vt:lpstr>Ion</vt:lpstr>
      <vt:lpstr>Controller for Distributed Power Processing in Battery Packs </vt:lpstr>
      <vt:lpstr>Batteries in Power Systems</vt:lpstr>
      <vt:lpstr>Batteries in Power Systems</vt:lpstr>
      <vt:lpstr>The Problem</vt:lpstr>
      <vt:lpstr>What if there was a better way?</vt:lpstr>
      <vt:lpstr>Dual-Active-Bridge</vt:lpstr>
      <vt:lpstr>Dual-Active-Bridge</vt:lpstr>
      <vt:lpstr>The Problem</vt:lpstr>
      <vt:lpstr>Problems with using a Dual-Active-Bridge</vt:lpstr>
      <vt:lpstr>The Big Picture</vt:lpstr>
      <vt:lpstr>What is done so far</vt:lpstr>
      <vt:lpstr>REU Project</vt:lpstr>
      <vt:lpstr>FPGA</vt:lpstr>
      <vt:lpstr>DE10-Nano</vt:lpstr>
      <vt:lpstr>PowerPoint Presentation</vt:lpstr>
      <vt:lpstr>PowerPoint Presentation</vt:lpstr>
      <vt:lpstr>VHDL Design</vt:lpstr>
      <vt:lpstr>PowerPoint Presentation</vt:lpstr>
      <vt:lpstr>PowerPoint Presentation</vt:lpstr>
      <vt:lpstr>VHDL &amp; Block Diagrams</vt:lpstr>
      <vt:lpstr>PWM Output</vt:lpstr>
      <vt:lpstr>PWM Output With Inverse</vt:lpstr>
      <vt:lpstr>PWM Output With Phase Shift</vt:lpstr>
      <vt:lpstr>PWM Block Diagram</vt:lpstr>
      <vt:lpstr>Auto Phase Shift Block Diagram</vt:lpstr>
      <vt:lpstr>Top Level Block Diagram</vt:lpstr>
      <vt:lpstr>Phaser Block Diagram</vt:lpstr>
      <vt:lpstr>Phase_control</vt:lpstr>
      <vt:lpstr>PowerPoint Presentation</vt:lpstr>
      <vt:lpstr>Challenges</vt:lpstr>
      <vt:lpstr>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</vt:lpstr>
      <vt:lpstr>Literature</vt:lpstr>
      <vt:lpstr>Overview of Dual-Active-Bridge Isolated bidirectional DC-DC Converter for High-Frequency-Link Power-Conversion System</vt:lpstr>
      <vt:lpstr>FPGA Prototyping by VHDL Examples</vt:lpstr>
      <vt:lpstr>Altera Documentation</vt:lpstr>
      <vt:lpstr>Questions</vt:lpstr>
    </vt:vector>
  </TitlesOfParts>
  <Company>NMSU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Miller</dc:creator>
  <cp:lastModifiedBy>John Miller</cp:lastModifiedBy>
  <cp:revision>26</cp:revision>
  <dcterms:created xsi:type="dcterms:W3CDTF">2018-07-27T19:16:11Z</dcterms:created>
  <dcterms:modified xsi:type="dcterms:W3CDTF">2018-07-30T07:23:14Z</dcterms:modified>
</cp:coreProperties>
</file>