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5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45D10-1D31-4CFC-B76B-F4A00885E0FA}" v="838" dt="2023-10-26T21:11:40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441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9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0407F-191D-44EC-A3C5-69647440BFC9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 rtlCol="0"/>
        <a:lstStyle/>
        <a:p>
          <a:pPr rtl="0"/>
          <a:endParaRPr lang="en-US"/>
        </a:p>
      </dgm:t>
    </dgm:pt>
    <dgm:pt modelId="{4F2A1D3E-E19F-455D-859F-C40136366B3D}">
      <dgm:prSet phldr="0" custT="1"/>
      <dgm:spPr/>
      <dgm:t>
        <a:bodyPr rtlCol="0"/>
        <a:lstStyle/>
        <a:p>
          <a:pPr rtl="0"/>
          <a:r>
            <a:rPr lang="ru-RU" sz="2800" noProof="0" dirty="0">
              <a:latin typeface="Times New Roman"/>
              <a:cs typeface="Times New Roman"/>
            </a:rPr>
            <a:t>Яндекс.Деньги</a:t>
          </a:r>
        </a:p>
      </dgm:t>
    </dgm:pt>
    <dgm:pt modelId="{D2DA1E0C-46CA-43FE-AD0E-1FF5A487E9EC}" type="parTrans" cxnId="{2DD1656A-1B48-4AFC-A65D-081443F407D0}">
      <dgm:prSet/>
      <dgm:spPr/>
      <dgm:t>
        <a:bodyPr rtlCol="0"/>
        <a:lstStyle/>
        <a:p>
          <a:pPr rtl="0"/>
          <a:endParaRPr lang="en-US"/>
        </a:p>
      </dgm:t>
    </dgm:pt>
    <dgm:pt modelId="{D34FF2C9-9A85-4762-AD7F-0FD4259109E1}" type="sibTrans" cxnId="{2DD1656A-1B48-4AFC-A65D-081443F407D0}">
      <dgm:prSet/>
      <dgm:spPr/>
      <dgm:t>
        <a:bodyPr rtlCol="0"/>
        <a:lstStyle/>
        <a:p>
          <a:pPr rtl="0"/>
          <a:endParaRPr lang="en-US"/>
        </a:p>
      </dgm:t>
    </dgm:pt>
    <dgm:pt modelId="{4A266DF3-F699-481D-952B-06E94865913D}">
      <dgm:prSet phldr="0" custT="1"/>
      <dgm:spPr/>
      <dgm:t>
        <a:bodyPr rtlCol="0"/>
        <a:lstStyle/>
        <a:p>
          <a:pPr rtl="0"/>
          <a:r>
            <a:rPr lang="ru" sz="2800" dirty="0">
              <a:latin typeface="Times New Roman"/>
              <a:cs typeface="Times New Roman"/>
            </a:rPr>
            <a:t>QIWI</a:t>
          </a:r>
        </a:p>
      </dgm:t>
    </dgm:pt>
    <dgm:pt modelId="{59FC4C72-0240-44CF-8C29-7E4727E8C7E6}" type="parTrans" cxnId="{40A842E7-7BD1-4C4C-BC2D-27ADB1F124AC}">
      <dgm:prSet/>
      <dgm:spPr/>
      <dgm:t>
        <a:bodyPr rtlCol="0"/>
        <a:lstStyle/>
        <a:p>
          <a:pPr rtl="0"/>
          <a:endParaRPr lang="en-US"/>
        </a:p>
      </dgm:t>
    </dgm:pt>
    <dgm:pt modelId="{E43F7441-9245-4528-B8F7-2C400412818E}" type="sibTrans" cxnId="{40A842E7-7BD1-4C4C-BC2D-27ADB1F124AC}">
      <dgm:prSet/>
      <dgm:spPr/>
      <dgm:t>
        <a:bodyPr rtlCol="0"/>
        <a:lstStyle/>
        <a:p>
          <a:pPr rtl="0"/>
          <a:endParaRPr lang="en-US"/>
        </a:p>
      </dgm:t>
    </dgm:pt>
    <dgm:pt modelId="{01C95085-4C2D-4356-A570-C83CCEF090EE}">
      <dgm:prSet phldr="0" custT="1"/>
      <dgm:spPr/>
      <dgm:t>
        <a:bodyPr rtlCol="0"/>
        <a:lstStyle/>
        <a:p>
          <a:pPr rtl="0"/>
          <a:r>
            <a:rPr lang="ru" sz="2800" dirty="0">
              <a:latin typeface="Times New Roman"/>
              <a:cs typeface="Times New Roman"/>
            </a:rPr>
            <a:t>Webmoney</a:t>
          </a:r>
        </a:p>
      </dgm:t>
    </dgm:pt>
    <dgm:pt modelId="{1A37DCC7-773C-40E2-8E5C-227CCAB23176}" type="parTrans" cxnId="{E4D79477-D677-4768-9595-5D84F3189B84}">
      <dgm:prSet/>
      <dgm:spPr/>
      <dgm:t>
        <a:bodyPr rtlCol="0"/>
        <a:lstStyle/>
        <a:p>
          <a:pPr rtl="0"/>
          <a:endParaRPr lang="en-US"/>
        </a:p>
      </dgm:t>
    </dgm:pt>
    <dgm:pt modelId="{0B095CAA-79B6-4FBE-87CC-C4771004C1DA}" type="sibTrans" cxnId="{E4D79477-D677-4768-9595-5D84F3189B84}">
      <dgm:prSet/>
      <dgm:spPr/>
      <dgm:t>
        <a:bodyPr rtlCol="0"/>
        <a:lstStyle/>
        <a:p>
          <a:pPr rtl="0"/>
          <a:endParaRPr lang="en-US"/>
        </a:p>
      </dgm:t>
    </dgm:pt>
    <dgm:pt modelId="{4FB41823-BC59-46D4-9CBC-E9595939B9BC}">
      <dgm:prSet phldr="0" custT="1"/>
      <dgm:spPr/>
      <dgm:t>
        <a:bodyPr rtlCol="0"/>
        <a:lstStyle/>
        <a:p>
          <a:pPr rtl="0"/>
          <a:r>
            <a:rPr lang="ru" sz="2800" dirty="0">
              <a:latin typeface="Times New Roman"/>
              <a:cs typeface="Times New Roman"/>
            </a:rPr>
            <a:t>Paypal</a:t>
          </a:r>
        </a:p>
      </dgm:t>
    </dgm:pt>
    <dgm:pt modelId="{7909C466-3CC6-471A-ADC0-471EF5FBA9B7}" type="parTrans" cxnId="{0505B190-7936-490E-9ABF-6141D1B0B273}">
      <dgm:prSet/>
      <dgm:spPr/>
      <dgm:t>
        <a:bodyPr rtlCol="0"/>
        <a:lstStyle/>
        <a:p>
          <a:pPr rtl="0"/>
          <a:endParaRPr lang="en-US"/>
        </a:p>
      </dgm:t>
    </dgm:pt>
    <dgm:pt modelId="{A88136E4-6B4C-4EE8-9E5A-1F016A3C14DC}" type="sibTrans" cxnId="{0505B190-7936-490E-9ABF-6141D1B0B273}">
      <dgm:prSet/>
      <dgm:spPr/>
      <dgm:t>
        <a:bodyPr rtlCol="0"/>
        <a:lstStyle/>
        <a:p>
          <a:pPr rtl="0"/>
          <a:endParaRPr lang="en-US"/>
        </a:p>
      </dgm:t>
    </dgm:pt>
    <dgm:pt modelId="{22B5111B-463D-47D1-954F-127C30012F9F}" type="pres">
      <dgm:prSet presAssocID="{6B10407F-191D-44EC-A3C5-69647440BFC9}" presName="vert0" presStyleCnt="0">
        <dgm:presLayoutVars>
          <dgm:dir/>
          <dgm:animOne val="branch"/>
          <dgm:animLvl val="lvl"/>
        </dgm:presLayoutVars>
      </dgm:prSet>
      <dgm:spPr/>
    </dgm:pt>
    <dgm:pt modelId="{10DA26D8-3205-49AB-9801-7479D75D0B9B}" type="pres">
      <dgm:prSet presAssocID="{4F2A1D3E-E19F-455D-859F-C40136366B3D}" presName="thickLine" presStyleLbl="alignNode1" presStyleIdx="0" presStyleCnt="4"/>
      <dgm:spPr/>
    </dgm:pt>
    <dgm:pt modelId="{678D6ACC-8BEB-4F60-8CD4-9CB2DDE72612}" type="pres">
      <dgm:prSet presAssocID="{4F2A1D3E-E19F-455D-859F-C40136366B3D}" presName="horz1" presStyleCnt="0"/>
      <dgm:spPr/>
    </dgm:pt>
    <dgm:pt modelId="{278D475D-CCFA-4E93-A503-7548BD710D98}" type="pres">
      <dgm:prSet presAssocID="{4F2A1D3E-E19F-455D-859F-C40136366B3D}" presName="tx1" presStyleLbl="revTx" presStyleIdx="0" presStyleCnt="4"/>
      <dgm:spPr/>
    </dgm:pt>
    <dgm:pt modelId="{51866F1A-9654-4DD6-B628-9CEF2A359C7D}" type="pres">
      <dgm:prSet presAssocID="{4F2A1D3E-E19F-455D-859F-C40136366B3D}" presName="vert1" presStyleCnt="0"/>
      <dgm:spPr/>
    </dgm:pt>
    <dgm:pt modelId="{D3985387-25A2-4EB6-99AD-2664D2661A5C}" type="pres">
      <dgm:prSet presAssocID="{4A266DF3-F699-481D-952B-06E94865913D}" presName="thickLine" presStyleLbl="alignNode1" presStyleIdx="1" presStyleCnt="4"/>
      <dgm:spPr/>
    </dgm:pt>
    <dgm:pt modelId="{D93FF54B-7422-4E12-8F54-0440562FEA00}" type="pres">
      <dgm:prSet presAssocID="{4A266DF3-F699-481D-952B-06E94865913D}" presName="horz1" presStyleCnt="0"/>
      <dgm:spPr/>
    </dgm:pt>
    <dgm:pt modelId="{3844A50A-7598-4C44-A3FD-CCE61E6BCEA0}" type="pres">
      <dgm:prSet presAssocID="{4A266DF3-F699-481D-952B-06E94865913D}" presName="tx1" presStyleLbl="revTx" presStyleIdx="1" presStyleCnt="4"/>
      <dgm:spPr/>
    </dgm:pt>
    <dgm:pt modelId="{52264B7A-13F0-4086-9BFF-154C471D9488}" type="pres">
      <dgm:prSet presAssocID="{4A266DF3-F699-481D-952B-06E94865913D}" presName="vert1" presStyleCnt="0"/>
      <dgm:spPr/>
    </dgm:pt>
    <dgm:pt modelId="{0E99E569-0DA0-4A1F-855A-45FE9C2A465F}" type="pres">
      <dgm:prSet presAssocID="{01C95085-4C2D-4356-A570-C83CCEF090EE}" presName="thickLine" presStyleLbl="alignNode1" presStyleIdx="2" presStyleCnt="4"/>
      <dgm:spPr/>
    </dgm:pt>
    <dgm:pt modelId="{E928D5FC-4B8D-4EAC-BECF-2325D3247CB5}" type="pres">
      <dgm:prSet presAssocID="{01C95085-4C2D-4356-A570-C83CCEF090EE}" presName="horz1" presStyleCnt="0"/>
      <dgm:spPr/>
    </dgm:pt>
    <dgm:pt modelId="{A6486D84-853E-4D93-85FB-A93C2AB50F27}" type="pres">
      <dgm:prSet presAssocID="{01C95085-4C2D-4356-A570-C83CCEF090EE}" presName="tx1" presStyleLbl="revTx" presStyleIdx="2" presStyleCnt="4"/>
      <dgm:spPr/>
    </dgm:pt>
    <dgm:pt modelId="{E0FEAD18-8D45-4A8F-BDC5-71384C79ABB6}" type="pres">
      <dgm:prSet presAssocID="{01C95085-4C2D-4356-A570-C83CCEF090EE}" presName="vert1" presStyleCnt="0"/>
      <dgm:spPr/>
    </dgm:pt>
    <dgm:pt modelId="{B0421C79-5D98-43A9-B899-C8AB3E8CBA2F}" type="pres">
      <dgm:prSet presAssocID="{4FB41823-BC59-46D4-9CBC-E9595939B9BC}" presName="thickLine" presStyleLbl="alignNode1" presStyleIdx="3" presStyleCnt="4"/>
      <dgm:spPr/>
    </dgm:pt>
    <dgm:pt modelId="{E69FFEFD-3FAC-4CFD-A3FD-3BC8B08F6425}" type="pres">
      <dgm:prSet presAssocID="{4FB41823-BC59-46D4-9CBC-E9595939B9BC}" presName="horz1" presStyleCnt="0"/>
      <dgm:spPr/>
    </dgm:pt>
    <dgm:pt modelId="{73421EB2-879A-441E-8FA1-1781101EFA83}" type="pres">
      <dgm:prSet presAssocID="{4FB41823-BC59-46D4-9CBC-E9595939B9BC}" presName="tx1" presStyleLbl="revTx" presStyleIdx="3" presStyleCnt="4"/>
      <dgm:spPr/>
    </dgm:pt>
    <dgm:pt modelId="{6A9A9880-1F62-498C-89F7-71D2BAAAB5C2}" type="pres">
      <dgm:prSet presAssocID="{4FB41823-BC59-46D4-9CBC-E9595939B9BC}" presName="vert1" presStyleCnt="0"/>
      <dgm:spPr/>
    </dgm:pt>
  </dgm:ptLst>
  <dgm:cxnLst>
    <dgm:cxn modelId="{FFED8F60-F3D0-41E6-94FC-E9AB154C2B38}" type="presOf" srcId="{6B10407F-191D-44EC-A3C5-69647440BFC9}" destId="{22B5111B-463D-47D1-954F-127C30012F9F}" srcOrd="0" destOrd="0" presId="urn:microsoft.com/office/officeart/2008/layout/LinedList"/>
    <dgm:cxn modelId="{2DD1656A-1B48-4AFC-A65D-081443F407D0}" srcId="{6B10407F-191D-44EC-A3C5-69647440BFC9}" destId="{4F2A1D3E-E19F-455D-859F-C40136366B3D}" srcOrd="0" destOrd="0" parTransId="{D2DA1E0C-46CA-43FE-AD0E-1FF5A487E9EC}" sibTransId="{D34FF2C9-9A85-4762-AD7F-0FD4259109E1}"/>
    <dgm:cxn modelId="{98712C70-73F2-45FD-853A-6632DB76CCA0}" type="presOf" srcId="{4FB41823-BC59-46D4-9CBC-E9595939B9BC}" destId="{73421EB2-879A-441E-8FA1-1781101EFA83}" srcOrd="0" destOrd="0" presId="urn:microsoft.com/office/officeart/2008/layout/LinedList"/>
    <dgm:cxn modelId="{B49E4472-5013-4930-AA1B-8D752D8A149E}" type="presOf" srcId="{4A266DF3-F699-481D-952B-06E94865913D}" destId="{3844A50A-7598-4C44-A3FD-CCE61E6BCEA0}" srcOrd="0" destOrd="0" presId="urn:microsoft.com/office/officeart/2008/layout/LinedList"/>
    <dgm:cxn modelId="{E4D79477-D677-4768-9595-5D84F3189B84}" srcId="{6B10407F-191D-44EC-A3C5-69647440BFC9}" destId="{01C95085-4C2D-4356-A570-C83CCEF090EE}" srcOrd="2" destOrd="0" parTransId="{1A37DCC7-773C-40E2-8E5C-227CCAB23176}" sibTransId="{0B095CAA-79B6-4FBE-87CC-C4771004C1DA}"/>
    <dgm:cxn modelId="{0505B190-7936-490E-9ABF-6141D1B0B273}" srcId="{6B10407F-191D-44EC-A3C5-69647440BFC9}" destId="{4FB41823-BC59-46D4-9CBC-E9595939B9BC}" srcOrd="3" destOrd="0" parTransId="{7909C466-3CC6-471A-ADC0-471EF5FBA9B7}" sibTransId="{A88136E4-6B4C-4EE8-9E5A-1F016A3C14DC}"/>
    <dgm:cxn modelId="{58870CA3-7368-4474-A8C9-45B8D95ADEEF}" type="presOf" srcId="{01C95085-4C2D-4356-A570-C83CCEF090EE}" destId="{A6486D84-853E-4D93-85FB-A93C2AB50F27}" srcOrd="0" destOrd="0" presId="urn:microsoft.com/office/officeart/2008/layout/LinedList"/>
    <dgm:cxn modelId="{EB419DE6-48E0-4B50-89DB-5DF8053FDB1D}" type="presOf" srcId="{4F2A1D3E-E19F-455D-859F-C40136366B3D}" destId="{278D475D-CCFA-4E93-A503-7548BD710D98}" srcOrd="0" destOrd="0" presId="urn:microsoft.com/office/officeart/2008/layout/LinedList"/>
    <dgm:cxn modelId="{40A842E7-7BD1-4C4C-BC2D-27ADB1F124AC}" srcId="{6B10407F-191D-44EC-A3C5-69647440BFC9}" destId="{4A266DF3-F699-481D-952B-06E94865913D}" srcOrd="1" destOrd="0" parTransId="{59FC4C72-0240-44CF-8C29-7E4727E8C7E6}" sibTransId="{E43F7441-9245-4528-B8F7-2C400412818E}"/>
    <dgm:cxn modelId="{BB1C6B6D-326D-479E-8F64-9CEF302864D1}" type="presParOf" srcId="{22B5111B-463D-47D1-954F-127C30012F9F}" destId="{10DA26D8-3205-49AB-9801-7479D75D0B9B}" srcOrd="0" destOrd="0" presId="urn:microsoft.com/office/officeart/2008/layout/LinedList"/>
    <dgm:cxn modelId="{D3DD40AF-CE40-4925-AEA6-F027E8B9F2C5}" type="presParOf" srcId="{22B5111B-463D-47D1-954F-127C30012F9F}" destId="{678D6ACC-8BEB-4F60-8CD4-9CB2DDE72612}" srcOrd="1" destOrd="0" presId="urn:microsoft.com/office/officeart/2008/layout/LinedList"/>
    <dgm:cxn modelId="{FF599D42-558C-44A5-8A5E-7C327C06A833}" type="presParOf" srcId="{678D6ACC-8BEB-4F60-8CD4-9CB2DDE72612}" destId="{278D475D-CCFA-4E93-A503-7548BD710D98}" srcOrd="0" destOrd="0" presId="urn:microsoft.com/office/officeart/2008/layout/LinedList"/>
    <dgm:cxn modelId="{5D1F601B-0D17-448D-B066-F34B226ABC8A}" type="presParOf" srcId="{678D6ACC-8BEB-4F60-8CD4-9CB2DDE72612}" destId="{51866F1A-9654-4DD6-B628-9CEF2A359C7D}" srcOrd="1" destOrd="0" presId="urn:microsoft.com/office/officeart/2008/layout/LinedList"/>
    <dgm:cxn modelId="{6D05A860-65BB-4461-A8D8-C78BACE11AA5}" type="presParOf" srcId="{22B5111B-463D-47D1-954F-127C30012F9F}" destId="{D3985387-25A2-4EB6-99AD-2664D2661A5C}" srcOrd="2" destOrd="0" presId="urn:microsoft.com/office/officeart/2008/layout/LinedList"/>
    <dgm:cxn modelId="{F6C4D070-B879-4D58-BD60-167A025AE2C5}" type="presParOf" srcId="{22B5111B-463D-47D1-954F-127C30012F9F}" destId="{D93FF54B-7422-4E12-8F54-0440562FEA00}" srcOrd="3" destOrd="0" presId="urn:microsoft.com/office/officeart/2008/layout/LinedList"/>
    <dgm:cxn modelId="{24531359-C210-419D-8360-CEFEF5EE5E4F}" type="presParOf" srcId="{D93FF54B-7422-4E12-8F54-0440562FEA00}" destId="{3844A50A-7598-4C44-A3FD-CCE61E6BCEA0}" srcOrd="0" destOrd="0" presId="urn:microsoft.com/office/officeart/2008/layout/LinedList"/>
    <dgm:cxn modelId="{828F0CCE-CC5B-400C-A6AA-189FD6A389AD}" type="presParOf" srcId="{D93FF54B-7422-4E12-8F54-0440562FEA00}" destId="{52264B7A-13F0-4086-9BFF-154C471D9488}" srcOrd="1" destOrd="0" presId="urn:microsoft.com/office/officeart/2008/layout/LinedList"/>
    <dgm:cxn modelId="{611BB20E-089B-4716-B234-26A660745C13}" type="presParOf" srcId="{22B5111B-463D-47D1-954F-127C30012F9F}" destId="{0E99E569-0DA0-4A1F-855A-45FE9C2A465F}" srcOrd="4" destOrd="0" presId="urn:microsoft.com/office/officeart/2008/layout/LinedList"/>
    <dgm:cxn modelId="{B4DF7590-3C08-44E7-A89C-5E229C030D31}" type="presParOf" srcId="{22B5111B-463D-47D1-954F-127C30012F9F}" destId="{E928D5FC-4B8D-4EAC-BECF-2325D3247CB5}" srcOrd="5" destOrd="0" presId="urn:microsoft.com/office/officeart/2008/layout/LinedList"/>
    <dgm:cxn modelId="{60968EA9-95D9-4BCA-B38D-D07F43E11601}" type="presParOf" srcId="{E928D5FC-4B8D-4EAC-BECF-2325D3247CB5}" destId="{A6486D84-853E-4D93-85FB-A93C2AB50F27}" srcOrd="0" destOrd="0" presId="urn:microsoft.com/office/officeart/2008/layout/LinedList"/>
    <dgm:cxn modelId="{127F36EE-6580-4F6E-8AE6-21A966AE2466}" type="presParOf" srcId="{E928D5FC-4B8D-4EAC-BECF-2325D3247CB5}" destId="{E0FEAD18-8D45-4A8F-BDC5-71384C79ABB6}" srcOrd="1" destOrd="0" presId="urn:microsoft.com/office/officeart/2008/layout/LinedList"/>
    <dgm:cxn modelId="{19C47F16-8683-46D1-AC77-E879C6D35DD5}" type="presParOf" srcId="{22B5111B-463D-47D1-954F-127C30012F9F}" destId="{B0421C79-5D98-43A9-B899-C8AB3E8CBA2F}" srcOrd="6" destOrd="0" presId="urn:microsoft.com/office/officeart/2008/layout/LinedList"/>
    <dgm:cxn modelId="{DDB308E0-FE78-467F-8402-B0507EA0862A}" type="presParOf" srcId="{22B5111B-463D-47D1-954F-127C30012F9F}" destId="{E69FFEFD-3FAC-4CFD-A3FD-3BC8B08F6425}" srcOrd="7" destOrd="0" presId="urn:microsoft.com/office/officeart/2008/layout/LinedList"/>
    <dgm:cxn modelId="{1E1656A3-E48B-4062-B19B-5E033624DE69}" type="presParOf" srcId="{E69FFEFD-3FAC-4CFD-A3FD-3BC8B08F6425}" destId="{73421EB2-879A-441E-8FA1-1781101EFA83}" srcOrd="0" destOrd="0" presId="urn:microsoft.com/office/officeart/2008/layout/LinedList"/>
    <dgm:cxn modelId="{B1354D52-CB85-45EC-B2FD-64F15CDE0286}" type="presParOf" srcId="{E69FFEFD-3FAC-4CFD-A3FD-3BC8B08F6425}" destId="{6A9A9880-1F62-498C-89F7-71D2BAAAB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A26D8-3205-49AB-9801-7479D75D0B9B}">
      <dsp:nvSpPr>
        <dsp:cNvPr id="0" name=""/>
        <dsp:cNvSpPr/>
      </dsp:nvSpPr>
      <dsp:spPr>
        <a:xfrm>
          <a:off x="0" y="0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8D475D-CCFA-4E93-A503-7548BD710D98}">
      <dsp:nvSpPr>
        <dsp:cNvPr id="0" name=""/>
        <dsp:cNvSpPr/>
      </dsp:nvSpPr>
      <dsp:spPr>
        <a:xfrm>
          <a:off x="0" y="0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noProof="0" dirty="0">
              <a:latin typeface="Times New Roman"/>
              <a:cs typeface="Times New Roman"/>
            </a:rPr>
            <a:t>Яндекс.Деньги</a:t>
          </a:r>
        </a:p>
      </dsp:txBody>
      <dsp:txXfrm>
        <a:off x="0" y="0"/>
        <a:ext cx="6305550" cy="1393321"/>
      </dsp:txXfrm>
    </dsp:sp>
    <dsp:sp modelId="{D3985387-25A2-4EB6-99AD-2664D2661A5C}">
      <dsp:nvSpPr>
        <dsp:cNvPr id="0" name=""/>
        <dsp:cNvSpPr/>
      </dsp:nvSpPr>
      <dsp:spPr>
        <a:xfrm>
          <a:off x="0" y="1393321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44A50A-7598-4C44-A3FD-CCE61E6BCEA0}">
      <dsp:nvSpPr>
        <dsp:cNvPr id="0" name=""/>
        <dsp:cNvSpPr/>
      </dsp:nvSpPr>
      <dsp:spPr>
        <a:xfrm>
          <a:off x="0" y="1393321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" sz="2800" kern="1200" dirty="0">
              <a:latin typeface="Times New Roman"/>
              <a:cs typeface="Times New Roman"/>
            </a:rPr>
            <a:t>QIWI</a:t>
          </a:r>
        </a:p>
      </dsp:txBody>
      <dsp:txXfrm>
        <a:off x="0" y="1393321"/>
        <a:ext cx="6305550" cy="1393321"/>
      </dsp:txXfrm>
    </dsp:sp>
    <dsp:sp modelId="{0E99E569-0DA0-4A1F-855A-45FE9C2A465F}">
      <dsp:nvSpPr>
        <dsp:cNvPr id="0" name=""/>
        <dsp:cNvSpPr/>
      </dsp:nvSpPr>
      <dsp:spPr>
        <a:xfrm>
          <a:off x="0" y="2786642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86D84-853E-4D93-85FB-A93C2AB50F27}">
      <dsp:nvSpPr>
        <dsp:cNvPr id="0" name=""/>
        <dsp:cNvSpPr/>
      </dsp:nvSpPr>
      <dsp:spPr>
        <a:xfrm>
          <a:off x="0" y="2786642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" sz="2800" kern="1200" dirty="0">
              <a:latin typeface="Times New Roman"/>
              <a:cs typeface="Times New Roman"/>
            </a:rPr>
            <a:t>Webmoney</a:t>
          </a:r>
        </a:p>
      </dsp:txBody>
      <dsp:txXfrm>
        <a:off x="0" y="2786642"/>
        <a:ext cx="6305550" cy="1393321"/>
      </dsp:txXfrm>
    </dsp:sp>
    <dsp:sp modelId="{B0421C79-5D98-43A9-B899-C8AB3E8CBA2F}">
      <dsp:nvSpPr>
        <dsp:cNvPr id="0" name=""/>
        <dsp:cNvSpPr/>
      </dsp:nvSpPr>
      <dsp:spPr>
        <a:xfrm>
          <a:off x="0" y="4179963"/>
          <a:ext cx="63055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421EB2-879A-441E-8FA1-1781101EFA83}">
      <dsp:nvSpPr>
        <dsp:cNvPr id="0" name=""/>
        <dsp:cNvSpPr/>
      </dsp:nvSpPr>
      <dsp:spPr>
        <a:xfrm>
          <a:off x="0" y="4179963"/>
          <a:ext cx="6305550" cy="1393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" sz="2800" kern="1200" dirty="0">
              <a:latin typeface="Times New Roman"/>
              <a:cs typeface="Times New Roman"/>
            </a:rPr>
            <a:t>Paypal</a:t>
          </a:r>
        </a:p>
      </dsp:txBody>
      <dsp:txXfrm>
        <a:off x="0" y="4179963"/>
        <a:ext cx="6305550" cy="1393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E5BAF0-406B-4DAC-BDEB-B8AB04FBA619}" type="datetime1">
              <a:rPr lang="ru-RU" smtClean="0"/>
              <a:t>27.10.2023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FCFFF0-B784-4FE7-8A38-F89DE294F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ED60E9-ECAF-493A-912B-2A6EDF8487B0}" type="datetime1">
              <a:rPr lang="ru-RU" noProof="0" smtClean="0"/>
              <a:t>27.10.2023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8C672F-171E-46DC-915C-C7BCF99F5C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8C672F-171E-46DC-915C-C7BCF99F5C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225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4053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896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8553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761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6445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7452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3565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82045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5770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 6" title="круг с выемками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8000" spc="800" baseline="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D7A18886-630A-4775-ABDA-04A3FE4225E5}" type="datetime1">
              <a:rPr lang="ru-RU" noProof="0" smtClean="0"/>
              <a:t>27.10.2023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Прямоугольник 12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94C00F-CBEB-4140-B79D-B1D6A5DC7CD3}" type="datetime1">
              <a:rPr lang="ru-RU" noProof="0" smtClean="0"/>
              <a:t>27.10.2023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FCF47-47C7-47BA-8D30-C26998A7AF50}" type="datetime1">
              <a:rPr lang="ru-RU" noProof="0" smtClean="0"/>
              <a:t>27.10.2023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CAA4B1-3F0D-402F-B2E1-C87F64864A65}" type="datetime1">
              <a:rPr lang="ru-RU" noProof="0" smtClean="0"/>
              <a:t>27.10.2023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90502F68-D0CC-4B4C-ADB4-DD5F952F1B1C}" type="datetime1">
              <a:rPr lang="ru-RU" noProof="0" smtClean="0"/>
              <a:t>27.10.2023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7" name="Группа 6" title="волнообразная фигура слева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Полилиния 6" title="волнообразная фигура слева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Полилиния 11" title="встроенная волнообразная фигура слева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4A429-1180-4532-92E3-8778477FF2C3}" type="datetime1">
              <a:rPr lang="ru-RU" noProof="0" smtClean="0"/>
              <a:t>27.10.2023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0CCD9-05A8-4A33-B382-91D856615C69}" type="datetime1">
              <a:rPr lang="ru-RU" noProof="0" smtClean="0"/>
              <a:t>27.10.2023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D44F33-432E-4082-A824-D5D66CB9784E}" type="datetime1">
              <a:rPr lang="ru-RU" noProof="0" smtClean="0"/>
              <a:t>27.10.2023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CBB149-BC31-40AD-B3C3-6A55CB77094D}" type="datetime1">
              <a:rPr lang="ru-RU" noProof="0" smtClean="0"/>
              <a:t>27.10.2023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 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DD2DA999-D377-4622-815B-E78CC008ACE4}" type="datetime1">
              <a:rPr lang="ru-RU" noProof="0" smtClean="0"/>
              <a:t>27.10.2023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Прямоугольник 7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1" name="Полилиния 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 11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B48A3D70-BAAF-484D-84CD-8E76D9CC36EA}" type="datetime1">
              <a:rPr lang="ru-RU" noProof="0" smtClean="0"/>
              <a:t>27.10.2023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374092F-52EC-4871-981E-2794169A39AC}" type="datetime1">
              <a:rPr lang="ru-RU" noProof="0" smtClean="0"/>
              <a:t>27.10.2023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99DD5A9-4EF1-497E-92EF-2D23CF305E03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олилиния 6" title="Левый волнообразный край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 11" title="правая граница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/>
          <a:lstStyle/>
          <a:p>
            <a:r>
              <a:rPr lang="ru" sz="7000" dirty="0">
                <a:latin typeface="Times New Roman"/>
                <a:cs typeface="Times New Roman"/>
              </a:rPr>
              <a:t>Платёжные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A9CEF8D2-ADBC-CB12-9C6A-E6EE4D7D3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192" y="497762"/>
            <a:ext cx="7017488" cy="95113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6" name="Надпись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3513005" y="2360809"/>
            <a:ext cx="68380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2800" dirty="0">
                <a:latin typeface="Times New Roman" panose="02020603050405020304" pitchFamily="18" charset="0"/>
              </a:rPr>
              <a:t>Платежные системы облегчают процесс оплаты товаров и услуг, позволяют совершать бесконтактные и онлайн платежи</a:t>
            </a:r>
            <a:endParaRPr lang="ru-RU" sz="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 rtlCol="0">
            <a:normAutofit/>
          </a:bodyPr>
          <a:lstStyle/>
          <a:p>
            <a:r>
              <a:rPr lang="ru-RU" sz="4000" dirty="0">
                <a:latin typeface="Times New Roman"/>
                <a:cs typeface="Times New Roman"/>
              </a:rPr>
              <a:t>Что такое платежные системы и их роль в повседневной жизни</a:t>
            </a:r>
            <a:endParaRPr lang="ru-RU" sz="4000" dirty="0">
              <a:latin typeface="Times New Roman" panose="02020603050405020304" pitchFamily="18" charset="0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/>
                <a:cs typeface="Times New Roman"/>
              </a:rPr>
              <a:t>Платежные системы - это структуры, позволяющие людям </a:t>
            </a:r>
            <a:r>
              <a:rPr lang="ru-RU" sz="2800">
                <a:latin typeface="Times New Roman"/>
                <a:cs typeface="Times New Roman"/>
              </a:rPr>
              <a:t>осуществлять денежные транзакции с помощью электронных средств</a:t>
            </a:r>
            <a:endParaRPr lang="ru-RU" sz="2800" dirty="0">
              <a:latin typeface="Times New Roman"/>
              <a:cs typeface="Times New Roman"/>
            </a:endParaRPr>
          </a:p>
          <a:p>
            <a:r>
              <a:rPr lang="ru-RU" sz="2800" dirty="0">
                <a:latin typeface="Times New Roman"/>
                <a:cs typeface="Times New Roman"/>
              </a:rPr>
              <a:t>Совершение онлайн-покупок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/>
                <a:ea typeface="Calibri"/>
                <a:cs typeface="Times New Roman"/>
              </a:rPr>
              <a:t>Перевод денег</a:t>
            </a:r>
            <a:endParaRPr lang="ru-RU" sz="2800" dirty="0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r>
              <a:rPr lang="ru-RU" sz="2800" dirty="0">
                <a:latin typeface="Times New Roman"/>
                <a:ea typeface="Calibri"/>
                <a:cs typeface="Times New Roman"/>
              </a:rPr>
              <a:t>Оплата счетов</a:t>
            </a:r>
            <a:endParaRPr lang="ru-RU" sz="2800" dirty="0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endParaRPr lang="ru-RU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split orient="vert"/>
      </p:transition>
    </mc:Choice>
    <mc:Fallback xmlns="">
      <p:transition spd="slow" advTm="5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sz="4000" dirty="0">
                <a:latin typeface="Times New Roman"/>
                <a:cs typeface="Times New Roman"/>
              </a:rPr>
              <a:t>Наличные деньги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r>
              <a:rPr lang="ru-RU" sz="2800" dirty="0">
                <a:latin typeface="Times New Roman"/>
                <a:cs typeface="Times New Roman"/>
              </a:rPr>
              <a:t>Преимущества:</a:t>
            </a:r>
          </a:p>
          <a:p>
            <a:r>
              <a:rPr lang="ru-RU" sz="2800" dirty="0">
                <a:latin typeface="Times New Roman"/>
                <a:cs typeface="Times New Roman"/>
              </a:rPr>
              <a:t>Простота использования</a:t>
            </a:r>
          </a:p>
          <a:p>
            <a:r>
              <a:rPr lang="ru-RU" sz="2800" dirty="0">
                <a:latin typeface="Times New Roman"/>
                <a:ea typeface="Calibri"/>
                <a:cs typeface="Times New Roman"/>
              </a:rPr>
              <a:t>Анонимность</a:t>
            </a:r>
            <a:endParaRPr lang="ru-RU" sz="2800" dirty="0">
              <a:latin typeface="Times New Roman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713456-0380-F8FD-F283-8297280CD2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 потери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Ограниченное количество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отчётности</a:t>
            </a:r>
          </a:p>
        </p:txBody>
      </p:sp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  <p:transition spd="slow" advTm="5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sz="4000" dirty="0">
                <a:latin typeface="Times New Roman"/>
                <a:cs typeface="Times New Roman"/>
              </a:rPr>
              <a:t>Банковские карты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6A7A6-EB46-4CA0-B991-935C9B9C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709094" cy="3593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Кредитные карты</a:t>
            </a:r>
          </a:p>
          <a:p>
            <a:r>
              <a:rPr lang="ru-RU" sz="2800" dirty="0">
                <a:latin typeface="Times New Roman"/>
                <a:cs typeface="Times New Roman"/>
              </a:rPr>
              <a:t>Дебетовые карты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/>
                <a:ea typeface="Calibri"/>
                <a:cs typeface="Times New Roman"/>
              </a:rPr>
              <a:t>Корпоративные карты</a:t>
            </a:r>
            <a:endParaRPr lang="ru-RU" sz="2800" dirty="0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indent="0">
              <a:buNone/>
            </a:pPr>
            <a:r>
              <a:rPr lang="ru-RU" sz="2800" dirty="0">
                <a:latin typeface="Times New Roman"/>
                <a:ea typeface="Calibri"/>
                <a:cs typeface="Times New Roman"/>
              </a:rPr>
              <a:t>Более удобны и просты в использовании, нежели наличные деньги</a:t>
            </a:r>
            <a:endParaRPr lang="ru-RU" sz="2800" dirty="0"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0" indent="0">
              <a:buNone/>
            </a:pPr>
            <a:endParaRPr lang="ru-RU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2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2" name="Полилиния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D5F35-4EFC-4B1A-A685-D0FE2F7A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216" y="482321"/>
            <a:ext cx="4240970" cy="5571625"/>
          </a:xfrm>
        </p:spPr>
        <p:txBody>
          <a:bodyPr rtlCol="0" anchor="ctr">
            <a:normAutofit/>
          </a:bodyPr>
          <a:lstStyle/>
          <a:p>
            <a:r>
              <a:rPr lang="ru-RU" sz="4000" dirty="0">
                <a:latin typeface="Times New Roman"/>
                <a:cs typeface="Times New Roman"/>
              </a:rPr>
              <a:t>Электронные деньги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2A443C2E-3415-4200-BBA0-4478729C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766852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2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sz="4000" dirty="0">
                <a:latin typeface="Times New Roman"/>
                <a:cs typeface="Times New Roman"/>
              </a:rPr>
              <a:t>Мобильные платежи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91ED45-72A6-42D8-9A05-3FA6D37BE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>
                <a:latin typeface="Times New Roman"/>
                <a:cs typeface="Times New Roman"/>
              </a:rPr>
              <a:t>Мобильные платежи - это операции с денежными средствами, осуществлённые с помощью устройств мобильной телекоммуникационной сети</a:t>
            </a:r>
          </a:p>
          <a:p>
            <a:pPr marL="0" indent="0">
              <a:buNone/>
            </a:pPr>
            <a:r>
              <a:rPr lang="ru-RU" sz="2800" dirty="0">
                <a:latin typeface="Times New Roman"/>
                <a:cs typeface="Times New Roman"/>
              </a:rPr>
              <a:t>Технологии мобильных платежей:</a:t>
            </a:r>
          </a:p>
          <a:p>
            <a:pPr rtl="0"/>
            <a:r>
              <a:rPr lang="ru-RU" sz="2800" dirty="0">
                <a:latin typeface="Times New Roman"/>
                <a:cs typeface="Times New Roman"/>
              </a:rPr>
              <a:t>NFC</a:t>
            </a:r>
          </a:p>
          <a:p>
            <a:pPr rtl="0"/>
            <a:r>
              <a:rPr lang="ru-RU" sz="2800" dirty="0">
                <a:latin typeface="Times New Roman"/>
                <a:cs typeface="Times New Roman"/>
              </a:rPr>
              <a:t>QR-код</a:t>
            </a:r>
          </a:p>
          <a:p>
            <a:r>
              <a:rPr lang="ru-RU" sz="2800" dirty="0" err="1">
                <a:latin typeface="Times New Roman"/>
                <a:cs typeface="Times New Roman"/>
              </a:rPr>
              <a:t>Автоплатежи</a:t>
            </a:r>
          </a:p>
          <a:p>
            <a:r>
              <a:rPr lang="ru-RU" sz="2800" dirty="0">
                <a:latin typeface="Times New Roman"/>
                <a:cs typeface="Times New Roman"/>
              </a:rPr>
              <a:t>Цифровые банковские карты</a:t>
            </a:r>
          </a:p>
        </p:txBody>
      </p:sp>
    </p:spTree>
    <p:extLst>
      <p:ext uri="{BB962C8B-B14F-4D97-AF65-F5344CB8AC3E}">
        <p14:creationId xmlns:p14="http://schemas.microsoft.com/office/powerpoint/2010/main" val="1071080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Прямоугольник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15" name="Полилиния: фигура 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Прямоугольник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770249"/>
            <a:ext cx="4515598" cy="1638812"/>
          </a:xfrm>
        </p:spPr>
        <p:txBody>
          <a:bodyPr rtlCol="0" anchor="ctr">
            <a:normAutofit/>
          </a:bodyPr>
          <a:lstStyle/>
          <a:p>
            <a:r>
              <a:rPr lang="ru-RU" sz="4000" dirty="0">
                <a:solidFill>
                  <a:srgbClr val="2A1A00"/>
                </a:solidFill>
                <a:latin typeface="Times New Roman"/>
                <a:cs typeface="Times New Roman"/>
              </a:rPr>
              <a:t>Цифровые валюты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rtlCol="0" anchor="ctr">
            <a:normAutofit/>
          </a:bodyPr>
          <a:lstStyle/>
          <a:p>
            <a:pPr rtl="0"/>
            <a:r>
              <a:rPr lang="ru-RU" sz="2800" dirty="0" err="1">
                <a:latin typeface="Times New Roman"/>
                <a:cs typeface="Times New Roman"/>
              </a:rPr>
              <a:t>Bitcoin</a:t>
            </a:r>
          </a:p>
          <a:p>
            <a:pPr rtl="0"/>
            <a:r>
              <a:rPr lang="ru-RU" sz="2800" dirty="0" err="1">
                <a:latin typeface="Times New Roman"/>
                <a:cs typeface="Times New Roman"/>
              </a:rPr>
              <a:t>Ethereum</a:t>
            </a:r>
            <a:endParaRPr lang="ru-RU" sz="2800" dirty="0">
              <a:latin typeface="Times New Roman"/>
              <a:cs typeface="Times New Roman"/>
            </a:endParaRPr>
          </a:p>
          <a:p>
            <a:pPr rtl="0"/>
            <a:r>
              <a:rPr lang="ru-RU" sz="2800" dirty="0" err="1">
                <a:latin typeface="Times New Roman"/>
                <a:cs typeface="Times New Roman"/>
              </a:rPr>
              <a:t>Avalanche</a:t>
            </a:r>
            <a:endParaRPr lang="ru-RU" sz="2800" dirty="0">
              <a:latin typeface="Times New Roman"/>
              <a:cs typeface="Times New Roman"/>
            </a:endParaRPr>
          </a:p>
          <a:p>
            <a:r>
              <a:rPr lang="ru-RU" sz="2800" dirty="0" err="1">
                <a:latin typeface="Times New Roman"/>
                <a:cs typeface="Times New Roman"/>
              </a:rPr>
              <a:t>Solana</a:t>
            </a:r>
            <a:endParaRPr lang="ru-RU" sz="2800" dirty="0">
              <a:latin typeface="Times New Roman"/>
              <a:cs typeface="Times New Roman"/>
            </a:endParaRPr>
          </a:p>
          <a:p>
            <a:r>
              <a:rPr lang="ru-RU" sz="2800" dirty="0" err="1">
                <a:latin typeface="Times New Roman"/>
                <a:cs typeface="Times New Roman"/>
              </a:rPr>
              <a:t>Polkadot</a:t>
            </a:r>
            <a:endParaRPr lang="ru-RU" sz="28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BD92C-FF6D-C0BC-BA95-6CC557207320}"/>
              </a:ext>
            </a:extLst>
          </p:cNvPr>
          <p:cNvSpPr txBox="1"/>
          <p:nvPr/>
        </p:nvSpPr>
        <p:spPr>
          <a:xfrm>
            <a:off x="933879" y="3426135"/>
            <a:ext cx="390166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Times New Roman"/>
                <a:cs typeface="Times New Roman"/>
              </a:rPr>
              <a:t>Электронные деньги, которые используются как альтернативная или дополнительная валюта</a:t>
            </a: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E8FE924-9B12-827A-AAA3-4EABD13B059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5" r="19865"/>
          <a:stretch>
            <a:fillRect/>
          </a:stretch>
        </p:blipFill>
        <p:spPr bwMode="auto">
          <a:xfrm>
            <a:off x="283464" y="0"/>
            <a:ext cx="735558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049" y="293914"/>
            <a:ext cx="4552951" cy="1609303"/>
          </a:xfrm>
        </p:spPr>
        <p:txBody>
          <a:bodyPr rtlCol="0">
            <a:normAutofit/>
          </a:bodyPr>
          <a:lstStyle/>
          <a:p>
            <a:r>
              <a:rPr lang="ru-RU" sz="3600" dirty="0">
                <a:latin typeface="Times New Roman"/>
                <a:cs typeface="Times New Roman"/>
              </a:rPr>
              <a:t>Меры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E6A7A6-EB46-4CA0-B991-935C9B9C6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4" y="2821577"/>
            <a:ext cx="3536253" cy="3083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600" dirty="0">
                <a:ea typeface="Calibri" panose="020F0502020204030204" pitchFamily="34" charset="0"/>
              </a:rPr>
              <a:t>Шифрование данных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600" dirty="0" err="1">
                <a:ea typeface="Calibri" panose="020F0502020204030204" pitchFamily="34" charset="0"/>
              </a:rPr>
              <a:t>Токенизация</a:t>
            </a:r>
            <a:endParaRPr lang="ru-RU" sz="2600" dirty="0">
              <a:ea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600" dirty="0">
                <a:ea typeface="Calibri" panose="020F0502020204030204" pitchFamily="34" charset="0"/>
              </a:rPr>
              <a:t>Двухфакторная аутентификация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2600" dirty="0">
                <a:ea typeface="Calibri" panose="020F0502020204030204" pitchFamily="34" charset="0"/>
              </a:rPr>
              <a:t>Обновление ПО</a:t>
            </a:r>
            <a:endParaRPr lang="ru-RU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0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sz="4000" dirty="0">
                <a:latin typeface="Times New Roman"/>
                <a:cs typeface="Times New Roman"/>
              </a:rPr>
              <a:t>Будущее платежных систем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C1E8-A3C4-4E79-8384-A72C2430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2800" dirty="0">
                <a:latin typeface="Times New Roman"/>
                <a:cs typeface="Times New Roman"/>
              </a:rPr>
              <a:t>Тенденции развития платежных систем включают использование мобильных платформ, развитие цифровых валют и рост онлайн-торговли.</a:t>
            </a:r>
          </a:p>
          <a:p>
            <a:pPr marL="0" indent="0">
              <a:buNone/>
            </a:pPr>
            <a:r>
              <a:rPr lang="ru-RU" sz="2800" dirty="0">
                <a:latin typeface="Times New Roman"/>
                <a:cs typeface="Times New Roman"/>
              </a:rPr>
              <a:t>Перспективные технологии:</a:t>
            </a:r>
          </a:p>
          <a:p>
            <a:pPr marL="457200" indent="-457200"/>
            <a:r>
              <a:rPr lang="ru-RU" sz="2800" dirty="0" err="1">
                <a:latin typeface="Times New Roman"/>
                <a:cs typeface="Times New Roman"/>
              </a:rPr>
              <a:t>Блокчейн</a:t>
            </a:r>
          </a:p>
          <a:p>
            <a:pPr marL="457200" indent="-457200"/>
            <a:r>
              <a:rPr lang="ru-RU" sz="2800" dirty="0">
                <a:latin typeface="Times New Roman"/>
                <a:cs typeface="Times New Roman"/>
              </a:rPr>
              <a:t>Искусственный интеллект</a:t>
            </a:r>
          </a:p>
          <a:p>
            <a:pPr marL="457200" indent="-457200"/>
            <a:r>
              <a:rPr lang="ru-RU" sz="2800" dirty="0">
                <a:latin typeface="Times New Roman"/>
                <a:cs typeface="Times New Roman"/>
              </a:rPr>
              <a:t>Биометрия</a:t>
            </a:r>
          </a:p>
        </p:txBody>
      </p:sp>
    </p:spTree>
    <p:extLst>
      <p:ext uri="{BB962C8B-B14F-4D97-AF65-F5344CB8AC3E}">
        <p14:creationId xmlns:p14="http://schemas.microsoft.com/office/powerpoint/2010/main" val="229982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win32_fixed" id="{730B505B-88E8-4A70-9277-B3B3E529522D}" vid="{57DC1FE5-D34D-442D-8FDC-B221A6146DA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182</Words>
  <Application>Microsoft Office PowerPoint</Application>
  <PresentationFormat>Широкоэкранный</PresentationFormat>
  <Paragraphs>62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Corbel</vt:lpstr>
      <vt:lpstr>Courier New</vt:lpstr>
      <vt:lpstr>Gill Sans MT</vt:lpstr>
      <vt:lpstr>Impact</vt:lpstr>
      <vt:lpstr>Times New Roman</vt:lpstr>
      <vt:lpstr>Эмблема</vt:lpstr>
      <vt:lpstr>Платёжные системы</vt:lpstr>
      <vt:lpstr>Что такое платежные системы и их роль в повседневной жизни</vt:lpstr>
      <vt:lpstr>Наличные деньги</vt:lpstr>
      <vt:lpstr>Банковские карты</vt:lpstr>
      <vt:lpstr>Электронные деньги</vt:lpstr>
      <vt:lpstr>Мобильные платежи</vt:lpstr>
      <vt:lpstr>Цифровые валюты</vt:lpstr>
      <vt:lpstr>Меры безопасности</vt:lpstr>
      <vt:lpstr>Будущее платежных систем</vt:lpstr>
      <vt:lpstr>Заголовок слайда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преподавателем</dc:title>
  <dc:creator/>
  <cp:lastModifiedBy>Henry Cook</cp:lastModifiedBy>
  <cp:revision>152</cp:revision>
  <dcterms:created xsi:type="dcterms:W3CDTF">2023-10-26T20:22:43Z</dcterms:created>
  <dcterms:modified xsi:type="dcterms:W3CDTF">2023-10-27T08:23:23Z</dcterms:modified>
</cp:coreProperties>
</file>