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8" r:id="rId8"/>
    <p:sldId id="269" r:id="rId9"/>
    <p:sldId id="300" r:id="rId10"/>
    <p:sldId id="261" r:id="rId11"/>
    <p:sldId id="277" r:id="rId12"/>
    <p:sldId id="274" r:id="rId13"/>
    <p:sldId id="273" r:id="rId14"/>
    <p:sldId id="303" r:id="rId15"/>
    <p:sldId id="304" r:id="rId16"/>
    <p:sldId id="263" r:id="rId17"/>
    <p:sldId id="302" r:id="rId18"/>
    <p:sldId id="265" r:id="rId19"/>
    <p:sldId id="305" r:id="rId20"/>
    <p:sldId id="282" r:id="rId21"/>
    <p:sldId id="283" r:id="rId22"/>
    <p:sldId id="284" r:id="rId23"/>
    <p:sldId id="285" r:id="rId24"/>
    <p:sldId id="286" r:id="rId25"/>
    <p:sldId id="287" r:id="rId26"/>
    <p:sldId id="306" r:id="rId27"/>
    <p:sldId id="307" r:id="rId28"/>
    <p:sldId id="308" r:id="rId29"/>
    <p:sldId id="276" r:id="rId30"/>
    <p:sldId id="279" r:id="rId31"/>
    <p:sldId id="309" r:id="rId32"/>
    <p:sldId id="281" r:id="rId33"/>
    <p:sldId id="278"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3" r:id="rId47"/>
    <p:sldId id="327" r:id="rId48"/>
    <p:sldId id="324" r:id="rId49"/>
    <p:sldId id="328" r:id="rId50"/>
    <p:sldId id="329" r:id="rId51"/>
    <p:sldId id="331"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llsj.ADMIN\Desktop\GENBA%20894\Final%20Write%20Up%20Resourc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llsj.ADMIN\Desktop\GENBA%20894\2018_DataChallenges_Teradata\Bike%20Teams\biketeams_Paticipants_Year_Affiliation_Mont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illsj.ADMIN\Desktop\GENBA%20894\2018_DataChallenges_Teradata\Bike%20Teams\biketeams_Paticipants_Year_Affiliation_Mont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llsj.ADMIN\Desktop\GENBA%20894\2018_DataChallenges_Teradata\Bike%20Teams\biketeams_Paticipants_Year_Affiliation_Month.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Write Up Resources.xlsx]Trends!PivotTable18</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2013 - 17 Gift</a:t>
            </a:r>
            <a:r>
              <a:rPr lang="en-US" baseline="0"/>
              <a:t> or </a:t>
            </a:r>
            <a:r>
              <a:rPr lang="en-US"/>
              <a:t>Revenue</a:t>
            </a:r>
            <a:r>
              <a:rPr lang="en-US" baseline="0"/>
              <a:t> Raised ($) by Source, Month, and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4"/>
          </a:solidFill>
          <a:ln>
            <a:noFill/>
          </a:ln>
          <a:effectLst/>
        </c:spPr>
        <c:marker>
          <c:symbol val="none"/>
        </c:marker>
      </c:pivotFmt>
      <c:pivotFmt>
        <c:idx val="7"/>
        <c:spPr>
          <a:solidFill>
            <a:schemeClr val="accent6">
              <a:lumMod val="40000"/>
              <a:lumOff val="60000"/>
            </a:schemeClr>
          </a:solidFill>
          <a:ln>
            <a:noFill/>
          </a:ln>
          <a:effectLst/>
        </c:spPr>
        <c:marker>
          <c:symbol val="none"/>
        </c:marker>
      </c:pivotFmt>
      <c:pivotFmt>
        <c:idx val="8"/>
        <c:spPr>
          <a:solidFill>
            <a:schemeClr val="bg1">
              <a:lumMod val="50000"/>
            </a:schemeClr>
          </a:solidFill>
          <a:ln>
            <a:noFill/>
          </a:ln>
          <a:effectLst/>
        </c:spPr>
        <c:marker>
          <c:symbol val="none"/>
        </c:marker>
      </c:pivotFmt>
      <c:pivotFmt>
        <c:idx val="9"/>
        <c:spPr>
          <a:solidFill>
            <a:schemeClr val="accent1"/>
          </a:solidFill>
          <a:ln w="25400">
            <a:noFill/>
          </a:ln>
          <a:effectLst/>
        </c:spPr>
        <c:marker>
          <c:symbol val="none"/>
        </c:marker>
      </c:pivotFmt>
      <c:pivotFmt>
        <c:idx val="10"/>
        <c:spPr>
          <a:solidFill>
            <a:schemeClr val="accent1"/>
          </a:solidFill>
          <a:ln w="25400">
            <a:noFill/>
          </a:ln>
          <a:effectLst/>
        </c:spPr>
        <c:marker>
          <c:symbol val="none"/>
        </c:marker>
      </c:pivotFmt>
      <c:pivotFmt>
        <c:idx val="11"/>
        <c:spPr>
          <a:solidFill>
            <a:schemeClr val="accent1"/>
          </a:solidFill>
          <a:ln w="25400">
            <a:noFill/>
          </a:ln>
          <a:effectLst/>
        </c:spPr>
        <c:marker>
          <c:symbol val="none"/>
        </c:marker>
      </c:pivotFmt>
      <c:pivotFmt>
        <c:idx val="12"/>
        <c:spPr>
          <a:solidFill>
            <a:schemeClr val="accent1"/>
          </a:solidFill>
          <a:ln w="25400">
            <a:noFill/>
          </a:ln>
          <a:effectLst/>
        </c:spPr>
        <c:marker>
          <c:symbol val="none"/>
        </c:marker>
      </c:pivotFmt>
      <c:pivotFmt>
        <c:idx val="13"/>
        <c:spPr>
          <a:solidFill>
            <a:schemeClr val="accent1"/>
          </a:solidFill>
          <a:ln w="25400">
            <a:noFill/>
          </a:ln>
          <a:effectLst/>
        </c:spPr>
        <c:marker>
          <c:symbol val="none"/>
        </c:marker>
      </c:pivotFmt>
      <c:pivotFmt>
        <c:idx val="14"/>
        <c:spPr>
          <a:solidFill>
            <a:schemeClr val="accent1"/>
          </a:solidFill>
          <a:ln w="25400">
            <a:noFill/>
          </a:ln>
          <a:effectLst/>
        </c:spPr>
        <c:marker>
          <c:symbol val="none"/>
        </c:marker>
      </c:pivotFmt>
      <c:pivotFmt>
        <c:idx val="15"/>
        <c:spPr>
          <a:solidFill>
            <a:schemeClr val="accent1"/>
          </a:solidFill>
          <a:ln w="25400">
            <a:noFill/>
          </a:ln>
          <a:effectLst/>
        </c:spPr>
        <c:marker>
          <c:symbol val="none"/>
        </c:marker>
      </c:pivotFmt>
      <c:pivotFmt>
        <c:idx val="16"/>
        <c:spPr>
          <a:solidFill>
            <a:schemeClr val="accent1"/>
          </a:solidFill>
          <a:ln w="25400">
            <a:noFill/>
          </a:ln>
          <a:effectLst/>
        </c:spPr>
        <c:marker>
          <c:symbol val="none"/>
        </c:marker>
      </c:pivotFmt>
      <c:pivotFmt>
        <c:idx val="17"/>
        <c:spPr>
          <a:solidFill>
            <a:schemeClr val="accent1"/>
          </a:solidFill>
          <a:ln w="25400">
            <a:noFill/>
          </a:ln>
          <a:effectLst/>
        </c:spPr>
        <c:marker>
          <c:symbol val="none"/>
        </c:marker>
      </c:pivotFmt>
      <c:pivotFmt>
        <c:idx val="18"/>
        <c:spPr>
          <a:solidFill>
            <a:schemeClr val="accent1"/>
          </a:solidFill>
          <a:ln w="25400">
            <a:noFill/>
          </a:ln>
          <a:effectLst/>
        </c:spPr>
        <c:marker>
          <c:symbol val="none"/>
        </c:marker>
      </c:pivotFmt>
      <c:pivotFmt>
        <c:idx val="19"/>
        <c:spPr>
          <a:solidFill>
            <a:schemeClr val="accent1"/>
          </a:solidFill>
          <a:ln w="25400">
            <a:noFill/>
          </a:ln>
          <a:effectLst/>
        </c:spPr>
        <c:marker>
          <c:symbol val="none"/>
        </c:marker>
      </c:pivotFmt>
      <c:pivotFmt>
        <c:idx val="20"/>
        <c:spPr>
          <a:solidFill>
            <a:schemeClr val="accent1"/>
          </a:solidFill>
          <a:ln w="25400">
            <a:noFill/>
          </a:ln>
          <a:effectLst/>
        </c:spPr>
        <c:marker>
          <c:symbol val="none"/>
        </c:marker>
      </c:pivotFmt>
      <c:pivotFmt>
        <c:idx val="21"/>
        <c:spPr>
          <a:solidFill>
            <a:schemeClr val="accent1"/>
          </a:solidFill>
          <a:ln w="25400">
            <a:noFill/>
          </a:ln>
          <a:effectLst/>
        </c:spPr>
        <c:marker>
          <c:symbol val="none"/>
        </c:marker>
      </c:pivotFmt>
      <c:pivotFmt>
        <c:idx val="22"/>
        <c:spPr>
          <a:solidFill>
            <a:schemeClr val="accent1"/>
          </a:solidFill>
          <a:ln w="25400">
            <a:noFill/>
          </a:ln>
          <a:effectLst/>
        </c:spPr>
        <c:marker>
          <c:symbol val="none"/>
        </c:marker>
      </c:pivotFmt>
      <c:pivotFmt>
        <c:idx val="23"/>
        <c:spPr>
          <a:solidFill>
            <a:schemeClr val="accent1"/>
          </a:solidFill>
          <a:ln w="25400">
            <a:noFill/>
          </a:ln>
          <a:effectLst/>
        </c:spPr>
        <c:marker>
          <c:symbol val="none"/>
        </c:marker>
      </c:pivotFmt>
      <c:pivotFmt>
        <c:idx val="24"/>
        <c:spPr>
          <a:solidFill>
            <a:schemeClr val="accent1"/>
          </a:solidFill>
          <a:ln w="25400">
            <a:noFill/>
          </a:ln>
          <a:effectLst/>
        </c:spPr>
        <c:marker>
          <c:symbol val="none"/>
        </c:marker>
      </c:pivotFmt>
      <c:pivotFmt>
        <c:idx val="25"/>
        <c:spPr>
          <a:solidFill>
            <a:schemeClr val="accent1"/>
          </a:solidFill>
          <a:ln w="25400">
            <a:noFill/>
          </a:ln>
          <a:effectLst/>
        </c:spPr>
        <c:marker>
          <c:symbol val="none"/>
        </c:marker>
      </c:pivotFmt>
      <c:pivotFmt>
        <c:idx val="26"/>
        <c:spPr>
          <a:solidFill>
            <a:schemeClr val="accent1"/>
          </a:solidFill>
          <a:ln w="25400">
            <a:noFill/>
          </a:ln>
          <a:effectLst/>
        </c:spPr>
        <c:marker>
          <c:symbol val="none"/>
        </c:marker>
      </c:pivotFmt>
      <c:pivotFmt>
        <c:idx val="27"/>
        <c:spPr>
          <a:solidFill>
            <a:schemeClr val="accent1"/>
          </a:solidFill>
          <a:ln w="25400">
            <a:noFill/>
          </a:ln>
          <a:effectLst/>
        </c:spPr>
        <c:marker>
          <c:symbol val="none"/>
        </c:marker>
      </c:pivotFmt>
      <c:pivotFmt>
        <c:idx val="28"/>
        <c:spPr>
          <a:solidFill>
            <a:schemeClr val="accent1"/>
          </a:solidFill>
          <a:ln w="25400">
            <a:noFill/>
          </a:ln>
          <a:effectLst/>
        </c:spPr>
        <c:marker>
          <c:symbol val="none"/>
        </c:marker>
      </c:pivotFmt>
      <c:pivotFmt>
        <c:idx val="29"/>
        <c:spPr>
          <a:solidFill>
            <a:schemeClr val="accent1"/>
          </a:solidFill>
          <a:ln w="25400">
            <a:noFill/>
          </a:ln>
          <a:effectLst/>
        </c:spPr>
        <c:marker>
          <c:symbol val="none"/>
        </c:marker>
      </c:pivotFmt>
      <c:pivotFmt>
        <c:idx val="30"/>
        <c:spPr>
          <a:solidFill>
            <a:schemeClr val="accent1"/>
          </a:solidFill>
          <a:ln w="25400">
            <a:noFill/>
          </a:ln>
          <a:effectLst/>
        </c:spPr>
        <c:marker>
          <c:symbol val="none"/>
        </c:marker>
      </c:pivotFmt>
      <c:pivotFmt>
        <c:idx val="31"/>
        <c:spPr>
          <a:solidFill>
            <a:schemeClr val="accent1"/>
          </a:solidFill>
          <a:ln w="25400">
            <a:noFill/>
          </a:ln>
          <a:effectLst/>
        </c:spPr>
        <c:marker>
          <c:symbol val="none"/>
        </c:marker>
      </c:pivotFmt>
      <c:pivotFmt>
        <c:idx val="32"/>
        <c:spPr>
          <a:solidFill>
            <a:schemeClr val="accent1"/>
          </a:solidFill>
          <a:ln w="25400">
            <a:noFill/>
          </a:ln>
          <a:effectLst/>
        </c:spPr>
        <c:marker>
          <c:symbol val="none"/>
        </c:marker>
      </c:pivotFmt>
      <c:pivotFmt>
        <c:idx val="33"/>
        <c:spPr>
          <a:solidFill>
            <a:schemeClr val="accent1"/>
          </a:solidFill>
          <a:ln w="25400">
            <a:noFill/>
          </a:ln>
          <a:effectLst/>
        </c:spPr>
        <c:marker>
          <c:symbol val="none"/>
        </c:marker>
      </c:pivotFmt>
      <c:pivotFmt>
        <c:idx val="34"/>
        <c:spPr>
          <a:solidFill>
            <a:schemeClr val="accent1"/>
          </a:solidFill>
          <a:ln w="25400">
            <a:noFill/>
          </a:ln>
          <a:effectLst/>
        </c:spPr>
        <c:marker>
          <c:symbol val="none"/>
        </c:marker>
      </c:pivotFmt>
      <c:pivotFmt>
        <c:idx val="35"/>
        <c:spPr>
          <a:solidFill>
            <a:schemeClr val="accent1"/>
          </a:solidFill>
          <a:ln w="25400">
            <a:noFill/>
          </a:ln>
          <a:effectLst/>
        </c:spPr>
        <c:marker>
          <c:symbol val="none"/>
        </c:marker>
      </c:pivotFmt>
      <c:pivotFmt>
        <c:idx val="36"/>
        <c:spPr>
          <a:solidFill>
            <a:schemeClr val="accent1"/>
          </a:solidFill>
          <a:ln w="25400">
            <a:noFill/>
          </a:ln>
          <a:effectLst/>
        </c:spPr>
        <c:marker>
          <c:symbol val="none"/>
        </c:marker>
      </c:pivotFmt>
      <c:pivotFmt>
        <c:idx val="37"/>
        <c:spPr>
          <a:solidFill>
            <a:schemeClr val="accent1"/>
          </a:solidFill>
          <a:ln w="25400">
            <a:noFill/>
          </a:ln>
          <a:effectLst/>
        </c:spPr>
        <c:marker>
          <c:symbol val="none"/>
        </c:marker>
      </c:pivotFmt>
      <c:pivotFmt>
        <c:idx val="38"/>
        <c:spPr>
          <a:solidFill>
            <a:schemeClr val="accent1"/>
          </a:solidFill>
          <a:ln w="25400">
            <a:noFill/>
          </a:ln>
          <a:effectLst/>
        </c:spPr>
        <c:marker>
          <c:symbol val="none"/>
        </c:marker>
      </c:pivotFmt>
      <c:pivotFmt>
        <c:idx val="39"/>
        <c:spPr>
          <a:solidFill>
            <a:schemeClr val="accent1"/>
          </a:solidFill>
          <a:ln w="25400">
            <a:noFill/>
          </a:ln>
          <a:effectLst/>
        </c:spPr>
        <c:marker>
          <c:symbol val="none"/>
        </c:marker>
      </c:pivotFmt>
      <c:pivotFmt>
        <c:idx val="40"/>
        <c:spPr>
          <a:solidFill>
            <a:schemeClr val="accent1"/>
          </a:solidFill>
          <a:ln w="25400">
            <a:noFill/>
          </a:ln>
          <a:effectLst/>
        </c:spPr>
        <c:marker>
          <c:symbol val="none"/>
        </c:marker>
      </c:pivotFmt>
      <c:pivotFmt>
        <c:idx val="41"/>
        <c:spPr>
          <a:solidFill>
            <a:schemeClr val="accent1"/>
          </a:solidFill>
          <a:ln w="25400">
            <a:noFill/>
          </a:ln>
          <a:effectLst/>
        </c:spPr>
        <c:marker>
          <c:symbol val="none"/>
        </c:marker>
      </c:pivotFmt>
      <c:pivotFmt>
        <c:idx val="42"/>
        <c:spPr>
          <a:solidFill>
            <a:schemeClr val="accent1"/>
          </a:solidFill>
          <a:ln w="25400">
            <a:noFill/>
          </a:ln>
          <a:effectLst/>
        </c:spPr>
        <c:marker>
          <c:symbol val="none"/>
        </c:marker>
      </c:pivotFmt>
      <c:pivotFmt>
        <c:idx val="43"/>
        <c:spPr>
          <a:solidFill>
            <a:schemeClr val="accent1"/>
          </a:solidFill>
          <a:ln w="25400">
            <a:noFill/>
          </a:ln>
          <a:effectLst/>
        </c:spPr>
        <c:marker>
          <c:symbol val="none"/>
        </c:marker>
      </c:pivotFmt>
      <c:pivotFmt>
        <c:idx val="44"/>
        <c:spPr>
          <a:solidFill>
            <a:schemeClr val="accent1"/>
          </a:solidFill>
          <a:ln w="25400">
            <a:noFill/>
          </a:ln>
          <a:effectLst/>
        </c:spPr>
        <c:marker>
          <c:symbol val="none"/>
        </c:marker>
      </c:pivotFmt>
      <c:pivotFmt>
        <c:idx val="45"/>
        <c:spPr>
          <a:solidFill>
            <a:schemeClr val="accent1"/>
          </a:solidFill>
          <a:ln w="25400">
            <a:noFill/>
          </a:ln>
          <a:effectLst/>
        </c:spPr>
        <c:marker>
          <c:symbol val="none"/>
        </c:marker>
      </c:pivotFmt>
      <c:pivotFmt>
        <c:idx val="46"/>
        <c:spPr>
          <a:solidFill>
            <a:schemeClr val="accent1"/>
          </a:solidFill>
          <a:ln w="25400">
            <a:noFill/>
          </a:ln>
          <a:effectLst/>
        </c:spPr>
        <c:marker>
          <c:symbol val="none"/>
        </c:marker>
      </c:pivotFmt>
      <c:pivotFmt>
        <c:idx val="47"/>
        <c:spPr>
          <a:solidFill>
            <a:schemeClr val="accent1"/>
          </a:solidFill>
          <a:ln w="25400">
            <a:noFill/>
          </a:ln>
          <a:effectLst/>
        </c:spPr>
        <c:marker>
          <c:symbol val="none"/>
        </c:marker>
      </c:pivotFmt>
      <c:pivotFmt>
        <c:idx val="48"/>
        <c:spPr>
          <a:solidFill>
            <a:schemeClr val="accent1"/>
          </a:solidFill>
          <a:ln w="25400">
            <a:noFill/>
          </a:ln>
          <a:effectLst/>
        </c:spPr>
        <c:marker>
          <c:symbol val="none"/>
        </c:marker>
      </c:pivotFmt>
      <c:pivotFmt>
        <c:idx val="49"/>
        <c:spPr>
          <a:solidFill>
            <a:schemeClr val="accent1"/>
          </a:solidFill>
          <a:ln w="25400">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bg1">
              <a:lumMod val="50000"/>
            </a:schemeClr>
          </a:solidFill>
          <a:ln>
            <a:noFill/>
          </a:ln>
          <a:effectLst/>
        </c:spPr>
        <c:marker>
          <c:symbol val="none"/>
        </c:marker>
      </c:pivotFmt>
      <c:pivotFmt>
        <c:idx val="54"/>
        <c:spPr>
          <a:solidFill>
            <a:schemeClr val="accent6">
              <a:lumMod val="40000"/>
              <a:lumOff val="60000"/>
            </a:schemeClr>
          </a:solidFill>
          <a:ln>
            <a:noFill/>
          </a:ln>
          <a:effectLst/>
        </c:spPr>
        <c:marker>
          <c:symbol val="none"/>
        </c:marker>
      </c:pivotFmt>
      <c:pivotFmt>
        <c:idx val="55"/>
        <c:spPr>
          <a:solidFill>
            <a:schemeClr val="accent4"/>
          </a:solidFill>
          <a:ln>
            <a:noFill/>
          </a:ln>
          <a:effectLst/>
        </c:spPr>
        <c:marker>
          <c:symbol val="none"/>
        </c:marker>
      </c:pivotFmt>
      <c:pivotFmt>
        <c:idx val="56"/>
        <c:spPr>
          <a:solidFill>
            <a:schemeClr val="bg1">
              <a:lumMod val="50000"/>
            </a:schemeClr>
          </a:solidFill>
          <a:ln>
            <a:noFill/>
          </a:ln>
          <a:effectLst/>
        </c:spPr>
        <c:marker>
          <c:symbol val="none"/>
        </c:marker>
      </c:pivotFmt>
      <c:pivotFmt>
        <c:idx val="57"/>
        <c:spPr>
          <a:solidFill>
            <a:schemeClr val="accent6">
              <a:lumMod val="40000"/>
              <a:lumOff val="60000"/>
            </a:schemeClr>
          </a:solidFill>
          <a:ln>
            <a:noFill/>
          </a:ln>
          <a:effectLst/>
        </c:spPr>
        <c:marker>
          <c:symbol val="none"/>
        </c:marker>
      </c:pivotFmt>
      <c:pivotFmt>
        <c:idx val="58"/>
        <c:spPr>
          <a:solidFill>
            <a:schemeClr val="accent4"/>
          </a:solidFill>
          <a:ln>
            <a:noFill/>
          </a:ln>
          <a:effectLst/>
        </c:spPr>
        <c:marker>
          <c:symbol val="none"/>
        </c:marker>
      </c:pivotFmt>
    </c:pivotFmts>
    <c:plotArea>
      <c:layout/>
      <c:barChart>
        <c:barDir val="col"/>
        <c:grouping val="clustered"/>
        <c:varyColors val="0"/>
        <c:ser>
          <c:idx val="0"/>
          <c:order val="0"/>
          <c:tx>
            <c:strRef>
              <c:f>Trends!$G$3:$G$4</c:f>
              <c:strCache>
                <c:ptCount val="1"/>
                <c:pt idx="0">
                  <c:v>Bike Teams</c:v>
                </c:pt>
              </c:strCache>
            </c:strRef>
          </c:tx>
          <c:spPr>
            <a:solidFill>
              <a:schemeClr val="bg1">
                <a:lumMod val="50000"/>
              </a:schemeClr>
            </a:solidFill>
            <a:ln>
              <a:noFill/>
            </a:ln>
            <a:effectLst/>
          </c:spPr>
          <c:invertIfNegative val="0"/>
          <c:cat>
            <c:multiLvlStrRef>
              <c:f>Trends!$F$5:$F$55</c:f>
              <c:multiLvlStrCache>
                <c:ptCount val="44"/>
                <c:lvl>
                  <c:pt idx="0">
                    <c:v>10</c:v>
                  </c:pt>
                  <c:pt idx="1">
                    <c:v>11</c:v>
                  </c:pt>
                  <c:pt idx="2">
                    <c:v>4</c:v>
                  </c:pt>
                  <c:pt idx="3">
                    <c:v>5</c:v>
                  </c:pt>
                  <c:pt idx="4">
                    <c:v>6</c:v>
                  </c:pt>
                  <c:pt idx="5">
                    <c:v>7</c:v>
                  </c:pt>
                  <c:pt idx="6">
                    <c:v>8</c:v>
                  </c:pt>
                  <c:pt idx="7">
                    <c:v>9</c:v>
                  </c:pt>
                  <c:pt idx="8">
                    <c:v>10</c:v>
                  </c:pt>
                  <c:pt idx="9">
                    <c:v>11</c:v>
                  </c:pt>
                  <c:pt idx="10">
                    <c:v>3</c:v>
                  </c:pt>
                  <c:pt idx="11">
                    <c:v>4</c:v>
                  </c:pt>
                  <c:pt idx="12">
                    <c:v>5</c:v>
                  </c:pt>
                  <c:pt idx="13">
                    <c:v>6</c:v>
                  </c:pt>
                  <c:pt idx="14">
                    <c:v>7</c:v>
                  </c:pt>
                  <c:pt idx="15">
                    <c:v>8</c:v>
                  </c:pt>
                  <c:pt idx="16">
                    <c:v>9</c:v>
                  </c:pt>
                  <c:pt idx="17">
                    <c:v>10</c:v>
                  </c:pt>
                  <c:pt idx="18">
                    <c:v>1</c:v>
                  </c:pt>
                  <c:pt idx="19">
                    <c:v>3</c:v>
                  </c:pt>
                  <c:pt idx="20">
                    <c:v>4</c:v>
                  </c:pt>
                  <c:pt idx="21">
                    <c:v>5</c:v>
                  </c:pt>
                  <c:pt idx="22">
                    <c:v>6</c:v>
                  </c:pt>
                  <c:pt idx="23">
                    <c:v>7</c:v>
                  </c:pt>
                  <c:pt idx="24">
                    <c:v>8</c:v>
                  </c:pt>
                  <c:pt idx="25">
                    <c:v>9</c:v>
                  </c:pt>
                  <c:pt idx="26">
                    <c:v>10</c:v>
                  </c:pt>
                  <c:pt idx="27">
                    <c:v>3</c:v>
                  </c:pt>
                  <c:pt idx="28">
                    <c:v>4</c:v>
                  </c:pt>
                  <c:pt idx="29">
                    <c:v>5</c:v>
                  </c:pt>
                  <c:pt idx="30">
                    <c:v>6</c:v>
                  </c:pt>
                  <c:pt idx="31">
                    <c:v>7</c:v>
                  </c:pt>
                  <c:pt idx="32">
                    <c:v>8</c:v>
                  </c:pt>
                  <c:pt idx="33">
                    <c:v>9</c:v>
                  </c:pt>
                  <c:pt idx="34">
                    <c:v>10</c:v>
                  </c:pt>
                  <c:pt idx="35">
                    <c:v>12</c:v>
                  </c:pt>
                  <c:pt idx="36">
                    <c:v>3</c:v>
                  </c:pt>
                  <c:pt idx="37">
                    <c:v>4</c:v>
                  </c:pt>
                  <c:pt idx="38">
                    <c:v>5</c:v>
                  </c:pt>
                  <c:pt idx="39">
                    <c:v>6</c:v>
                  </c:pt>
                  <c:pt idx="40">
                    <c:v>7</c:v>
                  </c:pt>
                  <c:pt idx="41">
                    <c:v>8</c:v>
                  </c:pt>
                  <c:pt idx="42">
                    <c:v>9</c:v>
                  </c:pt>
                  <c:pt idx="43">
                    <c:v>10</c:v>
                  </c:pt>
                </c:lvl>
                <c:lvl>
                  <c:pt idx="0">
                    <c:v>2012</c:v>
                  </c:pt>
                  <c:pt idx="2">
                    <c:v>2013</c:v>
                  </c:pt>
                  <c:pt idx="10">
                    <c:v>2014</c:v>
                  </c:pt>
                  <c:pt idx="18">
                    <c:v>2015</c:v>
                  </c:pt>
                  <c:pt idx="27">
                    <c:v>2016</c:v>
                  </c:pt>
                  <c:pt idx="36">
                    <c:v>2017</c:v>
                  </c:pt>
                </c:lvl>
              </c:multiLvlStrCache>
            </c:multiLvlStrRef>
          </c:cat>
          <c:val>
            <c:numRef>
              <c:f>Trends!$G$5:$G$55</c:f>
              <c:numCache>
                <c:formatCode>General</c:formatCode>
                <c:ptCount val="44"/>
                <c:pt idx="0">
                  <c:v>6676340.2899999982</c:v>
                </c:pt>
                <c:pt idx="2">
                  <c:v>16054002.239999985</c:v>
                </c:pt>
                <c:pt idx="3">
                  <c:v>2778576.71</c:v>
                </c:pt>
                <c:pt idx="4">
                  <c:v>14398497.619999995</c:v>
                </c:pt>
                <c:pt idx="5">
                  <c:v>1803672.68</c:v>
                </c:pt>
                <c:pt idx="6">
                  <c:v>2496164.63</c:v>
                </c:pt>
                <c:pt idx="7">
                  <c:v>15959556.20999999</c:v>
                </c:pt>
                <c:pt idx="8">
                  <c:v>7143674.4099999955</c:v>
                </c:pt>
                <c:pt idx="9">
                  <c:v>65277.68</c:v>
                </c:pt>
                <c:pt idx="10">
                  <c:v>674834.51</c:v>
                </c:pt>
                <c:pt idx="11">
                  <c:v>17632003.570000011</c:v>
                </c:pt>
                <c:pt idx="12">
                  <c:v>3271596.2800000003</c:v>
                </c:pt>
                <c:pt idx="13">
                  <c:v>12671573.049999991</c:v>
                </c:pt>
                <c:pt idx="14">
                  <c:v>1717161.41</c:v>
                </c:pt>
                <c:pt idx="15">
                  <c:v>4154453.0199999986</c:v>
                </c:pt>
                <c:pt idx="16">
                  <c:v>17727878.550000008</c:v>
                </c:pt>
                <c:pt idx="17">
                  <c:v>8060108.6800000006</c:v>
                </c:pt>
                <c:pt idx="19">
                  <c:v>850771.51000000013</c:v>
                </c:pt>
                <c:pt idx="20">
                  <c:v>17280401.789999999</c:v>
                </c:pt>
                <c:pt idx="21">
                  <c:v>3639859.8299999991</c:v>
                </c:pt>
                <c:pt idx="22">
                  <c:v>10807252.52</c:v>
                </c:pt>
                <c:pt idx="23">
                  <c:v>2282328.0499999998</c:v>
                </c:pt>
                <c:pt idx="24">
                  <c:v>3830860.6099999989</c:v>
                </c:pt>
                <c:pt idx="25">
                  <c:v>15035738.390000001</c:v>
                </c:pt>
                <c:pt idx="26">
                  <c:v>8097514.7500000009</c:v>
                </c:pt>
                <c:pt idx="27">
                  <c:v>909938.90999999992</c:v>
                </c:pt>
                <c:pt idx="28">
                  <c:v>15343168.449999994</c:v>
                </c:pt>
                <c:pt idx="29">
                  <c:v>696385.41</c:v>
                </c:pt>
                <c:pt idx="30">
                  <c:v>13051864.889999995</c:v>
                </c:pt>
                <c:pt idx="31">
                  <c:v>1503616.8299999998</c:v>
                </c:pt>
                <c:pt idx="32">
                  <c:v>3631567.7700000014</c:v>
                </c:pt>
                <c:pt idx="33">
                  <c:v>12377234.200000005</c:v>
                </c:pt>
                <c:pt idx="34">
                  <c:v>8115109.1899999985</c:v>
                </c:pt>
                <c:pt idx="36">
                  <c:v>1455942.6700000002</c:v>
                </c:pt>
                <c:pt idx="37">
                  <c:v>11977651.189999994</c:v>
                </c:pt>
                <c:pt idx="38">
                  <c:v>3017953.5000000005</c:v>
                </c:pt>
                <c:pt idx="39">
                  <c:v>12627014.039999995</c:v>
                </c:pt>
                <c:pt idx="40">
                  <c:v>1432656.3900000001</c:v>
                </c:pt>
                <c:pt idx="41">
                  <c:v>3858025.6899999995</c:v>
                </c:pt>
                <c:pt idx="42">
                  <c:v>12686344.76</c:v>
                </c:pt>
                <c:pt idx="43">
                  <c:v>507745.3600000001</c:v>
                </c:pt>
              </c:numCache>
            </c:numRef>
          </c:val>
          <c:extLst>
            <c:ext xmlns:c16="http://schemas.microsoft.com/office/drawing/2014/chart" uri="{C3380CC4-5D6E-409C-BE32-E72D297353CC}">
              <c16:uniqueId val="{00000000-363B-4CF6-B75B-719D0E8C2B28}"/>
            </c:ext>
          </c:extLst>
        </c:ser>
        <c:ser>
          <c:idx val="1"/>
          <c:order val="1"/>
          <c:tx>
            <c:strRef>
              <c:f>Trends!$H$3:$H$4</c:f>
              <c:strCache>
                <c:ptCount val="1"/>
                <c:pt idx="0">
                  <c:v>National Teams</c:v>
                </c:pt>
              </c:strCache>
            </c:strRef>
          </c:tx>
          <c:spPr>
            <a:solidFill>
              <a:schemeClr val="accent6">
                <a:lumMod val="40000"/>
                <a:lumOff val="60000"/>
              </a:schemeClr>
            </a:solidFill>
            <a:ln>
              <a:noFill/>
            </a:ln>
            <a:effectLst/>
          </c:spPr>
          <c:invertIfNegative val="0"/>
          <c:cat>
            <c:multiLvlStrRef>
              <c:f>Trends!$F$5:$F$55</c:f>
              <c:multiLvlStrCache>
                <c:ptCount val="44"/>
                <c:lvl>
                  <c:pt idx="0">
                    <c:v>10</c:v>
                  </c:pt>
                  <c:pt idx="1">
                    <c:v>11</c:v>
                  </c:pt>
                  <c:pt idx="2">
                    <c:v>4</c:v>
                  </c:pt>
                  <c:pt idx="3">
                    <c:v>5</c:v>
                  </c:pt>
                  <c:pt idx="4">
                    <c:v>6</c:v>
                  </c:pt>
                  <c:pt idx="5">
                    <c:v>7</c:v>
                  </c:pt>
                  <c:pt idx="6">
                    <c:v>8</c:v>
                  </c:pt>
                  <c:pt idx="7">
                    <c:v>9</c:v>
                  </c:pt>
                  <c:pt idx="8">
                    <c:v>10</c:v>
                  </c:pt>
                  <c:pt idx="9">
                    <c:v>11</c:v>
                  </c:pt>
                  <c:pt idx="10">
                    <c:v>3</c:v>
                  </c:pt>
                  <c:pt idx="11">
                    <c:v>4</c:v>
                  </c:pt>
                  <c:pt idx="12">
                    <c:v>5</c:v>
                  </c:pt>
                  <c:pt idx="13">
                    <c:v>6</c:v>
                  </c:pt>
                  <c:pt idx="14">
                    <c:v>7</c:v>
                  </c:pt>
                  <c:pt idx="15">
                    <c:v>8</c:v>
                  </c:pt>
                  <c:pt idx="16">
                    <c:v>9</c:v>
                  </c:pt>
                  <c:pt idx="17">
                    <c:v>10</c:v>
                  </c:pt>
                  <c:pt idx="18">
                    <c:v>1</c:v>
                  </c:pt>
                  <c:pt idx="19">
                    <c:v>3</c:v>
                  </c:pt>
                  <c:pt idx="20">
                    <c:v>4</c:v>
                  </c:pt>
                  <c:pt idx="21">
                    <c:v>5</c:v>
                  </c:pt>
                  <c:pt idx="22">
                    <c:v>6</c:v>
                  </c:pt>
                  <c:pt idx="23">
                    <c:v>7</c:v>
                  </c:pt>
                  <c:pt idx="24">
                    <c:v>8</c:v>
                  </c:pt>
                  <c:pt idx="25">
                    <c:v>9</c:v>
                  </c:pt>
                  <c:pt idx="26">
                    <c:v>10</c:v>
                  </c:pt>
                  <c:pt idx="27">
                    <c:v>3</c:v>
                  </c:pt>
                  <c:pt idx="28">
                    <c:v>4</c:v>
                  </c:pt>
                  <c:pt idx="29">
                    <c:v>5</c:v>
                  </c:pt>
                  <c:pt idx="30">
                    <c:v>6</c:v>
                  </c:pt>
                  <c:pt idx="31">
                    <c:v>7</c:v>
                  </c:pt>
                  <c:pt idx="32">
                    <c:v>8</c:v>
                  </c:pt>
                  <c:pt idx="33">
                    <c:v>9</c:v>
                  </c:pt>
                  <c:pt idx="34">
                    <c:v>10</c:v>
                  </c:pt>
                  <c:pt idx="35">
                    <c:v>12</c:v>
                  </c:pt>
                  <c:pt idx="36">
                    <c:v>3</c:v>
                  </c:pt>
                  <c:pt idx="37">
                    <c:v>4</c:v>
                  </c:pt>
                  <c:pt idx="38">
                    <c:v>5</c:v>
                  </c:pt>
                  <c:pt idx="39">
                    <c:v>6</c:v>
                  </c:pt>
                  <c:pt idx="40">
                    <c:v>7</c:v>
                  </c:pt>
                  <c:pt idx="41">
                    <c:v>8</c:v>
                  </c:pt>
                  <c:pt idx="42">
                    <c:v>9</c:v>
                  </c:pt>
                  <c:pt idx="43">
                    <c:v>10</c:v>
                  </c:pt>
                </c:lvl>
                <c:lvl>
                  <c:pt idx="0">
                    <c:v>2012</c:v>
                  </c:pt>
                  <c:pt idx="2">
                    <c:v>2013</c:v>
                  </c:pt>
                  <c:pt idx="10">
                    <c:v>2014</c:v>
                  </c:pt>
                  <c:pt idx="18">
                    <c:v>2015</c:v>
                  </c:pt>
                  <c:pt idx="27">
                    <c:v>2016</c:v>
                  </c:pt>
                  <c:pt idx="36">
                    <c:v>2017</c:v>
                  </c:pt>
                </c:lvl>
              </c:multiLvlStrCache>
            </c:multiLvlStrRef>
          </c:cat>
          <c:val>
            <c:numRef>
              <c:f>Trends!$H$5:$H$55</c:f>
              <c:numCache>
                <c:formatCode>General</c:formatCode>
                <c:ptCount val="44"/>
                <c:pt idx="0">
                  <c:v>39851.5</c:v>
                </c:pt>
                <c:pt idx="2">
                  <c:v>659324.57999999996</c:v>
                </c:pt>
                <c:pt idx="3">
                  <c:v>226612.75</c:v>
                </c:pt>
                <c:pt idx="4">
                  <c:v>722779.16</c:v>
                </c:pt>
                <c:pt idx="5">
                  <c:v>101941.23000000001</c:v>
                </c:pt>
                <c:pt idx="6">
                  <c:v>159881.04</c:v>
                </c:pt>
                <c:pt idx="7">
                  <c:v>919350.47000000009</c:v>
                </c:pt>
                <c:pt idx="9">
                  <c:v>505</c:v>
                </c:pt>
                <c:pt idx="13">
                  <c:v>650</c:v>
                </c:pt>
                <c:pt idx="16">
                  <c:v>375</c:v>
                </c:pt>
                <c:pt idx="28">
                  <c:v>12035</c:v>
                </c:pt>
                <c:pt idx="29">
                  <c:v>4290</c:v>
                </c:pt>
                <c:pt idx="30">
                  <c:v>67840.510000000009</c:v>
                </c:pt>
                <c:pt idx="31">
                  <c:v>5552</c:v>
                </c:pt>
                <c:pt idx="32">
                  <c:v>29159.72</c:v>
                </c:pt>
                <c:pt idx="33">
                  <c:v>74198.889999999985</c:v>
                </c:pt>
                <c:pt idx="34">
                  <c:v>423319.94999999995</c:v>
                </c:pt>
                <c:pt idx="36">
                  <c:v>56635.43</c:v>
                </c:pt>
                <c:pt idx="37">
                  <c:v>845124.12</c:v>
                </c:pt>
                <c:pt idx="38">
                  <c:v>229954.12</c:v>
                </c:pt>
                <c:pt idx="39">
                  <c:v>839626.05</c:v>
                </c:pt>
                <c:pt idx="40">
                  <c:v>44027.63</c:v>
                </c:pt>
                <c:pt idx="41">
                  <c:v>144887.49</c:v>
                </c:pt>
                <c:pt idx="42">
                  <c:v>966472.74</c:v>
                </c:pt>
                <c:pt idx="43">
                  <c:v>532331.31999999995</c:v>
                </c:pt>
              </c:numCache>
            </c:numRef>
          </c:val>
          <c:extLst>
            <c:ext xmlns:c16="http://schemas.microsoft.com/office/drawing/2014/chart" uri="{C3380CC4-5D6E-409C-BE32-E72D297353CC}">
              <c16:uniqueId val="{00000001-363B-4CF6-B75B-719D0E8C2B28}"/>
            </c:ext>
          </c:extLst>
        </c:ser>
        <c:ser>
          <c:idx val="2"/>
          <c:order val="2"/>
          <c:tx>
            <c:strRef>
              <c:f>Trends!$I$3:$I$4</c:f>
              <c:strCache>
                <c:ptCount val="1"/>
                <c:pt idx="0">
                  <c:v>Participants</c:v>
                </c:pt>
              </c:strCache>
            </c:strRef>
          </c:tx>
          <c:spPr>
            <a:solidFill>
              <a:schemeClr val="accent4"/>
            </a:solidFill>
            <a:ln>
              <a:noFill/>
            </a:ln>
            <a:effectLst/>
          </c:spPr>
          <c:invertIfNegative val="0"/>
          <c:cat>
            <c:multiLvlStrRef>
              <c:f>Trends!$F$5:$F$55</c:f>
              <c:multiLvlStrCache>
                <c:ptCount val="44"/>
                <c:lvl>
                  <c:pt idx="0">
                    <c:v>10</c:v>
                  </c:pt>
                  <c:pt idx="1">
                    <c:v>11</c:v>
                  </c:pt>
                  <c:pt idx="2">
                    <c:v>4</c:v>
                  </c:pt>
                  <c:pt idx="3">
                    <c:v>5</c:v>
                  </c:pt>
                  <c:pt idx="4">
                    <c:v>6</c:v>
                  </c:pt>
                  <c:pt idx="5">
                    <c:v>7</c:v>
                  </c:pt>
                  <c:pt idx="6">
                    <c:v>8</c:v>
                  </c:pt>
                  <c:pt idx="7">
                    <c:v>9</c:v>
                  </c:pt>
                  <c:pt idx="8">
                    <c:v>10</c:v>
                  </c:pt>
                  <c:pt idx="9">
                    <c:v>11</c:v>
                  </c:pt>
                  <c:pt idx="10">
                    <c:v>3</c:v>
                  </c:pt>
                  <c:pt idx="11">
                    <c:v>4</c:v>
                  </c:pt>
                  <c:pt idx="12">
                    <c:v>5</c:v>
                  </c:pt>
                  <c:pt idx="13">
                    <c:v>6</c:v>
                  </c:pt>
                  <c:pt idx="14">
                    <c:v>7</c:v>
                  </c:pt>
                  <c:pt idx="15">
                    <c:v>8</c:v>
                  </c:pt>
                  <c:pt idx="16">
                    <c:v>9</c:v>
                  </c:pt>
                  <c:pt idx="17">
                    <c:v>10</c:v>
                  </c:pt>
                  <c:pt idx="18">
                    <c:v>1</c:v>
                  </c:pt>
                  <c:pt idx="19">
                    <c:v>3</c:v>
                  </c:pt>
                  <c:pt idx="20">
                    <c:v>4</c:v>
                  </c:pt>
                  <c:pt idx="21">
                    <c:v>5</c:v>
                  </c:pt>
                  <c:pt idx="22">
                    <c:v>6</c:v>
                  </c:pt>
                  <c:pt idx="23">
                    <c:v>7</c:v>
                  </c:pt>
                  <c:pt idx="24">
                    <c:v>8</c:v>
                  </c:pt>
                  <c:pt idx="25">
                    <c:v>9</c:v>
                  </c:pt>
                  <c:pt idx="26">
                    <c:v>10</c:v>
                  </c:pt>
                  <c:pt idx="27">
                    <c:v>3</c:v>
                  </c:pt>
                  <c:pt idx="28">
                    <c:v>4</c:v>
                  </c:pt>
                  <c:pt idx="29">
                    <c:v>5</c:v>
                  </c:pt>
                  <c:pt idx="30">
                    <c:v>6</c:v>
                  </c:pt>
                  <c:pt idx="31">
                    <c:v>7</c:v>
                  </c:pt>
                  <c:pt idx="32">
                    <c:v>8</c:v>
                  </c:pt>
                  <c:pt idx="33">
                    <c:v>9</c:v>
                  </c:pt>
                  <c:pt idx="34">
                    <c:v>10</c:v>
                  </c:pt>
                  <c:pt idx="35">
                    <c:v>12</c:v>
                  </c:pt>
                  <c:pt idx="36">
                    <c:v>3</c:v>
                  </c:pt>
                  <c:pt idx="37">
                    <c:v>4</c:v>
                  </c:pt>
                  <c:pt idx="38">
                    <c:v>5</c:v>
                  </c:pt>
                  <c:pt idx="39">
                    <c:v>6</c:v>
                  </c:pt>
                  <c:pt idx="40">
                    <c:v>7</c:v>
                  </c:pt>
                  <c:pt idx="41">
                    <c:v>8</c:v>
                  </c:pt>
                  <c:pt idx="42">
                    <c:v>9</c:v>
                  </c:pt>
                  <c:pt idx="43">
                    <c:v>10</c:v>
                  </c:pt>
                </c:lvl>
                <c:lvl>
                  <c:pt idx="0">
                    <c:v>2012</c:v>
                  </c:pt>
                  <c:pt idx="2">
                    <c:v>2013</c:v>
                  </c:pt>
                  <c:pt idx="10">
                    <c:v>2014</c:v>
                  </c:pt>
                  <c:pt idx="18">
                    <c:v>2015</c:v>
                  </c:pt>
                  <c:pt idx="27">
                    <c:v>2016</c:v>
                  </c:pt>
                  <c:pt idx="36">
                    <c:v>2017</c:v>
                  </c:pt>
                </c:lvl>
              </c:multiLvlStrCache>
            </c:multiLvlStrRef>
          </c:cat>
          <c:val>
            <c:numRef>
              <c:f>Trends!$I$5:$I$55</c:f>
              <c:numCache>
                <c:formatCode>General</c:formatCode>
                <c:ptCount val="44"/>
                <c:pt idx="0">
                  <c:v>3058024.1300000027</c:v>
                </c:pt>
                <c:pt idx="1">
                  <c:v>134306.44</c:v>
                </c:pt>
                <c:pt idx="2">
                  <c:v>697676.97</c:v>
                </c:pt>
                <c:pt idx="3">
                  <c:v>365367.14999999997</c:v>
                </c:pt>
                <c:pt idx="4">
                  <c:v>4522405.9199999943</c:v>
                </c:pt>
                <c:pt idx="6">
                  <c:v>208941.02999999997</c:v>
                </c:pt>
                <c:pt idx="7">
                  <c:v>3059542.3699999992</c:v>
                </c:pt>
                <c:pt idx="8">
                  <c:v>3146377.8600000008</c:v>
                </c:pt>
                <c:pt idx="11">
                  <c:v>711324.21999999986</c:v>
                </c:pt>
                <c:pt idx="12">
                  <c:v>338263.82999999996</c:v>
                </c:pt>
                <c:pt idx="13">
                  <c:v>4618066.0299999928</c:v>
                </c:pt>
                <c:pt idx="15">
                  <c:v>246246.16</c:v>
                </c:pt>
                <c:pt idx="16">
                  <c:v>3200604.3700000006</c:v>
                </c:pt>
                <c:pt idx="17">
                  <c:v>3216465.5500000003</c:v>
                </c:pt>
                <c:pt idx="18">
                  <c:v>0</c:v>
                </c:pt>
                <c:pt idx="21">
                  <c:v>861454.0700000003</c:v>
                </c:pt>
                <c:pt idx="22">
                  <c:v>4205651.2500000075</c:v>
                </c:pt>
                <c:pt idx="24">
                  <c:v>181139.13999999998</c:v>
                </c:pt>
                <c:pt idx="25">
                  <c:v>3051475.9100000011</c:v>
                </c:pt>
                <c:pt idx="26">
                  <c:v>4184616.9400000013</c:v>
                </c:pt>
                <c:pt idx="27">
                  <c:v>0</c:v>
                </c:pt>
                <c:pt idx="28">
                  <c:v>241923.80999999997</c:v>
                </c:pt>
                <c:pt idx="29">
                  <c:v>499088.86</c:v>
                </c:pt>
                <c:pt idx="30">
                  <c:v>3714002.910000009</c:v>
                </c:pt>
                <c:pt idx="32">
                  <c:v>219992.73</c:v>
                </c:pt>
                <c:pt idx="33">
                  <c:v>2192091.1699999995</c:v>
                </c:pt>
                <c:pt idx="34">
                  <c:v>2603451.6999999993</c:v>
                </c:pt>
                <c:pt idx="35">
                  <c:v>0</c:v>
                </c:pt>
                <c:pt idx="36">
                  <c:v>746948.63000000012</c:v>
                </c:pt>
                <c:pt idx="38">
                  <c:v>528800.21</c:v>
                </c:pt>
                <c:pt idx="39">
                  <c:v>3345708.8200000059</c:v>
                </c:pt>
                <c:pt idx="41">
                  <c:v>219252.02000000002</c:v>
                </c:pt>
                <c:pt idx="42">
                  <c:v>1784551.75</c:v>
                </c:pt>
              </c:numCache>
            </c:numRef>
          </c:val>
          <c:extLst>
            <c:ext xmlns:c16="http://schemas.microsoft.com/office/drawing/2014/chart" uri="{C3380CC4-5D6E-409C-BE32-E72D297353CC}">
              <c16:uniqueId val="{00000002-363B-4CF6-B75B-719D0E8C2B28}"/>
            </c:ext>
          </c:extLst>
        </c:ser>
        <c:dLbls>
          <c:showLegendKey val="0"/>
          <c:showVal val="0"/>
          <c:showCatName val="0"/>
          <c:showSerName val="0"/>
          <c:showPercent val="0"/>
          <c:showBubbleSize val="0"/>
        </c:dLbls>
        <c:gapWidth val="88"/>
        <c:axId val="634140511"/>
        <c:axId val="1020366927"/>
      </c:barChart>
      <c:catAx>
        <c:axId val="634140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0366927"/>
        <c:crosses val="autoZero"/>
        <c:auto val="1"/>
        <c:lblAlgn val="ctr"/>
        <c:lblOffset val="100"/>
        <c:noMultiLvlLbl val="0"/>
      </c:catAx>
      <c:valAx>
        <c:axId val="1020366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4140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[biketeams_Paticipants_Year_Affiliation_Month.xlsx]Sheet3!PivotTable20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Bike Teams Number of Participants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multiLvlStrRef>
              <c:f>Sheet3!$A$4:$A$59</c:f>
              <c:multiLvlStrCache>
                <c:ptCount val="49"/>
                <c:lvl>
                  <c:pt idx="0">
                    <c:v>Corporate</c:v>
                  </c:pt>
                  <c:pt idx="1">
                    <c:v>Family and Friends</c:v>
                  </c:pt>
                  <c:pt idx="2">
                    <c:v>Organization</c:v>
                  </c:pt>
                  <c:pt idx="3">
                    <c:v>Other</c:v>
                  </c:pt>
                  <c:pt idx="4">
                    <c:v>School </c:v>
                  </c:pt>
                  <c:pt idx="5">
                    <c:v>(blank)</c:v>
                  </c:pt>
                  <c:pt idx="6">
                    <c:v>Association</c:v>
                  </c:pt>
                  <c:pt idx="7">
                    <c:v>Bike Shop</c:v>
                  </c:pt>
                  <c:pt idx="8">
                    <c:v>Corporate</c:v>
                  </c:pt>
                  <c:pt idx="9">
                    <c:v>Family and Friends</c:v>
                  </c:pt>
                  <c:pt idx="10">
                    <c:v>Ohana </c:v>
                  </c:pt>
                  <c:pt idx="11">
                    <c:v>Open</c:v>
                  </c:pt>
                  <c:pt idx="12">
                    <c:v>Organization</c:v>
                  </c:pt>
                  <c:pt idx="13">
                    <c:v>Other</c:v>
                  </c:pt>
                  <c:pt idx="14">
                    <c:v>School</c:v>
                  </c:pt>
                  <c:pt idx="15">
                    <c:v>School </c:v>
                  </c:pt>
                  <c:pt idx="16">
                    <c:v>Small Business</c:v>
                  </c:pt>
                  <c:pt idx="17">
                    <c:v>(blank)</c:v>
                  </c:pt>
                  <c:pt idx="18">
                    <c:v>Corporate</c:v>
                  </c:pt>
                  <c:pt idx="19">
                    <c:v>Family and Friends</c:v>
                  </c:pt>
                  <c:pt idx="20">
                    <c:v>Ohana </c:v>
                  </c:pt>
                  <c:pt idx="21">
                    <c:v>Open</c:v>
                  </c:pt>
                  <c:pt idx="22">
                    <c:v>Organization</c:v>
                  </c:pt>
                  <c:pt idx="23">
                    <c:v>Other</c:v>
                  </c:pt>
                  <c:pt idx="24">
                    <c:v>School</c:v>
                  </c:pt>
                  <c:pt idx="25">
                    <c:v>(blank)</c:v>
                  </c:pt>
                  <c:pt idx="26">
                    <c:v>Bike Club</c:v>
                  </c:pt>
                  <c:pt idx="27">
                    <c:v>Corporate</c:v>
                  </c:pt>
                  <c:pt idx="28">
                    <c:v>Family and Friends</c:v>
                  </c:pt>
                  <c:pt idx="29">
                    <c:v>Organization</c:v>
                  </c:pt>
                  <c:pt idx="30">
                    <c:v>Other</c:v>
                  </c:pt>
                  <c:pt idx="31">
                    <c:v>School</c:v>
                  </c:pt>
                  <c:pt idx="32">
                    <c:v>(blank)</c:v>
                  </c:pt>
                  <c:pt idx="33">
                    <c:v>Beer/Brewery</c:v>
                  </c:pt>
                  <c:pt idx="34">
                    <c:v>Bike Club</c:v>
                  </c:pt>
                  <c:pt idx="35">
                    <c:v>Bike Shop</c:v>
                  </c:pt>
                  <c:pt idx="36">
                    <c:v>Corporate</c:v>
                  </c:pt>
                  <c:pt idx="37">
                    <c:v>Family and Friends</c:v>
                  </c:pt>
                  <c:pt idx="38">
                    <c:v>Organization</c:v>
                  </c:pt>
                  <c:pt idx="39">
                    <c:v>Other</c:v>
                  </c:pt>
                  <c:pt idx="40">
                    <c:v>School</c:v>
                  </c:pt>
                  <c:pt idx="41">
                    <c:v>(blank)</c:v>
                  </c:pt>
                  <c:pt idx="42">
                    <c:v>Bike Shop</c:v>
                  </c:pt>
                  <c:pt idx="43">
                    <c:v>Corporate</c:v>
                  </c:pt>
                  <c:pt idx="44">
                    <c:v>Family and Friends</c:v>
                  </c:pt>
                  <c:pt idx="45">
                    <c:v>Organization</c:v>
                  </c:pt>
                  <c:pt idx="46">
                    <c:v>Other</c:v>
                  </c:pt>
                  <c:pt idx="47">
                    <c:v>School</c:v>
                  </c:pt>
                  <c:pt idx="48">
                    <c:v>(blank)</c:v>
                  </c:pt>
                </c:lvl>
                <c:lvl>
                  <c:pt idx="0">
                    <c:v>2012</c:v>
                  </c:pt>
                  <c:pt idx="6">
                    <c:v>2013</c:v>
                  </c:pt>
                  <c:pt idx="18">
                    <c:v>2014</c:v>
                  </c:pt>
                  <c:pt idx="26">
                    <c:v>2015</c:v>
                  </c:pt>
                  <c:pt idx="33">
                    <c:v>2016</c:v>
                  </c:pt>
                  <c:pt idx="42">
                    <c:v>2017</c:v>
                  </c:pt>
                </c:lvl>
              </c:multiLvlStrCache>
            </c:multiLvlStrRef>
          </c:cat>
          <c:val>
            <c:numRef>
              <c:f>Sheet3!$B$4:$B$59</c:f>
              <c:numCache>
                <c:formatCode>General</c:formatCode>
                <c:ptCount val="49"/>
                <c:pt idx="0">
                  <c:v>3243</c:v>
                </c:pt>
                <c:pt idx="1">
                  <c:v>4910</c:v>
                </c:pt>
                <c:pt idx="2">
                  <c:v>71</c:v>
                </c:pt>
                <c:pt idx="3">
                  <c:v>7</c:v>
                </c:pt>
                <c:pt idx="4">
                  <c:v>1</c:v>
                </c:pt>
                <c:pt idx="5">
                  <c:v>1436</c:v>
                </c:pt>
                <c:pt idx="6">
                  <c:v>2</c:v>
                </c:pt>
                <c:pt idx="7">
                  <c:v>40</c:v>
                </c:pt>
                <c:pt idx="8">
                  <c:v>32309</c:v>
                </c:pt>
                <c:pt idx="9">
                  <c:v>32225</c:v>
                </c:pt>
                <c:pt idx="10">
                  <c:v>47</c:v>
                </c:pt>
                <c:pt idx="11">
                  <c:v>53</c:v>
                </c:pt>
                <c:pt idx="12">
                  <c:v>1494</c:v>
                </c:pt>
                <c:pt idx="13">
                  <c:v>895</c:v>
                </c:pt>
                <c:pt idx="14">
                  <c:v>418</c:v>
                </c:pt>
                <c:pt idx="15">
                  <c:v>25</c:v>
                </c:pt>
                <c:pt idx="16">
                  <c:v>90</c:v>
                </c:pt>
                <c:pt idx="17">
                  <c:v>10847</c:v>
                </c:pt>
                <c:pt idx="18">
                  <c:v>34405</c:v>
                </c:pt>
                <c:pt idx="19">
                  <c:v>37391</c:v>
                </c:pt>
                <c:pt idx="20">
                  <c:v>87</c:v>
                </c:pt>
                <c:pt idx="21">
                  <c:v>57</c:v>
                </c:pt>
                <c:pt idx="22">
                  <c:v>976</c:v>
                </c:pt>
                <c:pt idx="23">
                  <c:v>791</c:v>
                </c:pt>
                <c:pt idx="24">
                  <c:v>165</c:v>
                </c:pt>
                <c:pt idx="25">
                  <c:v>5226</c:v>
                </c:pt>
                <c:pt idx="26">
                  <c:v>28</c:v>
                </c:pt>
                <c:pt idx="27">
                  <c:v>32515</c:v>
                </c:pt>
                <c:pt idx="28">
                  <c:v>34973</c:v>
                </c:pt>
                <c:pt idx="29">
                  <c:v>847</c:v>
                </c:pt>
                <c:pt idx="30">
                  <c:v>1034</c:v>
                </c:pt>
                <c:pt idx="31">
                  <c:v>126</c:v>
                </c:pt>
                <c:pt idx="32">
                  <c:v>1284</c:v>
                </c:pt>
                <c:pt idx="33">
                  <c:v>413</c:v>
                </c:pt>
                <c:pt idx="34">
                  <c:v>53</c:v>
                </c:pt>
                <c:pt idx="35">
                  <c:v>173</c:v>
                </c:pt>
                <c:pt idx="36">
                  <c:v>26678</c:v>
                </c:pt>
                <c:pt idx="37">
                  <c:v>25935</c:v>
                </c:pt>
                <c:pt idx="38">
                  <c:v>300</c:v>
                </c:pt>
                <c:pt idx="39">
                  <c:v>667</c:v>
                </c:pt>
                <c:pt idx="40">
                  <c:v>145</c:v>
                </c:pt>
                <c:pt idx="41">
                  <c:v>9557</c:v>
                </c:pt>
                <c:pt idx="42">
                  <c:v>136</c:v>
                </c:pt>
                <c:pt idx="43">
                  <c:v>21481</c:v>
                </c:pt>
                <c:pt idx="44">
                  <c:v>22868</c:v>
                </c:pt>
                <c:pt idx="45">
                  <c:v>109</c:v>
                </c:pt>
                <c:pt idx="46">
                  <c:v>633</c:v>
                </c:pt>
                <c:pt idx="47">
                  <c:v>114</c:v>
                </c:pt>
                <c:pt idx="48">
                  <c:v>7268</c:v>
                </c:pt>
              </c:numCache>
            </c:numRef>
          </c:val>
          <c:extLst>
            <c:ext xmlns:c16="http://schemas.microsoft.com/office/drawing/2014/chart" uri="{C3380CC4-5D6E-409C-BE32-E72D297353CC}">
              <c16:uniqueId val="{00000000-1961-4E30-B9C1-4D801598EFDF}"/>
            </c:ext>
          </c:extLst>
        </c:ser>
        <c:dLbls>
          <c:showLegendKey val="0"/>
          <c:showVal val="0"/>
          <c:showCatName val="0"/>
          <c:showSerName val="0"/>
          <c:showPercent val="0"/>
          <c:showBubbleSize val="0"/>
        </c:dLbls>
        <c:gapWidth val="219"/>
        <c:overlap val="-27"/>
        <c:axId val="624206943"/>
        <c:axId val="1401331759"/>
      </c:barChart>
      <c:catAx>
        <c:axId val="624206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1331759"/>
        <c:crosses val="autoZero"/>
        <c:auto val="1"/>
        <c:lblAlgn val="ctr"/>
        <c:lblOffset val="100"/>
        <c:noMultiLvlLbl val="0"/>
      </c:catAx>
      <c:valAx>
        <c:axId val="1401331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206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[biketeams_Paticipants_Year_Affiliation_Month.xlsx]Sheet4!PivotTable21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'Corporate' and 'Family and Friends' Bike Teams Participants by Month and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col"/>
        <c:grouping val="clustered"/>
        <c:varyColors val="0"/>
        <c:ser>
          <c:idx val="0"/>
          <c:order val="0"/>
          <c:tx>
            <c:strRef>
              <c:f>Sheet4!$B$3:$B$4</c:f>
              <c:strCache>
                <c:ptCount val="1"/>
                <c:pt idx="0">
                  <c:v>Corporate</c:v>
                </c:pt>
              </c:strCache>
            </c:strRef>
          </c:tx>
          <c:spPr>
            <a:solidFill>
              <a:schemeClr val="accent1"/>
            </a:solidFill>
            <a:ln>
              <a:noFill/>
            </a:ln>
            <a:effectLst/>
          </c:spPr>
          <c:invertIfNegative val="0"/>
          <c:cat>
            <c:multiLvlStrRef>
              <c:f>Sheet4!$A$5:$A$52</c:f>
              <c:multiLvlStrCache>
                <c:ptCount val="41"/>
                <c:lvl>
                  <c:pt idx="0">
                    <c:v>10</c:v>
                  </c:pt>
                  <c:pt idx="1">
                    <c:v>4</c:v>
                  </c:pt>
                  <c:pt idx="2">
                    <c:v>5</c:v>
                  </c:pt>
                  <c:pt idx="3">
                    <c:v>6</c:v>
                  </c:pt>
                  <c:pt idx="4">
                    <c:v>7</c:v>
                  </c:pt>
                  <c:pt idx="5">
                    <c:v>8</c:v>
                  </c:pt>
                  <c:pt idx="6">
                    <c:v>9</c:v>
                  </c:pt>
                  <c:pt idx="7">
                    <c:v>10</c:v>
                  </c:pt>
                  <c:pt idx="8">
                    <c:v>11</c:v>
                  </c:pt>
                  <c:pt idx="9">
                    <c:v>3</c:v>
                  </c:pt>
                  <c:pt idx="10">
                    <c:v>4</c:v>
                  </c:pt>
                  <c:pt idx="11">
                    <c:v>5</c:v>
                  </c:pt>
                  <c:pt idx="12">
                    <c:v>6</c:v>
                  </c:pt>
                  <c:pt idx="13">
                    <c:v>7</c:v>
                  </c:pt>
                  <c:pt idx="14">
                    <c:v>8</c:v>
                  </c:pt>
                  <c:pt idx="15">
                    <c:v>9</c:v>
                  </c:pt>
                  <c:pt idx="16">
                    <c:v>10</c:v>
                  </c:pt>
                  <c:pt idx="17">
                    <c:v>3</c:v>
                  </c:pt>
                  <c:pt idx="18">
                    <c:v>4</c:v>
                  </c:pt>
                  <c:pt idx="19">
                    <c:v>5</c:v>
                  </c:pt>
                  <c:pt idx="20">
                    <c:v>6</c:v>
                  </c:pt>
                  <c:pt idx="21">
                    <c:v>7</c:v>
                  </c:pt>
                  <c:pt idx="22">
                    <c:v>8</c:v>
                  </c:pt>
                  <c:pt idx="23">
                    <c:v>9</c:v>
                  </c:pt>
                  <c:pt idx="24">
                    <c:v>10</c:v>
                  </c:pt>
                  <c:pt idx="25">
                    <c:v>3</c:v>
                  </c:pt>
                  <c:pt idx="26">
                    <c:v>4</c:v>
                  </c:pt>
                  <c:pt idx="27">
                    <c:v>5</c:v>
                  </c:pt>
                  <c:pt idx="28">
                    <c:v>6</c:v>
                  </c:pt>
                  <c:pt idx="29">
                    <c:v>7</c:v>
                  </c:pt>
                  <c:pt idx="30">
                    <c:v>8</c:v>
                  </c:pt>
                  <c:pt idx="31">
                    <c:v>9</c:v>
                  </c:pt>
                  <c:pt idx="32">
                    <c:v>10</c:v>
                  </c:pt>
                  <c:pt idx="33">
                    <c:v>3</c:v>
                  </c:pt>
                  <c:pt idx="34">
                    <c:v>4</c:v>
                  </c:pt>
                  <c:pt idx="35">
                    <c:v>5</c:v>
                  </c:pt>
                  <c:pt idx="36">
                    <c:v>6</c:v>
                  </c:pt>
                  <c:pt idx="37">
                    <c:v>7</c:v>
                  </c:pt>
                  <c:pt idx="38">
                    <c:v>8</c:v>
                  </c:pt>
                  <c:pt idx="39">
                    <c:v>9</c:v>
                  </c:pt>
                  <c:pt idx="40">
                    <c:v>10</c:v>
                  </c:pt>
                </c:lvl>
                <c:lvl>
                  <c:pt idx="0">
                    <c:v>2012</c:v>
                  </c:pt>
                  <c:pt idx="1">
                    <c:v>2013</c:v>
                  </c:pt>
                  <c:pt idx="9">
                    <c:v>2014</c:v>
                  </c:pt>
                  <c:pt idx="17">
                    <c:v>2015</c:v>
                  </c:pt>
                  <c:pt idx="25">
                    <c:v>2016</c:v>
                  </c:pt>
                  <c:pt idx="33">
                    <c:v>2017</c:v>
                  </c:pt>
                </c:lvl>
              </c:multiLvlStrCache>
            </c:multiLvlStrRef>
          </c:cat>
          <c:val>
            <c:numRef>
              <c:f>Sheet4!$B$5:$B$52</c:f>
              <c:numCache>
                <c:formatCode>General</c:formatCode>
                <c:ptCount val="41"/>
                <c:pt idx="0">
                  <c:v>3243</c:v>
                </c:pt>
                <c:pt idx="1">
                  <c:v>11705</c:v>
                </c:pt>
                <c:pt idx="2">
                  <c:v>706</c:v>
                </c:pt>
                <c:pt idx="3">
                  <c:v>6123</c:v>
                </c:pt>
                <c:pt idx="4">
                  <c:v>477</c:v>
                </c:pt>
                <c:pt idx="5">
                  <c:v>744</c:v>
                </c:pt>
                <c:pt idx="6">
                  <c:v>8365</c:v>
                </c:pt>
                <c:pt idx="7">
                  <c:v>4146</c:v>
                </c:pt>
                <c:pt idx="8">
                  <c:v>43</c:v>
                </c:pt>
                <c:pt idx="9">
                  <c:v>684</c:v>
                </c:pt>
                <c:pt idx="10">
                  <c:v>12050</c:v>
                </c:pt>
                <c:pt idx="11">
                  <c:v>1354</c:v>
                </c:pt>
                <c:pt idx="12">
                  <c:v>4784</c:v>
                </c:pt>
                <c:pt idx="13">
                  <c:v>379</c:v>
                </c:pt>
                <c:pt idx="14">
                  <c:v>1030</c:v>
                </c:pt>
                <c:pt idx="15">
                  <c:v>9781</c:v>
                </c:pt>
                <c:pt idx="16">
                  <c:v>4343</c:v>
                </c:pt>
                <c:pt idx="17">
                  <c:v>627</c:v>
                </c:pt>
                <c:pt idx="18">
                  <c:v>11647</c:v>
                </c:pt>
                <c:pt idx="19">
                  <c:v>1456</c:v>
                </c:pt>
                <c:pt idx="20">
                  <c:v>4324</c:v>
                </c:pt>
                <c:pt idx="21">
                  <c:v>407</c:v>
                </c:pt>
                <c:pt idx="22">
                  <c:v>840</c:v>
                </c:pt>
                <c:pt idx="23">
                  <c:v>8536</c:v>
                </c:pt>
                <c:pt idx="24">
                  <c:v>4678</c:v>
                </c:pt>
                <c:pt idx="25">
                  <c:v>549</c:v>
                </c:pt>
                <c:pt idx="26">
                  <c:v>9072</c:v>
                </c:pt>
                <c:pt idx="27">
                  <c:v>350</c:v>
                </c:pt>
                <c:pt idx="28">
                  <c:v>5307</c:v>
                </c:pt>
                <c:pt idx="29">
                  <c:v>286</c:v>
                </c:pt>
                <c:pt idx="30">
                  <c:v>945</c:v>
                </c:pt>
                <c:pt idx="31">
                  <c:v>5139</c:v>
                </c:pt>
                <c:pt idx="32">
                  <c:v>5030</c:v>
                </c:pt>
                <c:pt idx="33">
                  <c:v>779</c:v>
                </c:pt>
                <c:pt idx="34">
                  <c:v>8670</c:v>
                </c:pt>
                <c:pt idx="35">
                  <c:v>802</c:v>
                </c:pt>
                <c:pt idx="36">
                  <c:v>5153</c:v>
                </c:pt>
                <c:pt idx="37">
                  <c:v>243</c:v>
                </c:pt>
                <c:pt idx="38">
                  <c:v>798</c:v>
                </c:pt>
                <c:pt idx="39">
                  <c:v>4946</c:v>
                </c:pt>
                <c:pt idx="40">
                  <c:v>90</c:v>
                </c:pt>
              </c:numCache>
            </c:numRef>
          </c:val>
          <c:extLst>
            <c:ext xmlns:c16="http://schemas.microsoft.com/office/drawing/2014/chart" uri="{C3380CC4-5D6E-409C-BE32-E72D297353CC}">
              <c16:uniqueId val="{00000000-B24B-4A70-B1E0-34337AE1A36C}"/>
            </c:ext>
          </c:extLst>
        </c:ser>
        <c:ser>
          <c:idx val="1"/>
          <c:order val="1"/>
          <c:tx>
            <c:strRef>
              <c:f>Sheet4!$C$3:$C$4</c:f>
              <c:strCache>
                <c:ptCount val="1"/>
                <c:pt idx="0">
                  <c:v>Family and Friends</c:v>
                </c:pt>
              </c:strCache>
            </c:strRef>
          </c:tx>
          <c:spPr>
            <a:solidFill>
              <a:schemeClr val="accent2"/>
            </a:solidFill>
            <a:ln>
              <a:noFill/>
            </a:ln>
            <a:effectLst/>
          </c:spPr>
          <c:invertIfNegative val="0"/>
          <c:cat>
            <c:multiLvlStrRef>
              <c:f>Sheet4!$A$5:$A$52</c:f>
              <c:multiLvlStrCache>
                <c:ptCount val="41"/>
                <c:lvl>
                  <c:pt idx="0">
                    <c:v>10</c:v>
                  </c:pt>
                  <c:pt idx="1">
                    <c:v>4</c:v>
                  </c:pt>
                  <c:pt idx="2">
                    <c:v>5</c:v>
                  </c:pt>
                  <c:pt idx="3">
                    <c:v>6</c:v>
                  </c:pt>
                  <c:pt idx="4">
                    <c:v>7</c:v>
                  </c:pt>
                  <c:pt idx="5">
                    <c:v>8</c:v>
                  </c:pt>
                  <c:pt idx="6">
                    <c:v>9</c:v>
                  </c:pt>
                  <c:pt idx="7">
                    <c:v>10</c:v>
                  </c:pt>
                  <c:pt idx="8">
                    <c:v>11</c:v>
                  </c:pt>
                  <c:pt idx="9">
                    <c:v>3</c:v>
                  </c:pt>
                  <c:pt idx="10">
                    <c:v>4</c:v>
                  </c:pt>
                  <c:pt idx="11">
                    <c:v>5</c:v>
                  </c:pt>
                  <c:pt idx="12">
                    <c:v>6</c:v>
                  </c:pt>
                  <c:pt idx="13">
                    <c:v>7</c:v>
                  </c:pt>
                  <c:pt idx="14">
                    <c:v>8</c:v>
                  </c:pt>
                  <c:pt idx="15">
                    <c:v>9</c:v>
                  </c:pt>
                  <c:pt idx="16">
                    <c:v>10</c:v>
                  </c:pt>
                  <c:pt idx="17">
                    <c:v>3</c:v>
                  </c:pt>
                  <c:pt idx="18">
                    <c:v>4</c:v>
                  </c:pt>
                  <c:pt idx="19">
                    <c:v>5</c:v>
                  </c:pt>
                  <c:pt idx="20">
                    <c:v>6</c:v>
                  </c:pt>
                  <c:pt idx="21">
                    <c:v>7</c:v>
                  </c:pt>
                  <c:pt idx="22">
                    <c:v>8</c:v>
                  </c:pt>
                  <c:pt idx="23">
                    <c:v>9</c:v>
                  </c:pt>
                  <c:pt idx="24">
                    <c:v>10</c:v>
                  </c:pt>
                  <c:pt idx="25">
                    <c:v>3</c:v>
                  </c:pt>
                  <c:pt idx="26">
                    <c:v>4</c:v>
                  </c:pt>
                  <c:pt idx="27">
                    <c:v>5</c:v>
                  </c:pt>
                  <c:pt idx="28">
                    <c:v>6</c:v>
                  </c:pt>
                  <c:pt idx="29">
                    <c:v>7</c:v>
                  </c:pt>
                  <c:pt idx="30">
                    <c:v>8</c:v>
                  </c:pt>
                  <c:pt idx="31">
                    <c:v>9</c:v>
                  </c:pt>
                  <c:pt idx="32">
                    <c:v>10</c:v>
                  </c:pt>
                  <c:pt idx="33">
                    <c:v>3</c:v>
                  </c:pt>
                  <c:pt idx="34">
                    <c:v>4</c:v>
                  </c:pt>
                  <c:pt idx="35">
                    <c:v>5</c:v>
                  </c:pt>
                  <c:pt idx="36">
                    <c:v>6</c:v>
                  </c:pt>
                  <c:pt idx="37">
                    <c:v>7</c:v>
                  </c:pt>
                  <c:pt idx="38">
                    <c:v>8</c:v>
                  </c:pt>
                  <c:pt idx="39">
                    <c:v>9</c:v>
                  </c:pt>
                  <c:pt idx="40">
                    <c:v>10</c:v>
                  </c:pt>
                </c:lvl>
                <c:lvl>
                  <c:pt idx="0">
                    <c:v>2012</c:v>
                  </c:pt>
                  <c:pt idx="1">
                    <c:v>2013</c:v>
                  </c:pt>
                  <c:pt idx="9">
                    <c:v>2014</c:v>
                  </c:pt>
                  <c:pt idx="17">
                    <c:v>2015</c:v>
                  </c:pt>
                  <c:pt idx="25">
                    <c:v>2016</c:v>
                  </c:pt>
                  <c:pt idx="33">
                    <c:v>2017</c:v>
                  </c:pt>
                </c:lvl>
              </c:multiLvlStrCache>
            </c:multiLvlStrRef>
          </c:cat>
          <c:val>
            <c:numRef>
              <c:f>Sheet4!$C$5:$C$52</c:f>
              <c:numCache>
                <c:formatCode>General</c:formatCode>
                <c:ptCount val="41"/>
                <c:pt idx="0">
                  <c:v>4910</c:v>
                </c:pt>
                <c:pt idx="1">
                  <c:v>1757</c:v>
                </c:pt>
                <c:pt idx="2">
                  <c:v>1382</c:v>
                </c:pt>
                <c:pt idx="3">
                  <c:v>9140</c:v>
                </c:pt>
                <c:pt idx="4">
                  <c:v>1150</c:v>
                </c:pt>
                <c:pt idx="5">
                  <c:v>2326</c:v>
                </c:pt>
                <c:pt idx="6">
                  <c:v>11693</c:v>
                </c:pt>
                <c:pt idx="7">
                  <c:v>4610</c:v>
                </c:pt>
                <c:pt idx="8">
                  <c:v>167</c:v>
                </c:pt>
                <c:pt idx="9">
                  <c:v>352</c:v>
                </c:pt>
                <c:pt idx="10">
                  <c:v>1580</c:v>
                </c:pt>
                <c:pt idx="11">
                  <c:v>3365</c:v>
                </c:pt>
                <c:pt idx="12">
                  <c:v>7332</c:v>
                </c:pt>
                <c:pt idx="13">
                  <c:v>1091</c:v>
                </c:pt>
                <c:pt idx="14">
                  <c:v>4351</c:v>
                </c:pt>
                <c:pt idx="15">
                  <c:v>14498</c:v>
                </c:pt>
                <c:pt idx="16">
                  <c:v>4822</c:v>
                </c:pt>
                <c:pt idx="17">
                  <c:v>583</c:v>
                </c:pt>
                <c:pt idx="18">
                  <c:v>1050</c:v>
                </c:pt>
                <c:pt idx="19">
                  <c:v>3745</c:v>
                </c:pt>
                <c:pt idx="20">
                  <c:v>7760</c:v>
                </c:pt>
                <c:pt idx="21">
                  <c:v>1815</c:v>
                </c:pt>
                <c:pt idx="22">
                  <c:v>3963</c:v>
                </c:pt>
                <c:pt idx="23">
                  <c:v>11617</c:v>
                </c:pt>
                <c:pt idx="24">
                  <c:v>4440</c:v>
                </c:pt>
                <c:pt idx="25">
                  <c:v>514</c:v>
                </c:pt>
                <c:pt idx="26">
                  <c:v>2022</c:v>
                </c:pt>
                <c:pt idx="27">
                  <c:v>912</c:v>
                </c:pt>
                <c:pt idx="28">
                  <c:v>8135</c:v>
                </c:pt>
                <c:pt idx="29">
                  <c:v>1151</c:v>
                </c:pt>
                <c:pt idx="30">
                  <c:v>2678</c:v>
                </c:pt>
                <c:pt idx="31">
                  <c:v>5977</c:v>
                </c:pt>
                <c:pt idx="32">
                  <c:v>4546</c:v>
                </c:pt>
                <c:pt idx="33">
                  <c:v>856</c:v>
                </c:pt>
                <c:pt idx="34">
                  <c:v>742</c:v>
                </c:pt>
                <c:pt idx="35">
                  <c:v>2033</c:v>
                </c:pt>
                <c:pt idx="36">
                  <c:v>7622</c:v>
                </c:pt>
                <c:pt idx="37">
                  <c:v>986</c:v>
                </c:pt>
                <c:pt idx="38">
                  <c:v>2991</c:v>
                </c:pt>
                <c:pt idx="39">
                  <c:v>7311</c:v>
                </c:pt>
                <c:pt idx="40">
                  <c:v>327</c:v>
                </c:pt>
              </c:numCache>
            </c:numRef>
          </c:val>
          <c:extLst>
            <c:ext xmlns:c16="http://schemas.microsoft.com/office/drawing/2014/chart" uri="{C3380CC4-5D6E-409C-BE32-E72D297353CC}">
              <c16:uniqueId val="{00000001-B24B-4A70-B1E0-34337AE1A36C}"/>
            </c:ext>
          </c:extLst>
        </c:ser>
        <c:dLbls>
          <c:showLegendKey val="0"/>
          <c:showVal val="0"/>
          <c:showCatName val="0"/>
          <c:showSerName val="0"/>
          <c:showPercent val="0"/>
          <c:showBubbleSize val="0"/>
        </c:dLbls>
        <c:gapWidth val="219"/>
        <c:overlap val="-27"/>
        <c:axId val="511259119"/>
        <c:axId val="1051856335"/>
      </c:barChart>
      <c:catAx>
        <c:axId val="511259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1856335"/>
        <c:crosses val="autoZero"/>
        <c:auto val="1"/>
        <c:lblAlgn val="ctr"/>
        <c:lblOffset val="100"/>
        <c:noMultiLvlLbl val="0"/>
      </c:catAx>
      <c:valAx>
        <c:axId val="1051856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259119"/>
        <c:crosses val="autoZero"/>
        <c:crossBetween val="between"/>
      </c:valAx>
      <c:spPr>
        <a:noFill/>
        <a:ln>
          <a:noFill/>
        </a:ln>
        <a:effectLst/>
      </c:spPr>
    </c:plotArea>
    <c:legend>
      <c:legendPos val="r"/>
      <c:layout>
        <c:manualLayout>
          <c:xMode val="edge"/>
          <c:yMode val="edge"/>
          <c:x val="0.70512467191601047"/>
          <c:y val="0.20205129364703317"/>
          <c:w val="0.24706313794109072"/>
          <c:h val="0.13827926906604368"/>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[biketeams_Paticipants_Year_Affiliation_Month.xlsx]pivot 3!PivotTable21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'Corporate' and 'Family and Friends' Bike Teams Team Total Confirmed ($) by Month and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s>
    <c:plotArea>
      <c:layout/>
      <c:barChart>
        <c:barDir val="col"/>
        <c:grouping val="clustered"/>
        <c:varyColors val="0"/>
        <c:ser>
          <c:idx val="0"/>
          <c:order val="0"/>
          <c:tx>
            <c:strRef>
              <c:f>'pivot 3'!$B$3:$B$4</c:f>
              <c:strCache>
                <c:ptCount val="1"/>
                <c:pt idx="0">
                  <c:v>Corporate</c:v>
                </c:pt>
              </c:strCache>
            </c:strRef>
          </c:tx>
          <c:spPr>
            <a:solidFill>
              <a:schemeClr val="accent1"/>
            </a:solidFill>
            <a:ln>
              <a:noFill/>
            </a:ln>
            <a:effectLst/>
          </c:spPr>
          <c:invertIfNegative val="0"/>
          <c:cat>
            <c:multiLvlStrRef>
              <c:f>'pivot 3'!$A$5:$A$52</c:f>
              <c:multiLvlStrCache>
                <c:ptCount val="41"/>
                <c:lvl>
                  <c:pt idx="0">
                    <c:v>10</c:v>
                  </c:pt>
                  <c:pt idx="1">
                    <c:v>4</c:v>
                  </c:pt>
                  <c:pt idx="2">
                    <c:v>5</c:v>
                  </c:pt>
                  <c:pt idx="3">
                    <c:v>6</c:v>
                  </c:pt>
                  <c:pt idx="4">
                    <c:v>7</c:v>
                  </c:pt>
                  <c:pt idx="5">
                    <c:v>8</c:v>
                  </c:pt>
                  <c:pt idx="6">
                    <c:v>9</c:v>
                  </c:pt>
                  <c:pt idx="7">
                    <c:v>10</c:v>
                  </c:pt>
                  <c:pt idx="8">
                    <c:v>11</c:v>
                  </c:pt>
                  <c:pt idx="9">
                    <c:v>3</c:v>
                  </c:pt>
                  <c:pt idx="10">
                    <c:v>4</c:v>
                  </c:pt>
                  <c:pt idx="11">
                    <c:v>5</c:v>
                  </c:pt>
                  <c:pt idx="12">
                    <c:v>6</c:v>
                  </c:pt>
                  <c:pt idx="13">
                    <c:v>7</c:v>
                  </c:pt>
                  <c:pt idx="14">
                    <c:v>8</c:v>
                  </c:pt>
                  <c:pt idx="15">
                    <c:v>9</c:v>
                  </c:pt>
                  <c:pt idx="16">
                    <c:v>10</c:v>
                  </c:pt>
                  <c:pt idx="17">
                    <c:v>3</c:v>
                  </c:pt>
                  <c:pt idx="18">
                    <c:v>4</c:v>
                  </c:pt>
                  <c:pt idx="19">
                    <c:v>5</c:v>
                  </c:pt>
                  <c:pt idx="20">
                    <c:v>6</c:v>
                  </c:pt>
                  <c:pt idx="21">
                    <c:v>7</c:v>
                  </c:pt>
                  <c:pt idx="22">
                    <c:v>8</c:v>
                  </c:pt>
                  <c:pt idx="23">
                    <c:v>9</c:v>
                  </c:pt>
                  <c:pt idx="24">
                    <c:v>10</c:v>
                  </c:pt>
                  <c:pt idx="25">
                    <c:v>3</c:v>
                  </c:pt>
                  <c:pt idx="26">
                    <c:v>4</c:v>
                  </c:pt>
                  <c:pt idx="27">
                    <c:v>5</c:v>
                  </c:pt>
                  <c:pt idx="28">
                    <c:v>6</c:v>
                  </c:pt>
                  <c:pt idx="29">
                    <c:v>7</c:v>
                  </c:pt>
                  <c:pt idx="30">
                    <c:v>8</c:v>
                  </c:pt>
                  <c:pt idx="31">
                    <c:v>9</c:v>
                  </c:pt>
                  <c:pt idx="32">
                    <c:v>10</c:v>
                  </c:pt>
                  <c:pt idx="33">
                    <c:v>3</c:v>
                  </c:pt>
                  <c:pt idx="34">
                    <c:v>4</c:v>
                  </c:pt>
                  <c:pt idx="35">
                    <c:v>5</c:v>
                  </c:pt>
                  <c:pt idx="36">
                    <c:v>6</c:v>
                  </c:pt>
                  <c:pt idx="37">
                    <c:v>7</c:v>
                  </c:pt>
                  <c:pt idx="38">
                    <c:v>8</c:v>
                  </c:pt>
                  <c:pt idx="39">
                    <c:v>9</c:v>
                  </c:pt>
                  <c:pt idx="40">
                    <c:v>10</c:v>
                  </c:pt>
                </c:lvl>
                <c:lvl>
                  <c:pt idx="0">
                    <c:v>2012</c:v>
                  </c:pt>
                  <c:pt idx="1">
                    <c:v>2013</c:v>
                  </c:pt>
                  <c:pt idx="9">
                    <c:v>2014</c:v>
                  </c:pt>
                  <c:pt idx="17">
                    <c:v>2015</c:v>
                  </c:pt>
                  <c:pt idx="25">
                    <c:v>2016</c:v>
                  </c:pt>
                  <c:pt idx="33">
                    <c:v>2017</c:v>
                  </c:pt>
                </c:lvl>
              </c:multiLvlStrCache>
            </c:multiLvlStrRef>
          </c:cat>
          <c:val>
            <c:numRef>
              <c:f>'pivot 3'!$B$5:$B$52</c:f>
              <c:numCache>
                <c:formatCode>General</c:formatCode>
                <c:ptCount val="41"/>
                <c:pt idx="0">
                  <c:v>2226049.7600000002</c:v>
                </c:pt>
                <c:pt idx="1">
                  <c:v>13634647.569999991</c:v>
                </c:pt>
                <c:pt idx="2">
                  <c:v>345797.04</c:v>
                </c:pt>
                <c:pt idx="3">
                  <c:v>4621134.5999999996</c:v>
                </c:pt>
                <c:pt idx="4">
                  <c:v>353604.15</c:v>
                </c:pt>
                <c:pt idx="5">
                  <c:v>417912.80000000005</c:v>
                </c:pt>
                <c:pt idx="6">
                  <c:v>5355758.0399999991</c:v>
                </c:pt>
                <c:pt idx="7">
                  <c:v>3426752.4200000009</c:v>
                </c:pt>
                <c:pt idx="8">
                  <c:v>13160</c:v>
                </c:pt>
                <c:pt idx="9">
                  <c:v>338327.52</c:v>
                </c:pt>
                <c:pt idx="10">
                  <c:v>15320504.640000004</c:v>
                </c:pt>
                <c:pt idx="11">
                  <c:v>861442.77999999991</c:v>
                </c:pt>
                <c:pt idx="12">
                  <c:v>3748953.93</c:v>
                </c:pt>
                <c:pt idx="13">
                  <c:v>304502.99</c:v>
                </c:pt>
                <c:pt idx="14">
                  <c:v>647926.6</c:v>
                </c:pt>
                <c:pt idx="15">
                  <c:v>6739008.9799999977</c:v>
                </c:pt>
                <c:pt idx="16">
                  <c:v>3763398.5299999993</c:v>
                </c:pt>
                <c:pt idx="17">
                  <c:v>321387.29000000004</c:v>
                </c:pt>
                <c:pt idx="18">
                  <c:v>14931764.229999999</c:v>
                </c:pt>
                <c:pt idx="19">
                  <c:v>1079341.3899999999</c:v>
                </c:pt>
                <c:pt idx="20">
                  <c:v>3655594.8800000004</c:v>
                </c:pt>
                <c:pt idx="21">
                  <c:v>281072.22000000003</c:v>
                </c:pt>
                <c:pt idx="22">
                  <c:v>546040.30000000005</c:v>
                </c:pt>
                <c:pt idx="23">
                  <c:v>6552511.8499999996</c:v>
                </c:pt>
                <c:pt idx="24">
                  <c:v>3887186.1100000013</c:v>
                </c:pt>
                <c:pt idx="25">
                  <c:v>343386.23999999993</c:v>
                </c:pt>
                <c:pt idx="26">
                  <c:v>11480618</c:v>
                </c:pt>
                <c:pt idx="27">
                  <c:v>95868.87</c:v>
                </c:pt>
                <c:pt idx="28">
                  <c:v>4662230.8499999996</c:v>
                </c:pt>
                <c:pt idx="29">
                  <c:v>157047.16999999998</c:v>
                </c:pt>
                <c:pt idx="30">
                  <c:v>635929.68999999994</c:v>
                </c:pt>
                <c:pt idx="31">
                  <c:v>4039532.3699999996</c:v>
                </c:pt>
                <c:pt idx="32">
                  <c:v>4033253.3699999992</c:v>
                </c:pt>
                <c:pt idx="33">
                  <c:v>388188.02</c:v>
                </c:pt>
                <c:pt idx="34">
                  <c:v>11115651.049999997</c:v>
                </c:pt>
                <c:pt idx="35">
                  <c:v>434497.31000000011</c:v>
                </c:pt>
                <c:pt idx="36">
                  <c:v>4457125.5199999996</c:v>
                </c:pt>
                <c:pt idx="37">
                  <c:v>121121.12</c:v>
                </c:pt>
                <c:pt idx="38">
                  <c:v>614436.22</c:v>
                </c:pt>
                <c:pt idx="39">
                  <c:v>4108050.1699999995</c:v>
                </c:pt>
                <c:pt idx="40">
                  <c:v>38710.47</c:v>
                </c:pt>
              </c:numCache>
            </c:numRef>
          </c:val>
          <c:extLst>
            <c:ext xmlns:c16="http://schemas.microsoft.com/office/drawing/2014/chart" uri="{C3380CC4-5D6E-409C-BE32-E72D297353CC}">
              <c16:uniqueId val="{00000000-83B2-4D11-A859-09A3451845B3}"/>
            </c:ext>
          </c:extLst>
        </c:ser>
        <c:ser>
          <c:idx val="1"/>
          <c:order val="1"/>
          <c:tx>
            <c:strRef>
              <c:f>'pivot 3'!$C$3:$C$4</c:f>
              <c:strCache>
                <c:ptCount val="1"/>
                <c:pt idx="0">
                  <c:v>Family and Friends</c:v>
                </c:pt>
              </c:strCache>
            </c:strRef>
          </c:tx>
          <c:spPr>
            <a:solidFill>
              <a:schemeClr val="accent2"/>
            </a:solidFill>
            <a:ln>
              <a:noFill/>
            </a:ln>
            <a:effectLst/>
          </c:spPr>
          <c:invertIfNegative val="0"/>
          <c:cat>
            <c:multiLvlStrRef>
              <c:f>'pivot 3'!$A$5:$A$52</c:f>
              <c:multiLvlStrCache>
                <c:ptCount val="41"/>
                <c:lvl>
                  <c:pt idx="0">
                    <c:v>10</c:v>
                  </c:pt>
                  <c:pt idx="1">
                    <c:v>4</c:v>
                  </c:pt>
                  <c:pt idx="2">
                    <c:v>5</c:v>
                  </c:pt>
                  <c:pt idx="3">
                    <c:v>6</c:v>
                  </c:pt>
                  <c:pt idx="4">
                    <c:v>7</c:v>
                  </c:pt>
                  <c:pt idx="5">
                    <c:v>8</c:v>
                  </c:pt>
                  <c:pt idx="6">
                    <c:v>9</c:v>
                  </c:pt>
                  <c:pt idx="7">
                    <c:v>10</c:v>
                  </c:pt>
                  <c:pt idx="8">
                    <c:v>11</c:v>
                  </c:pt>
                  <c:pt idx="9">
                    <c:v>3</c:v>
                  </c:pt>
                  <c:pt idx="10">
                    <c:v>4</c:v>
                  </c:pt>
                  <c:pt idx="11">
                    <c:v>5</c:v>
                  </c:pt>
                  <c:pt idx="12">
                    <c:v>6</c:v>
                  </c:pt>
                  <c:pt idx="13">
                    <c:v>7</c:v>
                  </c:pt>
                  <c:pt idx="14">
                    <c:v>8</c:v>
                  </c:pt>
                  <c:pt idx="15">
                    <c:v>9</c:v>
                  </c:pt>
                  <c:pt idx="16">
                    <c:v>10</c:v>
                  </c:pt>
                  <c:pt idx="17">
                    <c:v>3</c:v>
                  </c:pt>
                  <c:pt idx="18">
                    <c:v>4</c:v>
                  </c:pt>
                  <c:pt idx="19">
                    <c:v>5</c:v>
                  </c:pt>
                  <c:pt idx="20">
                    <c:v>6</c:v>
                  </c:pt>
                  <c:pt idx="21">
                    <c:v>7</c:v>
                  </c:pt>
                  <c:pt idx="22">
                    <c:v>8</c:v>
                  </c:pt>
                  <c:pt idx="23">
                    <c:v>9</c:v>
                  </c:pt>
                  <c:pt idx="24">
                    <c:v>10</c:v>
                  </c:pt>
                  <c:pt idx="25">
                    <c:v>3</c:v>
                  </c:pt>
                  <c:pt idx="26">
                    <c:v>4</c:v>
                  </c:pt>
                  <c:pt idx="27">
                    <c:v>5</c:v>
                  </c:pt>
                  <c:pt idx="28">
                    <c:v>6</c:v>
                  </c:pt>
                  <c:pt idx="29">
                    <c:v>7</c:v>
                  </c:pt>
                  <c:pt idx="30">
                    <c:v>8</c:v>
                  </c:pt>
                  <c:pt idx="31">
                    <c:v>9</c:v>
                  </c:pt>
                  <c:pt idx="32">
                    <c:v>10</c:v>
                  </c:pt>
                  <c:pt idx="33">
                    <c:v>3</c:v>
                  </c:pt>
                  <c:pt idx="34">
                    <c:v>4</c:v>
                  </c:pt>
                  <c:pt idx="35">
                    <c:v>5</c:v>
                  </c:pt>
                  <c:pt idx="36">
                    <c:v>6</c:v>
                  </c:pt>
                  <c:pt idx="37">
                    <c:v>7</c:v>
                  </c:pt>
                  <c:pt idx="38">
                    <c:v>8</c:v>
                  </c:pt>
                  <c:pt idx="39">
                    <c:v>9</c:v>
                  </c:pt>
                  <c:pt idx="40">
                    <c:v>10</c:v>
                  </c:pt>
                </c:lvl>
                <c:lvl>
                  <c:pt idx="0">
                    <c:v>2012</c:v>
                  </c:pt>
                  <c:pt idx="1">
                    <c:v>2013</c:v>
                  </c:pt>
                  <c:pt idx="9">
                    <c:v>2014</c:v>
                  </c:pt>
                  <c:pt idx="17">
                    <c:v>2015</c:v>
                  </c:pt>
                  <c:pt idx="25">
                    <c:v>2016</c:v>
                  </c:pt>
                  <c:pt idx="33">
                    <c:v>2017</c:v>
                  </c:pt>
                </c:lvl>
              </c:multiLvlStrCache>
            </c:multiLvlStrRef>
          </c:cat>
          <c:val>
            <c:numRef>
              <c:f>'pivot 3'!$C$5:$C$52</c:f>
              <c:numCache>
                <c:formatCode>General</c:formatCode>
                <c:ptCount val="41"/>
                <c:pt idx="0">
                  <c:v>3435845.1799999992</c:v>
                </c:pt>
                <c:pt idx="1">
                  <c:v>1455601.8599999999</c:v>
                </c:pt>
                <c:pt idx="2">
                  <c:v>711637.87000000011</c:v>
                </c:pt>
                <c:pt idx="3">
                  <c:v>7438498.7299999977</c:v>
                </c:pt>
                <c:pt idx="4">
                  <c:v>966012.47000000009</c:v>
                </c:pt>
                <c:pt idx="5">
                  <c:v>1416238.14</c:v>
                </c:pt>
                <c:pt idx="6">
                  <c:v>7841371.0599999977</c:v>
                </c:pt>
                <c:pt idx="7">
                  <c:v>3527312.2900000005</c:v>
                </c:pt>
                <c:pt idx="8">
                  <c:v>52117.68</c:v>
                </c:pt>
                <c:pt idx="9">
                  <c:v>332581.99</c:v>
                </c:pt>
                <c:pt idx="10">
                  <c:v>1135240.6099999996</c:v>
                </c:pt>
                <c:pt idx="11">
                  <c:v>2284333.8800000008</c:v>
                </c:pt>
                <c:pt idx="12">
                  <c:v>6494613.8100000005</c:v>
                </c:pt>
                <c:pt idx="13">
                  <c:v>911786.7300000001</c:v>
                </c:pt>
                <c:pt idx="14">
                  <c:v>3358771.7599999993</c:v>
                </c:pt>
                <c:pt idx="15">
                  <c:v>10436800.909999996</c:v>
                </c:pt>
                <c:pt idx="16">
                  <c:v>4025821.85</c:v>
                </c:pt>
                <c:pt idx="17">
                  <c:v>504721.57</c:v>
                </c:pt>
                <c:pt idx="18">
                  <c:v>883356.57000000018</c:v>
                </c:pt>
                <c:pt idx="19">
                  <c:v>2511263.3099999996</c:v>
                </c:pt>
                <c:pt idx="20">
                  <c:v>6888240.8600000031</c:v>
                </c:pt>
                <c:pt idx="21">
                  <c:v>1988230.8299999998</c:v>
                </c:pt>
                <c:pt idx="22">
                  <c:v>3225289.8599999985</c:v>
                </c:pt>
                <c:pt idx="23">
                  <c:v>7943336.8600000003</c:v>
                </c:pt>
                <c:pt idx="24">
                  <c:v>4034742.3</c:v>
                </c:pt>
                <c:pt idx="25">
                  <c:v>508306.07999999996</c:v>
                </c:pt>
                <c:pt idx="26">
                  <c:v>2134146.0199999996</c:v>
                </c:pt>
                <c:pt idx="27">
                  <c:v>312892.68</c:v>
                </c:pt>
                <c:pt idx="28">
                  <c:v>7375880.8600000022</c:v>
                </c:pt>
                <c:pt idx="29">
                  <c:v>1248033.51</c:v>
                </c:pt>
                <c:pt idx="30">
                  <c:v>2139331.2700000009</c:v>
                </c:pt>
                <c:pt idx="31">
                  <c:v>4204396.169999999</c:v>
                </c:pt>
                <c:pt idx="32">
                  <c:v>3815975.25</c:v>
                </c:pt>
                <c:pt idx="33">
                  <c:v>882355.17</c:v>
                </c:pt>
                <c:pt idx="34">
                  <c:v>658941.31000000006</c:v>
                </c:pt>
                <c:pt idx="35">
                  <c:v>1165678.7</c:v>
                </c:pt>
                <c:pt idx="36">
                  <c:v>7602937.8199999975</c:v>
                </c:pt>
                <c:pt idx="37">
                  <c:v>1213015.4400000002</c:v>
                </c:pt>
                <c:pt idx="38">
                  <c:v>2607488.2200000002</c:v>
                </c:pt>
                <c:pt idx="39">
                  <c:v>5280934.5699999975</c:v>
                </c:pt>
                <c:pt idx="40">
                  <c:v>227536.23</c:v>
                </c:pt>
              </c:numCache>
            </c:numRef>
          </c:val>
          <c:extLst>
            <c:ext xmlns:c16="http://schemas.microsoft.com/office/drawing/2014/chart" uri="{C3380CC4-5D6E-409C-BE32-E72D297353CC}">
              <c16:uniqueId val="{00000001-83B2-4D11-A859-09A3451845B3}"/>
            </c:ext>
          </c:extLst>
        </c:ser>
        <c:dLbls>
          <c:showLegendKey val="0"/>
          <c:showVal val="0"/>
          <c:showCatName val="0"/>
          <c:showSerName val="0"/>
          <c:showPercent val="0"/>
          <c:showBubbleSize val="0"/>
        </c:dLbls>
        <c:gapWidth val="219"/>
        <c:overlap val="-27"/>
        <c:axId val="511259119"/>
        <c:axId val="1051856335"/>
      </c:barChart>
      <c:catAx>
        <c:axId val="511259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1856335"/>
        <c:crosses val="autoZero"/>
        <c:auto val="1"/>
        <c:lblAlgn val="ctr"/>
        <c:lblOffset val="100"/>
        <c:noMultiLvlLbl val="0"/>
      </c:catAx>
      <c:valAx>
        <c:axId val="1051856335"/>
        <c:scaling>
          <c:orientation val="minMax"/>
          <c:max val="16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259119"/>
        <c:crosses val="autoZero"/>
        <c:crossBetween val="between"/>
      </c:valAx>
      <c:spPr>
        <a:noFill/>
        <a:ln>
          <a:noFill/>
        </a:ln>
        <a:effectLst/>
      </c:spPr>
    </c:plotArea>
    <c:legend>
      <c:legendPos val="r"/>
      <c:layout>
        <c:manualLayout>
          <c:xMode val="edge"/>
          <c:yMode val="edge"/>
          <c:x val="0.70882837561971423"/>
          <c:y val="0.19160879266804873"/>
          <c:w val="0.25261869349664628"/>
          <c:h val="5.9960442122718401E-2"/>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6847-DEC3-4EFD-85C0-8F4738B5AE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62C2C-0852-4E1F-AB71-5F9C89CF5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C56AA1-E248-49AC-8439-5D2A42021117}"/>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5" name="Footer Placeholder 4">
            <a:extLst>
              <a:ext uri="{FF2B5EF4-FFF2-40B4-BE49-F238E27FC236}">
                <a16:creationId xmlns:a16="http://schemas.microsoft.com/office/drawing/2014/main" id="{D4F3C83E-9D08-46C2-9521-FF2422216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FEB2A6-3F46-472A-9740-7AE53B2EDA98}"/>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40811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9A5A-3C8D-47AA-9ECC-8641BC7288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99035-B250-4970-9236-8E9AF3A911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227BE-E459-49DA-8AA0-90066F9AB674}"/>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5" name="Footer Placeholder 4">
            <a:extLst>
              <a:ext uri="{FF2B5EF4-FFF2-40B4-BE49-F238E27FC236}">
                <a16:creationId xmlns:a16="http://schemas.microsoft.com/office/drawing/2014/main" id="{92351420-3595-4686-A8FE-C302A30E05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57D1BC-EBF3-4D6D-BA93-0C71D3A23B17}"/>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369782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ECEBB-B326-493B-90BC-07E75AF2C4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4901EB-DE87-4606-8901-FB8431F22B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D53C2-85B8-4E2A-90DD-40D201986D8B}"/>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5" name="Footer Placeholder 4">
            <a:extLst>
              <a:ext uri="{FF2B5EF4-FFF2-40B4-BE49-F238E27FC236}">
                <a16:creationId xmlns:a16="http://schemas.microsoft.com/office/drawing/2014/main" id="{CD809F19-94EC-4CED-B0B0-71FAF10F6A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A4DC5F-A422-42C7-A962-F829D5E6F779}"/>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364825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BA94-3BEC-4CA4-BFEE-EF9D875BF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C3DE6-4D41-4E08-B3A0-EF486DB11D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980F4-831F-4A31-8457-8825A7A666DE}"/>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5" name="Footer Placeholder 4">
            <a:extLst>
              <a:ext uri="{FF2B5EF4-FFF2-40B4-BE49-F238E27FC236}">
                <a16:creationId xmlns:a16="http://schemas.microsoft.com/office/drawing/2014/main" id="{C3617A32-0C68-46E3-96F6-A3A5BA8134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5898D1-8E4A-4BF8-B02D-51054F92F472}"/>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404623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735B-EAB5-46C6-8A6C-06924F05C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5118F1-23C9-4FAC-9E25-342E6ED29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7561EA-0BB2-43E5-A761-8960E02B7BD3}"/>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5" name="Footer Placeholder 4">
            <a:extLst>
              <a:ext uri="{FF2B5EF4-FFF2-40B4-BE49-F238E27FC236}">
                <a16:creationId xmlns:a16="http://schemas.microsoft.com/office/drawing/2014/main" id="{EACC7310-4226-4F4C-AA6F-83500E7860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106981-A1F5-4494-BA27-9D259D92EDA9}"/>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274455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3EB9-99D2-41B1-A4B2-DB0DE9764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39F8A-FE86-46A7-980F-3BE128B6EA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EDD9A-533D-48A8-AAE9-64F571DEF6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9169F6-46F5-4135-BC77-5263FB695402}"/>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6" name="Footer Placeholder 5">
            <a:extLst>
              <a:ext uri="{FF2B5EF4-FFF2-40B4-BE49-F238E27FC236}">
                <a16:creationId xmlns:a16="http://schemas.microsoft.com/office/drawing/2014/main" id="{76F9A6D2-6426-4FC8-A756-A8C61CABFE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09C856-B90E-4E09-A437-74748FBF3FBC}"/>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60294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44EF-1864-438F-B050-7E313E7FA8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298A3F-5380-483E-BD56-7DA3AF132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8CC6DC-5E26-4F7D-A42D-6E26D7624A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FBFDBD-AF8E-4C68-A251-A35348198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1FF7D-D1B3-4FFA-B4CE-8DA8865948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6D0A62-8337-4F56-AAD4-3292FB9D3142}"/>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8" name="Footer Placeholder 7">
            <a:extLst>
              <a:ext uri="{FF2B5EF4-FFF2-40B4-BE49-F238E27FC236}">
                <a16:creationId xmlns:a16="http://schemas.microsoft.com/office/drawing/2014/main" id="{84643C8F-61D7-4F0B-9CD0-1AC49F0807D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AB4D950-601E-4AE9-B5D4-E8F22818CA48}"/>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226936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B892-CCC6-4965-882A-C6B6AA8E7E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FEFAC-520E-4F39-B892-8EECF9CEFF0B}"/>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4" name="Footer Placeholder 3">
            <a:extLst>
              <a:ext uri="{FF2B5EF4-FFF2-40B4-BE49-F238E27FC236}">
                <a16:creationId xmlns:a16="http://schemas.microsoft.com/office/drawing/2014/main" id="{F9AA1CFC-0983-415F-9D9A-15025A6F65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8C64A42-4ECC-4E4D-B332-F9B81642FDBD}"/>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345107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2BD99-E557-4053-8355-21C0C58368E9}"/>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3" name="Footer Placeholder 2">
            <a:extLst>
              <a:ext uri="{FF2B5EF4-FFF2-40B4-BE49-F238E27FC236}">
                <a16:creationId xmlns:a16="http://schemas.microsoft.com/office/drawing/2014/main" id="{B5274B75-0575-4E99-BE27-6C4467D5A58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6F381C6-A2C3-4EAD-9B3A-3CBC440BEA17}"/>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289230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7B54-A946-404F-8811-B9322C0BA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C51D8D-969E-4159-94B9-71D8087E2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769B7-5025-43EB-BB4C-1AA3B605F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26EFAE-943D-4387-B485-5D35ED72CC58}"/>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6" name="Footer Placeholder 5">
            <a:extLst>
              <a:ext uri="{FF2B5EF4-FFF2-40B4-BE49-F238E27FC236}">
                <a16:creationId xmlns:a16="http://schemas.microsoft.com/office/drawing/2014/main" id="{F1035CA7-2480-4622-92F4-92069C80AA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8156FC-9E76-4E54-9877-3BA68C3C73EC}"/>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210565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F459-0843-4E0C-B6CE-21C445B40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A82B16-E5BB-4FC9-9D49-69E3CD73E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E582752-3476-4D09-954D-B04711C2F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E1D8C9-B9AC-4D0C-B71E-C520581B429A}"/>
              </a:ext>
            </a:extLst>
          </p:cNvPr>
          <p:cNvSpPr>
            <a:spLocks noGrp="1"/>
          </p:cNvSpPr>
          <p:nvPr>
            <p:ph type="dt" sz="half" idx="10"/>
          </p:nvPr>
        </p:nvSpPr>
        <p:spPr/>
        <p:txBody>
          <a:bodyPr/>
          <a:lstStyle/>
          <a:p>
            <a:fld id="{2A10E2BF-5236-494B-842D-F8589A8AFAF9}" type="datetimeFigureOut">
              <a:rPr lang="en-US" smtClean="0"/>
              <a:t>7/23/2018</a:t>
            </a:fld>
            <a:endParaRPr lang="en-US" dirty="0"/>
          </a:p>
        </p:txBody>
      </p:sp>
      <p:sp>
        <p:nvSpPr>
          <p:cNvPr id="6" name="Footer Placeholder 5">
            <a:extLst>
              <a:ext uri="{FF2B5EF4-FFF2-40B4-BE49-F238E27FC236}">
                <a16:creationId xmlns:a16="http://schemas.microsoft.com/office/drawing/2014/main" id="{025F27E7-C1AC-48BF-819A-2801F4ED2D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5972CB-9CCB-4828-82C3-F4731E65F7BF}"/>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384844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FB1C23-73C0-4DBF-9E71-830F66250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7DA5F5-E8B9-4858-8E0A-6F2977136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8614F-96C2-47FE-A8A1-E4561EA13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0E2BF-5236-494B-842D-F8589A8AFAF9}" type="datetimeFigureOut">
              <a:rPr lang="en-US" smtClean="0"/>
              <a:t>7/23/2018</a:t>
            </a:fld>
            <a:endParaRPr lang="en-US" dirty="0"/>
          </a:p>
        </p:txBody>
      </p:sp>
      <p:sp>
        <p:nvSpPr>
          <p:cNvPr id="5" name="Footer Placeholder 4">
            <a:extLst>
              <a:ext uri="{FF2B5EF4-FFF2-40B4-BE49-F238E27FC236}">
                <a16:creationId xmlns:a16="http://schemas.microsoft.com/office/drawing/2014/main" id="{4D4C0A28-231B-4B2A-858A-508756D1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68644D-7E8A-4EFC-849A-D8033351E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9AAB5-1524-4B97-9815-C107E3848403}" type="slidenum">
              <a:rPr lang="en-US" smtClean="0"/>
              <a:t>‹#›</a:t>
            </a:fld>
            <a:endParaRPr lang="en-US" dirty="0"/>
          </a:p>
        </p:txBody>
      </p:sp>
    </p:spTree>
    <p:extLst>
      <p:ext uri="{BB962C8B-B14F-4D97-AF65-F5344CB8AC3E}">
        <p14:creationId xmlns:p14="http://schemas.microsoft.com/office/powerpoint/2010/main" val="355655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tunweb.teradata.ws/datasets/Bike%20MS%20Digital%20Advertising%20Reports.zip" TargetMode="External"/><Relationship Id="rId3" Type="http://schemas.openxmlformats.org/officeDocument/2006/relationships/hyperlink" Target="http://tunweb.teradata.ws/datasets/Events.zip" TargetMode="External"/><Relationship Id="rId7" Type="http://schemas.openxmlformats.org/officeDocument/2006/relationships/hyperlink" Target="http://tunweb.teradata.ws/datasets/Affiliates.zip" TargetMode="External"/><Relationship Id="rId2" Type="http://schemas.openxmlformats.org/officeDocument/2006/relationships/hyperlink" Target="http://tunweb.teradata.ws/datasets/Donations.zip" TargetMode="External"/><Relationship Id="rId1" Type="http://schemas.openxmlformats.org/officeDocument/2006/relationships/slideLayout" Target="../slideLayouts/slideLayout2.xml"/><Relationship Id="rId6" Type="http://schemas.openxmlformats.org/officeDocument/2006/relationships/hyperlink" Target="http://tunweb.teradata.ws/datasets/National%20Teams.zip" TargetMode="External"/><Relationship Id="rId5" Type="http://schemas.openxmlformats.org/officeDocument/2006/relationships/hyperlink" Target="http://tunweb.teradata.ws/datasets/Bike%20Teams.zip" TargetMode="External"/><Relationship Id="rId4" Type="http://schemas.openxmlformats.org/officeDocument/2006/relationships/hyperlink" Target="http://tunweb.teradata.ws/datasets/Participants.zip" TargetMode="External"/><Relationship Id="rId9" Type="http://schemas.openxmlformats.org/officeDocument/2006/relationships/hyperlink" Target="http://tunweb.teradata.ws/datasets/Google%20Analytics.zip"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secure.info-komen.org/site/Donation2;jsessionid=00000000.app30110b?df_id=19029&amp;mfc_pref=T&amp;19029.donation=form1&amp;s_src=NavigationHeaderDonateCTA&amp;utm_source=OnpageDonateCTAs&amp;utm_medium=NavigationHeader&amp;utm_campaign=NavigationHeaderDonateCTA&amp;_ga=2.65736173.276746660.1532357927-893126319.1532357927&amp;NONCE_TOKEN=1C9EEA1A0DC749BE6FDA85E69C8C07D5" TargetMode="External"/><Relationship Id="rId7" Type="http://schemas.openxmlformats.org/officeDocument/2006/relationships/image" Target="../media/image22.png"/><Relationship Id="rId2" Type="http://schemas.openxmlformats.org/officeDocument/2006/relationships/hyperlink" Target="https://www.nationalmssociety.org/Donate"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stjude.org/donate/donate-to-st-jude.html?sc_icid=header-btn-donate-now"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secure.nationalmssociety.org/site/SPageNavigator/company_splash_audrey.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mills-jeffreyb/GENBA89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tatista.com/topics/1686/cyc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5B3C-70F5-4D77-8CDB-229DB09BB879}"/>
              </a:ext>
            </a:extLst>
          </p:cNvPr>
          <p:cNvSpPr>
            <a:spLocks noGrp="1"/>
          </p:cNvSpPr>
          <p:nvPr>
            <p:ph type="ctrTitle"/>
          </p:nvPr>
        </p:nvSpPr>
        <p:spPr/>
        <p:txBody>
          <a:bodyPr>
            <a:normAutofit fontScale="90000"/>
          </a:bodyPr>
          <a:lstStyle/>
          <a:p>
            <a:r>
              <a:rPr lang="en-US" b="1" dirty="0"/>
              <a:t>Project: 2018 Data Challenges Sponsored by Teradata University Network</a:t>
            </a:r>
            <a:endParaRPr lang="en-US" dirty="0"/>
          </a:p>
        </p:txBody>
      </p:sp>
      <p:sp>
        <p:nvSpPr>
          <p:cNvPr id="3" name="Subtitle 2">
            <a:extLst>
              <a:ext uri="{FF2B5EF4-FFF2-40B4-BE49-F238E27FC236}">
                <a16:creationId xmlns:a16="http://schemas.microsoft.com/office/drawing/2014/main" id="{58F1B69A-44C3-4059-BA24-36FA77EB81A0}"/>
              </a:ext>
            </a:extLst>
          </p:cNvPr>
          <p:cNvSpPr>
            <a:spLocks noGrp="1"/>
          </p:cNvSpPr>
          <p:nvPr>
            <p:ph type="subTitle" idx="1"/>
          </p:nvPr>
        </p:nvSpPr>
        <p:spPr>
          <a:xfrm>
            <a:off x="1524000" y="4155711"/>
            <a:ext cx="9144000" cy="1655762"/>
          </a:xfrm>
        </p:spPr>
        <p:txBody>
          <a:bodyPr/>
          <a:lstStyle/>
          <a:p>
            <a:r>
              <a:rPr lang="en-US" dirty="0"/>
              <a:t>Capstone Class Project for Jeff Mills</a:t>
            </a:r>
          </a:p>
          <a:p>
            <a:r>
              <a:rPr lang="en-US" dirty="0"/>
              <a:t>Summer 2018</a:t>
            </a:r>
          </a:p>
          <a:p>
            <a:r>
              <a:rPr lang="en-US" dirty="0"/>
              <a:t>Kansas State University</a:t>
            </a:r>
          </a:p>
        </p:txBody>
      </p:sp>
    </p:spTree>
    <p:extLst>
      <p:ext uri="{BB962C8B-B14F-4D97-AF65-F5344CB8AC3E}">
        <p14:creationId xmlns:p14="http://schemas.microsoft.com/office/powerpoint/2010/main" val="68347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199" y="365125"/>
            <a:ext cx="10515599" cy="1325563"/>
          </a:xfrm>
        </p:spPr>
        <p:txBody>
          <a:bodyPr>
            <a:normAutofit/>
          </a:bodyPr>
          <a:lstStyle/>
          <a:p>
            <a:r>
              <a:rPr lang="en-US" sz="3200" dirty="0"/>
              <a:t>Confirmation: Bike MS fundraising struggled since 2014 and Bike Teams raising 87% of funds. </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Chart 6">
            <a:extLst>
              <a:ext uri="{FF2B5EF4-FFF2-40B4-BE49-F238E27FC236}">
                <a16:creationId xmlns:a16="http://schemas.microsoft.com/office/drawing/2014/main" id="{92C369F0-4B46-45EB-9F8F-77EA825676A1}"/>
              </a:ext>
            </a:extLst>
          </p:cNvPr>
          <p:cNvGraphicFramePr/>
          <p:nvPr>
            <p:extLst>
              <p:ext uri="{D42A27DB-BD31-4B8C-83A1-F6EECF244321}">
                <p14:modId xmlns:p14="http://schemas.microsoft.com/office/powerpoint/2010/main" val="4049517247"/>
              </p:ext>
            </p:extLst>
          </p:nvPr>
        </p:nvGraphicFramePr>
        <p:xfrm>
          <a:off x="1016000" y="1775777"/>
          <a:ext cx="9855200" cy="50144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508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147665"/>
          </a:xfrm>
        </p:spPr>
        <p:txBody>
          <a:bodyPr/>
          <a:lstStyle/>
          <a:p>
            <a:r>
              <a:rPr lang="en-US" dirty="0"/>
              <a:t>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Content Placeholder 4">
            <a:extLst>
              <a:ext uri="{FF2B5EF4-FFF2-40B4-BE49-F238E27FC236}">
                <a16:creationId xmlns:a16="http://schemas.microsoft.com/office/drawing/2014/main" id="{B7CB6A08-B672-4B48-B794-63491FF23959}"/>
              </a:ext>
            </a:extLst>
          </p:cNvPr>
          <p:cNvGraphicFramePr>
            <a:graphicFrameLocks noGrp="1"/>
          </p:cNvGraphicFramePr>
          <p:nvPr>
            <p:ph idx="1"/>
            <p:extLst>
              <p:ext uri="{D42A27DB-BD31-4B8C-83A1-F6EECF244321}">
                <p14:modId xmlns:p14="http://schemas.microsoft.com/office/powerpoint/2010/main" val="1310269062"/>
              </p:ext>
            </p:extLst>
          </p:nvPr>
        </p:nvGraphicFramePr>
        <p:xfrm>
          <a:off x="279400" y="1147665"/>
          <a:ext cx="6400800" cy="1905826"/>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2770101940"/>
                    </a:ext>
                  </a:extLst>
                </a:gridCol>
                <a:gridCol w="1828800">
                  <a:extLst>
                    <a:ext uri="{9D8B030D-6E8A-4147-A177-3AD203B41FA5}">
                      <a16:colId xmlns:a16="http://schemas.microsoft.com/office/drawing/2014/main" val="3173125807"/>
                    </a:ext>
                  </a:extLst>
                </a:gridCol>
                <a:gridCol w="1943100">
                  <a:extLst>
                    <a:ext uri="{9D8B030D-6E8A-4147-A177-3AD203B41FA5}">
                      <a16:colId xmlns:a16="http://schemas.microsoft.com/office/drawing/2014/main" val="1489247407"/>
                    </a:ext>
                  </a:extLst>
                </a:gridCol>
              </a:tblGrid>
              <a:tr h="190500">
                <a:tc>
                  <a:txBody>
                    <a:bodyPr/>
                    <a:lstStyle/>
                    <a:p>
                      <a:pPr marL="0" marR="0">
                        <a:lnSpc>
                          <a:spcPct val="107000"/>
                        </a:lnSpc>
                        <a:spcBef>
                          <a:spcPts val="0"/>
                        </a:spcBef>
                        <a:spcAft>
                          <a:spcPts val="0"/>
                        </a:spcAft>
                      </a:pPr>
                      <a:r>
                        <a:rPr lang="en-US" sz="1200">
                          <a:effectLst/>
                        </a:rPr>
                        <a:t>2013-2017 Bike Teams Summary Statistics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Number of Participants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"Team Total Confirmed ($)"</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152223471"/>
                  </a:ext>
                </a:extLst>
              </a:tr>
              <a:tr h="190500">
                <a:tc>
                  <a:txBody>
                    <a:bodyPr/>
                    <a:lstStyle/>
                    <a:p>
                      <a:pPr marL="0" marR="0">
                        <a:lnSpc>
                          <a:spcPct val="107000"/>
                        </a:lnSpc>
                        <a:spcBef>
                          <a:spcPts val="0"/>
                        </a:spcBef>
                        <a:spcAft>
                          <a:spcPts val="0"/>
                        </a:spcAft>
                      </a:pPr>
                      <a:r>
                        <a:rPr lang="en-US" sz="1200">
                          <a:effectLst/>
                        </a:rPr>
                        <a:t>count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33,132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33,132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34356726"/>
                  </a:ext>
                </a:extLst>
              </a:tr>
              <a:tr h="190500">
                <a:tc>
                  <a:txBody>
                    <a:bodyPr/>
                    <a:lstStyle/>
                    <a:p>
                      <a:pPr marL="0" marR="0">
                        <a:lnSpc>
                          <a:spcPct val="107000"/>
                        </a:lnSpc>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10.70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$9,003.45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884073324"/>
                  </a:ext>
                </a:extLst>
              </a:tr>
              <a:tr h="190500">
                <a:tc>
                  <a:txBody>
                    <a:bodyPr/>
                    <a:lstStyle/>
                    <a:p>
                      <a:pPr marL="0" marR="0">
                        <a:lnSpc>
                          <a:spcPct val="107000"/>
                        </a:lnSpc>
                        <a:spcBef>
                          <a:spcPts val="0"/>
                        </a:spcBef>
                        <a:spcAft>
                          <a:spcPts val="0"/>
                        </a:spcAft>
                      </a:pPr>
                      <a:r>
                        <a:rPr lang="en-US" sz="1200">
                          <a:effectLst/>
                        </a:rPr>
                        <a:t>std</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21.69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$28,457.23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62914709"/>
                  </a:ext>
                </a:extLst>
              </a:tr>
              <a:tr h="190500">
                <a:tc>
                  <a:txBody>
                    <a:bodyPr/>
                    <a:lstStyle/>
                    <a:p>
                      <a:pPr marL="0" marR="0">
                        <a:lnSpc>
                          <a:spcPct val="107000"/>
                        </a:lnSpc>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224882192"/>
                  </a:ext>
                </a:extLst>
              </a:tr>
              <a:tr h="190500">
                <a:tc>
                  <a:txBody>
                    <a:bodyPr/>
                    <a:lstStyle/>
                    <a:p>
                      <a:pPr marL="0" marR="0">
                        <a:lnSpc>
                          <a:spcPct val="107000"/>
                        </a:lnSpc>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$663.94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12146741"/>
                  </a:ext>
                </a:extLst>
              </a:tr>
              <a:tr h="190500">
                <a:tc>
                  <a:txBody>
                    <a:bodyPr/>
                    <a:lstStyle/>
                    <a:p>
                      <a:pPr marL="0" marR="0">
                        <a:lnSpc>
                          <a:spcPct val="107000"/>
                        </a:lnSpc>
                        <a:spcBef>
                          <a:spcPts val="0"/>
                        </a:spcBef>
                        <a:spcAft>
                          <a:spcPts val="0"/>
                        </a:spcAft>
                      </a:pPr>
                      <a:r>
                        <a:rPr lang="en-US" sz="1200">
                          <a:effectLst/>
                        </a:rPr>
                        <a:t>50%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$2,234.12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17027461"/>
                  </a:ext>
                </a:extLst>
              </a:tr>
              <a:tr h="190500">
                <a:tc>
                  <a:txBody>
                    <a:bodyPr/>
                    <a:lstStyle/>
                    <a:p>
                      <a:pPr marL="0" marR="0">
                        <a:lnSpc>
                          <a:spcPct val="107000"/>
                        </a:lnSpc>
                        <a:spcBef>
                          <a:spcPts val="0"/>
                        </a:spcBef>
                        <a:spcAft>
                          <a:spcPts val="0"/>
                        </a:spcAft>
                      </a:pPr>
                      <a:r>
                        <a:rPr lang="en-US" sz="1200">
                          <a:effectLst/>
                        </a:rPr>
                        <a:t>75%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$6,694.59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2917855"/>
                  </a:ext>
                </a:extLst>
              </a:tr>
              <a:tr h="190500">
                <a:tc>
                  <a:txBody>
                    <a:bodyPr/>
                    <a:lstStyle/>
                    <a:p>
                      <a:pPr marL="0" marR="0">
                        <a:lnSpc>
                          <a:spcPct val="107000"/>
                        </a:lnSpc>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725.00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$1,249,482.00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65583220"/>
                  </a:ext>
                </a:extLst>
              </a:tr>
            </a:tbl>
          </a:graphicData>
        </a:graphic>
      </p:graphicFrame>
      <p:graphicFrame>
        <p:nvGraphicFramePr>
          <p:cNvPr id="7" name="Table 6">
            <a:extLst>
              <a:ext uri="{FF2B5EF4-FFF2-40B4-BE49-F238E27FC236}">
                <a16:creationId xmlns:a16="http://schemas.microsoft.com/office/drawing/2014/main" id="{5B4B118F-B1AB-4B2D-8CC4-5E09FFCDEB2B}"/>
              </a:ext>
            </a:extLst>
          </p:cNvPr>
          <p:cNvGraphicFramePr>
            <a:graphicFrameLocks noGrp="1"/>
          </p:cNvGraphicFramePr>
          <p:nvPr>
            <p:extLst>
              <p:ext uri="{D42A27DB-BD31-4B8C-83A1-F6EECF244321}">
                <p14:modId xmlns:p14="http://schemas.microsoft.com/office/powerpoint/2010/main" val="1113551772"/>
              </p:ext>
            </p:extLst>
          </p:nvPr>
        </p:nvGraphicFramePr>
        <p:xfrm>
          <a:off x="279400" y="3647810"/>
          <a:ext cx="7596555" cy="2857500"/>
        </p:xfrm>
        <a:graphic>
          <a:graphicData uri="http://schemas.openxmlformats.org/drawingml/2006/table">
            <a:tbl>
              <a:tblPr firstRow="1" firstCol="1" bandRow="1">
                <a:tableStyleId>{5C22544A-7EE6-4342-B048-85BDC9FD1C3A}</a:tableStyleId>
              </a:tblPr>
              <a:tblGrid>
                <a:gridCol w="2494085">
                  <a:extLst>
                    <a:ext uri="{9D8B030D-6E8A-4147-A177-3AD203B41FA5}">
                      <a16:colId xmlns:a16="http://schemas.microsoft.com/office/drawing/2014/main" val="3433017838"/>
                    </a:ext>
                  </a:extLst>
                </a:gridCol>
                <a:gridCol w="2494085">
                  <a:extLst>
                    <a:ext uri="{9D8B030D-6E8A-4147-A177-3AD203B41FA5}">
                      <a16:colId xmlns:a16="http://schemas.microsoft.com/office/drawing/2014/main" val="457420549"/>
                    </a:ext>
                  </a:extLst>
                </a:gridCol>
                <a:gridCol w="2494085">
                  <a:extLst>
                    <a:ext uri="{9D8B030D-6E8A-4147-A177-3AD203B41FA5}">
                      <a16:colId xmlns:a16="http://schemas.microsoft.com/office/drawing/2014/main" val="2721160599"/>
                    </a:ext>
                  </a:extLst>
                </a:gridCol>
                <a:gridCol w="114300">
                  <a:extLst>
                    <a:ext uri="{9D8B030D-6E8A-4147-A177-3AD203B41FA5}">
                      <a16:colId xmlns:a16="http://schemas.microsoft.com/office/drawing/2014/main" val="2921898895"/>
                    </a:ext>
                  </a:extLst>
                </a:gridCol>
              </a:tblGrid>
              <a:tr h="190500">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pPr marL="0" marR="0" indent="457200" algn="ctr">
                        <a:spcBef>
                          <a:spcPts val="0"/>
                        </a:spcBef>
                        <a:spcAft>
                          <a:spcPts val="0"/>
                        </a:spcAft>
                      </a:pPr>
                      <a:r>
                        <a:rPr lang="en-US" sz="1200">
                          <a:effectLst/>
                        </a:rPr>
                        <a:t>Total Number of Bike Teams by Division, 2013-2017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136036092"/>
                  </a:ext>
                </a:extLst>
              </a:tr>
              <a:tr h="190500">
                <a:tc gridSpan="2">
                  <a:txBody>
                    <a:bodyPr/>
                    <a:lstStyle/>
                    <a:p>
                      <a:pPr marL="0" marR="0" indent="457200">
                        <a:spcBef>
                          <a:spcPts val="0"/>
                        </a:spcBef>
                        <a:spcAft>
                          <a:spcPts val="0"/>
                        </a:spcAft>
                      </a:pPr>
                      <a:r>
                        <a:rPr lang="en-US" sz="1200">
                          <a:effectLst/>
                        </a:rPr>
                        <a:t>Division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Count </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907455862"/>
                  </a:ext>
                </a:extLst>
              </a:tr>
              <a:tr h="190500">
                <a:tc gridSpan="2">
                  <a:txBody>
                    <a:bodyPr/>
                    <a:lstStyle/>
                    <a:p>
                      <a:pPr marL="0" marR="0" indent="457200">
                        <a:spcBef>
                          <a:spcPts val="0"/>
                        </a:spcBef>
                        <a:spcAft>
                          <a:spcPts val="0"/>
                        </a:spcAft>
                      </a:pPr>
                      <a:r>
                        <a:rPr lang="en-US" sz="1200">
                          <a:effectLst/>
                        </a:rPr>
                        <a:t>Family and Friends</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21,641</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14633370"/>
                  </a:ext>
                </a:extLst>
              </a:tr>
              <a:tr h="190500">
                <a:tc gridSpan="2">
                  <a:txBody>
                    <a:bodyPr/>
                    <a:lstStyle/>
                    <a:p>
                      <a:pPr marL="0" marR="0" indent="457200">
                        <a:spcBef>
                          <a:spcPts val="0"/>
                        </a:spcBef>
                        <a:spcAft>
                          <a:spcPts val="0"/>
                        </a:spcAft>
                      </a:pPr>
                      <a:r>
                        <a:rPr lang="en-US" sz="1200">
                          <a:effectLst/>
                        </a:rPr>
                        <a:t>Corporate</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7,686</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73348165"/>
                  </a:ext>
                </a:extLst>
              </a:tr>
              <a:tr h="190500">
                <a:tc gridSpan="2">
                  <a:txBody>
                    <a:bodyPr/>
                    <a:lstStyle/>
                    <a:p>
                      <a:pPr marL="0" marR="0" indent="457200">
                        <a:spcBef>
                          <a:spcPts val="0"/>
                        </a:spcBef>
                        <a:spcAft>
                          <a:spcPts val="0"/>
                        </a:spcAft>
                      </a:pPr>
                      <a:r>
                        <a:rPr lang="en-US" sz="1200">
                          <a:effectLst/>
                        </a:rPr>
                        <a:t>Other</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628</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79139996"/>
                  </a:ext>
                </a:extLst>
              </a:tr>
              <a:tr h="190500">
                <a:tc gridSpan="2">
                  <a:txBody>
                    <a:bodyPr/>
                    <a:lstStyle/>
                    <a:p>
                      <a:pPr marL="0" marR="0" indent="457200">
                        <a:spcBef>
                          <a:spcPts val="0"/>
                        </a:spcBef>
                        <a:spcAft>
                          <a:spcPts val="0"/>
                        </a:spcAft>
                      </a:pPr>
                      <a:r>
                        <a:rPr lang="en-US" sz="1200">
                          <a:effectLst/>
                        </a:rPr>
                        <a:t>Organization (Clubs; Civic Groups; Place of Worship; etc.)</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338</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202796713"/>
                  </a:ext>
                </a:extLst>
              </a:tr>
              <a:tr h="190500">
                <a:tc gridSpan="2">
                  <a:txBody>
                    <a:bodyPr/>
                    <a:lstStyle/>
                    <a:p>
                      <a:pPr marL="0" marR="0" indent="457200">
                        <a:spcBef>
                          <a:spcPts val="0"/>
                        </a:spcBef>
                        <a:spcAft>
                          <a:spcPts val="0"/>
                        </a:spcAft>
                      </a:pPr>
                      <a:r>
                        <a:rPr lang="en-US" sz="1200">
                          <a:effectLst/>
                        </a:rPr>
                        <a:t>School</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101</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677996156"/>
                  </a:ext>
                </a:extLst>
              </a:tr>
              <a:tr h="190500">
                <a:tc gridSpan="2">
                  <a:txBody>
                    <a:bodyPr/>
                    <a:lstStyle/>
                    <a:p>
                      <a:pPr marL="0" marR="0" indent="457200">
                        <a:spcBef>
                          <a:spcPts val="0"/>
                        </a:spcBef>
                        <a:spcAft>
                          <a:spcPts val="0"/>
                        </a:spcAft>
                      </a:pPr>
                      <a:r>
                        <a:rPr lang="en-US" sz="1200">
                          <a:effectLst/>
                        </a:rPr>
                        <a:t>Ohana</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23</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13781274"/>
                  </a:ext>
                </a:extLst>
              </a:tr>
              <a:tr h="190500">
                <a:tc gridSpan="2">
                  <a:txBody>
                    <a:bodyPr/>
                    <a:lstStyle/>
                    <a:p>
                      <a:pPr marL="0" marR="0" indent="457200">
                        <a:spcBef>
                          <a:spcPts val="0"/>
                        </a:spcBef>
                        <a:spcAft>
                          <a:spcPts val="0"/>
                        </a:spcAft>
                      </a:pPr>
                      <a:r>
                        <a:rPr lang="en-US" sz="1200">
                          <a:effectLst/>
                        </a:rPr>
                        <a:t>Bike Shop</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16</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134019397"/>
                  </a:ext>
                </a:extLst>
              </a:tr>
              <a:tr h="190500">
                <a:tc gridSpan="2">
                  <a:txBody>
                    <a:bodyPr/>
                    <a:lstStyle/>
                    <a:p>
                      <a:pPr marL="0" marR="0" indent="457200">
                        <a:spcBef>
                          <a:spcPts val="0"/>
                        </a:spcBef>
                        <a:spcAft>
                          <a:spcPts val="0"/>
                        </a:spcAft>
                      </a:pPr>
                      <a:r>
                        <a:rPr lang="en-US" sz="1200">
                          <a:effectLst/>
                        </a:rPr>
                        <a:t>Small Business</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068538805"/>
                  </a:ext>
                </a:extLst>
              </a:tr>
              <a:tr h="190500">
                <a:tc gridSpan="2">
                  <a:txBody>
                    <a:bodyPr/>
                    <a:lstStyle/>
                    <a:p>
                      <a:pPr marL="0" marR="0" indent="457200">
                        <a:spcBef>
                          <a:spcPts val="0"/>
                        </a:spcBef>
                        <a:spcAft>
                          <a:spcPts val="0"/>
                        </a:spcAft>
                      </a:pPr>
                      <a:r>
                        <a:rPr lang="en-US" sz="1200">
                          <a:effectLst/>
                        </a:rPr>
                        <a:t>Open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36086410"/>
                  </a:ext>
                </a:extLst>
              </a:tr>
              <a:tr h="190500">
                <a:tc gridSpan="2">
                  <a:txBody>
                    <a:bodyPr/>
                    <a:lstStyle/>
                    <a:p>
                      <a:pPr marL="0" marR="0" indent="457200">
                        <a:spcBef>
                          <a:spcPts val="0"/>
                        </a:spcBef>
                        <a:spcAft>
                          <a:spcPts val="0"/>
                        </a:spcAft>
                      </a:pPr>
                      <a:r>
                        <a:rPr lang="en-US" sz="1200">
                          <a:effectLst/>
                        </a:rPr>
                        <a:t>Beer/Brewery</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39300106"/>
                  </a:ext>
                </a:extLst>
              </a:tr>
              <a:tr h="190500">
                <a:tc gridSpan="2">
                  <a:txBody>
                    <a:bodyPr/>
                    <a:lstStyle/>
                    <a:p>
                      <a:pPr marL="0" marR="0" indent="457200">
                        <a:spcBef>
                          <a:spcPts val="0"/>
                        </a:spcBef>
                        <a:spcAft>
                          <a:spcPts val="0"/>
                        </a:spcAft>
                      </a:pPr>
                      <a:r>
                        <a:rPr lang="en-US" sz="1200">
                          <a:effectLst/>
                        </a:rPr>
                        <a:t>School</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79040710"/>
                  </a:ext>
                </a:extLst>
              </a:tr>
              <a:tr h="190500">
                <a:tc gridSpan="2">
                  <a:txBody>
                    <a:bodyPr/>
                    <a:lstStyle/>
                    <a:p>
                      <a:pPr marL="0" marR="0" indent="457200">
                        <a:spcBef>
                          <a:spcPts val="0"/>
                        </a:spcBef>
                        <a:spcAft>
                          <a:spcPts val="0"/>
                        </a:spcAft>
                      </a:pPr>
                      <a:r>
                        <a:rPr lang="en-US" sz="1200">
                          <a:effectLst/>
                        </a:rPr>
                        <a:t>Bike Club</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774455465"/>
                  </a:ext>
                </a:extLst>
              </a:tr>
              <a:tr h="190500">
                <a:tc gridSpan="2">
                  <a:txBody>
                    <a:bodyPr/>
                    <a:lstStyle/>
                    <a:p>
                      <a:pPr marL="0" marR="0" indent="457200">
                        <a:spcBef>
                          <a:spcPts val="0"/>
                        </a:spcBef>
                        <a:spcAft>
                          <a:spcPts val="0"/>
                        </a:spcAft>
                      </a:pPr>
                      <a:r>
                        <a:rPr lang="en-US" sz="1200">
                          <a:effectLst/>
                        </a:rPr>
                        <a:t>Association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08778744"/>
                  </a:ext>
                </a:extLst>
              </a:tr>
            </a:tbl>
          </a:graphicData>
        </a:graphic>
      </p:graphicFrame>
      <p:sp>
        <p:nvSpPr>
          <p:cNvPr id="8" name="TextBox 7">
            <a:extLst>
              <a:ext uri="{FF2B5EF4-FFF2-40B4-BE49-F238E27FC236}">
                <a16:creationId xmlns:a16="http://schemas.microsoft.com/office/drawing/2014/main" id="{455F00EC-3B4A-495B-B255-6DA5D384F99E}"/>
              </a:ext>
            </a:extLst>
          </p:cNvPr>
          <p:cNvSpPr txBox="1"/>
          <p:nvPr/>
        </p:nvSpPr>
        <p:spPr>
          <a:xfrm>
            <a:off x="6959600" y="1500413"/>
            <a:ext cx="374226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11 members on average.</a:t>
            </a:r>
          </a:p>
          <a:p>
            <a:pPr marL="285750" indent="-285750">
              <a:buFont typeface="Arial" panose="020B0604020202020204" pitchFamily="34" charset="0"/>
              <a:buChar char="•"/>
            </a:pPr>
            <a:r>
              <a:rPr lang="en-US" dirty="0"/>
              <a:t>Largest team had 725 members.</a:t>
            </a:r>
          </a:p>
          <a:p>
            <a:pPr marL="285750" indent="-285750">
              <a:buFont typeface="Arial" panose="020B0604020202020204" pitchFamily="34" charset="0"/>
              <a:buChar char="•"/>
            </a:pPr>
            <a:r>
              <a:rPr lang="en-US" dirty="0"/>
              <a:t>Raised $9,003.45 on average.</a:t>
            </a:r>
          </a:p>
          <a:p>
            <a:pPr marL="285750" indent="-285750">
              <a:buFont typeface="Arial" panose="020B0604020202020204" pitchFamily="34" charset="0"/>
              <a:buChar char="•"/>
            </a:pPr>
            <a:r>
              <a:rPr lang="en-US" dirty="0"/>
              <a:t>Max raised $1,249,482.</a:t>
            </a:r>
          </a:p>
        </p:txBody>
      </p:sp>
      <p:sp>
        <p:nvSpPr>
          <p:cNvPr id="9" name="TextBox 8">
            <a:extLst>
              <a:ext uri="{FF2B5EF4-FFF2-40B4-BE49-F238E27FC236}">
                <a16:creationId xmlns:a16="http://schemas.microsoft.com/office/drawing/2014/main" id="{D0C2EE91-D777-4048-BA49-187D53671329}"/>
              </a:ext>
            </a:extLst>
          </p:cNvPr>
          <p:cNvSpPr txBox="1"/>
          <p:nvPr/>
        </p:nvSpPr>
        <p:spPr>
          <a:xfrm>
            <a:off x="8128000" y="4060897"/>
            <a:ext cx="324273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‘Family and Friends’ and ‘Corporate comprise overwhelming majority of teams. </a:t>
            </a:r>
          </a:p>
          <a:p>
            <a:pPr marL="285750" indent="-285750">
              <a:buFont typeface="Arial" panose="020B0604020202020204" pitchFamily="34" charset="0"/>
              <a:buChar char="•"/>
            </a:pPr>
            <a:r>
              <a:rPr lang="en-US" dirty="0"/>
              <a:t>‘Friends and Family” has nearly 3 times as many teams as ‘Corporate.’ </a:t>
            </a:r>
          </a:p>
        </p:txBody>
      </p:sp>
    </p:spTree>
    <p:extLst>
      <p:ext uri="{BB962C8B-B14F-4D97-AF65-F5344CB8AC3E}">
        <p14:creationId xmlns:p14="http://schemas.microsoft.com/office/powerpoint/2010/main" val="106891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Chart 6">
            <a:extLst>
              <a:ext uri="{FF2B5EF4-FFF2-40B4-BE49-F238E27FC236}">
                <a16:creationId xmlns:a16="http://schemas.microsoft.com/office/drawing/2014/main" id="{5DE70DEA-ED8D-4978-96AA-4DCB810A4473}"/>
              </a:ext>
            </a:extLst>
          </p:cNvPr>
          <p:cNvGraphicFramePr/>
          <p:nvPr>
            <p:extLst>
              <p:ext uri="{D42A27DB-BD31-4B8C-83A1-F6EECF244321}">
                <p14:modId xmlns:p14="http://schemas.microsoft.com/office/powerpoint/2010/main" val="851575611"/>
              </p:ext>
            </p:extLst>
          </p:nvPr>
        </p:nvGraphicFramePr>
        <p:xfrm>
          <a:off x="558801" y="886354"/>
          <a:ext cx="10532532" cy="57176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885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9753600" cy="1325563"/>
          </a:xfrm>
        </p:spPr>
        <p:txBody>
          <a:bodyPr/>
          <a:lstStyle/>
          <a:p>
            <a:r>
              <a:rPr lang="en-US" dirty="0"/>
              <a:t>Bike Teams - Participation Fatigue?</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8" name="Chart 7">
            <a:extLst>
              <a:ext uri="{FF2B5EF4-FFF2-40B4-BE49-F238E27FC236}">
                <a16:creationId xmlns:a16="http://schemas.microsoft.com/office/drawing/2014/main" id="{72DFD8E8-2DA6-41EC-BBBA-D1E951E75AD0}"/>
              </a:ext>
            </a:extLst>
          </p:cNvPr>
          <p:cNvGraphicFramePr/>
          <p:nvPr>
            <p:extLst>
              <p:ext uri="{D42A27DB-BD31-4B8C-83A1-F6EECF244321}">
                <p14:modId xmlns:p14="http://schemas.microsoft.com/office/powerpoint/2010/main" val="2397602146"/>
              </p:ext>
            </p:extLst>
          </p:nvPr>
        </p:nvGraphicFramePr>
        <p:xfrm>
          <a:off x="-1" y="1256770"/>
          <a:ext cx="8195733" cy="560123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01B3B77-100E-4F10-BD75-8FD6CE68E0A5}"/>
              </a:ext>
            </a:extLst>
          </p:cNvPr>
          <p:cNvSpPr txBox="1"/>
          <p:nvPr/>
        </p:nvSpPr>
        <p:spPr>
          <a:xfrm>
            <a:off x="8195733" y="1625600"/>
            <a:ext cx="3894668" cy="3693319"/>
          </a:xfrm>
          <a:prstGeom prst="rect">
            <a:avLst/>
          </a:prstGeom>
          <a:noFill/>
        </p:spPr>
        <p:txBody>
          <a:bodyPr wrap="square" rtlCol="0">
            <a:spAutoFit/>
          </a:bodyPr>
          <a:lstStyle/>
          <a:p>
            <a:r>
              <a:rPr lang="en-US" b="1" dirty="0"/>
              <a:t>‘Friends and Family’ </a:t>
            </a:r>
          </a:p>
          <a:p>
            <a:r>
              <a:rPr lang="en-US" dirty="0"/>
              <a:t>-2013, 2014, and 2015 peak later in year, </a:t>
            </a:r>
          </a:p>
          <a:p>
            <a:endParaRPr lang="en-US" dirty="0"/>
          </a:p>
          <a:p>
            <a:r>
              <a:rPr lang="en-US" dirty="0"/>
              <a:t>-2016 and 2017 decline in participation as the year progresses. </a:t>
            </a:r>
          </a:p>
          <a:p>
            <a:endParaRPr lang="en-US" dirty="0"/>
          </a:p>
          <a:p>
            <a:r>
              <a:rPr lang="en-US" dirty="0"/>
              <a:t>-Until 2016 September was peak, then June emerged with most participation. </a:t>
            </a:r>
          </a:p>
          <a:p>
            <a:endParaRPr lang="en-US" dirty="0"/>
          </a:p>
          <a:p>
            <a:r>
              <a:rPr lang="en-US" b="1" dirty="0"/>
              <a:t>‘Corporate” </a:t>
            </a:r>
          </a:p>
          <a:p>
            <a:r>
              <a:rPr lang="en-US" dirty="0"/>
              <a:t>-Peak each year in April. </a:t>
            </a:r>
          </a:p>
          <a:p>
            <a:endParaRPr lang="en-US" dirty="0"/>
          </a:p>
        </p:txBody>
      </p:sp>
    </p:spTree>
    <p:extLst>
      <p:ext uri="{BB962C8B-B14F-4D97-AF65-F5344CB8AC3E}">
        <p14:creationId xmlns:p14="http://schemas.microsoft.com/office/powerpoint/2010/main" val="427681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9753600" cy="1325563"/>
          </a:xfrm>
        </p:spPr>
        <p:txBody>
          <a:bodyPr/>
          <a:lstStyle/>
          <a:p>
            <a:r>
              <a:rPr lang="en-US" dirty="0"/>
              <a:t>Bike Teams - Fundraising Fatigue?</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B01B3B77-100E-4F10-BD75-8FD6CE68E0A5}"/>
              </a:ext>
            </a:extLst>
          </p:cNvPr>
          <p:cNvSpPr txBox="1"/>
          <p:nvPr/>
        </p:nvSpPr>
        <p:spPr>
          <a:xfrm>
            <a:off x="8195733" y="1625600"/>
            <a:ext cx="3894668" cy="4524315"/>
          </a:xfrm>
          <a:prstGeom prst="rect">
            <a:avLst/>
          </a:prstGeom>
          <a:noFill/>
        </p:spPr>
        <p:txBody>
          <a:bodyPr wrap="square" rtlCol="0">
            <a:spAutoFit/>
          </a:bodyPr>
          <a:lstStyle/>
          <a:p>
            <a:r>
              <a:rPr lang="en-US" b="1" dirty="0"/>
              <a:t>‘Friends and Family’ </a:t>
            </a:r>
          </a:p>
          <a:p>
            <a:r>
              <a:rPr lang="en-US" dirty="0"/>
              <a:t>-2013, 2014, and 2015 peak later in year, </a:t>
            </a:r>
          </a:p>
          <a:p>
            <a:endParaRPr lang="en-US" dirty="0"/>
          </a:p>
          <a:p>
            <a:r>
              <a:rPr lang="en-US" dirty="0"/>
              <a:t>-2016 and 2017 decline in participation as the year progresses. </a:t>
            </a:r>
          </a:p>
          <a:p>
            <a:endParaRPr lang="en-US" dirty="0"/>
          </a:p>
          <a:p>
            <a:r>
              <a:rPr lang="en-US" dirty="0"/>
              <a:t>-Until 2016 September was peak, then June emerged with most participation. </a:t>
            </a:r>
          </a:p>
          <a:p>
            <a:endParaRPr lang="en-US" dirty="0"/>
          </a:p>
          <a:p>
            <a:r>
              <a:rPr lang="en-US" b="1" dirty="0"/>
              <a:t>‘Corporate” </a:t>
            </a:r>
          </a:p>
          <a:p>
            <a:r>
              <a:rPr lang="en-US" dirty="0"/>
              <a:t>-Peak each year in April. </a:t>
            </a:r>
          </a:p>
          <a:p>
            <a:endParaRPr lang="en-US" dirty="0"/>
          </a:p>
          <a:p>
            <a:endParaRPr lang="en-US" dirty="0"/>
          </a:p>
          <a:p>
            <a:r>
              <a:rPr lang="en-US" dirty="0"/>
              <a:t>Same pattern as participation (as expected)</a:t>
            </a:r>
          </a:p>
        </p:txBody>
      </p:sp>
      <p:graphicFrame>
        <p:nvGraphicFramePr>
          <p:cNvPr id="7" name="Chart 6">
            <a:extLst>
              <a:ext uri="{FF2B5EF4-FFF2-40B4-BE49-F238E27FC236}">
                <a16:creationId xmlns:a16="http://schemas.microsoft.com/office/drawing/2014/main" id="{CA1BC569-9627-47D1-A68A-7FBA66D390A8}"/>
              </a:ext>
            </a:extLst>
          </p:cNvPr>
          <p:cNvGraphicFramePr/>
          <p:nvPr>
            <p:extLst>
              <p:ext uri="{D42A27DB-BD31-4B8C-83A1-F6EECF244321}">
                <p14:modId xmlns:p14="http://schemas.microsoft.com/office/powerpoint/2010/main" val="2540133566"/>
              </p:ext>
            </p:extLst>
          </p:nvPr>
        </p:nvGraphicFramePr>
        <p:xfrm>
          <a:off x="101599" y="1325562"/>
          <a:ext cx="8094134" cy="5532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4140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9753600" cy="1325563"/>
          </a:xfrm>
        </p:spPr>
        <p:txBody>
          <a:bodyPr/>
          <a:lstStyle/>
          <a:p>
            <a:r>
              <a:rPr lang="en-US" dirty="0"/>
              <a:t>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B01B3B77-100E-4F10-BD75-8FD6CE68E0A5}"/>
              </a:ext>
            </a:extLst>
          </p:cNvPr>
          <p:cNvSpPr txBox="1"/>
          <p:nvPr/>
        </p:nvSpPr>
        <p:spPr>
          <a:xfrm>
            <a:off x="8195733" y="1625600"/>
            <a:ext cx="3894668" cy="1477328"/>
          </a:xfrm>
          <a:prstGeom prst="rect">
            <a:avLst/>
          </a:prstGeom>
          <a:noFill/>
        </p:spPr>
        <p:txBody>
          <a:bodyPr wrap="square" rtlCol="0">
            <a:spAutoFit/>
          </a:bodyPr>
          <a:lstStyle/>
          <a:p>
            <a:r>
              <a:rPr lang="en-US" dirty="0"/>
              <a:t>‘Corporate’ division bike teams generate more revenue raised than ‘Family and Friends’ </a:t>
            </a:r>
          </a:p>
          <a:p>
            <a:endParaRPr lang="en-US" dirty="0"/>
          </a:p>
          <a:p>
            <a:r>
              <a:rPr lang="en-US" dirty="0"/>
              <a:t>- The gap between them is converging</a:t>
            </a:r>
          </a:p>
        </p:txBody>
      </p:sp>
      <p:pic>
        <p:nvPicPr>
          <p:cNvPr id="6" name="Picture 5">
            <a:extLst>
              <a:ext uri="{FF2B5EF4-FFF2-40B4-BE49-F238E27FC236}">
                <a16:creationId xmlns:a16="http://schemas.microsoft.com/office/drawing/2014/main" id="{8D16CF80-118A-4249-9DA0-9D2235B1587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962" y="1325562"/>
            <a:ext cx="7934034" cy="5467123"/>
          </a:xfrm>
          <a:prstGeom prst="rect">
            <a:avLst/>
          </a:prstGeom>
        </p:spPr>
      </p:pic>
    </p:spTree>
    <p:extLst>
      <p:ext uri="{BB962C8B-B14F-4D97-AF65-F5344CB8AC3E}">
        <p14:creationId xmlns:p14="http://schemas.microsoft.com/office/powerpoint/2010/main" val="418215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982240"/>
          </a:xfrm>
        </p:spPr>
        <p:txBody>
          <a:bodyPr/>
          <a:lstStyle/>
          <a:p>
            <a:r>
              <a:rPr lang="en-US" dirty="0"/>
              <a:t>National 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Content Placeholder 4">
            <a:extLst>
              <a:ext uri="{FF2B5EF4-FFF2-40B4-BE49-F238E27FC236}">
                <a16:creationId xmlns:a16="http://schemas.microsoft.com/office/drawing/2014/main" id="{F424F397-E80E-4A37-836D-FCCC65AD8EFC}"/>
              </a:ext>
            </a:extLst>
          </p:cNvPr>
          <p:cNvGraphicFramePr>
            <a:graphicFrameLocks noGrp="1"/>
          </p:cNvGraphicFramePr>
          <p:nvPr>
            <p:ph idx="1"/>
            <p:extLst>
              <p:ext uri="{D42A27DB-BD31-4B8C-83A1-F6EECF244321}">
                <p14:modId xmlns:p14="http://schemas.microsoft.com/office/powerpoint/2010/main" val="1868853793"/>
              </p:ext>
            </p:extLst>
          </p:nvPr>
        </p:nvGraphicFramePr>
        <p:xfrm>
          <a:off x="776816" y="1253227"/>
          <a:ext cx="4099984" cy="2326610"/>
        </p:xfrm>
        <a:graphic>
          <a:graphicData uri="http://schemas.openxmlformats.org/drawingml/2006/table">
            <a:tbl>
              <a:tblPr firstRow="1" firstCol="1" bandRow="1">
                <a:tableStyleId>{5C22544A-7EE6-4342-B048-85BDC9FD1C3A}</a:tableStyleId>
              </a:tblPr>
              <a:tblGrid>
                <a:gridCol w="1826770">
                  <a:extLst>
                    <a:ext uri="{9D8B030D-6E8A-4147-A177-3AD203B41FA5}">
                      <a16:colId xmlns:a16="http://schemas.microsoft.com/office/drawing/2014/main" val="1323092106"/>
                    </a:ext>
                  </a:extLst>
                </a:gridCol>
                <a:gridCol w="2273214">
                  <a:extLst>
                    <a:ext uri="{9D8B030D-6E8A-4147-A177-3AD203B41FA5}">
                      <a16:colId xmlns:a16="http://schemas.microsoft.com/office/drawing/2014/main" val="3254598748"/>
                    </a:ext>
                  </a:extLst>
                </a:gridCol>
              </a:tblGrid>
              <a:tr h="232661">
                <a:tc>
                  <a:txBody>
                    <a:bodyPr/>
                    <a:lstStyle/>
                    <a:p>
                      <a:pPr marL="0" marR="0" algn="ctr">
                        <a:lnSpc>
                          <a:spcPct val="107000"/>
                        </a:lnSpc>
                        <a:spcBef>
                          <a:spcPts val="0"/>
                        </a:spcBef>
                        <a:spcAft>
                          <a:spcPts val="0"/>
                        </a:spcAft>
                      </a:pPr>
                      <a:r>
                        <a:rPr lang="en-US" sz="1200">
                          <a:effectLst/>
                        </a:rPr>
                        <a:t>Event Month</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Revenue Raised</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35004697"/>
                  </a:ext>
                </a:extLst>
              </a:tr>
              <a:tr h="232661">
                <a:tc>
                  <a:txBody>
                    <a:bodyPr/>
                    <a:lstStyle/>
                    <a:p>
                      <a:pPr marL="0" marR="0" algn="ctr">
                        <a:lnSpc>
                          <a:spcPct val="107000"/>
                        </a:lnSpc>
                        <a:spcBef>
                          <a:spcPts val="0"/>
                        </a:spcBef>
                        <a:spcAft>
                          <a:spcPts val="0"/>
                        </a:spcAft>
                      </a:pPr>
                      <a:r>
                        <a:rPr lang="en-US" sz="1200">
                          <a:effectLst/>
                        </a:rPr>
                        <a:t>September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$1,963,260.90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21655123"/>
                  </a:ext>
                </a:extLst>
              </a:tr>
              <a:tr h="232661">
                <a:tc>
                  <a:txBody>
                    <a:bodyPr/>
                    <a:lstStyle/>
                    <a:p>
                      <a:pPr marL="0" marR="0" algn="ctr">
                        <a:lnSpc>
                          <a:spcPct val="107000"/>
                        </a:lnSpc>
                        <a:spcBef>
                          <a:spcPts val="0"/>
                        </a:spcBef>
                        <a:spcAft>
                          <a:spcPts val="0"/>
                        </a:spcAft>
                      </a:pPr>
                      <a:r>
                        <a:rPr lang="en-US" sz="1200">
                          <a:effectLst/>
                        </a:rPr>
                        <a:t>June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$1,634,641.92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309886349"/>
                  </a:ext>
                </a:extLst>
              </a:tr>
              <a:tr h="232661">
                <a:tc>
                  <a:txBody>
                    <a:bodyPr/>
                    <a:lstStyle/>
                    <a:p>
                      <a:pPr marL="0" marR="0" algn="ctr">
                        <a:lnSpc>
                          <a:spcPct val="107000"/>
                        </a:lnSpc>
                        <a:spcBef>
                          <a:spcPts val="0"/>
                        </a:spcBef>
                        <a:spcAft>
                          <a:spcPts val="0"/>
                        </a:spcAft>
                      </a:pPr>
                      <a:r>
                        <a:rPr lang="en-US" sz="1200">
                          <a:effectLst/>
                        </a:rPr>
                        <a:t>April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$1,534,043.70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77239437"/>
                  </a:ext>
                </a:extLst>
              </a:tr>
              <a:tr h="232661">
                <a:tc>
                  <a:txBody>
                    <a:bodyPr/>
                    <a:lstStyle/>
                    <a:p>
                      <a:pPr marL="0" marR="0" algn="ctr">
                        <a:lnSpc>
                          <a:spcPct val="107000"/>
                        </a:lnSpc>
                        <a:spcBef>
                          <a:spcPts val="0"/>
                        </a:spcBef>
                        <a:spcAft>
                          <a:spcPts val="0"/>
                        </a:spcAft>
                      </a:pPr>
                      <a:r>
                        <a:rPr lang="en-US" sz="1200">
                          <a:effectLst/>
                        </a:rPr>
                        <a:t>October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$995,502.77</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2518542"/>
                  </a:ext>
                </a:extLst>
              </a:tr>
              <a:tr h="232661">
                <a:tc>
                  <a:txBody>
                    <a:bodyPr/>
                    <a:lstStyle/>
                    <a:p>
                      <a:pPr marL="0" marR="0" algn="ctr">
                        <a:lnSpc>
                          <a:spcPct val="107000"/>
                        </a:lnSpc>
                        <a:spcBef>
                          <a:spcPts val="0"/>
                        </a:spcBef>
                        <a:spcAft>
                          <a:spcPts val="0"/>
                        </a:spcAft>
                      </a:pPr>
                      <a:r>
                        <a:rPr lang="en-US" sz="1200">
                          <a:effectLst/>
                        </a:rPr>
                        <a:t>May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$467,148.64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456725610"/>
                  </a:ext>
                </a:extLst>
              </a:tr>
              <a:tr h="232661">
                <a:tc>
                  <a:txBody>
                    <a:bodyPr/>
                    <a:lstStyle/>
                    <a:p>
                      <a:pPr marL="0" marR="0" algn="ctr">
                        <a:lnSpc>
                          <a:spcPct val="107000"/>
                        </a:lnSpc>
                        <a:spcBef>
                          <a:spcPts val="0"/>
                        </a:spcBef>
                        <a:spcAft>
                          <a:spcPts val="0"/>
                        </a:spcAft>
                      </a:pPr>
                      <a:r>
                        <a:rPr lang="en-US" sz="1200">
                          <a:effectLst/>
                        </a:rPr>
                        <a:t>August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$334,173.25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92033007"/>
                  </a:ext>
                </a:extLst>
              </a:tr>
              <a:tr h="232661">
                <a:tc>
                  <a:txBody>
                    <a:bodyPr/>
                    <a:lstStyle/>
                    <a:p>
                      <a:pPr marL="0" marR="0" algn="ctr">
                        <a:lnSpc>
                          <a:spcPct val="107000"/>
                        </a:lnSpc>
                        <a:spcBef>
                          <a:spcPts val="0"/>
                        </a:spcBef>
                        <a:spcAft>
                          <a:spcPts val="0"/>
                        </a:spcAft>
                      </a:pPr>
                      <a:r>
                        <a:rPr lang="en-US" sz="1200" dirty="0">
                          <a:effectLst/>
                        </a:rPr>
                        <a:t>July</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$151,520.86</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90931133"/>
                  </a:ext>
                </a:extLst>
              </a:tr>
              <a:tr h="232661">
                <a:tc>
                  <a:txBody>
                    <a:bodyPr/>
                    <a:lstStyle/>
                    <a:p>
                      <a:pPr marL="0" marR="0" algn="ctr">
                        <a:lnSpc>
                          <a:spcPct val="107000"/>
                        </a:lnSpc>
                        <a:spcBef>
                          <a:spcPts val="0"/>
                        </a:spcBef>
                        <a:spcAft>
                          <a:spcPts val="0"/>
                        </a:spcAft>
                      </a:pPr>
                      <a:r>
                        <a:rPr lang="en-US" sz="1200">
                          <a:effectLst/>
                        </a:rPr>
                        <a:t>March</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$61,125.43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21606274"/>
                  </a:ext>
                </a:extLst>
              </a:tr>
              <a:tr h="232661">
                <a:tc>
                  <a:txBody>
                    <a:bodyPr/>
                    <a:lstStyle/>
                    <a:p>
                      <a:pPr marL="0" marR="0" algn="ctr">
                        <a:lnSpc>
                          <a:spcPct val="107000"/>
                        </a:lnSpc>
                        <a:spcBef>
                          <a:spcPts val="0"/>
                        </a:spcBef>
                        <a:spcAft>
                          <a:spcPts val="0"/>
                        </a:spcAft>
                      </a:pPr>
                      <a:r>
                        <a:rPr lang="en-US" sz="1200">
                          <a:effectLst/>
                        </a:rPr>
                        <a:t>November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$505.00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582217993"/>
                  </a:ext>
                </a:extLst>
              </a:tr>
            </a:tbl>
          </a:graphicData>
        </a:graphic>
      </p:graphicFrame>
      <p:sp>
        <p:nvSpPr>
          <p:cNvPr id="7" name="Rectangle 1">
            <a:extLst>
              <a:ext uri="{FF2B5EF4-FFF2-40B4-BE49-F238E27FC236}">
                <a16:creationId xmlns:a16="http://schemas.microsoft.com/office/drawing/2014/main" id="{E179543C-295D-4677-BFAF-EEC208B74CE5}"/>
              </a:ext>
            </a:extLst>
          </p:cNvPr>
          <p:cNvSpPr>
            <a:spLocks noChangeArrowheads="1"/>
          </p:cNvSpPr>
          <p:nvPr/>
        </p:nvSpPr>
        <p:spPr bwMode="auto">
          <a:xfrm>
            <a:off x="840316" y="766499"/>
            <a:ext cx="271894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ea typeface="Times New Roman" panose="02020603050405020304" pitchFamily="18" charset="0"/>
              </a:rPr>
              <a:t>Revenues Raised by National Bike Team,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ea typeface="Times New Roman" panose="02020603050405020304" pitchFamily="18" charset="0"/>
              </a:rPr>
              <a:t>by Month, 2013-2017</a:t>
            </a:r>
            <a:endParaRPr kumimoji="0" lang="en-US" altLang="en-US" sz="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C781FE47-81FF-4F84-BE6B-B2E73EF45639}"/>
              </a:ext>
            </a:extLst>
          </p:cNvPr>
          <p:cNvGraphicFramePr>
            <a:graphicFrameLocks noGrp="1"/>
          </p:cNvGraphicFramePr>
          <p:nvPr>
            <p:extLst>
              <p:ext uri="{D42A27DB-BD31-4B8C-83A1-F6EECF244321}">
                <p14:modId xmlns:p14="http://schemas.microsoft.com/office/powerpoint/2010/main" val="443834307"/>
              </p:ext>
            </p:extLst>
          </p:nvPr>
        </p:nvGraphicFramePr>
        <p:xfrm>
          <a:off x="7210697" y="3255665"/>
          <a:ext cx="3948370" cy="3153843"/>
        </p:xfrm>
        <a:graphic>
          <a:graphicData uri="http://schemas.openxmlformats.org/drawingml/2006/table">
            <a:tbl>
              <a:tblPr firstRow="1" firstCol="1" bandRow="1">
                <a:tableStyleId>{5C22544A-7EE6-4342-B048-85BDC9FD1C3A}</a:tableStyleId>
              </a:tblPr>
              <a:tblGrid>
                <a:gridCol w="924496">
                  <a:extLst>
                    <a:ext uri="{9D8B030D-6E8A-4147-A177-3AD203B41FA5}">
                      <a16:colId xmlns:a16="http://schemas.microsoft.com/office/drawing/2014/main" val="748096378"/>
                    </a:ext>
                  </a:extLst>
                </a:gridCol>
                <a:gridCol w="1617869">
                  <a:extLst>
                    <a:ext uri="{9D8B030D-6E8A-4147-A177-3AD203B41FA5}">
                      <a16:colId xmlns:a16="http://schemas.microsoft.com/office/drawing/2014/main" val="994055410"/>
                    </a:ext>
                  </a:extLst>
                </a:gridCol>
                <a:gridCol w="1406005">
                  <a:extLst>
                    <a:ext uri="{9D8B030D-6E8A-4147-A177-3AD203B41FA5}">
                      <a16:colId xmlns:a16="http://schemas.microsoft.com/office/drawing/2014/main" val="3677806380"/>
                    </a:ext>
                  </a:extLst>
                </a:gridCol>
              </a:tblGrid>
              <a:tr h="1051451">
                <a:tc>
                  <a:txBody>
                    <a:bodyPr/>
                    <a:lstStyle/>
                    <a:p>
                      <a:pPr marL="0" marR="0">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Revenue Raised</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dirty="0">
                          <a:effectLst/>
                        </a:rPr>
                        <a:t>Number of Team Members (local)</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299924986"/>
                  </a:ext>
                </a:extLst>
              </a:tr>
              <a:tr h="262799">
                <a:tc>
                  <a:txBody>
                    <a:bodyPr/>
                    <a:lstStyle/>
                    <a:p>
                      <a:pPr marL="0" marR="0" algn="ctr">
                        <a:lnSpc>
                          <a:spcPct val="107000"/>
                        </a:lnSpc>
                        <a:spcBef>
                          <a:spcPts val="0"/>
                        </a:spcBef>
                        <a:spcAft>
                          <a:spcPts val="0"/>
                        </a:spcAft>
                      </a:pPr>
                      <a:r>
                        <a:rPr lang="en-US" sz="1200">
                          <a:effectLst/>
                        </a:rPr>
                        <a:t>count</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810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810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280314824"/>
                  </a:ext>
                </a:extLst>
              </a:tr>
              <a:tr h="262799">
                <a:tc>
                  <a:txBody>
                    <a:bodyPr/>
                    <a:lstStyle/>
                    <a:p>
                      <a:pPr marL="0" marR="0" algn="ctr">
                        <a:lnSpc>
                          <a:spcPct val="107000"/>
                        </a:lnSpc>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$8,817.19</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11.84</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129188181"/>
                  </a:ext>
                </a:extLst>
              </a:tr>
              <a:tr h="262799">
                <a:tc>
                  <a:txBody>
                    <a:bodyPr/>
                    <a:lstStyle/>
                    <a:p>
                      <a:pPr marL="0" marR="0" algn="ctr">
                        <a:lnSpc>
                          <a:spcPct val="107000"/>
                        </a:lnSpc>
                        <a:spcBef>
                          <a:spcPts val="0"/>
                        </a:spcBef>
                        <a:spcAft>
                          <a:spcPts val="0"/>
                        </a:spcAft>
                      </a:pPr>
                      <a:r>
                        <a:rPr lang="en-US" sz="1200">
                          <a:effectLst/>
                        </a:rPr>
                        <a:t>std</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$22,295.01</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19.10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850452960"/>
                  </a:ext>
                </a:extLst>
              </a:tr>
              <a:tr h="262799">
                <a:tc>
                  <a:txBody>
                    <a:bodyPr/>
                    <a:lstStyle/>
                    <a:p>
                      <a:pPr marL="0" marR="0" algn="ctr">
                        <a:lnSpc>
                          <a:spcPct val="107000"/>
                        </a:lnSpc>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dirty="0">
                          <a:effectLst/>
                        </a:rPr>
                        <a:t>$0.00</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dirty="0">
                          <a:effectLst/>
                        </a:rPr>
                        <a:t>1</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4170631781"/>
                  </a:ext>
                </a:extLst>
              </a:tr>
              <a:tr h="262799">
                <a:tc>
                  <a:txBody>
                    <a:bodyPr/>
                    <a:lstStyle/>
                    <a:p>
                      <a:pPr marL="0" marR="0" algn="ctr">
                        <a:lnSpc>
                          <a:spcPct val="107000"/>
                        </a:lnSpc>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$346.25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077218495"/>
                  </a:ext>
                </a:extLst>
              </a:tr>
              <a:tr h="262799">
                <a:tc>
                  <a:txBody>
                    <a:bodyPr/>
                    <a:lstStyle/>
                    <a:p>
                      <a:pPr marL="0" marR="0" algn="ctr">
                        <a:lnSpc>
                          <a:spcPct val="107000"/>
                        </a:lnSpc>
                        <a:spcBef>
                          <a:spcPts val="0"/>
                        </a:spcBef>
                        <a:spcAft>
                          <a:spcPts val="0"/>
                        </a:spcAft>
                      </a:pPr>
                      <a:r>
                        <a:rPr lang="en-US" sz="1200">
                          <a:effectLst/>
                        </a:rPr>
                        <a:t>50%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$1,692.50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440645428"/>
                  </a:ext>
                </a:extLst>
              </a:tr>
              <a:tr h="262799">
                <a:tc>
                  <a:txBody>
                    <a:bodyPr/>
                    <a:lstStyle/>
                    <a:p>
                      <a:pPr marL="0" marR="0" algn="ctr">
                        <a:lnSpc>
                          <a:spcPct val="107000"/>
                        </a:lnSpc>
                        <a:spcBef>
                          <a:spcPts val="0"/>
                        </a:spcBef>
                        <a:spcAft>
                          <a:spcPts val="0"/>
                        </a:spcAft>
                      </a:pPr>
                      <a:r>
                        <a:rPr lang="en-US" sz="1200">
                          <a:effectLst/>
                        </a:rPr>
                        <a:t>75%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$6,713.75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12</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881084679"/>
                  </a:ext>
                </a:extLst>
              </a:tr>
              <a:tr h="262799">
                <a:tc>
                  <a:txBody>
                    <a:bodyPr/>
                    <a:lstStyle/>
                    <a:p>
                      <a:pPr marL="0" marR="0" algn="ctr">
                        <a:lnSpc>
                          <a:spcPct val="107000"/>
                        </a:lnSpc>
                        <a:spcBef>
                          <a:spcPts val="0"/>
                        </a:spcBef>
                        <a:spcAft>
                          <a:spcPts val="0"/>
                        </a:spcAft>
                      </a:pPr>
                      <a:r>
                        <a:rPr lang="en-US" sz="1200" dirty="0">
                          <a:effectLst/>
                        </a:rPr>
                        <a:t>max</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$230,589.24</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dirty="0">
                          <a:effectLst/>
                        </a:rPr>
                        <a:t>172</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605650781"/>
                  </a:ext>
                </a:extLst>
              </a:tr>
            </a:tbl>
          </a:graphicData>
        </a:graphic>
      </p:graphicFrame>
      <p:sp>
        <p:nvSpPr>
          <p:cNvPr id="9" name="Rectangle 8">
            <a:extLst>
              <a:ext uri="{FF2B5EF4-FFF2-40B4-BE49-F238E27FC236}">
                <a16:creationId xmlns:a16="http://schemas.microsoft.com/office/drawing/2014/main" id="{A5C09A1B-7AAE-46F1-8634-1486E5EAABA2}"/>
              </a:ext>
            </a:extLst>
          </p:cNvPr>
          <p:cNvSpPr/>
          <p:nvPr/>
        </p:nvSpPr>
        <p:spPr>
          <a:xfrm>
            <a:off x="7315202" y="2706825"/>
            <a:ext cx="3370215" cy="461665"/>
          </a:xfrm>
          <a:prstGeom prst="rect">
            <a:avLst/>
          </a:prstGeom>
        </p:spPr>
        <p:txBody>
          <a:bodyPr wrap="square">
            <a:spAutoFit/>
          </a:bodyPr>
          <a:lstStyle/>
          <a:p>
            <a:r>
              <a:rPr lang="en-US" sz="1200" dirty="0">
                <a:latin typeface="Times New Roman" panose="02020603050405020304" pitchFamily="18" charset="0"/>
                <a:ea typeface="Times New Roman" panose="02020603050405020304" pitchFamily="18" charset="0"/>
              </a:rPr>
              <a:t>Summary Statistics: National Bike Team </a:t>
            </a:r>
          </a:p>
          <a:p>
            <a:r>
              <a:rPr lang="en-US" sz="1200" dirty="0">
                <a:latin typeface="Times New Roman" panose="02020603050405020304" pitchFamily="18" charset="0"/>
                <a:ea typeface="Times New Roman" panose="02020603050405020304" pitchFamily="18" charset="0"/>
              </a:rPr>
              <a:t>Revenue Raised and Members, 2013-2017 </a:t>
            </a:r>
            <a:endParaRPr lang="en-US" sz="1200" dirty="0"/>
          </a:p>
        </p:txBody>
      </p:sp>
      <p:sp>
        <p:nvSpPr>
          <p:cNvPr id="10" name="Rectangle 9">
            <a:extLst>
              <a:ext uri="{FF2B5EF4-FFF2-40B4-BE49-F238E27FC236}">
                <a16:creationId xmlns:a16="http://schemas.microsoft.com/office/drawing/2014/main" id="{AFE34B3C-8D43-4F43-965B-47D09296C755}"/>
              </a:ext>
            </a:extLst>
          </p:cNvPr>
          <p:cNvSpPr/>
          <p:nvPr/>
        </p:nvSpPr>
        <p:spPr>
          <a:xfrm>
            <a:off x="3490203" y="4337175"/>
            <a:ext cx="6096000" cy="1754326"/>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12 members on average </a:t>
            </a:r>
          </a:p>
          <a:p>
            <a:pPr marL="285750" indent="-285750">
              <a:buFontTx/>
              <a:buChar char="-"/>
            </a:pPr>
            <a:r>
              <a:rPr lang="en-US" dirty="0">
                <a:latin typeface="Times New Roman" panose="02020603050405020304" pitchFamily="18" charset="0"/>
                <a:ea typeface="Times New Roman" panose="02020603050405020304" pitchFamily="18" charset="0"/>
              </a:rPr>
              <a:t>Largest team had 172 members.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Raised $8,817.19 on average </a:t>
            </a:r>
          </a:p>
          <a:p>
            <a:pPr marL="285750" indent="-285750">
              <a:buFontTx/>
              <a:buChar char="-"/>
            </a:pPr>
            <a:r>
              <a:rPr lang="en-US" dirty="0">
                <a:latin typeface="Times New Roman" panose="02020603050405020304" pitchFamily="18" charset="0"/>
                <a:ea typeface="Times New Roman" panose="02020603050405020304" pitchFamily="18" charset="0"/>
              </a:rPr>
              <a:t>Maximum raised $230,589.24. </a:t>
            </a:r>
          </a:p>
          <a:p>
            <a:endParaRPr lang="en-US" dirty="0"/>
          </a:p>
        </p:txBody>
      </p:sp>
      <p:sp>
        <p:nvSpPr>
          <p:cNvPr id="11" name="Rectangle 10">
            <a:extLst>
              <a:ext uri="{FF2B5EF4-FFF2-40B4-BE49-F238E27FC236}">
                <a16:creationId xmlns:a16="http://schemas.microsoft.com/office/drawing/2014/main" id="{31800AA3-24BF-4621-B24E-AA025E6A2B60}"/>
              </a:ext>
            </a:extLst>
          </p:cNvPr>
          <p:cNvSpPr/>
          <p:nvPr/>
        </p:nvSpPr>
        <p:spPr>
          <a:xfrm>
            <a:off x="5063067" y="1371420"/>
            <a:ext cx="6096000" cy="369332"/>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Revenues Raised are strongest in April, June, and September. </a:t>
            </a:r>
            <a:endParaRPr lang="en-US" dirty="0"/>
          </a:p>
        </p:txBody>
      </p:sp>
    </p:spTree>
    <p:extLst>
      <p:ext uri="{BB962C8B-B14F-4D97-AF65-F5344CB8AC3E}">
        <p14:creationId xmlns:p14="http://schemas.microsoft.com/office/powerpoint/2010/main" val="66454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5257800" cy="1325563"/>
          </a:xfrm>
        </p:spPr>
        <p:txBody>
          <a:bodyPr/>
          <a:lstStyle/>
          <a:p>
            <a:r>
              <a:rPr lang="en-US" dirty="0"/>
              <a:t>National 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5" name="Content Placeholder 14">
            <a:extLst>
              <a:ext uri="{FF2B5EF4-FFF2-40B4-BE49-F238E27FC236}">
                <a16:creationId xmlns:a16="http://schemas.microsoft.com/office/drawing/2014/main" id="{D23549CE-D5C9-48CC-886C-B5B419A0ED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6914" y="1372619"/>
            <a:ext cx="8528179" cy="547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5257800" cy="1325563"/>
          </a:xfrm>
        </p:spPr>
        <p:txBody>
          <a:bodyPr/>
          <a:lstStyle/>
          <a:p>
            <a:r>
              <a:rPr lang="en-US" dirty="0"/>
              <a:t>National 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Content Placeholder 5">
            <a:extLst>
              <a:ext uri="{FF2B5EF4-FFF2-40B4-BE49-F238E27FC236}">
                <a16:creationId xmlns:a16="http://schemas.microsoft.com/office/drawing/2014/main" id="{A7EACFD8-C10B-4781-9E50-0A346B5CB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929" y="1349763"/>
            <a:ext cx="9926451" cy="5143112"/>
          </a:xfrm>
        </p:spPr>
      </p:pic>
    </p:spTree>
    <p:extLst>
      <p:ext uri="{BB962C8B-B14F-4D97-AF65-F5344CB8AC3E}">
        <p14:creationId xmlns:p14="http://schemas.microsoft.com/office/powerpoint/2010/main" val="68609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5257800" cy="1325563"/>
          </a:xfrm>
        </p:spPr>
        <p:txBody>
          <a:bodyPr/>
          <a:lstStyle/>
          <a:p>
            <a:r>
              <a:rPr lang="en-US" dirty="0"/>
              <a:t>National 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Content Placeholder 6">
            <a:extLst>
              <a:ext uri="{FF2B5EF4-FFF2-40B4-BE49-F238E27FC236}">
                <a16:creationId xmlns:a16="http://schemas.microsoft.com/office/drawing/2014/main" id="{6AA59485-8C9D-45F7-AC58-744B0B8079D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6490" y="1278294"/>
            <a:ext cx="10860832" cy="5477069"/>
          </a:xfrm>
          <a:prstGeom prst="rect">
            <a:avLst/>
          </a:prstGeom>
        </p:spPr>
      </p:pic>
      <p:sp>
        <p:nvSpPr>
          <p:cNvPr id="5" name="Rectangle 4">
            <a:extLst>
              <a:ext uri="{FF2B5EF4-FFF2-40B4-BE49-F238E27FC236}">
                <a16:creationId xmlns:a16="http://schemas.microsoft.com/office/drawing/2014/main" id="{92EC30C3-86EB-4CA4-A6E8-12DD853B3CCE}"/>
              </a:ext>
            </a:extLst>
          </p:cNvPr>
          <p:cNvSpPr/>
          <p:nvPr/>
        </p:nvSpPr>
        <p:spPr>
          <a:xfrm>
            <a:off x="1713722" y="1788187"/>
            <a:ext cx="6096000" cy="1754326"/>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From 2013 to 2017 Top 5 Revenue Raising States: </a:t>
            </a:r>
          </a:p>
          <a:p>
            <a:r>
              <a:rPr lang="en-US" dirty="0">
                <a:latin typeface="Times New Roman" panose="02020603050405020304" pitchFamily="18" charset="0"/>
                <a:ea typeface="Times New Roman" panose="02020603050405020304" pitchFamily="18" charset="0"/>
              </a:rPr>
              <a:t>1) Texas, 2) California, 3) Washington, 4) Pennsylvania, 5) Ohio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Texas raised $2,256,020.09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California raised $562,691.09 </a:t>
            </a:r>
            <a:endParaRPr lang="en-US" dirty="0"/>
          </a:p>
        </p:txBody>
      </p:sp>
    </p:spTree>
    <p:extLst>
      <p:ext uri="{BB962C8B-B14F-4D97-AF65-F5344CB8AC3E}">
        <p14:creationId xmlns:p14="http://schemas.microsoft.com/office/powerpoint/2010/main" val="347544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FC74-3213-4BD3-8146-30617DCFAC4E}"/>
              </a:ext>
            </a:extLst>
          </p:cNvPr>
          <p:cNvSpPr>
            <a:spLocks noGrp="1"/>
          </p:cNvSpPr>
          <p:nvPr>
            <p:ph type="title"/>
          </p:nvPr>
        </p:nvSpPr>
        <p:spPr>
          <a:xfrm>
            <a:off x="838200" y="365125"/>
            <a:ext cx="10515600" cy="819863"/>
          </a:xfrm>
        </p:spPr>
        <p:txBody>
          <a:bodyPr/>
          <a:lstStyle/>
          <a:p>
            <a:r>
              <a:rPr lang="en-US" dirty="0"/>
              <a:t>Overview</a:t>
            </a:r>
          </a:p>
        </p:txBody>
      </p:sp>
      <p:sp>
        <p:nvSpPr>
          <p:cNvPr id="3" name="Content Placeholder 2">
            <a:extLst>
              <a:ext uri="{FF2B5EF4-FFF2-40B4-BE49-F238E27FC236}">
                <a16:creationId xmlns:a16="http://schemas.microsoft.com/office/drawing/2014/main" id="{60EE3E7E-EE96-429F-AEA5-83ACE80BE24F}"/>
              </a:ext>
            </a:extLst>
          </p:cNvPr>
          <p:cNvSpPr>
            <a:spLocks noGrp="1"/>
          </p:cNvSpPr>
          <p:nvPr>
            <p:ph idx="1"/>
          </p:nvPr>
        </p:nvSpPr>
        <p:spPr>
          <a:xfrm>
            <a:off x="838200" y="1250302"/>
            <a:ext cx="10515600" cy="4926661"/>
          </a:xfrm>
        </p:spPr>
        <p:txBody>
          <a:bodyPr>
            <a:normAutofit fontScale="77500" lnSpcReduction="20000"/>
          </a:bodyPr>
          <a:lstStyle/>
          <a:p>
            <a:pPr marL="0" indent="0">
              <a:buNone/>
            </a:pPr>
            <a:r>
              <a:rPr lang="en-US" dirty="0"/>
              <a:t>Problem:</a:t>
            </a:r>
          </a:p>
          <a:p>
            <a:r>
              <a:rPr lang="en-US" dirty="0"/>
              <a:t>The National Multiple Sclerosis Society (NMSS) Bike MS events are struggling to maintain fundraising and participation</a:t>
            </a:r>
          </a:p>
          <a:p>
            <a:pPr lvl="1"/>
            <a:r>
              <a:rPr lang="en-US" dirty="0"/>
              <a:t>Bike MS participation and revenue have steadily declined since peaking in 2012. </a:t>
            </a:r>
          </a:p>
          <a:p>
            <a:pPr lvl="2"/>
            <a:r>
              <a:rPr lang="en-US" dirty="0"/>
              <a:t>NMSS attributes this to increased competition for charity monies and time.</a:t>
            </a:r>
          </a:p>
          <a:p>
            <a:pPr lvl="1"/>
            <a:r>
              <a:rPr lang="en-US" dirty="0"/>
              <a:t>Bike MS currently loses past participants faster than it recruits new ones.</a:t>
            </a:r>
          </a:p>
          <a:p>
            <a:pPr lvl="1"/>
            <a:r>
              <a:rPr lang="en-US" dirty="0"/>
              <a:t>NMSS believes it must increase new cyclist participation to have future success. </a:t>
            </a:r>
          </a:p>
          <a:p>
            <a:pPr lvl="1"/>
            <a:r>
              <a:rPr lang="en-US" dirty="0"/>
              <a:t>NMSS believes it must also recruit new 10+ member corporate teams to maximize fundraising.</a:t>
            </a:r>
          </a:p>
          <a:p>
            <a:pPr lvl="2"/>
            <a:r>
              <a:rPr lang="en-US" dirty="0"/>
              <a:t>According to NMSS, </a:t>
            </a:r>
          </a:p>
          <a:p>
            <a:pPr lvl="3"/>
            <a:r>
              <a:rPr lang="en-US" dirty="0"/>
              <a:t>10+ members teams raise 3x money of smaller teams</a:t>
            </a:r>
          </a:p>
          <a:p>
            <a:pPr lvl="3"/>
            <a:r>
              <a:rPr lang="en-US" dirty="0"/>
              <a:t>over 41% of the 1,561 teams with 10+ members in 2017 were corporate teams</a:t>
            </a:r>
          </a:p>
          <a:p>
            <a:pPr lvl="1"/>
            <a:endParaRPr lang="en-US" dirty="0"/>
          </a:p>
          <a:p>
            <a:r>
              <a:rPr lang="en-US" dirty="0"/>
              <a:t>NMSS goals for 2018 Bike MS:</a:t>
            </a:r>
          </a:p>
          <a:p>
            <a:pPr lvl="1"/>
            <a:r>
              <a:rPr lang="en-US" dirty="0"/>
              <a:t>Increase from 74,000 riders to 80,572 riders (8.88%),</a:t>
            </a:r>
          </a:p>
          <a:p>
            <a:pPr lvl="1"/>
            <a:r>
              <a:rPr lang="en-US" dirty="0"/>
              <a:t>Increase from 6,150 teams to 6,489 teams (5.51%),</a:t>
            </a:r>
          </a:p>
          <a:p>
            <a:pPr lvl="1"/>
            <a:r>
              <a:rPr lang="en-US" dirty="0"/>
              <a:t>Recruit 40,000 new riders,</a:t>
            </a:r>
          </a:p>
          <a:p>
            <a:pPr lvl="1"/>
            <a:r>
              <a:rPr lang="en-US" dirty="0"/>
              <a:t>Increase number of corporate teams with 10 or more riders,</a:t>
            </a:r>
          </a:p>
          <a:p>
            <a:pPr lvl="1"/>
            <a:r>
              <a:rPr lang="en-US" dirty="0"/>
              <a:t>Successfully utilize digital marketing efforts to impact fundraising goals.</a:t>
            </a:r>
          </a:p>
        </p:txBody>
      </p:sp>
    </p:spTree>
    <p:extLst>
      <p:ext uri="{BB962C8B-B14F-4D97-AF65-F5344CB8AC3E}">
        <p14:creationId xmlns:p14="http://schemas.microsoft.com/office/powerpoint/2010/main" val="168143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p:txBody>
          <a:bodyPr/>
          <a:lstStyle/>
          <a:p>
            <a:r>
              <a:rPr lang="en-US" dirty="0"/>
              <a:t>Events</a:t>
            </a:r>
          </a:p>
        </p:txBody>
      </p:sp>
      <p:graphicFrame>
        <p:nvGraphicFramePr>
          <p:cNvPr id="6" name="Content Placeholder 5">
            <a:extLst>
              <a:ext uri="{FF2B5EF4-FFF2-40B4-BE49-F238E27FC236}">
                <a16:creationId xmlns:a16="http://schemas.microsoft.com/office/drawing/2014/main" id="{68CB0C51-A138-47FB-BE42-93F187CEB7A7}"/>
              </a:ext>
            </a:extLst>
          </p:cNvPr>
          <p:cNvGraphicFramePr>
            <a:graphicFrameLocks noGrp="1"/>
          </p:cNvGraphicFramePr>
          <p:nvPr>
            <p:ph idx="1"/>
            <p:extLst>
              <p:ext uri="{D42A27DB-BD31-4B8C-83A1-F6EECF244321}">
                <p14:modId xmlns:p14="http://schemas.microsoft.com/office/powerpoint/2010/main" val="1678706245"/>
              </p:ext>
            </p:extLst>
          </p:nvPr>
        </p:nvGraphicFramePr>
        <p:xfrm>
          <a:off x="2396066" y="1690688"/>
          <a:ext cx="7399868" cy="4506913"/>
        </p:xfrm>
        <a:graphic>
          <a:graphicData uri="http://schemas.openxmlformats.org/drawingml/2006/table">
            <a:tbl>
              <a:tblPr firstRow="1" firstCol="1" bandRow="1">
                <a:tableStyleId>{5C22544A-7EE6-4342-B048-85BDC9FD1C3A}</a:tableStyleId>
              </a:tblPr>
              <a:tblGrid>
                <a:gridCol w="949589">
                  <a:extLst>
                    <a:ext uri="{9D8B030D-6E8A-4147-A177-3AD203B41FA5}">
                      <a16:colId xmlns:a16="http://schemas.microsoft.com/office/drawing/2014/main" val="2194047241"/>
                    </a:ext>
                  </a:extLst>
                </a:gridCol>
                <a:gridCol w="1404600">
                  <a:extLst>
                    <a:ext uri="{9D8B030D-6E8A-4147-A177-3AD203B41FA5}">
                      <a16:colId xmlns:a16="http://schemas.microsoft.com/office/drawing/2014/main" val="2610145957"/>
                    </a:ext>
                  </a:extLst>
                </a:gridCol>
                <a:gridCol w="1285901">
                  <a:extLst>
                    <a:ext uri="{9D8B030D-6E8A-4147-A177-3AD203B41FA5}">
                      <a16:colId xmlns:a16="http://schemas.microsoft.com/office/drawing/2014/main" val="3746420560"/>
                    </a:ext>
                  </a:extLst>
                </a:gridCol>
                <a:gridCol w="1404600">
                  <a:extLst>
                    <a:ext uri="{9D8B030D-6E8A-4147-A177-3AD203B41FA5}">
                      <a16:colId xmlns:a16="http://schemas.microsoft.com/office/drawing/2014/main" val="1561863100"/>
                    </a:ext>
                  </a:extLst>
                </a:gridCol>
                <a:gridCol w="1186986">
                  <a:extLst>
                    <a:ext uri="{9D8B030D-6E8A-4147-A177-3AD203B41FA5}">
                      <a16:colId xmlns:a16="http://schemas.microsoft.com/office/drawing/2014/main" val="2898318263"/>
                    </a:ext>
                  </a:extLst>
                </a:gridCol>
                <a:gridCol w="1168192">
                  <a:extLst>
                    <a:ext uri="{9D8B030D-6E8A-4147-A177-3AD203B41FA5}">
                      <a16:colId xmlns:a16="http://schemas.microsoft.com/office/drawing/2014/main" val="3516321624"/>
                    </a:ext>
                  </a:extLst>
                </a:gridCol>
              </a:tblGrid>
              <a:tr h="254340">
                <a:tc gridSpan="4">
                  <a:txBody>
                    <a:bodyPr/>
                    <a:lstStyle/>
                    <a:p>
                      <a:pPr marL="0" marR="0" algn="ctr">
                        <a:spcBef>
                          <a:spcPts val="0"/>
                        </a:spcBef>
                        <a:spcAft>
                          <a:spcPts val="0"/>
                        </a:spcAft>
                      </a:pPr>
                      <a:r>
                        <a:rPr lang="en-US" sz="1200">
                          <a:effectLst/>
                        </a:rPr>
                        <a:t>Summary Statistics of Events, 2013 - 2017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9846516"/>
                  </a:ext>
                </a:extLst>
              </a:tr>
              <a:tr h="813889">
                <a:tc>
                  <a:txBody>
                    <a:bodyPr/>
                    <a:lstStyle/>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Event Goal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Fees Paid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of All Confirmed Gifts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Active Registrations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Inactive Registrations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65636732"/>
                  </a:ext>
                </a:extLst>
              </a:tr>
              <a:tr h="254340">
                <a:tc>
                  <a:txBody>
                    <a:bodyPr/>
                    <a:lstStyle/>
                    <a:p>
                      <a:pPr marL="0" marR="0" algn="ctr">
                        <a:spcBef>
                          <a:spcPts val="0"/>
                        </a:spcBef>
                        <a:spcAft>
                          <a:spcPts val="0"/>
                        </a:spcAft>
                      </a:pPr>
                      <a:r>
                        <a:rPr lang="en-US" sz="1200">
                          <a:effectLst/>
                        </a:rPr>
                        <a:t>count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28982740"/>
                  </a:ext>
                </a:extLst>
              </a:tr>
              <a:tr h="488334">
                <a:tc>
                  <a:txBody>
                    <a:bodyPr/>
                    <a:lstStyle/>
                    <a:p>
                      <a:pPr marL="0" marR="0" algn="ctr">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$859,198.30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$35,211.03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$664,506.00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904.79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34.22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6340340"/>
                  </a:ext>
                </a:extLst>
              </a:tr>
              <a:tr h="488334">
                <a:tc>
                  <a:txBody>
                    <a:bodyPr/>
                    <a:lstStyle/>
                    <a:p>
                      <a:pPr marL="0" marR="0" algn="ctr">
                        <a:spcBef>
                          <a:spcPts val="0"/>
                        </a:spcBef>
                        <a:spcAft>
                          <a:spcPts val="0"/>
                        </a:spcAft>
                      </a:pPr>
                      <a:r>
                        <a:rPr lang="en-US" sz="1200">
                          <a:effectLst/>
                        </a:rPr>
                        <a:t>std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$1,992,613.00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$133,428.90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$1,691,521.00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1,670.58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96.80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904870"/>
                  </a:ext>
                </a:extLst>
              </a:tr>
              <a:tr h="254340">
                <a:tc>
                  <a:txBody>
                    <a:bodyPr/>
                    <a:lstStyle/>
                    <a:p>
                      <a:pPr marL="0" marR="0" algn="ctr">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0235839"/>
                  </a:ext>
                </a:extLst>
              </a:tr>
              <a:tr h="488334">
                <a:tc>
                  <a:txBody>
                    <a:bodyPr/>
                    <a:lstStyle/>
                    <a:p>
                      <a:pPr marL="0" marR="0" algn="ctr">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$115,000.00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$3,139.48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$58,311.93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162.50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46973769"/>
                  </a:ext>
                </a:extLst>
              </a:tr>
              <a:tr h="488334">
                <a:tc>
                  <a:txBody>
                    <a:bodyPr/>
                    <a:lstStyle/>
                    <a:p>
                      <a:pPr marL="0" marR="0" algn="ctr">
                        <a:spcBef>
                          <a:spcPts val="0"/>
                        </a:spcBef>
                        <a:spcAft>
                          <a:spcPts val="0"/>
                        </a:spcAft>
                      </a:pPr>
                      <a:r>
                        <a:rPr lang="en-US" sz="1200">
                          <a:effectLst/>
                        </a:rPr>
                        <a: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$295,000.00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$7,843.75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$184,144.60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378.50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5.50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7111016"/>
                  </a:ext>
                </a:extLst>
              </a:tr>
              <a:tr h="488334">
                <a:tc>
                  <a:txBody>
                    <a:bodyPr/>
                    <a:lstStyle/>
                    <a:p>
                      <a:pPr marL="0" marR="0" algn="ctr">
                        <a:spcBef>
                          <a:spcPts val="0"/>
                        </a:spcBef>
                        <a:spcAft>
                          <a:spcPts val="0"/>
                        </a:spcAft>
                      </a:pPr>
                      <a:r>
                        <a:rPr lang="en-US" sz="1200">
                          <a:effectLst/>
                        </a:rPr>
                        <a:t>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$936,125.00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$27,180.72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$681,904.40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1,065.00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21.25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37088111"/>
                  </a:ext>
                </a:extLst>
              </a:tr>
              <a:tr h="488334">
                <a:tc>
                  <a:txBody>
                    <a:bodyPr/>
                    <a:lstStyle/>
                    <a:p>
                      <a:pPr marL="0" marR="0" algn="ctr">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$20,000,000.00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$1,584,950.00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$18,051,600.00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14,871.00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1,063.00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22730480"/>
                  </a:ext>
                </a:extLst>
              </a:tr>
            </a:tbl>
          </a:graphicData>
        </a:graphic>
      </p:graphicFrame>
    </p:spTree>
    <p:extLst>
      <p:ext uri="{BB962C8B-B14F-4D97-AF65-F5344CB8AC3E}">
        <p14:creationId xmlns:p14="http://schemas.microsoft.com/office/powerpoint/2010/main" val="493897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p:txBody>
          <a:bodyPr/>
          <a:lstStyle/>
          <a:p>
            <a:r>
              <a:rPr lang="en-US" dirty="0"/>
              <a:t>Events</a:t>
            </a:r>
          </a:p>
        </p:txBody>
      </p:sp>
      <p:pic>
        <p:nvPicPr>
          <p:cNvPr id="6" name="Picture 5" descr="C:\Users\millsj.ADMIN\Desktop\GENBA 894\Presentation Charts\Events Total of All Confirmed Gifts  by year.png">
            <a:extLst>
              <a:ext uri="{FF2B5EF4-FFF2-40B4-BE49-F238E27FC236}">
                <a16:creationId xmlns:a16="http://schemas.microsoft.com/office/drawing/2014/main" id="{88A1641C-377D-4E49-A424-2A7AC9456A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4132" y="1339979"/>
            <a:ext cx="8518849" cy="5051296"/>
          </a:xfrm>
          <a:prstGeom prst="rect">
            <a:avLst/>
          </a:prstGeom>
          <a:noFill/>
          <a:ln>
            <a:noFill/>
          </a:ln>
        </p:spPr>
      </p:pic>
    </p:spTree>
    <p:extLst>
      <p:ext uri="{BB962C8B-B14F-4D97-AF65-F5344CB8AC3E}">
        <p14:creationId xmlns:p14="http://schemas.microsoft.com/office/powerpoint/2010/main" val="344894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p:txBody>
          <a:bodyPr/>
          <a:lstStyle/>
          <a:p>
            <a:r>
              <a:rPr lang="en-US" dirty="0"/>
              <a:t>Events</a:t>
            </a:r>
          </a:p>
        </p:txBody>
      </p:sp>
      <p:pic>
        <p:nvPicPr>
          <p:cNvPr id="6" name="Picture 5" descr="C:\Users\millsj.ADMIN\AppData\Local\Microsoft\Windows\INetCache\Content.MSO\EA5B0E4A.tmp">
            <a:extLst>
              <a:ext uri="{FF2B5EF4-FFF2-40B4-BE49-F238E27FC236}">
                <a16:creationId xmlns:a16="http://schemas.microsoft.com/office/drawing/2014/main" id="{612A3644-A395-43B8-868C-D0CF2AE30C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59293" y="1310510"/>
            <a:ext cx="8873413" cy="5547490"/>
          </a:xfrm>
          <a:prstGeom prst="rect">
            <a:avLst/>
          </a:prstGeom>
          <a:noFill/>
          <a:ln>
            <a:noFill/>
          </a:ln>
        </p:spPr>
      </p:pic>
    </p:spTree>
    <p:extLst>
      <p:ext uri="{BB962C8B-B14F-4D97-AF65-F5344CB8AC3E}">
        <p14:creationId xmlns:p14="http://schemas.microsoft.com/office/powerpoint/2010/main" val="2390498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0"/>
            <a:ext cx="10515600" cy="1325563"/>
          </a:xfrm>
        </p:spPr>
        <p:txBody>
          <a:bodyPr/>
          <a:lstStyle/>
          <a:p>
            <a:r>
              <a:rPr lang="en-US" dirty="0"/>
              <a:t>Participants</a:t>
            </a:r>
          </a:p>
        </p:txBody>
      </p:sp>
      <p:graphicFrame>
        <p:nvGraphicFramePr>
          <p:cNvPr id="6" name="Content Placeholder 5">
            <a:extLst>
              <a:ext uri="{FF2B5EF4-FFF2-40B4-BE49-F238E27FC236}">
                <a16:creationId xmlns:a16="http://schemas.microsoft.com/office/drawing/2014/main" id="{D38A381A-C5AB-4DBA-8CCA-62B0112D76CA}"/>
              </a:ext>
            </a:extLst>
          </p:cNvPr>
          <p:cNvGraphicFramePr>
            <a:graphicFrameLocks noGrp="1"/>
          </p:cNvGraphicFramePr>
          <p:nvPr>
            <p:ph idx="1"/>
            <p:extLst>
              <p:ext uri="{D42A27DB-BD31-4B8C-83A1-F6EECF244321}">
                <p14:modId xmlns:p14="http://schemas.microsoft.com/office/powerpoint/2010/main" val="4100475665"/>
              </p:ext>
            </p:extLst>
          </p:nvPr>
        </p:nvGraphicFramePr>
        <p:xfrm>
          <a:off x="1176867" y="1325563"/>
          <a:ext cx="9524999" cy="4592641"/>
        </p:xfrm>
        <a:graphic>
          <a:graphicData uri="http://schemas.openxmlformats.org/drawingml/2006/table">
            <a:tbl>
              <a:tblPr firstRow="1" firstCol="1" bandRow="1">
                <a:tableStyleId>{5C22544A-7EE6-4342-B048-85BDC9FD1C3A}</a:tableStyleId>
              </a:tblPr>
              <a:tblGrid>
                <a:gridCol w="790072">
                  <a:extLst>
                    <a:ext uri="{9D8B030D-6E8A-4147-A177-3AD203B41FA5}">
                      <a16:colId xmlns:a16="http://schemas.microsoft.com/office/drawing/2014/main" val="1839000212"/>
                    </a:ext>
                  </a:extLst>
                </a:gridCol>
                <a:gridCol w="1112280">
                  <a:extLst>
                    <a:ext uri="{9D8B030D-6E8A-4147-A177-3AD203B41FA5}">
                      <a16:colId xmlns:a16="http://schemas.microsoft.com/office/drawing/2014/main" val="492562405"/>
                    </a:ext>
                  </a:extLst>
                </a:gridCol>
                <a:gridCol w="1827317">
                  <a:extLst>
                    <a:ext uri="{9D8B030D-6E8A-4147-A177-3AD203B41FA5}">
                      <a16:colId xmlns:a16="http://schemas.microsoft.com/office/drawing/2014/main" val="2155433128"/>
                    </a:ext>
                  </a:extLst>
                </a:gridCol>
                <a:gridCol w="1430074">
                  <a:extLst>
                    <a:ext uri="{9D8B030D-6E8A-4147-A177-3AD203B41FA5}">
                      <a16:colId xmlns:a16="http://schemas.microsoft.com/office/drawing/2014/main" val="2670834306"/>
                    </a:ext>
                  </a:extLst>
                </a:gridCol>
                <a:gridCol w="1588088">
                  <a:extLst>
                    <a:ext uri="{9D8B030D-6E8A-4147-A177-3AD203B41FA5}">
                      <a16:colId xmlns:a16="http://schemas.microsoft.com/office/drawing/2014/main" val="62542277"/>
                    </a:ext>
                  </a:extLst>
                </a:gridCol>
                <a:gridCol w="1510405">
                  <a:extLst>
                    <a:ext uri="{9D8B030D-6E8A-4147-A177-3AD203B41FA5}">
                      <a16:colId xmlns:a16="http://schemas.microsoft.com/office/drawing/2014/main" val="3870807114"/>
                    </a:ext>
                  </a:extLst>
                </a:gridCol>
                <a:gridCol w="1266763">
                  <a:extLst>
                    <a:ext uri="{9D8B030D-6E8A-4147-A177-3AD203B41FA5}">
                      <a16:colId xmlns:a16="http://schemas.microsoft.com/office/drawing/2014/main" val="3265760861"/>
                    </a:ext>
                  </a:extLst>
                </a:gridCol>
              </a:tblGrid>
              <a:tr h="358800">
                <a:tc gridSpan="7">
                  <a:txBody>
                    <a:bodyPr/>
                    <a:lstStyle/>
                    <a:p>
                      <a:pPr marL="0" marR="0" algn="ctr">
                        <a:spcBef>
                          <a:spcPts val="0"/>
                        </a:spcBef>
                        <a:spcAft>
                          <a:spcPts val="0"/>
                        </a:spcAft>
                      </a:pPr>
                      <a:r>
                        <a:rPr lang="en-US" sz="1200">
                          <a:effectLst/>
                        </a:rPr>
                        <a:t>Participants Summary Statistics, 2013 - 2017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6084213"/>
                  </a:ext>
                </a:extLst>
              </a:tr>
              <a:tr h="1033344">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Emails Sent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of All Confirmed Gifts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From Participant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Not From Participant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Participant Goal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Suggested Participant Goal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1596774"/>
                  </a:ext>
                </a:extLst>
              </a:tr>
              <a:tr h="358800">
                <a:tc>
                  <a:txBody>
                    <a:bodyPr/>
                    <a:lstStyle/>
                    <a:p>
                      <a:pPr marL="0" marR="0">
                        <a:spcBef>
                          <a:spcPts val="0"/>
                        </a:spcBef>
                        <a:spcAft>
                          <a:spcPts val="0"/>
                        </a:spcAft>
                      </a:pPr>
                      <a:r>
                        <a:rPr lang="en-US" sz="1200">
                          <a:effectLst/>
                        </a:rPr>
                        <a:t>count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19278486"/>
                  </a:ext>
                </a:extLst>
              </a:tr>
              <a:tr h="358800">
                <a:tc>
                  <a:txBody>
                    <a:bodyPr/>
                    <a:lstStyle/>
                    <a:p>
                      <a:pPr marL="0" marR="0">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32.36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$856.56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$127.00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$748.68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$1,359.18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$726.22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0952446"/>
                  </a:ext>
                </a:extLst>
              </a:tr>
              <a:tr h="358800">
                <a:tc>
                  <a:txBody>
                    <a:bodyPr/>
                    <a:lstStyle/>
                    <a:p>
                      <a:pPr marL="0" marR="0">
                        <a:spcBef>
                          <a:spcPts val="0"/>
                        </a:spcBef>
                        <a:spcAft>
                          <a:spcPts val="0"/>
                        </a:spcAft>
                      </a:pPr>
                      <a:r>
                        <a:rPr lang="en-US" sz="1200">
                          <a:effectLst/>
                        </a:rPr>
                        <a:t>std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269.05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$2,490.75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$492.65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$2,403.30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$84,475.20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$391.79</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7285577"/>
                  </a:ext>
                </a:extLst>
              </a:tr>
              <a:tr h="358800">
                <a:tc>
                  <a:txBody>
                    <a:bodyPr/>
                    <a:lstStyle/>
                    <a:p>
                      <a:pPr marL="0" marR="0">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6555588"/>
                  </a:ext>
                </a:extLst>
              </a:tr>
              <a:tr h="358800">
                <a:tc>
                  <a:txBody>
                    <a:bodyPr/>
                    <a:lstStyle/>
                    <a:p>
                      <a:pPr marL="0" marR="0">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$300.00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5641766"/>
                  </a:ext>
                </a:extLst>
              </a:tr>
              <a:tr h="358800">
                <a:tc>
                  <a:txBody>
                    <a:bodyPr/>
                    <a:lstStyle/>
                    <a:p>
                      <a:pPr marL="0" marR="0">
                        <a:spcBef>
                          <a:spcPts val="0"/>
                        </a:spcBef>
                        <a:spcAft>
                          <a:spcPts val="0"/>
                        </a:spcAft>
                      </a:pPr>
                      <a:r>
                        <a:rPr lang="en-US" sz="1200">
                          <a:effectLst/>
                        </a:rPr>
                        <a: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$35.00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$340.00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$900.00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5530964"/>
                  </a:ext>
                </a:extLst>
              </a:tr>
              <a:tr h="358800">
                <a:tc>
                  <a:txBody>
                    <a:bodyPr/>
                    <a:lstStyle/>
                    <a:p>
                      <a:pPr marL="0" marR="0">
                        <a:spcBef>
                          <a:spcPts val="0"/>
                        </a:spcBef>
                        <a:spcAft>
                          <a:spcPts val="0"/>
                        </a:spcAft>
                      </a:pPr>
                      <a:r>
                        <a:rPr lang="en-US" sz="1200">
                          <a:effectLst/>
                        </a:rPr>
                        <a:t>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$701.00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$1,001.00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$1,075.00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65359971"/>
                  </a:ext>
                </a:extLst>
              </a:tr>
              <a:tr h="688897">
                <a:tc>
                  <a:txBody>
                    <a:bodyPr/>
                    <a:lstStyle/>
                    <a:p>
                      <a:pPr marL="0" marR="0">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27,354.00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$203,791.00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$50,093.00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$203,791.00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$21,474,836.47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$5,000.00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86418066"/>
                  </a:ext>
                </a:extLst>
              </a:tr>
            </a:tbl>
          </a:graphicData>
        </a:graphic>
      </p:graphicFrame>
    </p:spTree>
    <p:extLst>
      <p:ext uri="{BB962C8B-B14F-4D97-AF65-F5344CB8AC3E}">
        <p14:creationId xmlns:p14="http://schemas.microsoft.com/office/powerpoint/2010/main" val="2861117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5407"/>
            <a:ext cx="10515600" cy="977638"/>
          </a:xfrm>
        </p:spPr>
        <p:txBody>
          <a:bodyPr/>
          <a:lstStyle/>
          <a:p>
            <a:r>
              <a:rPr lang="en-US" dirty="0"/>
              <a:t>Participants</a:t>
            </a:r>
          </a:p>
        </p:txBody>
      </p:sp>
      <p:pic>
        <p:nvPicPr>
          <p:cNvPr id="6" name="Picture 5" descr="C:\Users\millsj.ADMIN\AppData\Local\Microsoft\Windows\INetCache\Content.MSO\35886CE8.tmp">
            <a:extLst>
              <a:ext uri="{FF2B5EF4-FFF2-40B4-BE49-F238E27FC236}">
                <a16:creationId xmlns:a16="http://schemas.microsoft.com/office/drawing/2014/main" id="{95D505EA-D5D9-47F6-B883-E50AE0BFD9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34278"/>
            <a:ext cx="10171922" cy="5383763"/>
          </a:xfrm>
          <a:prstGeom prst="rect">
            <a:avLst/>
          </a:prstGeom>
          <a:noFill/>
          <a:ln>
            <a:noFill/>
          </a:ln>
        </p:spPr>
      </p:pic>
    </p:spTree>
    <p:extLst>
      <p:ext uri="{BB962C8B-B14F-4D97-AF65-F5344CB8AC3E}">
        <p14:creationId xmlns:p14="http://schemas.microsoft.com/office/powerpoint/2010/main" val="100517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0"/>
            <a:ext cx="10515600" cy="766957"/>
          </a:xfrm>
        </p:spPr>
        <p:txBody>
          <a:bodyPr/>
          <a:lstStyle/>
          <a:p>
            <a:r>
              <a:rPr lang="en-US" dirty="0"/>
              <a:t>Participants</a:t>
            </a:r>
          </a:p>
        </p:txBody>
      </p:sp>
      <p:pic>
        <p:nvPicPr>
          <p:cNvPr id="6" name="Picture 5" descr="C:\Users\millsj.ADMIN\AppData\Local\Microsoft\Windows\INetCache\Content.MSO\D4CDD4B4.tmp">
            <a:extLst>
              <a:ext uri="{FF2B5EF4-FFF2-40B4-BE49-F238E27FC236}">
                <a16:creationId xmlns:a16="http://schemas.microsoft.com/office/drawing/2014/main" id="{CD57B700-6AE3-488A-A79B-E313369325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766957"/>
            <a:ext cx="8220269" cy="5930784"/>
          </a:xfrm>
          <a:prstGeom prst="rect">
            <a:avLst/>
          </a:prstGeom>
          <a:noFill/>
          <a:ln>
            <a:noFill/>
          </a:ln>
        </p:spPr>
      </p:pic>
    </p:spTree>
    <p:extLst>
      <p:ext uri="{BB962C8B-B14F-4D97-AF65-F5344CB8AC3E}">
        <p14:creationId xmlns:p14="http://schemas.microsoft.com/office/powerpoint/2010/main" val="237976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DB6AFA7-9978-4BA7-A848-FC3BBD7B7E67}"/>
              </a:ext>
            </a:extLst>
          </p:cNvPr>
          <p:cNvGraphicFramePr>
            <a:graphicFrameLocks noGrp="1"/>
          </p:cNvGraphicFramePr>
          <p:nvPr>
            <p:extLst>
              <p:ext uri="{D42A27DB-BD31-4B8C-83A1-F6EECF244321}">
                <p14:modId xmlns:p14="http://schemas.microsoft.com/office/powerpoint/2010/main" val="2122644001"/>
              </p:ext>
            </p:extLst>
          </p:nvPr>
        </p:nvGraphicFramePr>
        <p:xfrm>
          <a:off x="326572" y="1390261"/>
          <a:ext cx="11168742" cy="4889242"/>
        </p:xfrm>
        <a:graphic>
          <a:graphicData uri="http://schemas.openxmlformats.org/drawingml/2006/table">
            <a:tbl>
              <a:tblPr firstRow="1" firstCol="1" bandRow="1">
                <a:tableStyleId>{5C22544A-7EE6-4342-B048-85BDC9FD1C3A}</a:tableStyleId>
              </a:tblPr>
              <a:tblGrid>
                <a:gridCol w="2666749">
                  <a:extLst>
                    <a:ext uri="{9D8B030D-6E8A-4147-A177-3AD203B41FA5}">
                      <a16:colId xmlns:a16="http://schemas.microsoft.com/office/drawing/2014/main" val="3054908145"/>
                    </a:ext>
                  </a:extLst>
                </a:gridCol>
                <a:gridCol w="1546283">
                  <a:extLst>
                    <a:ext uri="{9D8B030D-6E8A-4147-A177-3AD203B41FA5}">
                      <a16:colId xmlns:a16="http://schemas.microsoft.com/office/drawing/2014/main" val="22315436"/>
                    </a:ext>
                  </a:extLst>
                </a:gridCol>
                <a:gridCol w="1326704">
                  <a:extLst>
                    <a:ext uri="{9D8B030D-6E8A-4147-A177-3AD203B41FA5}">
                      <a16:colId xmlns:a16="http://schemas.microsoft.com/office/drawing/2014/main" val="1122023681"/>
                    </a:ext>
                  </a:extLst>
                </a:gridCol>
                <a:gridCol w="1343122">
                  <a:extLst>
                    <a:ext uri="{9D8B030D-6E8A-4147-A177-3AD203B41FA5}">
                      <a16:colId xmlns:a16="http://schemas.microsoft.com/office/drawing/2014/main" val="730180733"/>
                    </a:ext>
                  </a:extLst>
                </a:gridCol>
                <a:gridCol w="1387243">
                  <a:extLst>
                    <a:ext uri="{9D8B030D-6E8A-4147-A177-3AD203B41FA5}">
                      <a16:colId xmlns:a16="http://schemas.microsoft.com/office/drawing/2014/main" val="2981944608"/>
                    </a:ext>
                  </a:extLst>
                </a:gridCol>
                <a:gridCol w="1429312">
                  <a:extLst>
                    <a:ext uri="{9D8B030D-6E8A-4147-A177-3AD203B41FA5}">
                      <a16:colId xmlns:a16="http://schemas.microsoft.com/office/drawing/2014/main" val="4294342137"/>
                    </a:ext>
                  </a:extLst>
                </a:gridCol>
                <a:gridCol w="1469329">
                  <a:extLst>
                    <a:ext uri="{9D8B030D-6E8A-4147-A177-3AD203B41FA5}">
                      <a16:colId xmlns:a16="http://schemas.microsoft.com/office/drawing/2014/main" val="772131981"/>
                    </a:ext>
                  </a:extLst>
                </a:gridCol>
              </a:tblGrid>
              <a:tr h="325291">
                <a:tc>
                  <a:txBody>
                    <a:bodyPr/>
                    <a:lstStyle/>
                    <a:p>
                      <a:pPr marL="0" marR="0">
                        <a:lnSpc>
                          <a:spcPct val="107000"/>
                        </a:lnSpc>
                        <a:spcBef>
                          <a:spcPts val="0"/>
                        </a:spcBef>
                        <a:spcAft>
                          <a:spcPts val="0"/>
                        </a:spcAft>
                      </a:pPr>
                      <a:r>
                        <a:rPr lang="en-US" sz="1200">
                          <a:effectLst/>
                        </a:rPr>
                        <a:t>Occupation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Grand Total</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059158393"/>
                  </a:ext>
                </a:extLst>
              </a:tr>
              <a:tr h="651993">
                <a:tc>
                  <a:txBody>
                    <a:bodyPr/>
                    <a:lstStyle/>
                    <a:p>
                      <a:pPr marL="0" marR="0">
                        <a:lnSpc>
                          <a:spcPct val="107000"/>
                        </a:lnSpc>
                        <a:spcBef>
                          <a:spcPts val="0"/>
                        </a:spcBef>
                        <a:spcAft>
                          <a:spcPts val="0"/>
                        </a:spcAft>
                      </a:pPr>
                      <a:r>
                        <a:rPr lang="en-US" sz="1200">
                          <a:effectLst/>
                        </a:rPr>
                        <a:t>Engineering</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$456,374.71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$537,343.27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$478,919.37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$449,985.70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$398,437.34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$2,321,060.39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14671164"/>
                  </a:ext>
                </a:extLst>
              </a:tr>
              <a:tr h="651993">
                <a:tc>
                  <a:txBody>
                    <a:bodyPr/>
                    <a:lstStyle/>
                    <a:p>
                      <a:pPr marL="0" marR="0">
                        <a:lnSpc>
                          <a:spcPct val="107000"/>
                        </a:lnSpc>
                        <a:spcBef>
                          <a:spcPts val="0"/>
                        </a:spcBef>
                        <a:spcAft>
                          <a:spcPts val="0"/>
                        </a:spcAft>
                      </a:pPr>
                      <a:r>
                        <a:rPr lang="en-US" sz="1200">
                          <a:effectLst/>
                        </a:rPr>
                        <a:t>Healthcare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$435,681.65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$382,890.20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$373,307.24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$377,016.66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$275,246.84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$1,844,142.59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152655216"/>
                  </a:ext>
                </a:extLst>
              </a:tr>
              <a:tr h="651993">
                <a:tc>
                  <a:txBody>
                    <a:bodyPr/>
                    <a:lstStyle/>
                    <a:p>
                      <a:pPr marL="0" marR="0">
                        <a:lnSpc>
                          <a:spcPct val="107000"/>
                        </a:lnSpc>
                        <a:spcBef>
                          <a:spcPts val="0"/>
                        </a:spcBef>
                        <a:spcAft>
                          <a:spcPts val="0"/>
                        </a:spcAft>
                      </a:pPr>
                      <a:r>
                        <a:rPr lang="en-US" sz="1200">
                          <a:effectLst/>
                        </a:rPr>
                        <a:t>Executive/Management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$377,943.13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$373,954.91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$300,286.70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$293,053.68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$221,119.92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$1,566,358.34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20357232"/>
                  </a:ext>
                </a:extLst>
              </a:tr>
              <a:tr h="651993">
                <a:tc>
                  <a:txBody>
                    <a:bodyPr/>
                    <a:lstStyle/>
                    <a:p>
                      <a:pPr marL="0" marR="0">
                        <a:lnSpc>
                          <a:spcPct val="107000"/>
                        </a:lnSpc>
                        <a:spcBef>
                          <a:spcPts val="0"/>
                        </a:spcBef>
                        <a:spcAft>
                          <a:spcPts val="0"/>
                        </a:spcAft>
                      </a:pPr>
                      <a:r>
                        <a:rPr lang="en-US" sz="1200">
                          <a:effectLst/>
                        </a:rPr>
                        <a:t>Sales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$328,339.00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$323,374.85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$309,457.82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$303,443.44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$267,385.18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$1,532,000.29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394290907"/>
                  </a:ext>
                </a:extLst>
              </a:tr>
              <a:tr h="651993">
                <a:tc>
                  <a:txBody>
                    <a:bodyPr/>
                    <a:lstStyle/>
                    <a:p>
                      <a:pPr marL="0" marR="0">
                        <a:lnSpc>
                          <a:spcPct val="107000"/>
                        </a:lnSpc>
                        <a:spcBef>
                          <a:spcPts val="0"/>
                        </a:spcBef>
                        <a:spcAft>
                          <a:spcPts val="0"/>
                        </a:spcAft>
                      </a:pPr>
                      <a:r>
                        <a:rPr lang="en-US" sz="1200">
                          <a:effectLst/>
                        </a:rPr>
                        <a:t>Information Technology (IT)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$275,593.63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$276,699.82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$289,836.03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$287,386.87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$197,507.25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$1,327,023.60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091304464"/>
                  </a:ext>
                </a:extLst>
              </a:tr>
              <a:tr h="651993">
                <a:tc>
                  <a:txBody>
                    <a:bodyPr/>
                    <a:lstStyle/>
                    <a:p>
                      <a:pPr marL="0" marR="0">
                        <a:lnSpc>
                          <a:spcPct val="107000"/>
                        </a:lnSpc>
                        <a:spcBef>
                          <a:spcPts val="0"/>
                        </a:spcBef>
                        <a:spcAft>
                          <a:spcPts val="0"/>
                        </a:spcAft>
                      </a:pPr>
                      <a:r>
                        <a:rPr lang="en-US" sz="1200">
                          <a:effectLst/>
                        </a:rPr>
                        <a:t>Consulting</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$236,908.30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$221,782.01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$248,167.88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$224,704.91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$173,950.27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$1,105,513.37</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40379312"/>
                  </a:ext>
                </a:extLst>
              </a:tr>
              <a:tr h="651993">
                <a:tc>
                  <a:txBody>
                    <a:bodyPr/>
                    <a:lstStyle/>
                    <a:p>
                      <a:pPr marL="0" marR="0">
                        <a:lnSpc>
                          <a:spcPct val="107000"/>
                        </a:lnSpc>
                        <a:spcBef>
                          <a:spcPts val="0"/>
                        </a:spcBef>
                        <a:spcAft>
                          <a:spcPts val="0"/>
                        </a:spcAft>
                      </a:pPr>
                      <a:r>
                        <a:rPr lang="en-US" sz="1200">
                          <a:effectLst/>
                        </a:rPr>
                        <a:t>Education and Training</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$236,958.57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$212,514.05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$214,377.45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$179,963.52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$150,621.02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$994,434.61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02617760"/>
                  </a:ext>
                </a:extLst>
              </a:tr>
            </a:tbl>
          </a:graphicData>
        </a:graphic>
      </p:graphicFrame>
      <p:sp>
        <p:nvSpPr>
          <p:cNvPr id="3" name="Rectangle 2">
            <a:extLst>
              <a:ext uri="{FF2B5EF4-FFF2-40B4-BE49-F238E27FC236}">
                <a16:creationId xmlns:a16="http://schemas.microsoft.com/office/drawing/2014/main" id="{697C23DD-904B-41E0-B426-033C94EA8D13}"/>
              </a:ext>
            </a:extLst>
          </p:cNvPr>
          <p:cNvSpPr/>
          <p:nvPr/>
        </p:nvSpPr>
        <p:spPr>
          <a:xfrm>
            <a:off x="326572" y="892448"/>
            <a:ext cx="11457991"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Participants Occupation by Year and Total of All Confirmed Gift ($)</a:t>
            </a:r>
            <a:endParaRPr lang="en-US" dirty="0">
              <a:latin typeface="Times New Roman" panose="020206030504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id="{14695773-8274-4741-8253-72B6EFD0FCA4}"/>
              </a:ext>
            </a:extLst>
          </p:cNvPr>
          <p:cNvSpPr txBox="1">
            <a:spLocks/>
          </p:cNvSpPr>
          <p:nvPr/>
        </p:nvSpPr>
        <p:spPr>
          <a:xfrm>
            <a:off x="0" y="-5407"/>
            <a:ext cx="10515600" cy="9776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Participants</a:t>
            </a:r>
            <a:endParaRPr lang="en-US" dirty="0"/>
          </a:p>
        </p:txBody>
      </p:sp>
    </p:spTree>
    <p:extLst>
      <p:ext uri="{BB962C8B-B14F-4D97-AF65-F5344CB8AC3E}">
        <p14:creationId xmlns:p14="http://schemas.microsoft.com/office/powerpoint/2010/main" val="366576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0"/>
            <a:ext cx="10515600" cy="766957"/>
          </a:xfrm>
        </p:spPr>
        <p:txBody>
          <a:bodyPr/>
          <a:lstStyle/>
          <a:p>
            <a:r>
              <a:rPr lang="en-US" dirty="0"/>
              <a:t>Participants</a:t>
            </a:r>
          </a:p>
        </p:txBody>
      </p:sp>
      <p:pic>
        <p:nvPicPr>
          <p:cNvPr id="4" name="Picture 3" descr="C:\Users\millsj.ADMIN\AppData\Local\Microsoft\Windows\INetCache\Content.MSO\90CAB36.tmp">
            <a:extLst>
              <a:ext uri="{FF2B5EF4-FFF2-40B4-BE49-F238E27FC236}">
                <a16:creationId xmlns:a16="http://schemas.microsoft.com/office/drawing/2014/main" id="{BC8BF0FA-0204-4A65-8EF2-691676AE8A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6232" y="766957"/>
            <a:ext cx="10739535" cy="5839116"/>
          </a:xfrm>
          <a:prstGeom prst="rect">
            <a:avLst/>
          </a:prstGeom>
          <a:noFill/>
          <a:ln>
            <a:noFill/>
          </a:ln>
        </p:spPr>
      </p:pic>
    </p:spTree>
    <p:extLst>
      <p:ext uri="{BB962C8B-B14F-4D97-AF65-F5344CB8AC3E}">
        <p14:creationId xmlns:p14="http://schemas.microsoft.com/office/powerpoint/2010/main" val="3622354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0"/>
            <a:ext cx="10515600" cy="766957"/>
          </a:xfrm>
        </p:spPr>
        <p:txBody>
          <a:bodyPr/>
          <a:lstStyle/>
          <a:p>
            <a:r>
              <a:rPr lang="en-US" dirty="0"/>
              <a:t>Participants</a:t>
            </a:r>
          </a:p>
        </p:txBody>
      </p:sp>
      <p:pic>
        <p:nvPicPr>
          <p:cNvPr id="4" name="Picture 3" descr="C:\Users\millsj.ADMIN\AppData\Local\Microsoft\Windows\INetCache\Content.MSO\B38E9BE8.tmp">
            <a:extLst>
              <a:ext uri="{FF2B5EF4-FFF2-40B4-BE49-F238E27FC236}">
                <a16:creationId xmlns:a16="http://schemas.microsoft.com/office/drawing/2014/main" id="{41F9E346-D340-429A-B899-A869639B57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8376" y="766958"/>
            <a:ext cx="9974424" cy="5867108"/>
          </a:xfrm>
          <a:prstGeom prst="rect">
            <a:avLst/>
          </a:prstGeom>
          <a:noFill/>
          <a:ln>
            <a:noFill/>
          </a:ln>
        </p:spPr>
      </p:pic>
    </p:spTree>
    <p:extLst>
      <p:ext uri="{BB962C8B-B14F-4D97-AF65-F5344CB8AC3E}">
        <p14:creationId xmlns:p14="http://schemas.microsoft.com/office/powerpoint/2010/main" val="357331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descr="C:\Users\millsj.ADMIN\AppData\Local\Microsoft\Windows\INetCache\Content.MSO\27CB80E2.tmp">
            <a:extLst>
              <a:ext uri="{FF2B5EF4-FFF2-40B4-BE49-F238E27FC236}">
                <a16:creationId xmlns:a16="http://schemas.microsoft.com/office/drawing/2014/main" id="{F0A712AB-6A95-4A29-8386-CCC9E76CC0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5692" y="914400"/>
            <a:ext cx="10840615" cy="5943600"/>
          </a:xfrm>
          <a:prstGeom prst="rect">
            <a:avLst/>
          </a:prstGeom>
          <a:noFill/>
          <a:ln>
            <a:noFill/>
          </a:ln>
        </p:spPr>
      </p:pic>
      <p:sp>
        <p:nvSpPr>
          <p:cNvPr id="5" name="TextBox 4">
            <a:extLst>
              <a:ext uri="{FF2B5EF4-FFF2-40B4-BE49-F238E27FC236}">
                <a16:creationId xmlns:a16="http://schemas.microsoft.com/office/drawing/2014/main" id="{68F27C5A-32F3-4F64-AD09-A192A2F6DEF4}"/>
              </a:ext>
            </a:extLst>
          </p:cNvPr>
          <p:cNvSpPr txBox="1"/>
          <p:nvPr/>
        </p:nvSpPr>
        <p:spPr>
          <a:xfrm>
            <a:off x="8976049" y="1325563"/>
            <a:ext cx="1707502" cy="646331"/>
          </a:xfrm>
          <a:prstGeom prst="rect">
            <a:avLst/>
          </a:prstGeom>
          <a:noFill/>
        </p:spPr>
        <p:txBody>
          <a:bodyPr wrap="square" rtlCol="0">
            <a:spAutoFit/>
          </a:bodyPr>
          <a:lstStyle/>
          <a:p>
            <a:r>
              <a:rPr lang="en-US" dirty="0"/>
              <a:t>‘None’ &gt; ‘Friend has MS’ in 2017</a:t>
            </a:r>
          </a:p>
        </p:txBody>
      </p:sp>
    </p:spTree>
    <p:extLst>
      <p:ext uri="{BB962C8B-B14F-4D97-AF65-F5344CB8AC3E}">
        <p14:creationId xmlns:p14="http://schemas.microsoft.com/office/powerpoint/2010/main" val="117189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rmAutofit fontScale="85000" lnSpcReduction="20000"/>
          </a:bodyPr>
          <a:lstStyle/>
          <a:p>
            <a:pPr marL="0" indent="0">
              <a:buNone/>
            </a:pPr>
            <a:r>
              <a:rPr lang="en-US" b="1" dirty="0"/>
              <a:t>FIRST PRIORITY: CORPORATE ACQUISITION</a:t>
            </a:r>
          </a:p>
          <a:p>
            <a:r>
              <a:rPr lang="en-US" dirty="0"/>
              <a:t>What are the greatest growth opportunities for new corporate teams?</a:t>
            </a:r>
          </a:p>
          <a:p>
            <a:r>
              <a:rPr lang="en-US" dirty="0"/>
              <a:t>Can we apply those opportunities to specific rides/markets, especially our biggest events?</a:t>
            </a:r>
          </a:p>
          <a:p>
            <a:r>
              <a:rPr lang="en-US" dirty="0"/>
              <a:t>What industries have had the strongest involvement in Bike MS in the last five years?</a:t>
            </a:r>
          </a:p>
          <a:p>
            <a:r>
              <a:rPr lang="en-US" dirty="0"/>
              <a:t>What occupations were responsible for most of our fundraising?</a:t>
            </a:r>
          </a:p>
          <a:p>
            <a:r>
              <a:rPr lang="en-US" dirty="0"/>
              <a:t>Can we tie together these industries and occupations to identify gaps/opportunities?</a:t>
            </a:r>
          </a:p>
          <a:p>
            <a:r>
              <a:rPr lang="en-US" dirty="0"/>
              <a:t>What is the common denominator for our top performing corporate teams? (Is it industry, culture, executive involvement, connection to MS, other?)</a:t>
            </a:r>
          </a:p>
          <a:p>
            <a:r>
              <a:rPr lang="en-US" dirty="0"/>
              <a:t>Can we quantify the effect competing events are having in our top markets?</a:t>
            </a:r>
          </a:p>
          <a:p>
            <a:endParaRPr lang="en-US" dirty="0"/>
          </a:p>
        </p:txBody>
      </p:sp>
    </p:spTree>
    <p:extLst>
      <p:ext uri="{BB962C8B-B14F-4D97-AF65-F5344CB8AC3E}">
        <p14:creationId xmlns:p14="http://schemas.microsoft.com/office/powerpoint/2010/main" val="1020367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Content Placeholder 6">
            <a:extLst>
              <a:ext uri="{FF2B5EF4-FFF2-40B4-BE49-F238E27FC236}">
                <a16:creationId xmlns:a16="http://schemas.microsoft.com/office/drawing/2014/main" id="{A6861B1F-820E-4882-ADDC-091F6CD06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595" y="765110"/>
            <a:ext cx="10790834" cy="6038160"/>
          </a:xfrm>
        </p:spPr>
      </p:pic>
    </p:spTree>
    <p:extLst>
      <p:ext uri="{BB962C8B-B14F-4D97-AF65-F5344CB8AC3E}">
        <p14:creationId xmlns:p14="http://schemas.microsoft.com/office/powerpoint/2010/main" val="921764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 name="Picture 7" descr="C:\Users\millsj.ADMIN\AppData\Local\Microsoft\Windows\INetCache\Content.MSO\E732B340.tmp">
            <a:extLst>
              <a:ext uri="{FF2B5EF4-FFF2-40B4-BE49-F238E27FC236}">
                <a16:creationId xmlns:a16="http://schemas.microsoft.com/office/drawing/2014/main" id="{05D4A750-C842-4639-9CCC-A3BD55A8E2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588" y="662781"/>
            <a:ext cx="10888824" cy="6176963"/>
          </a:xfrm>
          <a:prstGeom prst="rect">
            <a:avLst/>
          </a:prstGeom>
          <a:noFill/>
          <a:ln>
            <a:noFill/>
          </a:ln>
        </p:spPr>
      </p:pic>
    </p:spTree>
    <p:extLst>
      <p:ext uri="{BB962C8B-B14F-4D97-AF65-F5344CB8AC3E}">
        <p14:creationId xmlns:p14="http://schemas.microsoft.com/office/powerpoint/2010/main" val="304475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Rectangle 1">
            <a:extLst>
              <a:ext uri="{FF2B5EF4-FFF2-40B4-BE49-F238E27FC236}">
                <a16:creationId xmlns:a16="http://schemas.microsoft.com/office/drawing/2014/main" id="{B47E8896-AA82-45A4-ACD3-DCB3DBC9E684}"/>
              </a:ext>
            </a:extLst>
          </p:cNvPr>
          <p:cNvSpPr/>
          <p:nvPr/>
        </p:nvSpPr>
        <p:spPr>
          <a:xfrm>
            <a:off x="741783" y="1582340"/>
            <a:ext cx="10403634" cy="4401205"/>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Patterns appear to exist independently of the included variables. </a:t>
            </a:r>
          </a:p>
          <a:p>
            <a:endParaRPr lang="en-US"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Little correlation exists in the dataset.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Few correlations above 0.75.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They are as follows: Event ID with Fiscal Year (0.97), Offline with Check (0.90), Online with Credit Card (0.97).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Given that Event ID is derived from the year and checks are very commonly used to donate in person and credit cards similarly are typically utilized to donate online, none of these are informative.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No variables are highly correlated to Gift Amount. </a:t>
            </a:r>
          </a:p>
          <a:p>
            <a:pPr marL="742950" lvl="1"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 largest correlation value is 0.07 for Check. </a:t>
            </a:r>
          </a:p>
          <a:p>
            <a:pPr marL="742950" lvl="1"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Indicates little or no relationship with the amount given by donors.</a:t>
            </a:r>
          </a:p>
          <a:p>
            <a:pPr lvl="1"/>
            <a:r>
              <a:rPr lang="en-US" sz="2000" dirty="0">
                <a:latin typeface="Times New Roman" panose="02020603050405020304" pitchFamily="18" charset="0"/>
                <a:ea typeface="Times New Roman" panose="02020603050405020304" pitchFamily="18" charset="0"/>
              </a:rPr>
              <a:t> </a:t>
            </a:r>
          </a:p>
          <a:p>
            <a:r>
              <a:rPr lang="en-US" sz="2000" dirty="0">
                <a:latin typeface="Times New Roman" panose="02020603050405020304" pitchFamily="18" charset="0"/>
                <a:ea typeface="Times New Roman" panose="02020603050405020304" pitchFamily="18" charset="0"/>
              </a:rPr>
              <a:t>The volume of small gifts is extremely disproportionate to the volume of large gifts.</a:t>
            </a:r>
            <a:endParaRPr lang="en-US" sz="2000" dirty="0"/>
          </a:p>
        </p:txBody>
      </p:sp>
    </p:spTree>
    <p:extLst>
      <p:ext uri="{BB962C8B-B14F-4D97-AF65-F5344CB8AC3E}">
        <p14:creationId xmlns:p14="http://schemas.microsoft.com/office/powerpoint/2010/main" val="2669913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 name="Picture 7" descr="C:\Users\millsj.ADMIN\AppData\Local\Microsoft\Windows\INetCache\Content.MSO\B44DE090.tmp">
            <a:extLst>
              <a:ext uri="{FF2B5EF4-FFF2-40B4-BE49-F238E27FC236}">
                <a16:creationId xmlns:a16="http://schemas.microsoft.com/office/drawing/2014/main" id="{A8C203F6-D871-4A59-9B0C-8DEC44A73F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5686" y="1161512"/>
            <a:ext cx="3733800" cy="2040359"/>
          </a:xfrm>
          <a:prstGeom prst="rect">
            <a:avLst/>
          </a:prstGeom>
          <a:noFill/>
          <a:ln>
            <a:noFill/>
          </a:ln>
        </p:spPr>
      </p:pic>
      <p:pic>
        <p:nvPicPr>
          <p:cNvPr id="9" name="Picture 8" descr="C:\Users\millsj.ADMIN\AppData\Local\Microsoft\Windows\INetCache\Content.MSO\13B6651E.tmp">
            <a:extLst>
              <a:ext uri="{FF2B5EF4-FFF2-40B4-BE49-F238E27FC236}">
                <a16:creationId xmlns:a16="http://schemas.microsoft.com/office/drawing/2014/main" id="{1A92881D-7712-48C3-8A03-3F4D137D66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12225" y="1161512"/>
            <a:ext cx="3733800" cy="2040359"/>
          </a:xfrm>
          <a:prstGeom prst="rect">
            <a:avLst/>
          </a:prstGeom>
          <a:noFill/>
          <a:ln>
            <a:noFill/>
          </a:ln>
        </p:spPr>
      </p:pic>
      <p:pic>
        <p:nvPicPr>
          <p:cNvPr id="10" name="Picture 9" descr="C:\Users\millsj.ADMIN\AppData\Local\Microsoft\Windows\INetCache\Content.MSO\6068EEDC.tmp">
            <a:extLst>
              <a:ext uri="{FF2B5EF4-FFF2-40B4-BE49-F238E27FC236}">
                <a16:creationId xmlns:a16="http://schemas.microsoft.com/office/drawing/2014/main" id="{B763D7D4-F28D-4549-B500-C1B3646ED88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5685" y="3581400"/>
            <a:ext cx="3799115" cy="2040360"/>
          </a:xfrm>
          <a:prstGeom prst="rect">
            <a:avLst/>
          </a:prstGeom>
          <a:noFill/>
          <a:ln>
            <a:noFill/>
          </a:ln>
        </p:spPr>
      </p:pic>
      <p:pic>
        <p:nvPicPr>
          <p:cNvPr id="11" name="Picture 10" descr="C:\Users\millsj.ADMIN\AppData\Local\Microsoft\Windows\INetCache\Content.MSO\5F56254A.tmp">
            <a:extLst>
              <a:ext uri="{FF2B5EF4-FFF2-40B4-BE49-F238E27FC236}">
                <a16:creationId xmlns:a16="http://schemas.microsoft.com/office/drawing/2014/main" id="{91ED81E3-AED3-4B77-954B-6A97B66D4E5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523722" y="3276600"/>
            <a:ext cx="5887619" cy="3404118"/>
          </a:xfrm>
          <a:prstGeom prst="rect">
            <a:avLst/>
          </a:prstGeom>
          <a:noFill/>
          <a:ln>
            <a:noFill/>
          </a:ln>
        </p:spPr>
      </p:pic>
      <p:sp>
        <p:nvSpPr>
          <p:cNvPr id="5" name="Rectangle 4">
            <a:extLst>
              <a:ext uri="{FF2B5EF4-FFF2-40B4-BE49-F238E27FC236}">
                <a16:creationId xmlns:a16="http://schemas.microsoft.com/office/drawing/2014/main" id="{48CBF52D-CE4E-4501-8DCF-FCC8B5387C2D}"/>
              </a:ext>
            </a:extLst>
          </p:cNvPr>
          <p:cNvSpPr/>
          <p:nvPr/>
        </p:nvSpPr>
        <p:spPr>
          <a:xfrm>
            <a:off x="1125894" y="1536262"/>
            <a:ext cx="2830286"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On average, 3,807,372 donors gave $91.77 with a maximum gift of $149,175. </a:t>
            </a:r>
          </a:p>
        </p:txBody>
      </p:sp>
      <p:sp>
        <p:nvSpPr>
          <p:cNvPr id="6" name="Rectangle 5">
            <a:extLst>
              <a:ext uri="{FF2B5EF4-FFF2-40B4-BE49-F238E27FC236}">
                <a16:creationId xmlns:a16="http://schemas.microsoft.com/office/drawing/2014/main" id="{565691DC-8D69-4606-BA5A-DD412C1DBEF5}"/>
              </a:ext>
            </a:extLst>
          </p:cNvPr>
          <p:cNvSpPr/>
          <p:nvPr/>
        </p:nvSpPr>
        <p:spPr>
          <a:xfrm>
            <a:off x="8534400" y="1471564"/>
            <a:ext cx="2643673"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1,377 gifts above 5,000, On average gifts above $5,000 were $12,900.46. </a:t>
            </a:r>
            <a:endParaRPr lang="en-US" dirty="0"/>
          </a:p>
        </p:txBody>
      </p:sp>
      <p:sp>
        <p:nvSpPr>
          <p:cNvPr id="13" name="Rectangle 12">
            <a:extLst>
              <a:ext uri="{FF2B5EF4-FFF2-40B4-BE49-F238E27FC236}">
                <a16:creationId xmlns:a16="http://schemas.microsoft.com/office/drawing/2014/main" id="{6D602E71-0FB1-4AAA-A9DE-BD17EC32D712}"/>
              </a:ext>
            </a:extLst>
          </p:cNvPr>
          <p:cNvSpPr/>
          <p:nvPr/>
        </p:nvSpPr>
        <p:spPr>
          <a:xfrm>
            <a:off x="1125894" y="4001414"/>
            <a:ext cx="3048000" cy="1200329"/>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3,805,995 donations were equal to or below $5,000. On average gifts below $5,000 were $87.13. </a:t>
            </a:r>
          </a:p>
        </p:txBody>
      </p:sp>
      <p:sp>
        <p:nvSpPr>
          <p:cNvPr id="14" name="Rectangle 13">
            <a:extLst>
              <a:ext uri="{FF2B5EF4-FFF2-40B4-BE49-F238E27FC236}">
                <a16:creationId xmlns:a16="http://schemas.microsoft.com/office/drawing/2014/main" id="{6F3614FA-F038-421F-A468-DED4A9D10B70}"/>
              </a:ext>
            </a:extLst>
          </p:cNvPr>
          <p:cNvSpPr/>
          <p:nvPr/>
        </p:nvSpPr>
        <p:spPr>
          <a:xfrm>
            <a:off x="8515741" y="3929471"/>
            <a:ext cx="2895600" cy="1200329"/>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3,630,004 donations less than or equal to $250. On average gifts less than or equal to $250 were $62.05. </a:t>
            </a:r>
            <a:endParaRPr lang="en-US" dirty="0"/>
          </a:p>
        </p:txBody>
      </p:sp>
      <p:sp>
        <p:nvSpPr>
          <p:cNvPr id="15" name="Rectangle 14">
            <a:extLst>
              <a:ext uri="{FF2B5EF4-FFF2-40B4-BE49-F238E27FC236}">
                <a16:creationId xmlns:a16="http://schemas.microsoft.com/office/drawing/2014/main" id="{3B824AC4-AB78-4057-B886-0E512EA1EA8B}"/>
              </a:ext>
            </a:extLst>
          </p:cNvPr>
          <p:cNvSpPr/>
          <p:nvPr/>
        </p:nvSpPr>
        <p:spPr>
          <a:xfrm>
            <a:off x="4426987" y="165080"/>
            <a:ext cx="2807736" cy="313932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For Gifts &lt;= $250: </a:t>
            </a:r>
          </a:p>
          <a:p>
            <a:r>
              <a:rPr lang="en-US" dirty="0">
                <a:latin typeface="Times New Roman" panose="02020603050405020304" pitchFamily="18" charset="0"/>
                <a:ea typeface="Times New Roman" panose="02020603050405020304" pitchFamily="18" charset="0"/>
              </a:rPr>
              <a:t>Peaks at common $ values</a:t>
            </a:r>
          </a:p>
          <a:p>
            <a:r>
              <a:rPr lang="en-US" b="1" u="sng" dirty="0">
                <a:latin typeface="Times New Roman" panose="02020603050405020304" pitchFamily="18" charset="0"/>
                <a:ea typeface="Times New Roman" panose="02020603050405020304" pitchFamily="18" charset="0"/>
              </a:rPr>
              <a:t>Gift Amt</a:t>
            </a:r>
            <a:r>
              <a:rPr lang="en-US" dirty="0">
                <a:latin typeface="Times New Roman" panose="02020603050405020304" pitchFamily="18" charset="0"/>
                <a:ea typeface="Times New Roman" panose="02020603050405020304" pitchFamily="18" charset="0"/>
              </a:rPr>
              <a:t>	 </a:t>
            </a:r>
            <a:r>
              <a:rPr lang="en-US" b="1" u="sng" dirty="0">
                <a:latin typeface="Times New Roman" panose="02020603050405020304" pitchFamily="18" charset="0"/>
                <a:ea typeface="Times New Roman" panose="02020603050405020304" pitchFamily="18" charset="0"/>
              </a:rPr>
              <a:t>% of All Gifts</a:t>
            </a:r>
          </a:p>
          <a:p>
            <a:r>
              <a:rPr lang="en-US" dirty="0">
                <a:latin typeface="Times New Roman" panose="02020603050405020304" pitchFamily="18" charset="0"/>
                <a:ea typeface="Times New Roman" panose="02020603050405020304" pitchFamily="18" charset="0"/>
              </a:rPr>
              <a:t>$250	 2.16%</a:t>
            </a:r>
          </a:p>
          <a:p>
            <a:r>
              <a:rPr lang="en-US" dirty="0">
                <a:latin typeface="Times New Roman" panose="02020603050405020304" pitchFamily="18" charset="0"/>
                <a:ea typeface="Times New Roman" panose="02020603050405020304" pitchFamily="18" charset="0"/>
              </a:rPr>
              <a:t>$200	 3.07%</a:t>
            </a:r>
          </a:p>
          <a:p>
            <a:r>
              <a:rPr lang="en-US" dirty="0">
                <a:latin typeface="Times New Roman" panose="02020603050405020304" pitchFamily="18" charset="0"/>
                <a:ea typeface="Times New Roman" panose="02020603050405020304" pitchFamily="18" charset="0"/>
              </a:rPr>
              <a:t>$150	 2.89%</a:t>
            </a:r>
          </a:p>
          <a:p>
            <a:r>
              <a:rPr lang="en-US" dirty="0">
                <a:latin typeface="Times New Roman" panose="02020603050405020304" pitchFamily="18" charset="0"/>
                <a:ea typeface="Times New Roman" panose="02020603050405020304" pitchFamily="18" charset="0"/>
              </a:rPr>
              <a:t>$100	 13.71%</a:t>
            </a:r>
          </a:p>
          <a:p>
            <a:r>
              <a:rPr lang="en-US" dirty="0">
                <a:latin typeface="Times New Roman" panose="02020603050405020304" pitchFamily="18" charset="0"/>
                <a:ea typeface="Times New Roman" panose="02020603050405020304" pitchFamily="18" charset="0"/>
              </a:rPr>
              <a:t>$50	 18.38%</a:t>
            </a:r>
          </a:p>
          <a:p>
            <a:r>
              <a:rPr lang="en-US" dirty="0">
                <a:latin typeface="Times New Roman" panose="02020603050405020304" pitchFamily="18" charset="0"/>
                <a:ea typeface="Times New Roman" panose="02020603050405020304" pitchFamily="18" charset="0"/>
              </a:rPr>
              <a:t>$25	 10.81%</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51.02% of all gifts given</a:t>
            </a:r>
          </a:p>
        </p:txBody>
      </p:sp>
    </p:spTree>
    <p:extLst>
      <p:ext uri="{BB962C8B-B14F-4D97-AF65-F5344CB8AC3E}">
        <p14:creationId xmlns:p14="http://schemas.microsoft.com/office/powerpoint/2010/main" val="1352265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8" name="Rectangle 7">
            <a:extLst>
              <a:ext uri="{FF2B5EF4-FFF2-40B4-BE49-F238E27FC236}">
                <a16:creationId xmlns:a16="http://schemas.microsoft.com/office/drawing/2014/main" id="{4EC272D5-9D24-417A-90EB-A2799BF0CC82}"/>
              </a:ext>
            </a:extLst>
          </p:cNvPr>
          <p:cNvSpPr/>
          <p:nvPr/>
        </p:nvSpPr>
        <p:spPr>
          <a:xfrm>
            <a:off x="370113" y="817231"/>
            <a:ext cx="11619723" cy="2585323"/>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Bike Teams: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y = 'Team Total Confirmed ($)'</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X = 'Number of Participants’, 'Total Fees Paid’, 'Total Online Gifts($)’, 'Total Offline Confirmed Gifts($)’, 'Team Goal($)’, 'Total Confirmed Gifts in Team History($)’, 'Previous Event Fiscal Year’, 'Fiscal Year’, 'Association’, 'Beer/Brewery’, 'Bike Club’, 'Bike Shop’, 'Corporate’, 'Family and Friends’, 'Open’, ’Org Groups’, 'Other’, 'School', 'Small Business’ plus a constant</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Left out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Ohana</a:t>
            </a:r>
            <a:r>
              <a:rPr lang="en-US" dirty="0">
                <a:latin typeface="Times New Roman" panose="02020603050405020304" pitchFamily="18" charset="0"/>
                <a:ea typeface="Times New Roman" panose="02020603050405020304" pitchFamily="18" charset="0"/>
                <a:cs typeface="Times New Roman" panose="02020603050405020304" pitchFamily="18" charset="0"/>
              </a:rPr>
              <a:t>' for team division, 'Total Offline Confirmed Gifts($)’, and 'Total Offline Unconfirmed Gifts($)' to account for dummy trap</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Adjusted R^2 of 0.954</a:t>
            </a:r>
          </a:p>
        </p:txBody>
      </p:sp>
      <p:graphicFrame>
        <p:nvGraphicFramePr>
          <p:cNvPr id="9" name="Table 8">
            <a:extLst>
              <a:ext uri="{FF2B5EF4-FFF2-40B4-BE49-F238E27FC236}">
                <a16:creationId xmlns:a16="http://schemas.microsoft.com/office/drawing/2014/main" id="{C2DEA251-F877-4FEA-8118-E60791A28AC1}"/>
              </a:ext>
            </a:extLst>
          </p:cNvPr>
          <p:cNvGraphicFramePr>
            <a:graphicFrameLocks noGrp="1"/>
          </p:cNvGraphicFramePr>
          <p:nvPr>
            <p:extLst>
              <p:ext uri="{D42A27DB-BD31-4B8C-83A1-F6EECF244321}">
                <p14:modId xmlns:p14="http://schemas.microsoft.com/office/powerpoint/2010/main" val="1116102367"/>
              </p:ext>
            </p:extLst>
          </p:nvPr>
        </p:nvGraphicFramePr>
        <p:xfrm>
          <a:off x="2325091" y="3663949"/>
          <a:ext cx="7541817" cy="3029811"/>
        </p:xfrm>
        <a:graphic>
          <a:graphicData uri="http://schemas.openxmlformats.org/drawingml/2006/table">
            <a:tbl>
              <a:tblPr firstRow="1" firstCol="1" bandRow="1">
                <a:tableStyleId>{5C22544A-7EE6-4342-B048-85BDC9FD1C3A}</a:tableStyleId>
              </a:tblPr>
              <a:tblGrid>
                <a:gridCol w="2713473">
                  <a:extLst>
                    <a:ext uri="{9D8B030D-6E8A-4147-A177-3AD203B41FA5}">
                      <a16:colId xmlns:a16="http://schemas.microsoft.com/office/drawing/2014/main" val="2181581645"/>
                    </a:ext>
                  </a:extLst>
                </a:gridCol>
                <a:gridCol w="902138">
                  <a:extLst>
                    <a:ext uri="{9D8B030D-6E8A-4147-A177-3AD203B41FA5}">
                      <a16:colId xmlns:a16="http://schemas.microsoft.com/office/drawing/2014/main" val="4232712852"/>
                    </a:ext>
                  </a:extLst>
                </a:gridCol>
                <a:gridCol w="902138">
                  <a:extLst>
                    <a:ext uri="{9D8B030D-6E8A-4147-A177-3AD203B41FA5}">
                      <a16:colId xmlns:a16="http://schemas.microsoft.com/office/drawing/2014/main" val="122259640"/>
                    </a:ext>
                  </a:extLst>
                </a:gridCol>
                <a:gridCol w="804724">
                  <a:extLst>
                    <a:ext uri="{9D8B030D-6E8A-4147-A177-3AD203B41FA5}">
                      <a16:colId xmlns:a16="http://schemas.microsoft.com/office/drawing/2014/main" val="3052086231"/>
                    </a:ext>
                  </a:extLst>
                </a:gridCol>
                <a:gridCol w="609896">
                  <a:extLst>
                    <a:ext uri="{9D8B030D-6E8A-4147-A177-3AD203B41FA5}">
                      <a16:colId xmlns:a16="http://schemas.microsoft.com/office/drawing/2014/main" val="3627052132"/>
                    </a:ext>
                  </a:extLst>
                </a:gridCol>
                <a:gridCol w="804724">
                  <a:extLst>
                    <a:ext uri="{9D8B030D-6E8A-4147-A177-3AD203B41FA5}">
                      <a16:colId xmlns:a16="http://schemas.microsoft.com/office/drawing/2014/main" val="4262215077"/>
                    </a:ext>
                  </a:extLst>
                </a:gridCol>
                <a:gridCol w="804724">
                  <a:extLst>
                    <a:ext uri="{9D8B030D-6E8A-4147-A177-3AD203B41FA5}">
                      <a16:colId xmlns:a16="http://schemas.microsoft.com/office/drawing/2014/main" val="2612562748"/>
                    </a:ext>
                  </a:extLst>
                </a:gridCol>
              </a:tblGrid>
              <a:tr h="459408">
                <a:tc gridSpan="7">
                  <a:txBody>
                    <a:bodyPr/>
                    <a:lstStyle/>
                    <a:p>
                      <a:pPr marL="0" marR="0">
                        <a:lnSpc>
                          <a:spcPct val="107000"/>
                        </a:lnSpc>
                        <a:spcBef>
                          <a:spcPts val="0"/>
                        </a:spcBef>
                        <a:spcAft>
                          <a:spcPts val="0"/>
                        </a:spcAft>
                      </a:pPr>
                      <a:r>
                        <a:rPr lang="en-US" sz="1200" dirty="0">
                          <a:effectLst/>
                        </a:rPr>
                        <a:t> </a:t>
                      </a:r>
                    </a:p>
                    <a:p>
                      <a:pPr marL="0" marR="0">
                        <a:lnSpc>
                          <a:spcPct val="107000"/>
                        </a:lnSpc>
                        <a:spcBef>
                          <a:spcPts val="0"/>
                        </a:spcBef>
                        <a:spcAft>
                          <a:spcPts val="0"/>
                        </a:spcAft>
                      </a:pPr>
                      <a:r>
                        <a:rPr lang="en-US" sz="1200" dirty="0">
                          <a:effectLst/>
                        </a:rPr>
                        <a:t>OLS Regression results indicated the following variables were significant at the 95% level.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20025575"/>
                  </a:ext>
                </a:extLst>
              </a:tr>
              <a:tr h="234555">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3944422428"/>
                  </a:ext>
                </a:extLst>
              </a:tr>
              <a:tr h="234555">
                <a:tc>
                  <a:txBody>
                    <a:bodyPr/>
                    <a:lstStyle/>
                    <a:p>
                      <a:pPr marL="0" marR="0" algn="ctr">
                        <a:lnSpc>
                          <a:spcPct val="107000"/>
                        </a:lnSpc>
                        <a:spcBef>
                          <a:spcPts val="0"/>
                        </a:spcBef>
                        <a:spcAft>
                          <a:spcPts val="0"/>
                        </a:spcAft>
                      </a:pPr>
                      <a:r>
                        <a:rPr lang="en-US" sz="1200" dirty="0">
                          <a:effectLst/>
                        </a:rPr>
                        <a:t>Variable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coef</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std err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P&gt;t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0.975]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07282973"/>
                  </a:ext>
                </a:extLst>
              </a:tr>
              <a:tr h="234555">
                <a:tc>
                  <a:txBody>
                    <a:bodyPr/>
                    <a:lstStyle/>
                    <a:p>
                      <a:pPr marL="0" marR="0">
                        <a:lnSpc>
                          <a:spcPct val="107000"/>
                        </a:lnSpc>
                        <a:spcBef>
                          <a:spcPts val="0"/>
                        </a:spcBef>
                        <a:spcAft>
                          <a:spcPts val="0"/>
                        </a:spcAft>
                      </a:pPr>
                      <a:r>
                        <a:rPr lang="en-US" sz="1200">
                          <a:effectLst/>
                        </a:rPr>
                        <a:t>Number of Participants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63.7908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3.192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19.982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57.534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70.048</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66004872"/>
                  </a:ext>
                </a:extLst>
              </a:tr>
              <a:tr h="234555">
                <a:tc>
                  <a:txBody>
                    <a:bodyPr/>
                    <a:lstStyle/>
                    <a:p>
                      <a:pPr marL="0" marR="0">
                        <a:lnSpc>
                          <a:spcPct val="107000"/>
                        </a:lnSpc>
                        <a:spcBef>
                          <a:spcPts val="0"/>
                        </a:spcBef>
                        <a:spcAft>
                          <a:spcPts val="0"/>
                        </a:spcAft>
                      </a:pPr>
                      <a:r>
                        <a:rPr lang="en-US" sz="1200">
                          <a:effectLst/>
                        </a:rPr>
                        <a:t>Total Fees Paid</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-0.8732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0.044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-19.812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-0.787</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88260132"/>
                  </a:ext>
                </a:extLst>
              </a:tr>
              <a:tr h="234555">
                <a:tc>
                  <a:txBody>
                    <a:bodyPr/>
                    <a:lstStyle/>
                    <a:p>
                      <a:pPr marL="0" marR="0">
                        <a:lnSpc>
                          <a:spcPct val="107000"/>
                        </a:lnSpc>
                        <a:spcBef>
                          <a:spcPts val="0"/>
                        </a:spcBef>
                        <a:spcAft>
                          <a:spcPts val="0"/>
                        </a:spcAft>
                      </a:pPr>
                      <a:r>
                        <a:rPr lang="en-US" sz="1200">
                          <a:effectLst/>
                        </a:rPr>
                        <a:t>Total Online Gifts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1.1929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251.979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1.184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1.202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479124888"/>
                  </a:ext>
                </a:extLst>
              </a:tr>
              <a:tr h="459408">
                <a:tc>
                  <a:txBody>
                    <a:bodyPr/>
                    <a:lstStyle/>
                    <a:p>
                      <a:pPr marL="0" marR="0">
                        <a:lnSpc>
                          <a:spcPct val="107000"/>
                        </a:lnSpc>
                        <a:spcBef>
                          <a:spcPts val="0"/>
                        </a:spcBef>
                        <a:spcAft>
                          <a:spcPts val="0"/>
                        </a:spcAft>
                      </a:pPr>
                      <a:r>
                        <a:rPr lang="en-US" sz="1200">
                          <a:effectLst/>
                        </a:rPr>
                        <a:t>Total Confirmed Gifts in Team History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0.0899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63.649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0.087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0.093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90419726"/>
                  </a:ext>
                </a:extLst>
              </a:tr>
              <a:tr h="234555">
                <a:tc>
                  <a:txBody>
                    <a:bodyPr/>
                    <a:lstStyle/>
                    <a:p>
                      <a:pPr marL="0" marR="0">
                        <a:lnSpc>
                          <a:spcPct val="107000"/>
                        </a:lnSpc>
                        <a:spcBef>
                          <a:spcPts val="0"/>
                        </a:spcBef>
                        <a:spcAft>
                          <a:spcPts val="0"/>
                        </a:spcAft>
                      </a:pPr>
                      <a:r>
                        <a:rPr lang="en-US" sz="1200">
                          <a:effectLst/>
                        </a:rPr>
                        <a:t>Previous Event Fiscal Year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-0.2813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0.042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-6.729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-0.363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-0.199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97795875"/>
                  </a:ext>
                </a:extLst>
              </a:tr>
              <a:tr h="234555">
                <a:tc>
                  <a:txBody>
                    <a:bodyPr/>
                    <a:lstStyle/>
                    <a:p>
                      <a:pPr marL="0" marR="0">
                        <a:lnSpc>
                          <a:spcPct val="107000"/>
                        </a:lnSpc>
                        <a:spcBef>
                          <a:spcPts val="0"/>
                        </a:spcBef>
                        <a:spcAft>
                          <a:spcPts val="0"/>
                        </a:spcAft>
                      </a:pPr>
                      <a:r>
                        <a:rPr lang="en-US" sz="1200">
                          <a:effectLst/>
                        </a:rPr>
                        <a:t>Previous Event Confirmed Gifts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-0.0392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-13.425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-0.033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683752324"/>
                  </a:ext>
                </a:extLst>
              </a:tr>
              <a:tr h="234555">
                <a:tc>
                  <a:txBody>
                    <a:bodyPr/>
                    <a:lstStyle/>
                    <a:p>
                      <a:pPr marL="0" marR="0">
                        <a:lnSpc>
                          <a:spcPct val="107000"/>
                        </a:lnSpc>
                        <a:spcBef>
                          <a:spcPts val="0"/>
                        </a:spcBef>
                        <a:spcAft>
                          <a:spcPts val="0"/>
                        </a:spcAft>
                      </a:pPr>
                      <a:r>
                        <a:rPr lang="en-US" sz="1200">
                          <a:effectLst/>
                        </a:rPr>
                        <a:t>Beer/Brewery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-7,886.078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2333.761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-3.379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-3311.82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900636530"/>
                  </a:ext>
                </a:extLst>
              </a:tr>
              <a:tr h="234555">
                <a:tc>
                  <a:txBody>
                    <a:bodyPr/>
                    <a:lstStyle/>
                    <a:p>
                      <a:pPr marL="0" marR="0">
                        <a:lnSpc>
                          <a:spcPct val="107000"/>
                        </a:lnSpc>
                        <a:spcBef>
                          <a:spcPts val="0"/>
                        </a:spcBef>
                        <a:spcAft>
                          <a:spcPts val="0"/>
                        </a:spcAft>
                      </a:pPr>
                      <a:r>
                        <a:rPr lang="en-US" sz="1200">
                          <a:effectLst/>
                        </a:rPr>
                        <a:t>Corporate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-344.6836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140.408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-2.455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0.014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-619.888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-69.479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52024429"/>
                  </a:ext>
                </a:extLst>
              </a:tr>
            </a:tbl>
          </a:graphicData>
        </a:graphic>
      </p:graphicFrame>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00041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1FAEB96C-923D-44A0-BAB2-6CD5B4E0317A}"/>
              </a:ext>
            </a:extLst>
          </p:cNvPr>
          <p:cNvSpPr/>
          <p:nvPr/>
        </p:nvSpPr>
        <p:spPr>
          <a:xfrm>
            <a:off x="152399" y="538164"/>
            <a:ext cx="11887200" cy="3416320"/>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National Bike Teams:</a:t>
            </a:r>
            <a:endParaRPr lang="en-US" dirty="0">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All Revenues Raised more than 16,265 were eliminated from the forecast due to the 1.5(IQR) plus upper bound outlier identification method.</a:t>
            </a:r>
          </a:p>
          <a:p>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y = 'Revenue Raised'</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F(x) = Number of Team Members (local)", 'Event Month’, 'Event Year’, 'Relative has MS’, 'None’, 'No Connection’, 'Has MS’, 'Parent has MS’, 'Spouse has MS’, 'Child has MS’, 'Sibling has MS','TX', 'PA', 'NJ’, 'CA', 'MN', 'NY', 'FL', 'MA', 'IL', 'MI', 'OH', 'NC', 'WA', 'CO', 'MO', 'UT', 'MD', 'VA', 'CT', 'AZ', 'GA', 'WI', 'KY', 'KS', 'TN', 'AL', 'AR', 'DE', 'NH', 'DC', 'IN', 'OK', 'IA', 'AK’, 'RI', 'RI', 'NM', 'NE’, 'NV', 'OR', 'MS', 'SD', 'WV', 'LA', 'ME', 'SC’, ‘MT’, and a constant</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Left out 'Other' for connection to MS, and 'ND' for state to account for dummy trap</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Adjusted R^2 of 0.406</a:t>
            </a:r>
          </a:p>
        </p:txBody>
      </p:sp>
      <p:graphicFrame>
        <p:nvGraphicFramePr>
          <p:cNvPr id="4" name="Table 3">
            <a:extLst>
              <a:ext uri="{FF2B5EF4-FFF2-40B4-BE49-F238E27FC236}">
                <a16:creationId xmlns:a16="http://schemas.microsoft.com/office/drawing/2014/main" id="{1F9DB8EA-40AF-462F-8AC1-C882628C5544}"/>
              </a:ext>
            </a:extLst>
          </p:cNvPr>
          <p:cNvGraphicFramePr>
            <a:graphicFrameLocks noGrp="1"/>
          </p:cNvGraphicFramePr>
          <p:nvPr>
            <p:extLst>
              <p:ext uri="{D42A27DB-BD31-4B8C-83A1-F6EECF244321}">
                <p14:modId xmlns:p14="http://schemas.microsoft.com/office/powerpoint/2010/main" val="1850270060"/>
              </p:ext>
            </p:extLst>
          </p:nvPr>
        </p:nvGraphicFramePr>
        <p:xfrm>
          <a:off x="1483509" y="4505673"/>
          <a:ext cx="8071036" cy="2119064"/>
        </p:xfrm>
        <a:graphic>
          <a:graphicData uri="http://schemas.openxmlformats.org/drawingml/2006/table">
            <a:tbl>
              <a:tblPr firstRow="1" firstCol="1" bandRow="1">
                <a:tableStyleId>{5C22544A-7EE6-4342-B048-85BDC9FD1C3A}</a:tableStyleId>
              </a:tblPr>
              <a:tblGrid>
                <a:gridCol w="2674939">
                  <a:extLst>
                    <a:ext uri="{9D8B030D-6E8A-4147-A177-3AD203B41FA5}">
                      <a16:colId xmlns:a16="http://schemas.microsoft.com/office/drawing/2014/main" val="1257119219"/>
                    </a:ext>
                  </a:extLst>
                </a:gridCol>
                <a:gridCol w="988245">
                  <a:extLst>
                    <a:ext uri="{9D8B030D-6E8A-4147-A177-3AD203B41FA5}">
                      <a16:colId xmlns:a16="http://schemas.microsoft.com/office/drawing/2014/main" val="336538435"/>
                    </a:ext>
                  </a:extLst>
                </a:gridCol>
                <a:gridCol w="988245">
                  <a:extLst>
                    <a:ext uri="{9D8B030D-6E8A-4147-A177-3AD203B41FA5}">
                      <a16:colId xmlns:a16="http://schemas.microsoft.com/office/drawing/2014/main" val="3258410718"/>
                    </a:ext>
                  </a:extLst>
                </a:gridCol>
                <a:gridCol w="774749">
                  <a:extLst>
                    <a:ext uri="{9D8B030D-6E8A-4147-A177-3AD203B41FA5}">
                      <a16:colId xmlns:a16="http://schemas.microsoft.com/office/drawing/2014/main" val="1583691408"/>
                    </a:ext>
                  </a:extLst>
                </a:gridCol>
                <a:gridCol w="668368">
                  <a:extLst>
                    <a:ext uri="{9D8B030D-6E8A-4147-A177-3AD203B41FA5}">
                      <a16:colId xmlns:a16="http://schemas.microsoft.com/office/drawing/2014/main" val="2225108118"/>
                    </a:ext>
                  </a:extLst>
                </a:gridCol>
                <a:gridCol w="988245">
                  <a:extLst>
                    <a:ext uri="{9D8B030D-6E8A-4147-A177-3AD203B41FA5}">
                      <a16:colId xmlns:a16="http://schemas.microsoft.com/office/drawing/2014/main" val="1367903396"/>
                    </a:ext>
                  </a:extLst>
                </a:gridCol>
                <a:gridCol w="988245">
                  <a:extLst>
                    <a:ext uri="{9D8B030D-6E8A-4147-A177-3AD203B41FA5}">
                      <a16:colId xmlns:a16="http://schemas.microsoft.com/office/drawing/2014/main" val="2146721254"/>
                    </a:ext>
                  </a:extLst>
                </a:gridCol>
              </a:tblGrid>
              <a:tr h="264883">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333254800"/>
                  </a:ext>
                </a:extLst>
              </a:tr>
              <a:tr h="264883">
                <a:tc>
                  <a:txBody>
                    <a:bodyPr/>
                    <a:lstStyle/>
                    <a:p>
                      <a:pPr marL="0" marR="0" algn="ctr">
                        <a:lnSpc>
                          <a:spcPct val="107000"/>
                        </a:lnSpc>
                        <a:spcBef>
                          <a:spcPts val="0"/>
                        </a:spcBef>
                        <a:spcAft>
                          <a:spcPts val="0"/>
                        </a:spcAft>
                      </a:pPr>
                      <a:r>
                        <a:rPr lang="en-US" sz="1200">
                          <a:effectLst/>
                        </a:rPr>
                        <a:t>Variable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coef</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std err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P&gt;t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0.975]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89520063"/>
                  </a:ext>
                </a:extLst>
              </a:tr>
              <a:tr h="264883">
                <a:tc>
                  <a:txBody>
                    <a:bodyPr/>
                    <a:lstStyle/>
                    <a:p>
                      <a:pPr marL="0" marR="0" algn="ctr">
                        <a:lnSpc>
                          <a:spcPct val="107000"/>
                        </a:lnSpc>
                        <a:spcBef>
                          <a:spcPts val="0"/>
                        </a:spcBef>
                        <a:spcAft>
                          <a:spcPts val="0"/>
                        </a:spcAft>
                      </a:pPr>
                      <a:r>
                        <a:rPr lang="en-US" sz="1200">
                          <a:effectLst/>
                        </a:rPr>
                        <a:t>Number of Team Members (local)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318.3032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15.77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20.184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287.336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349.271</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46134309"/>
                  </a:ext>
                </a:extLst>
              </a:tr>
              <a:tr h="264883">
                <a:tc>
                  <a:txBody>
                    <a:bodyPr/>
                    <a:lstStyle/>
                    <a:p>
                      <a:pPr marL="0" marR="0" algn="ctr">
                        <a:lnSpc>
                          <a:spcPct val="107000"/>
                        </a:lnSpc>
                        <a:spcBef>
                          <a:spcPts val="0"/>
                        </a:spcBef>
                        <a:spcAft>
                          <a:spcPts val="0"/>
                        </a:spcAft>
                      </a:pPr>
                      <a:r>
                        <a:rPr lang="en-US" sz="1200">
                          <a:effectLst/>
                        </a:rPr>
                        <a:t>CA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1,110.44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556.066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1.997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0.046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18.495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2202.384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1533305"/>
                  </a:ext>
                </a:extLst>
              </a:tr>
              <a:tr h="264883">
                <a:tc>
                  <a:txBody>
                    <a:bodyPr/>
                    <a:lstStyle/>
                    <a:p>
                      <a:pPr marL="0" marR="0" algn="ctr">
                        <a:lnSpc>
                          <a:spcPct val="107000"/>
                        </a:lnSpc>
                        <a:spcBef>
                          <a:spcPts val="0"/>
                        </a:spcBef>
                        <a:spcAft>
                          <a:spcPts val="0"/>
                        </a:spcAft>
                      </a:pPr>
                      <a:r>
                        <a:rPr lang="en-US" sz="1200">
                          <a:effectLst/>
                        </a:rPr>
                        <a:t>MA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1,234.746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593.198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2.082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0.038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69.886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2399.606</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61432469"/>
                  </a:ext>
                </a:extLst>
              </a:tr>
              <a:tr h="264883">
                <a:tc>
                  <a:txBody>
                    <a:bodyPr/>
                    <a:lstStyle/>
                    <a:p>
                      <a:pPr marL="0" marR="0" algn="ctr">
                        <a:lnSpc>
                          <a:spcPct val="107000"/>
                        </a:lnSpc>
                        <a:spcBef>
                          <a:spcPts val="0"/>
                        </a:spcBef>
                        <a:spcAft>
                          <a:spcPts val="0"/>
                        </a:spcAft>
                      </a:pPr>
                      <a:r>
                        <a:rPr lang="en-US" sz="1200">
                          <a:effectLst/>
                        </a:rPr>
                        <a:t>IL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1,723.29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621.099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2.775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503.641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2942.939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03928876"/>
                  </a:ext>
                </a:extLst>
              </a:tr>
              <a:tr h="264883">
                <a:tc>
                  <a:txBody>
                    <a:bodyPr/>
                    <a:lstStyle/>
                    <a:p>
                      <a:pPr marL="0" marR="0" algn="ctr">
                        <a:lnSpc>
                          <a:spcPct val="107000"/>
                        </a:lnSpc>
                        <a:spcBef>
                          <a:spcPts val="0"/>
                        </a:spcBef>
                        <a:spcAft>
                          <a:spcPts val="0"/>
                        </a:spcAft>
                      </a:pPr>
                      <a:r>
                        <a:rPr lang="en-US" sz="1200">
                          <a:effectLst/>
                        </a:rPr>
                        <a:t>CO</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2,504.49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820.546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3.052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893.188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4115.792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60802172"/>
                  </a:ext>
                </a:extLst>
              </a:tr>
              <a:tr h="264883">
                <a:tc>
                  <a:txBody>
                    <a:bodyPr/>
                    <a:lstStyle/>
                    <a:p>
                      <a:pPr marL="0" marR="0" algn="ctr">
                        <a:lnSpc>
                          <a:spcPct val="107000"/>
                        </a:lnSpc>
                        <a:spcBef>
                          <a:spcPts val="0"/>
                        </a:spcBef>
                        <a:spcAft>
                          <a:spcPts val="0"/>
                        </a:spcAft>
                      </a:pPr>
                      <a:r>
                        <a:rPr lang="en-US" sz="1200">
                          <a:effectLst/>
                        </a:rPr>
                        <a:t>NH</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3,845.486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1263.075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3.045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1365.192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6325.779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6285700"/>
                  </a:ext>
                </a:extLst>
              </a:tr>
            </a:tbl>
          </a:graphicData>
        </a:graphic>
      </p:graphicFrame>
      <p:sp>
        <p:nvSpPr>
          <p:cNvPr id="5" name="Rectangle 1">
            <a:extLst>
              <a:ext uri="{FF2B5EF4-FFF2-40B4-BE49-F238E27FC236}">
                <a16:creationId xmlns:a16="http://schemas.microsoft.com/office/drawing/2014/main" id="{ADF030C0-0AE2-4B47-9AD4-5218AA9CC488}"/>
              </a:ext>
            </a:extLst>
          </p:cNvPr>
          <p:cNvSpPr>
            <a:spLocks noChangeArrowheads="1"/>
          </p:cNvSpPr>
          <p:nvPr/>
        </p:nvSpPr>
        <p:spPr bwMode="auto">
          <a:xfrm>
            <a:off x="1483509" y="4189425"/>
            <a:ext cx="82878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000000"/>
                </a:solidFill>
                <a:latin typeface="Arial" panose="020B0604020202020204" pitchFamily="34" charset="0"/>
                <a:ea typeface="Times New Roman" panose="02020603050405020304" pitchFamily="18" charset="0"/>
              </a:rPr>
              <a:t>OLS Regression results indicated the following variables were significant at the 95% level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0397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3A403865-7DBA-45E8-87AB-4E65AB6BA4EA}"/>
              </a:ext>
            </a:extLst>
          </p:cNvPr>
          <p:cNvSpPr/>
          <p:nvPr/>
        </p:nvSpPr>
        <p:spPr>
          <a:xfrm>
            <a:off x="164840" y="630618"/>
            <a:ext cx="11871649" cy="2585323"/>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Events: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y = 'Total of All Confirmed Gifts($)'</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X = 'Event Month', 'Event Year’, 'Active Registrations’, 'Teams’, 'Average Team Size', 'AK', 'AL’, 'AR', 'AZ', 'CA', 'CO', 'CT', 'DC', 'DE', 'FL', 'GA', 'HI', 'IA', 'ID', 'IL', 'IN', 'KS', 'KY', 'LA', 'MA', 'MD', 'ME', 'MI', 'MN', 'MO', 'MS', 'MT', 'NC', 'NE', 'NH', 'NJ', 'NM', 'NM’, ‘None', 'NY', 'OH', 'NV’, ‘MT’, ‘</a:t>
            </a:r>
            <a:r>
              <a:rPr lang="pl-PL" dirty="0">
                <a:latin typeface="Times New Roman" panose="02020603050405020304" pitchFamily="18" charset="0"/>
                <a:ea typeface="Times New Roman" panose="02020603050405020304" pitchFamily="18" charset="0"/>
                <a:cs typeface="Times New Roman" panose="02020603050405020304" pitchFamily="18" charset="0"/>
              </a:rPr>
              <a:t>WY</a:t>
            </a:r>
            <a:r>
              <a:rPr lang="en-US" dirty="0">
                <a:latin typeface="Times New Roman" panose="02020603050405020304" pitchFamily="18" charset="0"/>
                <a:ea typeface="Times New Roman" panose="02020603050405020304" pitchFamily="18" charset="0"/>
                <a:cs typeface="Times New Roman" panose="02020603050405020304" pitchFamily="18" charset="0"/>
              </a:rPr>
              <a:t>’, OK', 'OR', 'PA', 'RI', 'SD', 'TN', 'TX', 'UT’, ‘Emails Sent’ plus a constant</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Left out 'ND' for state, 'Event Day', 'Fiscal Year', 'Inactive Registrations', "Event Goal($)", 'Total Fees Paid', and ’Total Online Gifts($)', to account for dummy trap</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Adjusted R^2 of 0.982</a:t>
            </a:r>
          </a:p>
        </p:txBody>
      </p:sp>
      <p:graphicFrame>
        <p:nvGraphicFramePr>
          <p:cNvPr id="4" name="Table 3">
            <a:extLst>
              <a:ext uri="{FF2B5EF4-FFF2-40B4-BE49-F238E27FC236}">
                <a16:creationId xmlns:a16="http://schemas.microsoft.com/office/drawing/2014/main" id="{8A4B0217-0F4F-40D4-974C-9A96C5B3CA95}"/>
              </a:ext>
            </a:extLst>
          </p:cNvPr>
          <p:cNvGraphicFramePr>
            <a:graphicFrameLocks noGrp="1"/>
          </p:cNvGraphicFramePr>
          <p:nvPr>
            <p:extLst>
              <p:ext uri="{D42A27DB-BD31-4B8C-83A1-F6EECF244321}">
                <p14:modId xmlns:p14="http://schemas.microsoft.com/office/powerpoint/2010/main" val="1535814661"/>
              </p:ext>
            </p:extLst>
          </p:nvPr>
        </p:nvGraphicFramePr>
        <p:xfrm>
          <a:off x="2508383" y="3642060"/>
          <a:ext cx="7175234" cy="3109440"/>
        </p:xfrm>
        <a:graphic>
          <a:graphicData uri="http://schemas.openxmlformats.org/drawingml/2006/table">
            <a:tbl>
              <a:tblPr firstRow="1" firstCol="1" bandRow="1">
                <a:tableStyleId>{5C22544A-7EE6-4342-B048-85BDC9FD1C3A}</a:tableStyleId>
              </a:tblPr>
              <a:tblGrid>
                <a:gridCol w="1696362">
                  <a:extLst>
                    <a:ext uri="{9D8B030D-6E8A-4147-A177-3AD203B41FA5}">
                      <a16:colId xmlns:a16="http://schemas.microsoft.com/office/drawing/2014/main" val="2831607059"/>
                    </a:ext>
                  </a:extLst>
                </a:gridCol>
                <a:gridCol w="1023278">
                  <a:extLst>
                    <a:ext uri="{9D8B030D-6E8A-4147-A177-3AD203B41FA5}">
                      <a16:colId xmlns:a16="http://schemas.microsoft.com/office/drawing/2014/main" val="1911303694"/>
                    </a:ext>
                  </a:extLst>
                </a:gridCol>
                <a:gridCol w="1023278">
                  <a:extLst>
                    <a:ext uri="{9D8B030D-6E8A-4147-A177-3AD203B41FA5}">
                      <a16:colId xmlns:a16="http://schemas.microsoft.com/office/drawing/2014/main" val="642052544"/>
                    </a:ext>
                  </a:extLst>
                </a:gridCol>
                <a:gridCol w="802103">
                  <a:extLst>
                    <a:ext uri="{9D8B030D-6E8A-4147-A177-3AD203B41FA5}">
                      <a16:colId xmlns:a16="http://schemas.microsoft.com/office/drawing/2014/main" val="1947464500"/>
                    </a:ext>
                  </a:extLst>
                </a:gridCol>
                <a:gridCol w="692197">
                  <a:extLst>
                    <a:ext uri="{9D8B030D-6E8A-4147-A177-3AD203B41FA5}">
                      <a16:colId xmlns:a16="http://schemas.microsoft.com/office/drawing/2014/main" val="159710056"/>
                    </a:ext>
                  </a:extLst>
                </a:gridCol>
                <a:gridCol w="1023278">
                  <a:extLst>
                    <a:ext uri="{9D8B030D-6E8A-4147-A177-3AD203B41FA5}">
                      <a16:colId xmlns:a16="http://schemas.microsoft.com/office/drawing/2014/main" val="3750177752"/>
                    </a:ext>
                  </a:extLst>
                </a:gridCol>
                <a:gridCol w="914738">
                  <a:extLst>
                    <a:ext uri="{9D8B030D-6E8A-4147-A177-3AD203B41FA5}">
                      <a16:colId xmlns:a16="http://schemas.microsoft.com/office/drawing/2014/main" val="2911664092"/>
                    </a:ext>
                  </a:extLst>
                </a:gridCol>
              </a:tblGrid>
              <a:tr h="259120">
                <a:tc>
                  <a:txBody>
                    <a:bodyPr/>
                    <a:lstStyle/>
                    <a:p>
                      <a:pPr marL="0" marR="0">
                        <a:lnSpc>
                          <a:spcPct val="107000"/>
                        </a:lnSpc>
                        <a:spcBef>
                          <a:spcPts val="0"/>
                        </a:spcBef>
                        <a:spcAft>
                          <a:spcPts val="0"/>
                        </a:spcAft>
                      </a:pPr>
                      <a:r>
                        <a:rPr lang="en-US" sz="1200">
                          <a:effectLst/>
                        </a:rPr>
                        <a:t>Variable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coef</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std err</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P&gt;t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[0.025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0.975]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702711299"/>
                  </a:ext>
                </a:extLst>
              </a:tr>
              <a:tr h="259120">
                <a:tc>
                  <a:txBody>
                    <a:bodyPr/>
                    <a:lstStyle/>
                    <a:p>
                      <a:pPr marL="0" marR="0" algn="ctr">
                        <a:lnSpc>
                          <a:spcPct val="107000"/>
                        </a:lnSpc>
                        <a:spcBef>
                          <a:spcPts val="0"/>
                        </a:spcBef>
                        <a:spcAft>
                          <a:spcPts val="0"/>
                        </a:spcAft>
                      </a:pPr>
                      <a:r>
                        <a:rPr lang="en-US" sz="1200">
                          <a:effectLst/>
                        </a:rPr>
                        <a:t>Event Month</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20,460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8124.398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2.519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0.012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4497.712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36400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703188481"/>
                  </a:ext>
                </a:extLst>
              </a:tr>
              <a:tr h="259120">
                <a:tc>
                  <a:txBody>
                    <a:bodyPr/>
                    <a:lstStyle/>
                    <a:p>
                      <a:pPr marL="0" marR="0" algn="ctr">
                        <a:lnSpc>
                          <a:spcPct val="107000"/>
                        </a:lnSpc>
                        <a:spcBef>
                          <a:spcPts val="0"/>
                        </a:spcBef>
                        <a:spcAft>
                          <a:spcPts val="0"/>
                        </a:spcAft>
                      </a:pPr>
                      <a:r>
                        <a:rPr lang="en-US" sz="1200">
                          <a:effectLst/>
                        </a:rPr>
                        <a:t>Active Registrations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507.8615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37.617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13.501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433.945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581.778</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44659268"/>
                  </a:ext>
                </a:extLst>
              </a:tr>
              <a:tr h="259120">
                <a:tc>
                  <a:txBody>
                    <a:bodyPr/>
                    <a:lstStyle/>
                    <a:p>
                      <a:pPr marL="0" marR="0" algn="ctr">
                        <a:lnSpc>
                          <a:spcPct val="107000"/>
                        </a:lnSpc>
                        <a:spcBef>
                          <a:spcPts val="0"/>
                        </a:spcBef>
                        <a:spcAft>
                          <a:spcPts val="0"/>
                        </a:spcAft>
                      </a:pPr>
                      <a:r>
                        <a:rPr lang="en-US" sz="1200">
                          <a:effectLst/>
                        </a:rPr>
                        <a:t>Teams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-5,283.18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324.45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-16.283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-5920.72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-4645.64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151154518"/>
                  </a:ext>
                </a:extLst>
              </a:tr>
              <a:tr h="259120">
                <a:tc>
                  <a:txBody>
                    <a:bodyPr/>
                    <a:lstStyle/>
                    <a:p>
                      <a:pPr marL="0" marR="0" algn="ctr">
                        <a:lnSpc>
                          <a:spcPct val="107000"/>
                        </a:lnSpc>
                        <a:spcBef>
                          <a:spcPts val="0"/>
                        </a:spcBef>
                        <a:spcAft>
                          <a:spcPts val="0"/>
                        </a:spcAft>
                      </a:pPr>
                      <a:r>
                        <a:rPr lang="en-US" sz="1200">
                          <a:effectLst/>
                        </a:rPr>
                        <a:t>Average Team Size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-5,874.94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1211.376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-4.85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-8255.28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-3494.59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09177156"/>
                  </a:ext>
                </a:extLst>
              </a:tr>
              <a:tr h="259120">
                <a:tc>
                  <a:txBody>
                    <a:bodyPr/>
                    <a:lstStyle/>
                    <a:p>
                      <a:pPr marL="0" marR="0" algn="ctr">
                        <a:lnSpc>
                          <a:spcPct val="107000"/>
                        </a:lnSpc>
                        <a:spcBef>
                          <a:spcPts val="0"/>
                        </a:spcBef>
                        <a:spcAft>
                          <a:spcPts val="0"/>
                        </a:spcAft>
                      </a:pPr>
                      <a:r>
                        <a:rPr lang="en-US" sz="1200">
                          <a:effectLst/>
                        </a:rPr>
                        <a:t>CO</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371,400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110000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156000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587000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72998679"/>
                  </a:ext>
                </a:extLst>
              </a:tr>
              <a:tr h="259120">
                <a:tc>
                  <a:txBody>
                    <a:bodyPr/>
                    <a:lstStyle/>
                    <a:p>
                      <a:pPr marL="0" marR="0" algn="ctr">
                        <a:lnSpc>
                          <a:spcPct val="107000"/>
                        </a:lnSpc>
                        <a:spcBef>
                          <a:spcPts val="0"/>
                        </a:spcBef>
                        <a:spcAft>
                          <a:spcPts val="0"/>
                        </a:spcAft>
                      </a:pPr>
                      <a:r>
                        <a:rPr lang="en-US" sz="1200">
                          <a:effectLst/>
                        </a:rPr>
                        <a:t>DE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224,700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104000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2.155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19800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430000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844836729"/>
                  </a:ext>
                </a:extLst>
              </a:tr>
              <a:tr h="259120">
                <a:tc>
                  <a:txBody>
                    <a:bodyPr/>
                    <a:lstStyle/>
                    <a:p>
                      <a:pPr marL="0" marR="0" algn="ctr">
                        <a:lnSpc>
                          <a:spcPct val="107000"/>
                        </a:lnSpc>
                        <a:spcBef>
                          <a:spcPts val="0"/>
                        </a:spcBef>
                        <a:spcAft>
                          <a:spcPts val="0"/>
                        </a:spcAft>
                      </a:pPr>
                      <a:r>
                        <a:rPr lang="en-US" sz="1200">
                          <a:effectLst/>
                        </a:rPr>
                        <a:t>FL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-288,400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74200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-3.885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-434000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-143000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31613943"/>
                  </a:ext>
                </a:extLst>
              </a:tr>
              <a:tr h="259120">
                <a:tc>
                  <a:txBody>
                    <a:bodyPr/>
                    <a:lstStyle/>
                    <a:p>
                      <a:pPr marL="0" marR="0" algn="ctr">
                        <a:lnSpc>
                          <a:spcPct val="107000"/>
                        </a:lnSpc>
                        <a:spcBef>
                          <a:spcPts val="0"/>
                        </a:spcBef>
                        <a:spcAft>
                          <a:spcPts val="0"/>
                        </a:spcAft>
                      </a:pPr>
                      <a:r>
                        <a:rPr lang="en-US" sz="1200">
                          <a:effectLst/>
                        </a:rPr>
                        <a:t>GA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-479,800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128000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-3.749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-731000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-228000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23747666"/>
                  </a:ext>
                </a:extLst>
              </a:tr>
              <a:tr h="259120">
                <a:tc>
                  <a:txBody>
                    <a:bodyPr/>
                    <a:lstStyle/>
                    <a:p>
                      <a:pPr marL="0" marR="0" algn="ctr">
                        <a:lnSpc>
                          <a:spcPct val="107000"/>
                        </a:lnSpc>
                        <a:spcBef>
                          <a:spcPts val="0"/>
                        </a:spcBef>
                        <a:spcAft>
                          <a:spcPts val="0"/>
                        </a:spcAft>
                      </a:pPr>
                      <a:r>
                        <a:rPr lang="en-US" sz="1200">
                          <a:effectLst/>
                        </a:rPr>
                        <a:t>MA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162,500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64000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2.537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0.011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36600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288000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54385832"/>
                  </a:ext>
                </a:extLst>
              </a:tr>
              <a:tr h="259120">
                <a:tc>
                  <a:txBody>
                    <a:bodyPr/>
                    <a:lstStyle/>
                    <a:p>
                      <a:pPr marL="0" marR="0" algn="ctr">
                        <a:lnSpc>
                          <a:spcPct val="107000"/>
                        </a:lnSpc>
                        <a:spcBef>
                          <a:spcPts val="0"/>
                        </a:spcBef>
                        <a:spcAft>
                          <a:spcPts val="0"/>
                        </a:spcAft>
                      </a:pPr>
                      <a:r>
                        <a:rPr lang="en-US" sz="1200">
                          <a:effectLst/>
                        </a:rPr>
                        <a:t>UT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403,500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114000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3.532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179000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628000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18095040"/>
                  </a:ext>
                </a:extLst>
              </a:tr>
              <a:tr h="259120">
                <a:tc>
                  <a:txBody>
                    <a:bodyPr/>
                    <a:lstStyle/>
                    <a:p>
                      <a:pPr marL="0" marR="0" algn="ctr">
                        <a:lnSpc>
                          <a:spcPct val="107000"/>
                        </a:lnSpc>
                        <a:spcBef>
                          <a:spcPts val="0"/>
                        </a:spcBef>
                        <a:spcAft>
                          <a:spcPts val="0"/>
                        </a:spcAft>
                      </a:pPr>
                      <a:r>
                        <a:rPr lang="en-US" sz="1200">
                          <a:effectLst/>
                        </a:rPr>
                        <a:t>Emails Sent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23.0523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0.855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26.961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21.372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24.732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37937466"/>
                  </a:ext>
                </a:extLst>
              </a:tr>
            </a:tbl>
          </a:graphicData>
        </a:graphic>
      </p:graphicFrame>
      <p:sp>
        <p:nvSpPr>
          <p:cNvPr id="5" name="Rectangle 1">
            <a:extLst>
              <a:ext uri="{FF2B5EF4-FFF2-40B4-BE49-F238E27FC236}">
                <a16:creationId xmlns:a16="http://schemas.microsoft.com/office/drawing/2014/main" id="{D7F319FA-2B26-43DB-BD19-3DC9FE283C2A}"/>
              </a:ext>
            </a:extLst>
          </p:cNvPr>
          <p:cNvSpPr>
            <a:spLocks noChangeArrowheads="1"/>
          </p:cNvSpPr>
          <p:nvPr/>
        </p:nvSpPr>
        <p:spPr bwMode="auto">
          <a:xfrm>
            <a:off x="2758758" y="3304236"/>
            <a:ext cx="667448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OLS Regression results indicated the following variables were significant at the 95% level.</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030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5A074573-7AAA-482B-BC9F-A3277719E7B8}"/>
              </a:ext>
            </a:extLst>
          </p:cNvPr>
          <p:cNvSpPr/>
          <p:nvPr/>
        </p:nvSpPr>
        <p:spPr>
          <a:xfrm>
            <a:off x="265923" y="920621"/>
            <a:ext cx="11989836" cy="5016758"/>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Participants:</a:t>
            </a:r>
            <a:endParaRPr lang="en-US"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Correlation with “Total of All Confirmed Gifts”</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Total Not From Participant (0.975548993),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Number Not From Participant (0.580539693),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Total From Participant (0.362671763),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Yes (Is Team Captain, 0.140899282),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Number From Participant (0.134223094),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Emails Sent (0.102248768)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Only correlations above 0.10 with “Total of All Confirmed Gifts.”  </a:t>
            </a:r>
          </a:p>
          <a:p>
            <a:r>
              <a:rPr lang="en-US" sz="2000" dirty="0">
                <a:latin typeface="Times New Roman" panose="02020603050405020304" pitchFamily="18" charset="0"/>
                <a:ea typeface="Times New Roman" panose="02020603050405020304" pitchFamily="18" charset="0"/>
              </a:rPr>
              <a:t> </a:t>
            </a:r>
          </a:p>
          <a:p>
            <a:r>
              <a:rPr lang="en-US" sz="2000" dirty="0">
                <a:latin typeface="Times New Roman" panose="02020603050405020304" pitchFamily="18" charset="0"/>
                <a:ea typeface="Times New Roman" panose="02020603050405020304" pitchFamily="18" charset="0"/>
              </a:rPr>
              <a:t>Total of All Confirmed Gifts in excess of 1,700 were eliminated from the forecast due to 1.5(IQR) plus the upper quartile calculations. </a:t>
            </a:r>
          </a:p>
          <a:p>
            <a:endParaRPr lang="en-US"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Initial model results identified 2,706 observations were the Total Not From Participant exceeded the Total of All Confirmed Gifts in violation of their definitions and resulted in overestimation.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These occurrences were dropped.</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933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8" name="Rectangle 7">
            <a:extLst>
              <a:ext uri="{FF2B5EF4-FFF2-40B4-BE49-F238E27FC236}">
                <a16:creationId xmlns:a16="http://schemas.microsoft.com/office/drawing/2014/main" id="{4EC272D5-9D24-417A-90EB-A2799BF0CC82}"/>
              </a:ext>
            </a:extLst>
          </p:cNvPr>
          <p:cNvSpPr/>
          <p:nvPr/>
        </p:nvSpPr>
        <p:spPr>
          <a:xfrm>
            <a:off x="370113" y="817231"/>
            <a:ext cx="11619723" cy="563231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Participants: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y = 'Total of All Confirmed Gifts($)'</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X = "Total Not From Participant($)",'Event Month’, ‘Event Year’, ‘Healthcare’, ‘Engineering’, ‘Information Technology (IT)’, ‘Sales', 'Executive/Management', 'Education and Training’, ‘Consulting’, ‘Banking and Financial Services’, ‘Accounting’, ‘Legal and Paralegal’, ‘Marketing’, ‘Construction and Landscaping’, ‘Real Estate, Rental, and Leasing’, ‘Administrative, Support, and Clerical’, ‘Science and Biotechnology’, ‘Government’, ‘Insurance’, ‘Manufacturing’, ‘Retail/Wholesale’, ‘Skilled Work and Trades’, ‘Nonprofit’, ‘Fire, Law Enforcement, and Security’, ‘Human Resources’, ‘Transportation and Warehousing’, ‘Restaurant and Food Services’, ‘Arts and Entertainment’, ‘Homemaking’, ‘Hotel, Gaming, Leisure, and Travel’, ‘Media’, ‘Architecture’, ‘Environment’, ‘Facilities, Maintenance, and Repair’, ‘Telecommunications’, ‘Oil and Gas’, ‘Military’, ‘Advertising’, ‘Personal Care and Service’, ‘Aviation and Airlines’, ‘Aerospace and Defense’, ‘Stock Broker/Investment Advisor’, ‘Property Management’, ‘Social Work’, ‘Clergy’, ‘Psychology’, ‘Agriculture, Forestry, and Fishing’, ‘Photography’, ‘Publishing’, ‘Technical Account Manager’, ‘Retired’, ‘Relative has MS’, ‘None’, ‘I have MS’, ‘Parent has MS’, ‘Spouse has MS’, ‘Child has MS’, ‘Sibling has MS’, ‘TX', 'PA', 'NJ', 'CA', 'MN', 'NY', 'FL', 'MA', 'IL', 'MI', 'OH', 'NC', 'WA', 'CO', 'MO', 'UT', 'MD', 'VA', 'CT', 'AZ', 'GA', 'WI', 'KY', 'KS', 'TN', 'AL', 'AR', 'DE', 'NH', 'DC', 'IN', 'OK', 'IA', 'AK', 'RI', 'RI', 'NM', 'NE', 'NV', 'OR', 'MS', 'SD', 'WV', 'LA', 'ME', 'SC’, ‘MT’, ‘Family and Friends’, ‘Corporate', 'Other’, ‘Organization (Clubs; Civic Groups; Place of Worship; etc.)’, ‘Female'' plus a constant</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Left out 'Male' for gender, 'Student' for occupation, 'Other' for connection to MS, 'Other' for occupation, 'School' for team division, and 'ND' for state to account for dummy trap</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Adjusted R^2 0.957</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59186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AD52ACBE-5F42-42AB-B9BF-8B08091FC029}"/>
              </a:ext>
            </a:extLst>
          </p:cNvPr>
          <p:cNvGraphicFramePr>
            <a:graphicFrameLocks noGrp="1"/>
          </p:cNvGraphicFramePr>
          <p:nvPr>
            <p:extLst>
              <p:ext uri="{D42A27DB-BD31-4B8C-83A1-F6EECF244321}">
                <p14:modId xmlns:p14="http://schemas.microsoft.com/office/powerpoint/2010/main" val="1560261176"/>
              </p:ext>
            </p:extLst>
          </p:nvPr>
        </p:nvGraphicFramePr>
        <p:xfrm>
          <a:off x="2584019" y="1280591"/>
          <a:ext cx="7023962" cy="5539356"/>
        </p:xfrm>
        <a:graphic>
          <a:graphicData uri="http://schemas.openxmlformats.org/drawingml/2006/table">
            <a:tbl>
              <a:tblPr firstRow="1" firstCol="1" bandRow="1">
                <a:tableStyleId>{5C22544A-7EE6-4342-B048-85BDC9FD1C3A}</a:tableStyleId>
              </a:tblPr>
              <a:tblGrid>
                <a:gridCol w="1851039">
                  <a:extLst>
                    <a:ext uri="{9D8B030D-6E8A-4147-A177-3AD203B41FA5}">
                      <a16:colId xmlns:a16="http://schemas.microsoft.com/office/drawing/2014/main" val="1155849861"/>
                    </a:ext>
                  </a:extLst>
                </a:gridCol>
                <a:gridCol w="1015107">
                  <a:extLst>
                    <a:ext uri="{9D8B030D-6E8A-4147-A177-3AD203B41FA5}">
                      <a16:colId xmlns:a16="http://schemas.microsoft.com/office/drawing/2014/main" val="42212536"/>
                    </a:ext>
                  </a:extLst>
                </a:gridCol>
                <a:gridCol w="842800">
                  <a:extLst>
                    <a:ext uri="{9D8B030D-6E8A-4147-A177-3AD203B41FA5}">
                      <a16:colId xmlns:a16="http://schemas.microsoft.com/office/drawing/2014/main" val="2066691787"/>
                    </a:ext>
                  </a:extLst>
                </a:gridCol>
                <a:gridCol w="842800">
                  <a:extLst>
                    <a:ext uri="{9D8B030D-6E8A-4147-A177-3AD203B41FA5}">
                      <a16:colId xmlns:a16="http://schemas.microsoft.com/office/drawing/2014/main" val="2165518770"/>
                    </a:ext>
                  </a:extLst>
                </a:gridCol>
                <a:gridCol w="674241">
                  <a:extLst>
                    <a:ext uri="{9D8B030D-6E8A-4147-A177-3AD203B41FA5}">
                      <a16:colId xmlns:a16="http://schemas.microsoft.com/office/drawing/2014/main" val="2587678564"/>
                    </a:ext>
                  </a:extLst>
                </a:gridCol>
                <a:gridCol w="955175">
                  <a:extLst>
                    <a:ext uri="{9D8B030D-6E8A-4147-A177-3AD203B41FA5}">
                      <a16:colId xmlns:a16="http://schemas.microsoft.com/office/drawing/2014/main" val="917151955"/>
                    </a:ext>
                  </a:extLst>
                </a:gridCol>
                <a:gridCol w="842800">
                  <a:extLst>
                    <a:ext uri="{9D8B030D-6E8A-4147-A177-3AD203B41FA5}">
                      <a16:colId xmlns:a16="http://schemas.microsoft.com/office/drawing/2014/main" val="1989325047"/>
                    </a:ext>
                  </a:extLst>
                </a:gridCol>
              </a:tblGrid>
              <a:tr h="222604">
                <a:tc>
                  <a:txBody>
                    <a:bodyPr/>
                    <a:lstStyle/>
                    <a:p>
                      <a:pPr marL="0" marR="0">
                        <a:lnSpc>
                          <a:spcPct val="107000"/>
                        </a:lnSpc>
                        <a:spcBef>
                          <a:spcPts val="0"/>
                        </a:spcBef>
                        <a:spcAft>
                          <a:spcPts val="0"/>
                        </a:spcAft>
                      </a:pPr>
                      <a:r>
                        <a:rPr lang="en-US" sz="700">
                          <a:effectLst/>
                        </a:rPr>
                        <a:t>Variable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coef</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std err</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P&gt;t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[0.025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0.975]</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362487167"/>
                  </a:ext>
                </a:extLst>
              </a:tr>
              <a:tr h="222604">
                <a:tc>
                  <a:txBody>
                    <a:bodyPr/>
                    <a:lstStyle/>
                    <a:p>
                      <a:pPr marL="0" marR="0">
                        <a:lnSpc>
                          <a:spcPct val="107000"/>
                        </a:lnSpc>
                        <a:spcBef>
                          <a:spcPts val="0"/>
                        </a:spcBef>
                        <a:spcAft>
                          <a:spcPts val="0"/>
                        </a:spcAft>
                      </a:pPr>
                      <a:r>
                        <a:rPr lang="en-US" sz="700">
                          <a:effectLst/>
                        </a:rPr>
                        <a:t>const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-7,923.917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2960.002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-2.677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-13700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-2122.307</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421764288"/>
                  </a:ext>
                </a:extLst>
              </a:tr>
              <a:tr h="288224">
                <a:tc>
                  <a:txBody>
                    <a:bodyPr/>
                    <a:lstStyle/>
                    <a:p>
                      <a:pPr marL="0" marR="0">
                        <a:lnSpc>
                          <a:spcPct val="107000"/>
                        </a:lnSpc>
                        <a:spcBef>
                          <a:spcPts val="0"/>
                        </a:spcBef>
                        <a:spcAft>
                          <a:spcPts val="0"/>
                        </a:spcAft>
                      </a:pPr>
                      <a:r>
                        <a:rPr lang="en-US" sz="700">
                          <a:effectLst/>
                        </a:rPr>
                        <a:t>Total Not From Participant($)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1.0402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1157.568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1.038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1.042</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070154677"/>
                  </a:ext>
                </a:extLst>
              </a:tr>
              <a:tr h="222604">
                <a:tc>
                  <a:txBody>
                    <a:bodyPr/>
                    <a:lstStyle/>
                    <a:p>
                      <a:pPr marL="0" marR="0">
                        <a:lnSpc>
                          <a:spcPct val="107000"/>
                        </a:lnSpc>
                        <a:spcBef>
                          <a:spcPts val="0"/>
                        </a:spcBef>
                        <a:spcAft>
                          <a:spcPts val="0"/>
                        </a:spcAft>
                      </a:pPr>
                      <a:r>
                        <a:rPr lang="en-US" sz="700">
                          <a:effectLst/>
                        </a:rPr>
                        <a:t>Event Year</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3.9525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1.468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2.692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1.075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6.83</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6337322"/>
                  </a:ext>
                </a:extLst>
              </a:tr>
              <a:tr h="222604">
                <a:tc>
                  <a:txBody>
                    <a:bodyPr/>
                    <a:lstStyle/>
                    <a:p>
                      <a:pPr marL="0" marR="0">
                        <a:lnSpc>
                          <a:spcPct val="107000"/>
                        </a:lnSpc>
                        <a:spcBef>
                          <a:spcPts val="0"/>
                        </a:spcBef>
                        <a:spcAft>
                          <a:spcPts val="0"/>
                        </a:spcAft>
                      </a:pPr>
                      <a:r>
                        <a:rPr lang="en-US" sz="700">
                          <a:effectLst/>
                        </a:rPr>
                        <a:t>Healthcare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30.1557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10.599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2.845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9.382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50.93</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784524773"/>
                  </a:ext>
                </a:extLst>
              </a:tr>
              <a:tr h="222604">
                <a:tc>
                  <a:txBody>
                    <a:bodyPr/>
                    <a:lstStyle/>
                    <a:p>
                      <a:pPr marL="0" marR="0">
                        <a:lnSpc>
                          <a:spcPct val="107000"/>
                        </a:lnSpc>
                        <a:spcBef>
                          <a:spcPts val="0"/>
                        </a:spcBef>
                        <a:spcAft>
                          <a:spcPts val="0"/>
                        </a:spcAft>
                      </a:pPr>
                      <a:r>
                        <a:rPr lang="en-US" sz="700">
                          <a:effectLst/>
                        </a:rPr>
                        <a:t>Executive/Management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40.3635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14.362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2.81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12.213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68.514</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3965350012"/>
                  </a:ext>
                </a:extLst>
              </a:tr>
              <a:tr h="222604">
                <a:tc>
                  <a:txBody>
                    <a:bodyPr/>
                    <a:lstStyle/>
                    <a:p>
                      <a:pPr marL="0" marR="0">
                        <a:lnSpc>
                          <a:spcPct val="107000"/>
                        </a:lnSpc>
                        <a:spcBef>
                          <a:spcPts val="0"/>
                        </a:spcBef>
                        <a:spcAft>
                          <a:spcPts val="0"/>
                        </a:spcAft>
                      </a:pPr>
                      <a:r>
                        <a:rPr lang="en-US" sz="700">
                          <a:effectLst/>
                        </a:rPr>
                        <a:t>Consulting</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dirty="0">
                          <a:effectLst/>
                        </a:rPr>
                        <a:t>123.2248</a:t>
                      </a:r>
                      <a:endParaRPr lang="en-US" sz="700" dirty="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17.148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7.186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89.615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156.835</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1864450066"/>
                  </a:ext>
                </a:extLst>
              </a:tr>
              <a:tr h="222604">
                <a:tc>
                  <a:txBody>
                    <a:bodyPr/>
                    <a:lstStyle/>
                    <a:p>
                      <a:pPr marL="0" marR="0">
                        <a:lnSpc>
                          <a:spcPct val="107000"/>
                        </a:lnSpc>
                        <a:spcBef>
                          <a:spcPts val="0"/>
                        </a:spcBef>
                        <a:spcAft>
                          <a:spcPts val="0"/>
                        </a:spcAft>
                      </a:pPr>
                      <a:r>
                        <a:rPr lang="en-US" sz="700">
                          <a:effectLst/>
                        </a:rPr>
                        <a:t>Legal and Paralegal</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80.7371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18.671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4.324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44.141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117.333</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036652445"/>
                  </a:ext>
                </a:extLst>
              </a:tr>
              <a:tr h="222604">
                <a:tc>
                  <a:txBody>
                    <a:bodyPr/>
                    <a:lstStyle/>
                    <a:p>
                      <a:pPr marL="0" marR="0">
                        <a:lnSpc>
                          <a:spcPct val="107000"/>
                        </a:lnSpc>
                        <a:spcBef>
                          <a:spcPts val="0"/>
                        </a:spcBef>
                        <a:spcAft>
                          <a:spcPts val="0"/>
                        </a:spcAft>
                      </a:pPr>
                      <a:r>
                        <a:rPr lang="en-US" sz="700">
                          <a:effectLst/>
                        </a:rPr>
                        <a:t>Marketing</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-41.1358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20.339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-2.023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0.043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-80.999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-1.272</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4293922829"/>
                  </a:ext>
                </a:extLst>
              </a:tr>
              <a:tr h="288224">
                <a:tc>
                  <a:txBody>
                    <a:bodyPr/>
                    <a:lstStyle/>
                    <a:p>
                      <a:pPr marL="0" marR="0">
                        <a:lnSpc>
                          <a:spcPct val="107000"/>
                        </a:lnSpc>
                        <a:spcBef>
                          <a:spcPts val="0"/>
                        </a:spcBef>
                        <a:spcAft>
                          <a:spcPts val="0"/>
                        </a:spcAft>
                      </a:pPr>
                      <a:r>
                        <a:rPr lang="en-US" sz="700">
                          <a:effectLst/>
                        </a:rPr>
                        <a:t>Real Estate, Rental, and Leasing</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50.0844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22.214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2.255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0.024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6.544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93.625</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642252063"/>
                  </a:ext>
                </a:extLst>
              </a:tr>
              <a:tr h="288224">
                <a:tc>
                  <a:txBody>
                    <a:bodyPr/>
                    <a:lstStyle/>
                    <a:p>
                      <a:pPr marL="0" marR="0">
                        <a:lnSpc>
                          <a:spcPct val="107000"/>
                        </a:lnSpc>
                        <a:spcBef>
                          <a:spcPts val="0"/>
                        </a:spcBef>
                        <a:spcAft>
                          <a:spcPts val="0"/>
                        </a:spcAft>
                      </a:pPr>
                      <a:r>
                        <a:rPr lang="en-US" sz="700">
                          <a:effectLst/>
                        </a:rPr>
                        <a:t>Hotel, Gaming, Leisure, and Travel</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-82.6985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34.902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-2.369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0.018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-151.107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-14.29</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3655890609"/>
                  </a:ext>
                </a:extLst>
              </a:tr>
              <a:tr h="222604">
                <a:tc>
                  <a:txBody>
                    <a:bodyPr/>
                    <a:lstStyle/>
                    <a:p>
                      <a:pPr marL="0" marR="0">
                        <a:lnSpc>
                          <a:spcPct val="107000"/>
                        </a:lnSpc>
                        <a:spcBef>
                          <a:spcPts val="0"/>
                        </a:spcBef>
                        <a:spcAft>
                          <a:spcPts val="0"/>
                        </a:spcAft>
                      </a:pPr>
                      <a:r>
                        <a:rPr lang="en-US" sz="700">
                          <a:effectLst/>
                        </a:rPr>
                        <a:t>Relative has MS</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38.8319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6.676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5.817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25.747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51.916</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813846152"/>
                  </a:ext>
                </a:extLst>
              </a:tr>
              <a:tr h="222604">
                <a:tc>
                  <a:txBody>
                    <a:bodyPr/>
                    <a:lstStyle/>
                    <a:p>
                      <a:pPr marL="0" marR="0">
                        <a:lnSpc>
                          <a:spcPct val="107000"/>
                        </a:lnSpc>
                        <a:spcBef>
                          <a:spcPts val="0"/>
                        </a:spcBef>
                        <a:spcAft>
                          <a:spcPts val="0"/>
                        </a:spcAft>
                      </a:pPr>
                      <a:r>
                        <a:rPr lang="en-US" sz="700">
                          <a:effectLst/>
                        </a:rPr>
                        <a:t>None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376.1461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183.727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2.047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0.041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16.041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736.251</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3863946456"/>
                  </a:ext>
                </a:extLst>
              </a:tr>
              <a:tr h="222604">
                <a:tc>
                  <a:txBody>
                    <a:bodyPr/>
                    <a:lstStyle/>
                    <a:p>
                      <a:pPr marL="0" marR="0">
                        <a:lnSpc>
                          <a:spcPct val="107000"/>
                        </a:lnSpc>
                        <a:spcBef>
                          <a:spcPts val="0"/>
                        </a:spcBef>
                        <a:spcAft>
                          <a:spcPts val="0"/>
                        </a:spcAft>
                      </a:pPr>
                      <a:r>
                        <a:rPr lang="en-US" sz="700">
                          <a:effectLst/>
                        </a:rPr>
                        <a:t>I have MS</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47.7738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10.134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4.714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27.911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67.637</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141136521"/>
                  </a:ext>
                </a:extLst>
              </a:tr>
              <a:tr h="222604">
                <a:tc>
                  <a:txBody>
                    <a:bodyPr/>
                    <a:lstStyle/>
                    <a:p>
                      <a:pPr marL="0" marR="0">
                        <a:lnSpc>
                          <a:spcPct val="107000"/>
                        </a:lnSpc>
                        <a:spcBef>
                          <a:spcPts val="0"/>
                        </a:spcBef>
                        <a:spcAft>
                          <a:spcPts val="0"/>
                        </a:spcAft>
                      </a:pPr>
                      <a:r>
                        <a:rPr lang="en-US" sz="700">
                          <a:effectLst/>
                        </a:rPr>
                        <a:t>Spouse has MS</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53.0393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11.591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4.576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30.322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75.757</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1330758706"/>
                  </a:ext>
                </a:extLst>
              </a:tr>
              <a:tr h="222604">
                <a:tc>
                  <a:txBody>
                    <a:bodyPr/>
                    <a:lstStyle/>
                    <a:p>
                      <a:pPr marL="0" marR="0">
                        <a:lnSpc>
                          <a:spcPct val="107000"/>
                        </a:lnSpc>
                        <a:spcBef>
                          <a:spcPts val="0"/>
                        </a:spcBef>
                        <a:spcAft>
                          <a:spcPts val="0"/>
                        </a:spcAft>
                      </a:pPr>
                      <a:r>
                        <a:rPr lang="en-US" sz="700">
                          <a:effectLst/>
                        </a:rPr>
                        <a:t>TX</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52.9261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23.346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2.267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0.023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7.169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98.684</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768927440"/>
                  </a:ext>
                </a:extLst>
              </a:tr>
              <a:tr h="222604">
                <a:tc>
                  <a:txBody>
                    <a:bodyPr/>
                    <a:lstStyle/>
                    <a:p>
                      <a:pPr marL="0" marR="0">
                        <a:lnSpc>
                          <a:spcPct val="107000"/>
                        </a:lnSpc>
                        <a:spcBef>
                          <a:spcPts val="0"/>
                        </a:spcBef>
                        <a:spcAft>
                          <a:spcPts val="0"/>
                        </a:spcAft>
                      </a:pPr>
                      <a:r>
                        <a:rPr lang="en-US" sz="700">
                          <a:effectLst/>
                        </a:rPr>
                        <a:t>CO</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58.2961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16.481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3.537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25.994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90.598</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330089822"/>
                  </a:ext>
                </a:extLst>
              </a:tr>
              <a:tr h="222604">
                <a:tc>
                  <a:txBody>
                    <a:bodyPr/>
                    <a:lstStyle/>
                    <a:p>
                      <a:pPr marL="0" marR="0">
                        <a:lnSpc>
                          <a:spcPct val="107000"/>
                        </a:lnSpc>
                        <a:spcBef>
                          <a:spcPts val="0"/>
                        </a:spcBef>
                        <a:spcAft>
                          <a:spcPts val="0"/>
                        </a:spcAft>
                      </a:pPr>
                      <a:r>
                        <a:rPr lang="en-US" sz="700">
                          <a:effectLst/>
                        </a:rPr>
                        <a:t>VA</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71.4748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20.784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3.439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30.739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112.211</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1589632133"/>
                  </a:ext>
                </a:extLst>
              </a:tr>
              <a:tr h="222604">
                <a:tc>
                  <a:txBody>
                    <a:bodyPr/>
                    <a:lstStyle/>
                    <a:p>
                      <a:pPr marL="0" marR="0">
                        <a:lnSpc>
                          <a:spcPct val="107000"/>
                        </a:lnSpc>
                        <a:spcBef>
                          <a:spcPts val="0"/>
                        </a:spcBef>
                        <a:spcAft>
                          <a:spcPts val="0"/>
                        </a:spcAft>
                      </a:pPr>
                      <a:r>
                        <a:rPr lang="en-US" sz="700">
                          <a:effectLst/>
                        </a:rPr>
                        <a:t>CT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65.2014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18.436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3.537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29.067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101.335</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9742260"/>
                  </a:ext>
                </a:extLst>
              </a:tr>
              <a:tr h="222604">
                <a:tc>
                  <a:txBody>
                    <a:bodyPr/>
                    <a:lstStyle/>
                    <a:p>
                      <a:pPr marL="0" marR="0">
                        <a:lnSpc>
                          <a:spcPct val="107000"/>
                        </a:lnSpc>
                        <a:spcBef>
                          <a:spcPts val="0"/>
                        </a:spcBef>
                        <a:spcAft>
                          <a:spcPts val="0"/>
                        </a:spcAft>
                      </a:pPr>
                      <a:r>
                        <a:rPr lang="en-US" sz="700">
                          <a:effectLst/>
                        </a:rPr>
                        <a:t>NH</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284.995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69.66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4.091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148.461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421.529</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129680366"/>
                  </a:ext>
                </a:extLst>
              </a:tr>
              <a:tr h="222604">
                <a:tc>
                  <a:txBody>
                    <a:bodyPr/>
                    <a:lstStyle/>
                    <a:p>
                      <a:pPr marL="0" marR="0">
                        <a:lnSpc>
                          <a:spcPct val="107000"/>
                        </a:lnSpc>
                        <a:spcBef>
                          <a:spcPts val="0"/>
                        </a:spcBef>
                        <a:spcAft>
                          <a:spcPts val="0"/>
                        </a:spcAft>
                      </a:pPr>
                      <a:r>
                        <a:rPr lang="en-US" sz="700">
                          <a:effectLst/>
                        </a:rPr>
                        <a:t>NE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188.3212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68.572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2.746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53.92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322.723</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4270268997"/>
                  </a:ext>
                </a:extLst>
              </a:tr>
              <a:tr h="222604">
                <a:tc>
                  <a:txBody>
                    <a:bodyPr/>
                    <a:lstStyle/>
                    <a:p>
                      <a:pPr marL="0" marR="0">
                        <a:lnSpc>
                          <a:spcPct val="107000"/>
                        </a:lnSpc>
                        <a:spcBef>
                          <a:spcPts val="0"/>
                        </a:spcBef>
                        <a:spcAft>
                          <a:spcPts val="0"/>
                        </a:spcAft>
                      </a:pPr>
                      <a:r>
                        <a:rPr lang="en-US" sz="700">
                          <a:effectLst/>
                        </a:rPr>
                        <a:t>Family and Friends</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23.6098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5.397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4.375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13.032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34.187</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702769723"/>
                  </a:ext>
                </a:extLst>
              </a:tr>
              <a:tr h="222604">
                <a:tc>
                  <a:txBody>
                    <a:bodyPr/>
                    <a:lstStyle/>
                    <a:p>
                      <a:pPr marL="0" marR="0">
                        <a:lnSpc>
                          <a:spcPct val="107000"/>
                        </a:lnSpc>
                        <a:spcBef>
                          <a:spcPts val="0"/>
                        </a:spcBef>
                        <a:spcAft>
                          <a:spcPts val="0"/>
                        </a:spcAft>
                      </a:pPr>
                      <a:r>
                        <a:rPr lang="en-US" sz="700">
                          <a:effectLst/>
                        </a:rPr>
                        <a:t>Other</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32.159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9.689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3.319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13.169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51.149</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864338069"/>
                  </a:ext>
                </a:extLst>
              </a:tr>
              <a:tr h="222604">
                <a:tc>
                  <a:txBody>
                    <a:bodyPr/>
                    <a:lstStyle/>
                    <a:p>
                      <a:pPr marL="0" marR="0">
                        <a:lnSpc>
                          <a:spcPct val="107000"/>
                        </a:lnSpc>
                        <a:spcBef>
                          <a:spcPts val="0"/>
                        </a:spcBef>
                        <a:spcAft>
                          <a:spcPts val="0"/>
                        </a:spcAft>
                      </a:pPr>
                      <a:r>
                        <a:rPr lang="en-US" sz="700">
                          <a:effectLst/>
                        </a:rPr>
                        <a:t>Female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-33.9082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4.177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-8.118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-42.095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dirty="0">
                          <a:effectLst/>
                        </a:rPr>
                        <a:t>-25.721</a:t>
                      </a:r>
                      <a:endParaRPr lang="en-US" sz="700" dirty="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1268271560"/>
                  </a:ext>
                </a:extLst>
              </a:tr>
            </a:tbl>
          </a:graphicData>
        </a:graphic>
      </p:graphicFrame>
      <p:sp>
        <p:nvSpPr>
          <p:cNvPr id="5" name="Rectangle 4">
            <a:extLst>
              <a:ext uri="{FF2B5EF4-FFF2-40B4-BE49-F238E27FC236}">
                <a16:creationId xmlns:a16="http://schemas.microsoft.com/office/drawing/2014/main" id="{9CF37844-AEDA-4072-BBBE-F85F9A330A9A}"/>
              </a:ext>
            </a:extLst>
          </p:cNvPr>
          <p:cNvSpPr/>
          <p:nvPr/>
        </p:nvSpPr>
        <p:spPr>
          <a:xfrm>
            <a:off x="164840" y="824189"/>
            <a:ext cx="8883365" cy="369332"/>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OLS Regression results indicated the following variables were significant at the 95% level.</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901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a:xfrm>
            <a:off x="838200" y="1455576"/>
            <a:ext cx="10515600" cy="4721387"/>
          </a:xfrm>
        </p:spPr>
        <p:txBody>
          <a:bodyPr>
            <a:normAutofit fontScale="77500" lnSpcReduction="20000"/>
          </a:bodyPr>
          <a:lstStyle/>
          <a:p>
            <a:pPr marL="0" indent="0">
              <a:buNone/>
            </a:pPr>
            <a:r>
              <a:rPr lang="en-US" b="1" dirty="0"/>
              <a:t>SECOND PRIORITY: DIGITAL/SOCIAL ACQUISITION</a:t>
            </a:r>
          </a:p>
          <a:p>
            <a:r>
              <a:rPr lang="en-US" dirty="0"/>
              <a:t>What are the greatest opportunities for digital marketing investments? Where have we seen the greatest ROI?</a:t>
            </a:r>
          </a:p>
          <a:p>
            <a:r>
              <a:rPr lang="en-US" dirty="0"/>
              <a:t>Once someone is registered, what tactics and behaviors drive fundraising, and at what times leading up to the event?</a:t>
            </a:r>
          </a:p>
          <a:p>
            <a:r>
              <a:rPr lang="en-US" dirty="0"/>
              <a:t>What behavioral data do you see about usage of our fundraising tools and how it may or may not relate to performance of top fundraisers?</a:t>
            </a:r>
          </a:p>
          <a:p>
            <a:r>
              <a:rPr lang="en-US" dirty="0"/>
              <a:t>Despite increasing our digital advertising spend, acquisition continues to trend downward overall. Why? Is it an issue of needing more traffic, better targeting, or a conversion rate issue that needs to be addressed through the registration process? What can we do to reverse the trend? </a:t>
            </a:r>
          </a:p>
          <a:p>
            <a:pPr marL="0" indent="0">
              <a:buNone/>
            </a:pPr>
            <a:endParaRPr lang="en-US" b="1" dirty="0"/>
          </a:p>
          <a:p>
            <a:pPr marL="0" indent="0">
              <a:buNone/>
            </a:pPr>
            <a:r>
              <a:rPr lang="en-US" b="1" dirty="0"/>
              <a:t>FINALLY:</a:t>
            </a:r>
          </a:p>
          <a:p>
            <a:r>
              <a:rPr lang="en-US" dirty="0"/>
              <a:t>As you studied this data, is there something else that came up as an insight into our operations that the questions above do not capture?</a:t>
            </a:r>
          </a:p>
        </p:txBody>
      </p:sp>
    </p:spTree>
    <p:extLst>
      <p:ext uri="{BB962C8B-B14F-4D97-AF65-F5344CB8AC3E}">
        <p14:creationId xmlns:p14="http://schemas.microsoft.com/office/powerpoint/2010/main" val="2331914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2" name="Rectangle 1">
            <a:extLst>
              <a:ext uri="{FF2B5EF4-FFF2-40B4-BE49-F238E27FC236}">
                <a16:creationId xmlns:a16="http://schemas.microsoft.com/office/drawing/2014/main" id="{5A074573-7AAA-482B-BC9F-A3277719E7B8}"/>
              </a:ext>
            </a:extLst>
          </p:cNvPr>
          <p:cNvSpPr/>
          <p:nvPr/>
        </p:nvSpPr>
        <p:spPr>
          <a:xfrm>
            <a:off x="101082" y="641922"/>
            <a:ext cx="11989836" cy="5632311"/>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Participants: Results</a:t>
            </a: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dirty="0"/>
              <a:t>Total of All Confirmed Gifts for Participants from New Hampshire are $285 higher</a:t>
            </a:r>
          </a:p>
          <a:p>
            <a:pPr marL="742950" lvl="1" indent="-285750">
              <a:buFont typeface="Arial" panose="020B0604020202020204" pitchFamily="34" charset="0"/>
              <a:buChar char="•"/>
            </a:pPr>
            <a:r>
              <a:rPr lang="en-US" sz="2000" dirty="0"/>
              <a:t>Nebraska ($188.32)</a:t>
            </a:r>
          </a:p>
          <a:p>
            <a:pPr marL="742950" lvl="1" indent="-285750">
              <a:buFont typeface="Arial" panose="020B0604020202020204" pitchFamily="34" charset="0"/>
              <a:buChar char="•"/>
            </a:pPr>
            <a:r>
              <a:rPr lang="en-US" sz="2000" dirty="0"/>
              <a:t>Virginia ($71.48)</a:t>
            </a:r>
          </a:p>
          <a:p>
            <a:pPr marL="742950" lvl="1" indent="-285750">
              <a:buFont typeface="Arial" panose="020B0604020202020204" pitchFamily="34" charset="0"/>
              <a:buChar char="•"/>
            </a:pPr>
            <a:r>
              <a:rPr lang="en-US" sz="2000" dirty="0"/>
              <a:t>Connecticut ($65.20)</a:t>
            </a:r>
          </a:p>
          <a:p>
            <a:pPr marL="742950" lvl="1" indent="-285750">
              <a:buFont typeface="Arial" panose="020B0604020202020204" pitchFamily="34" charset="0"/>
              <a:buChar char="•"/>
            </a:pPr>
            <a:r>
              <a:rPr lang="en-US" sz="2000" dirty="0"/>
              <a:t>Colorado ($58.30)</a:t>
            </a:r>
          </a:p>
          <a:p>
            <a:pPr marL="742950" lvl="1" indent="-285750">
              <a:buFont typeface="Arial" panose="020B0604020202020204" pitchFamily="34" charset="0"/>
              <a:buChar char="•"/>
            </a:pPr>
            <a:r>
              <a:rPr lang="en-US" sz="2000" dirty="0"/>
              <a:t>Texas ($52.93)</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Total of All Confirmed Gifts for Participants without a connection to MS are $376.15 higher </a:t>
            </a:r>
          </a:p>
          <a:p>
            <a:pPr marL="1200150" lvl="2" indent="-285750">
              <a:buFont typeface="Arial" panose="020B0604020202020204" pitchFamily="34" charset="0"/>
              <a:buChar char="•"/>
            </a:pPr>
            <a:r>
              <a:rPr lang="en-US" sz="2000" dirty="0"/>
              <a:t>Spouse has MS ($53.04)</a:t>
            </a:r>
          </a:p>
          <a:p>
            <a:pPr marL="1200150" lvl="2" indent="-285750">
              <a:buFont typeface="Arial" panose="020B0604020202020204" pitchFamily="34" charset="0"/>
              <a:buChar char="•"/>
            </a:pPr>
            <a:r>
              <a:rPr lang="en-US" sz="2000" dirty="0"/>
              <a:t>I have MS ($47.77)</a:t>
            </a:r>
          </a:p>
          <a:p>
            <a:pPr marL="1200150" lvl="2" indent="-285750">
              <a:buFont typeface="Arial" panose="020B0604020202020204" pitchFamily="34" charset="0"/>
              <a:buChar char="•"/>
            </a:pPr>
            <a:r>
              <a:rPr lang="en-US" sz="2000" dirty="0"/>
              <a:t>Relative has MS ($38.83)</a:t>
            </a:r>
          </a:p>
          <a:p>
            <a:pPr lvl="2"/>
            <a:endParaRPr lang="en-US" sz="2000" dirty="0"/>
          </a:p>
          <a:p>
            <a:pPr marL="285750" indent="-285750">
              <a:buFont typeface="Arial" panose="020B0604020202020204" pitchFamily="34" charset="0"/>
              <a:buChar char="•"/>
            </a:pPr>
            <a:r>
              <a:rPr lang="en-US" sz="2000" dirty="0"/>
              <a:t>Occupation w/ largest positive impact on a participant’s Total of All Confirmed Gifts is Consulting ($123.23)</a:t>
            </a:r>
          </a:p>
          <a:p>
            <a:pPr marL="742950" lvl="1" indent="-285750">
              <a:buFont typeface="Arial" panose="020B0604020202020204" pitchFamily="34" charset="0"/>
              <a:buChar char="•"/>
            </a:pPr>
            <a:r>
              <a:rPr lang="en-US" sz="2000" dirty="0"/>
              <a:t>Legal/Paralegal ($80.74)</a:t>
            </a:r>
          </a:p>
          <a:p>
            <a:pPr marL="742950" lvl="1" indent="-285750">
              <a:buFont typeface="Arial" panose="020B0604020202020204" pitchFamily="34" charset="0"/>
              <a:buChar char="•"/>
            </a:pPr>
            <a:r>
              <a:rPr lang="en-US" sz="2000" dirty="0"/>
              <a:t>Real Estate ($50.08)</a:t>
            </a:r>
          </a:p>
          <a:p>
            <a:pPr marL="742950" lvl="1" indent="-285750">
              <a:buFont typeface="Arial" panose="020B0604020202020204" pitchFamily="34" charset="0"/>
              <a:buChar char="•"/>
            </a:pPr>
            <a:r>
              <a:rPr lang="en-US" sz="2000" dirty="0"/>
              <a:t>Executive/Management ($40.36) </a:t>
            </a:r>
          </a:p>
          <a:p>
            <a:pPr marL="742950" lvl="1" indent="-285750">
              <a:buFont typeface="Arial" panose="020B0604020202020204" pitchFamily="34" charset="0"/>
              <a:buChar char="•"/>
            </a:pPr>
            <a:r>
              <a:rPr lang="en-US" sz="2000" dirty="0"/>
              <a:t>Healthcare ($30.16)</a:t>
            </a:r>
          </a:p>
        </p:txBody>
      </p:sp>
    </p:spTree>
    <p:extLst>
      <p:ext uri="{BB962C8B-B14F-4D97-AF65-F5344CB8AC3E}">
        <p14:creationId xmlns:p14="http://schemas.microsoft.com/office/powerpoint/2010/main" val="1198413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5A074573-7AAA-482B-BC9F-A3277719E7B8}"/>
              </a:ext>
            </a:extLst>
          </p:cNvPr>
          <p:cNvSpPr/>
          <p:nvPr/>
        </p:nvSpPr>
        <p:spPr>
          <a:xfrm>
            <a:off x="265923" y="598621"/>
            <a:ext cx="11989836" cy="6186309"/>
          </a:xfrm>
          <a:prstGeom prst="rect">
            <a:avLst/>
          </a:prstGeom>
        </p:spPr>
        <p:txBody>
          <a:bodyPr wrap="square">
            <a:spAutoFit/>
          </a:bodyPr>
          <a:lstStyle/>
          <a:p>
            <a:r>
              <a:rPr lang="en-US" b="1" dirty="0"/>
              <a:t>Donations:</a:t>
            </a:r>
          </a:p>
          <a:p>
            <a:r>
              <a:rPr lang="en-US" dirty="0"/>
              <a:t>Gift amounts in excess of 212.50 were eliminated from the forecast using the 1.5(IQR) plus/minus the upper/lower quartile method.</a:t>
            </a:r>
          </a:p>
          <a:p>
            <a:r>
              <a:rPr lang="en-US" dirty="0"/>
              <a:t> </a:t>
            </a:r>
          </a:p>
          <a:p>
            <a:r>
              <a:rPr lang="en-US" dirty="0"/>
              <a:t>Initial regression results yielded an adjusted R^2 of 0.037. </a:t>
            </a:r>
          </a:p>
          <a:p>
            <a:pPr marL="285750" indent="-285750">
              <a:buFont typeface="Arial" panose="020B0604020202020204" pitchFamily="34" charset="0"/>
              <a:buChar char="•"/>
            </a:pPr>
            <a:r>
              <a:rPr lang="en-US" dirty="0"/>
              <a:t>Both online and offline donations exhibited the fixed amounts pattern initially observed in preliminary results. </a:t>
            </a:r>
          </a:p>
          <a:p>
            <a:pPr marL="285750" indent="-285750">
              <a:buFont typeface="Arial" panose="020B0604020202020204" pitchFamily="34" charset="0"/>
              <a:buChar char="•"/>
            </a:pPr>
            <a:r>
              <a:rPr lang="en-US" dirty="0"/>
              <a:t>For both methods, the 25% quartile was $25, the 50% quartile was $50 and the 75% quartile was $100. </a:t>
            </a:r>
          </a:p>
          <a:p>
            <a:pPr marL="285750" indent="-285750">
              <a:buFont typeface="Arial" panose="020B0604020202020204" pitchFamily="34" charset="0"/>
              <a:buChar char="•"/>
            </a:pPr>
            <a:r>
              <a:rPr lang="en-US" dirty="0"/>
              <a:t>Gifts were then grouped amount buckets to identify those donors most associated with each bucket. </a:t>
            </a:r>
          </a:p>
          <a:p>
            <a:r>
              <a:rPr lang="en-US" dirty="0"/>
              <a:t> </a:t>
            </a:r>
          </a:p>
          <a:p>
            <a:r>
              <a:rPr lang="en-US" dirty="0"/>
              <a:t>The following buckets index was developed for modeling as the new dependent variable.</a:t>
            </a:r>
          </a:p>
          <a:p>
            <a:r>
              <a:rPr lang="en-US" dirty="0"/>
              <a:t> </a:t>
            </a:r>
          </a:p>
          <a:p>
            <a:pPr lvl="4"/>
            <a:r>
              <a:rPr lang="en-US" dirty="0"/>
              <a:t>Less than 25 (0+(gift amount/25))</a:t>
            </a:r>
          </a:p>
          <a:p>
            <a:pPr lvl="4"/>
            <a:r>
              <a:rPr lang="en-US" dirty="0"/>
              <a:t>25 to 50 (1+(gift amount/50))</a:t>
            </a:r>
          </a:p>
          <a:p>
            <a:pPr lvl="4"/>
            <a:r>
              <a:rPr lang="en-US" dirty="0"/>
              <a:t>51 to 100 (2+(gift amount/100))</a:t>
            </a:r>
          </a:p>
          <a:p>
            <a:pPr lvl="4"/>
            <a:r>
              <a:rPr lang="en-US" dirty="0"/>
              <a:t>Over 100 (3+(gift amount/150000))</a:t>
            </a:r>
          </a:p>
          <a:p>
            <a:r>
              <a:rPr lang="en-US" dirty="0"/>
              <a:t>  </a:t>
            </a:r>
          </a:p>
          <a:p>
            <a:r>
              <a:rPr lang="en-US" dirty="0"/>
              <a:t>Index calculation helped identify buckets and to create a weight to indicate if a donor is more likely to give 25 or 50 than a simple '1' would provide.</a:t>
            </a:r>
          </a:p>
          <a:p>
            <a:r>
              <a:rPr lang="en-US" dirty="0"/>
              <a:t> </a:t>
            </a:r>
          </a:p>
          <a:p>
            <a:r>
              <a:rPr lang="en-US" dirty="0"/>
              <a:t>The gift bucket index isolated the lump sums preferred by donors, but only increased the Adjusted R^2 to 0.042. </a:t>
            </a:r>
          </a:p>
          <a:p>
            <a:pPr marL="285750" indent="-285750">
              <a:buFont typeface="Arial" panose="020B0604020202020204" pitchFamily="34" charset="0"/>
              <a:buChar char="•"/>
            </a:pPr>
            <a:r>
              <a:rPr lang="en-US" dirty="0"/>
              <a:t>Very little explained by the data regarding the amount of money donors give. </a:t>
            </a:r>
          </a:p>
          <a:p>
            <a:pPr marL="285750" indent="-285750">
              <a:buFont typeface="Arial" panose="020B0604020202020204" pitchFamily="34" charset="0"/>
              <a:buChar char="•"/>
            </a:pPr>
            <a:r>
              <a:rPr lang="en-US" dirty="0"/>
              <a:t>Model for donations was not pursued further. </a:t>
            </a:r>
          </a:p>
        </p:txBody>
      </p:sp>
    </p:spTree>
    <p:extLst>
      <p:ext uri="{BB962C8B-B14F-4D97-AF65-F5344CB8AC3E}">
        <p14:creationId xmlns:p14="http://schemas.microsoft.com/office/powerpoint/2010/main" val="2113642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Takeaways</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4809636"/>
          </a:xfrm>
        </p:spPr>
        <p:txBody>
          <a:bodyPr>
            <a:normAutofit fontScale="92500" lnSpcReduction="10000"/>
          </a:bodyPr>
          <a:lstStyle/>
          <a:p>
            <a:pPr marL="0" indent="0">
              <a:buNone/>
            </a:pPr>
            <a:r>
              <a:rPr lang="en-US" dirty="0"/>
              <a:t>Greatest growth opportunities for new corporate teams </a:t>
            </a:r>
          </a:p>
          <a:p>
            <a:r>
              <a:rPr lang="en-US" dirty="0"/>
              <a:t>Consulting, </a:t>
            </a:r>
          </a:p>
          <a:p>
            <a:r>
              <a:rPr lang="en-US" dirty="0"/>
              <a:t>Legal and Paralegal, </a:t>
            </a:r>
          </a:p>
          <a:p>
            <a:r>
              <a:rPr lang="en-US" dirty="0"/>
              <a:t>Real Estate, Rental, and Leasing, </a:t>
            </a:r>
          </a:p>
          <a:p>
            <a:r>
              <a:rPr lang="en-US" dirty="0"/>
              <a:t>Executive/Management, </a:t>
            </a:r>
          </a:p>
          <a:p>
            <a:r>
              <a:rPr lang="en-US" dirty="0"/>
              <a:t>Healthcare. </a:t>
            </a:r>
          </a:p>
          <a:p>
            <a:endParaRPr lang="en-US" dirty="0"/>
          </a:p>
          <a:p>
            <a:r>
              <a:rPr lang="en-US" dirty="0"/>
              <a:t>By scanning the local market for each event and undertaking efforts to recruit and solidify participation with key firms in each of these industries, it would be easy to pair these opportunities with specific markets and events.</a:t>
            </a:r>
          </a:p>
          <a:p>
            <a:endParaRPr lang="en-US" dirty="0"/>
          </a:p>
        </p:txBody>
      </p:sp>
    </p:spTree>
    <p:extLst>
      <p:ext uri="{BB962C8B-B14F-4D97-AF65-F5344CB8AC3E}">
        <p14:creationId xmlns:p14="http://schemas.microsoft.com/office/powerpoint/2010/main" val="3806057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Takeaways</a:t>
            </a:r>
          </a:p>
        </p:txBody>
      </p:sp>
      <p:graphicFrame>
        <p:nvGraphicFramePr>
          <p:cNvPr id="2" name="Content Placeholder 1">
            <a:extLst>
              <a:ext uri="{FF2B5EF4-FFF2-40B4-BE49-F238E27FC236}">
                <a16:creationId xmlns:a16="http://schemas.microsoft.com/office/drawing/2014/main" id="{FF5F7F37-A4D1-4F0D-8D14-2AF841DEF85B}"/>
              </a:ext>
            </a:extLst>
          </p:cNvPr>
          <p:cNvGraphicFramePr>
            <a:graphicFrameLocks noGrp="1"/>
          </p:cNvGraphicFramePr>
          <p:nvPr>
            <p:ph idx="1"/>
            <p:extLst>
              <p:ext uri="{D42A27DB-BD31-4B8C-83A1-F6EECF244321}">
                <p14:modId xmlns:p14="http://schemas.microsoft.com/office/powerpoint/2010/main" val="2873004160"/>
              </p:ext>
            </p:extLst>
          </p:nvPr>
        </p:nvGraphicFramePr>
        <p:xfrm>
          <a:off x="111252" y="1199197"/>
          <a:ext cx="8008047" cy="1524000"/>
        </p:xfrm>
        <a:graphic>
          <a:graphicData uri="http://schemas.openxmlformats.org/drawingml/2006/table">
            <a:tbl>
              <a:tblPr firstRow="1" firstCol="1" bandRow="1">
                <a:tableStyleId>{5C22544A-7EE6-4342-B048-85BDC9FD1C3A}</a:tableStyleId>
              </a:tblPr>
              <a:tblGrid>
                <a:gridCol w="1912073">
                  <a:extLst>
                    <a:ext uri="{9D8B030D-6E8A-4147-A177-3AD203B41FA5}">
                      <a16:colId xmlns:a16="http://schemas.microsoft.com/office/drawing/2014/main" val="453999515"/>
                    </a:ext>
                  </a:extLst>
                </a:gridCol>
                <a:gridCol w="1108693">
                  <a:extLst>
                    <a:ext uri="{9D8B030D-6E8A-4147-A177-3AD203B41FA5}">
                      <a16:colId xmlns:a16="http://schemas.microsoft.com/office/drawing/2014/main" val="3961278030"/>
                    </a:ext>
                  </a:extLst>
                </a:gridCol>
                <a:gridCol w="951254">
                  <a:extLst>
                    <a:ext uri="{9D8B030D-6E8A-4147-A177-3AD203B41FA5}">
                      <a16:colId xmlns:a16="http://schemas.microsoft.com/office/drawing/2014/main" val="747820991"/>
                    </a:ext>
                  </a:extLst>
                </a:gridCol>
                <a:gridCol w="963026">
                  <a:extLst>
                    <a:ext uri="{9D8B030D-6E8A-4147-A177-3AD203B41FA5}">
                      <a16:colId xmlns:a16="http://schemas.microsoft.com/office/drawing/2014/main" val="3802718515"/>
                    </a:ext>
                  </a:extLst>
                </a:gridCol>
                <a:gridCol w="994661">
                  <a:extLst>
                    <a:ext uri="{9D8B030D-6E8A-4147-A177-3AD203B41FA5}">
                      <a16:colId xmlns:a16="http://schemas.microsoft.com/office/drawing/2014/main" val="150402946"/>
                    </a:ext>
                  </a:extLst>
                </a:gridCol>
                <a:gridCol w="1024824">
                  <a:extLst>
                    <a:ext uri="{9D8B030D-6E8A-4147-A177-3AD203B41FA5}">
                      <a16:colId xmlns:a16="http://schemas.microsoft.com/office/drawing/2014/main" val="1899910125"/>
                    </a:ext>
                  </a:extLst>
                </a:gridCol>
                <a:gridCol w="1053516">
                  <a:extLst>
                    <a:ext uri="{9D8B030D-6E8A-4147-A177-3AD203B41FA5}">
                      <a16:colId xmlns:a16="http://schemas.microsoft.com/office/drawing/2014/main" val="186778630"/>
                    </a:ext>
                  </a:extLst>
                </a:gridCol>
              </a:tblGrid>
              <a:tr h="190500">
                <a:tc>
                  <a:txBody>
                    <a:bodyPr/>
                    <a:lstStyle/>
                    <a:p>
                      <a:pPr marL="0" marR="0">
                        <a:lnSpc>
                          <a:spcPct val="107000"/>
                        </a:lnSpc>
                        <a:spcBef>
                          <a:spcPts val="0"/>
                        </a:spcBef>
                        <a:spcAft>
                          <a:spcPts val="0"/>
                        </a:spcAft>
                      </a:pPr>
                      <a:r>
                        <a:rPr lang="en-US" sz="1000">
                          <a:effectLst/>
                        </a:rPr>
                        <a:t>Occupation</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2016</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Grand Total</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88466721"/>
                  </a:ext>
                </a:extLst>
              </a:tr>
              <a:tr h="190500">
                <a:tc>
                  <a:txBody>
                    <a:bodyPr/>
                    <a:lstStyle/>
                    <a:p>
                      <a:pPr marL="0" marR="0">
                        <a:lnSpc>
                          <a:spcPct val="107000"/>
                        </a:lnSpc>
                        <a:spcBef>
                          <a:spcPts val="0"/>
                        </a:spcBef>
                        <a:spcAft>
                          <a:spcPts val="0"/>
                        </a:spcAft>
                      </a:pPr>
                      <a:r>
                        <a:rPr lang="en-US" sz="1000">
                          <a:effectLst/>
                        </a:rPr>
                        <a:t>Engineering</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$456,374.71</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$537,343.27</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$478,919.37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$449,985.70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$398,437.34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$2,321,060.39</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697143375"/>
                  </a:ext>
                </a:extLst>
              </a:tr>
              <a:tr h="190500">
                <a:tc>
                  <a:txBody>
                    <a:bodyPr/>
                    <a:lstStyle/>
                    <a:p>
                      <a:pPr marL="0" marR="0">
                        <a:lnSpc>
                          <a:spcPct val="107000"/>
                        </a:lnSpc>
                        <a:spcBef>
                          <a:spcPts val="0"/>
                        </a:spcBef>
                        <a:spcAft>
                          <a:spcPts val="0"/>
                        </a:spcAft>
                      </a:pPr>
                      <a:r>
                        <a:rPr lang="en-US" sz="1000">
                          <a:effectLst/>
                        </a:rPr>
                        <a:t>Healthcare</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$435,681.65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$382,890.20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$373,307.24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$377,016.66</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$275,246.84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$1,844,142.59</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61092216"/>
                  </a:ext>
                </a:extLst>
              </a:tr>
              <a:tr h="190500">
                <a:tc>
                  <a:txBody>
                    <a:bodyPr/>
                    <a:lstStyle/>
                    <a:p>
                      <a:pPr marL="0" marR="0">
                        <a:lnSpc>
                          <a:spcPct val="107000"/>
                        </a:lnSpc>
                        <a:spcBef>
                          <a:spcPts val="0"/>
                        </a:spcBef>
                        <a:spcAft>
                          <a:spcPts val="0"/>
                        </a:spcAft>
                      </a:pPr>
                      <a:r>
                        <a:rPr lang="en-US" sz="1000">
                          <a:effectLst/>
                        </a:rPr>
                        <a:t>Executive/Management</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$377,943.13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$373,954.91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$300,286.70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$293,053.68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$221,119.92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$1,566,358.34</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72762068"/>
                  </a:ext>
                </a:extLst>
              </a:tr>
              <a:tr h="190500">
                <a:tc>
                  <a:txBody>
                    <a:bodyPr/>
                    <a:lstStyle/>
                    <a:p>
                      <a:pPr marL="0" marR="0">
                        <a:lnSpc>
                          <a:spcPct val="107000"/>
                        </a:lnSpc>
                        <a:spcBef>
                          <a:spcPts val="0"/>
                        </a:spcBef>
                        <a:spcAft>
                          <a:spcPts val="0"/>
                        </a:spcAft>
                      </a:pPr>
                      <a:r>
                        <a:rPr lang="en-US" sz="1000" dirty="0">
                          <a:effectLst/>
                        </a:rPr>
                        <a:t>Sales</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$328,339.00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$323,374.85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$309,457.82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$303,443.44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$267,385.18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$1,532,000.29</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782173131"/>
                  </a:ext>
                </a:extLst>
              </a:tr>
              <a:tr h="190500">
                <a:tc>
                  <a:txBody>
                    <a:bodyPr/>
                    <a:lstStyle/>
                    <a:p>
                      <a:pPr marL="0" marR="0">
                        <a:lnSpc>
                          <a:spcPct val="107000"/>
                        </a:lnSpc>
                        <a:spcBef>
                          <a:spcPts val="0"/>
                        </a:spcBef>
                        <a:spcAft>
                          <a:spcPts val="0"/>
                        </a:spcAft>
                      </a:pPr>
                      <a:r>
                        <a:rPr lang="en-US" sz="1000">
                          <a:effectLst/>
                        </a:rPr>
                        <a:t>Information Technology (IT)</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$275,593.63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$276,699.82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$289,836.03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$287,386.87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$197,507.25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$1,327,023.60</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575415966"/>
                  </a:ext>
                </a:extLst>
              </a:tr>
              <a:tr h="190500">
                <a:tc>
                  <a:txBody>
                    <a:bodyPr/>
                    <a:lstStyle/>
                    <a:p>
                      <a:pPr marL="0" marR="0">
                        <a:lnSpc>
                          <a:spcPct val="107000"/>
                        </a:lnSpc>
                        <a:spcBef>
                          <a:spcPts val="0"/>
                        </a:spcBef>
                        <a:spcAft>
                          <a:spcPts val="0"/>
                        </a:spcAft>
                      </a:pPr>
                      <a:r>
                        <a:rPr lang="en-US" sz="1000">
                          <a:effectLst/>
                        </a:rPr>
                        <a:t>Consulting</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$236,908.30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$221,782.01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$248,167.88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$224,704.91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$173,950.27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$1,105,513.37</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27954351"/>
                  </a:ext>
                </a:extLst>
              </a:tr>
              <a:tr h="190500">
                <a:tc>
                  <a:txBody>
                    <a:bodyPr/>
                    <a:lstStyle/>
                    <a:p>
                      <a:pPr marL="0" marR="0">
                        <a:lnSpc>
                          <a:spcPct val="107000"/>
                        </a:lnSpc>
                        <a:spcBef>
                          <a:spcPts val="0"/>
                        </a:spcBef>
                        <a:spcAft>
                          <a:spcPts val="0"/>
                        </a:spcAft>
                      </a:pPr>
                      <a:r>
                        <a:rPr lang="en-US" sz="1000" dirty="0">
                          <a:effectLst/>
                        </a:rPr>
                        <a:t>Education and Training</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$236,958.57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$212,514.05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$214,377.45</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$179,963.52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$150,621.02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$994,434.61</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04380521"/>
                  </a:ext>
                </a:extLst>
              </a:tr>
            </a:tbl>
          </a:graphicData>
        </a:graphic>
      </p:graphicFrame>
      <p:sp>
        <p:nvSpPr>
          <p:cNvPr id="3" name="Rectangle 1">
            <a:extLst>
              <a:ext uri="{FF2B5EF4-FFF2-40B4-BE49-F238E27FC236}">
                <a16:creationId xmlns:a16="http://schemas.microsoft.com/office/drawing/2014/main" id="{54FE8A89-F35E-4999-A54D-24A9100C74E9}"/>
              </a:ext>
            </a:extLst>
          </p:cNvPr>
          <p:cNvSpPr>
            <a:spLocks noChangeArrowheads="1"/>
          </p:cNvSpPr>
          <p:nvPr/>
        </p:nvSpPr>
        <p:spPr bwMode="auto">
          <a:xfrm>
            <a:off x="111251" y="987739"/>
            <a:ext cx="509831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Participants Occupation by Year and Total of All Confirmed </a:t>
            </a:r>
            <a:r>
              <a:rPr kumimoji="0" lang="en-US" altLang="en-US" sz="1100" b="1" i="0" u="none" strike="noStrike" cap="none" normalizeH="0" baseline="0" dirty="0">
                <a:ln>
                  <a:noFill/>
                </a:ln>
                <a:solidFill>
                  <a:schemeClr val="tx1"/>
                </a:solidFill>
                <a:effectLst/>
                <a:ea typeface="Times New Roman" panose="02020603050405020304" pitchFamily="18" charset="0"/>
              </a:rPr>
              <a:t>Gift</a:t>
            </a: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5E99D3DB-15AE-4815-881E-D41267940638}"/>
              </a:ext>
            </a:extLst>
          </p:cNvPr>
          <p:cNvGraphicFramePr>
            <a:graphicFrameLocks noGrp="1"/>
          </p:cNvGraphicFramePr>
          <p:nvPr>
            <p:extLst>
              <p:ext uri="{D42A27DB-BD31-4B8C-83A1-F6EECF244321}">
                <p14:modId xmlns:p14="http://schemas.microsoft.com/office/powerpoint/2010/main" val="1051911209"/>
              </p:ext>
            </p:extLst>
          </p:nvPr>
        </p:nvGraphicFramePr>
        <p:xfrm>
          <a:off x="8230551" y="1832508"/>
          <a:ext cx="3938712" cy="3703749"/>
        </p:xfrm>
        <a:graphic>
          <a:graphicData uri="http://schemas.openxmlformats.org/drawingml/2006/table">
            <a:tbl>
              <a:tblPr firstRow="1" firstCol="1" bandRow="1">
                <a:tableStyleId>{5C22544A-7EE6-4342-B048-85BDC9FD1C3A}</a:tableStyleId>
              </a:tblPr>
              <a:tblGrid>
                <a:gridCol w="2161488">
                  <a:extLst>
                    <a:ext uri="{9D8B030D-6E8A-4147-A177-3AD203B41FA5}">
                      <a16:colId xmlns:a16="http://schemas.microsoft.com/office/drawing/2014/main" val="3667165020"/>
                    </a:ext>
                  </a:extLst>
                </a:gridCol>
                <a:gridCol w="1777224">
                  <a:extLst>
                    <a:ext uri="{9D8B030D-6E8A-4147-A177-3AD203B41FA5}">
                      <a16:colId xmlns:a16="http://schemas.microsoft.com/office/drawing/2014/main" val="437064981"/>
                    </a:ext>
                  </a:extLst>
                </a:gridCol>
              </a:tblGrid>
              <a:tr h="176369">
                <a:tc>
                  <a:txBody>
                    <a:bodyPr/>
                    <a:lstStyle/>
                    <a:p>
                      <a:pPr marL="0" marR="0" algn="ctr">
                        <a:lnSpc>
                          <a:spcPct val="107000"/>
                        </a:lnSpc>
                        <a:spcBef>
                          <a:spcPts val="0"/>
                        </a:spcBef>
                        <a:spcAft>
                          <a:spcPts val="0"/>
                        </a:spcAft>
                      </a:pPr>
                      <a:r>
                        <a:rPr lang="en-US" sz="1000" dirty="0">
                          <a:effectLst/>
                        </a:rPr>
                        <a:t>Participant Occupation</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Total of All Confirmed Gifts($)</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70773183"/>
                  </a:ext>
                </a:extLst>
              </a:tr>
              <a:tr h="176369">
                <a:tc>
                  <a:txBody>
                    <a:bodyPr/>
                    <a:lstStyle/>
                    <a:p>
                      <a:pPr marL="0" marR="0" algn="ctr">
                        <a:lnSpc>
                          <a:spcPct val="107000"/>
                        </a:lnSpc>
                        <a:spcBef>
                          <a:spcPts val="0"/>
                        </a:spcBef>
                        <a:spcAft>
                          <a:spcPts val="0"/>
                        </a:spcAft>
                      </a:pPr>
                      <a:r>
                        <a:rPr lang="en-US" sz="1000" dirty="0">
                          <a:effectLst/>
                        </a:rPr>
                        <a:t>Engineering</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$2,321,060.39</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76276463"/>
                  </a:ext>
                </a:extLst>
              </a:tr>
              <a:tr h="176369">
                <a:tc>
                  <a:txBody>
                    <a:bodyPr/>
                    <a:lstStyle/>
                    <a:p>
                      <a:pPr marL="0" marR="0" algn="ctr">
                        <a:lnSpc>
                          <a:spcPct val="107000"/>
                        </a:lnSpc>
                        <a:spcBef>
                          <a:spcPts val="0"/>
                        </a:spcBef>
                        <a:spcAft>
                          <a:spcPts val="0"/>
                        </a:spcAft>
                      </a:pPr>
                      <a:r>
                        <a:rPr lang="en-US" sz="1000" dirty="0">
                          <a:effectLst/>
                        </a:rPr>
                        <a:t>Healthcare</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$1,844,142.59</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7252941"/>
                  </a:ext>
                </a:extLst>
              </a:tr>
              <a:tr h="176369">
                <a:tc>
                  <a:txBody>
                    <a:bodyPr/>
                    <a:lstStyle/>
                    <a:p>
                      <a:pPr marL="0" marR="0" algn="ctr">
                        <a:lnSpc>
                          <a:spcPct val="107000"/>
                        </a:lnSpc>
                        <a:spcBef>
                          <a:spcPts val="0"/>
                        </a:spcBef>
                        <a:spcAft>
                          <a:spcPts val="0"/>
                        </a:spcAft>
                      </a:pPr>
                      <a:r>
                        <a:rPr lang="en-US" sz="1000" dirty="0">
                          <a:effectLst/>
                        </a:rPr>
                        <a:t>Executive/Management</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$1,566,358.34</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45994908"/>
                  </a:ext>
                </a:extLst>
              </a:tr>
              <a:tr h="176369">
                <a:tc>
                  <a:txBody>
                    <a:bodyPr/>
                    <a:lstStyle/>
                    <a:p>
                      <a:pPr marL="0" marR="0" algn="ctr">
                        <a:lnSpc>
                          <a:spcPct val="107000"/>
                        </a:lnSpc>
                        <a:spcBef>
                          <a:spcPts val="0"/>
                        </a:spcBef>
                        <a:spcAft>
                          <a:spcPts val="0"/>
                        </a:spcAft>
                      </a:pPr>
                      <a:r>
                        <a:rPr lang="en-US" sz="1000" dirty="0">
                          <a:effectLst/>
                        </a:rPr>
                        <a:t>Sales</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$1,532,000.29</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35711967"/>
                  </a:ext>
                </a:extLst>
              </a:tr>
              <a:tr h="176369">
                <a:tc>
                  <a:txBody>
                    <a:bodyPr/>
                    <a:lstStyle/>
                    <a:p>
                      <a:pPr marL="0" marR="0" algn="ctr">
                        <a:lnSpc>
                          <a:spcPct val="107000"/>
                        </a:lnSpc>
                        <a:spcBef>
                          <a:spcPts val="0"/>
                        </a:spcBef>
                        <a:spcAft>
                          <a:spcPts val="0"/>
                        </a:spcAft>
                      </a:pPr>
                      <a:r>
                        <a:rPr lang="en-US" sz="1000" dirty="0">
                          <a:effectLst/>
                        </a:rPr>
                        <a:t>Information Technology (IT)</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$1,327,023.60</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58069109"/>
                  </a:ext>
                </a:extLst>
              </a:tr>
              <a:tr h="176369">
                <a:tc>
                  <a:txBody>
                    <a:bodyPr/>
                    <a:lstStyle/>
                    <a:p>
                      <a:pPr marL="0" marR="0" algn="ctr">
                        <a:lnSpc>
                          <a:spcPct val="107000"/>
                        </a:lnSpc>
                        <a:spcBef>
                          <a:spcPts val="0"/>
                        </a:spcBef>
                        <a:spcAft>
                          <a:spcPts val="0"/>
                        </a:spcAft>
                      </a:pPr>
                      <a:r>
                        <a:rPr lang="en-US" sz="1000" dirty="0">
                          <a:effectLst/>
                        </a:rPr>
                        <a:t>Consulting</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$1,105,513.37</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84229736"/>
                  </a:ext>
                </a:extLst>
              </a:tr>
              <a:tr h="176369">
                <a:tc>
                  <a:txBody>
                    <a:bodyPr/>
                    <a:lstStyle/>
                    <a:p>
                      <a:pPr marL="0" marR="0" algn="ctr">
                        <a:lnSpc>
                          <a:spcPct val="107000"/>
                        </a:lnSpc>
                        <a:spcBef>
                          <a:spcPts val="0"/>
                        </a:spcBef>
                        <a:spcAft>
                          <a:spcPts val="0"/>
                        </a:spcAft>
                      </a:pPr>
                      <a:r>
                        <a:rPr lang="en-US" sz="1000" dirty="0">
                          <a:effectLst/>
                        </a:rPr>
                        <a:t>Education and Training</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$994,434.61</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14682992"/>
                  </a:ext>
                </a:extLst>
              </a:tr>
              <a:tr h="176369">
                <a:tc>
                  <a:txBody>
                    <a:bodyPr/>
                    <a:lstStyle/>
                    <a:p>
                      <a:pPr marL="0" marR="0" algn="ctr">
                        <a:lnSpc>
                          <a:spcPct val="107000"/>
                        </a:lnSpc>
                        <a:spcBef>
                          <a:spcPts val="0"/>
                        </a:spcBef>
                        <a:spcAft>
                          <a:spcPts val="0"/>
                        </a:spcAft>
                      </a:pPr>
                      <a:r>
                        <a:rPr lang="en-US" sz="1000">
                          <a:effectLst/>
                        </a:rPr>
                        <a:t>Real Estate, Rental, and Leasing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$862,481.49</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74369015"/>
                  </a:ext>
                </a:extLst>
              </a:tr>
              <a:tr h="176369">
                <a:tc>
                  <a:txBody>
                    <a:bodyPr/>
                    <a:lstStyle/>
                    <a:p>
                      <a:pPr marL="0" marR="0" algn="ctr">
                        <a:lnSpc>
                          <a:spcPct val="107000"/>
                        </a:lnSpc>
                        <a:spcBef>
                          <a:spcPts val="0"/>
                        </a:spcBef>
                        <a:spcAft>
                          <a:spcPts val="0"/>
                        </a:spcAft>
                      </a:pPr>
                      <a:r>
                        <a:rPr lang="en-US" sz="1000">
                          <a:effectLst/>
                        </a:rPr>
                        <a:t>Banking and Financial Services</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$833,121.55</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24572230"/>
                  </a:ext>
                </a:extLst>
              </a:tr>
              <a:tr h="176369">
                <a:tc>
                  <a:txBody>
                    <a:bodyPr/>
                    <a:lstStyle/>
                    <a:p>
                      <a:pPr marL="0" marR="0" algn="ctr">
                        <a:lnSpc>
                          <a:spcPct val="107000"/>
                        </a:lnSpc>
                        <a:spcBef>
                          <a:spcPts val="0"/>
                        </a:spcBef>
                        <a:spcAft>
                          <a:spcPts val="0"/>
                        </a:spcAft>
                      </a:pPr>
                      <a:r>
                        <a:rPr lang="en-US" sz="1000">
                          <a:effectLst/>
                        </a:rPr>
                        <a:t>Legal and Paralegal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$792,718.61</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8027224"/>
                  </a:ext>
                </a:extLst>
              </a:tr>
              <a:tr h="176369">
                <a:tc>
                  <a:txBody>
                    <a:bodyPr/>
                    <a:lstStyle/>
                    <a:p>
                      <a:pPr marL="0" marR="0" algn="ctr">
                        <a:lnSpc>
                          <a:spcPct val="107000"/>
                        </a:lnSpc>
                        <a:spcBef>
                          <a:spcPts val="0"/>
                        </a:spcBef>
                        <a:spcAft>
                          <a:spcPts val="0"/>
                        </a:spcAft>
                      </a:pPr>
                      <a:r>
                        <a:rPr lang="en-US" sz="1000">
                          <a:effectLst/>
                        </a:rPr>
                        <a:t>Accounting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$649,308.95</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31039635"/>
                  </a:ext>
                </a:extLst>
              </a:tr>
              <a:tr h="176369">
                <a:tc>
                  <a:txBody>
                    <a:bodyPr/>
                    <a:lstStyle/>
                    <a:p>
                      <a:pPr marL="0" marR="0" algn="ctr">
                        <a:lnSpc>
                          <a:spcPct val="107000"/>
                        </a:lnSpc>
                        <a:spcBef>
                          <a:spcPts val="0"/>
                        </a:spcBef>
                        <a:spcAft>
                          <a:spcPts val="0"/>
                        </a:spcAft>
                      </a:pPr>
                      <a:r>
                        <a:rPr lang="en-US" sz="1000">
                          <a:effectLst/>
                        </a:rPr>
                        <a:t>Marketing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$623,237.58</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48660523"/>
                  </a:ext>
                </a:extLst>
              </a:tr>
              <a:tr h="176369">
                <a:tc>
                  <a:txBody>
                    <a:bodyPr/>
                    <a:lstStyle/>
                    <a:p>
                      <a:pPr marL="0" marR="0" algn="ctr">
                        <a:lnSpc>
                          <a:spcPct val="107000"/>
                        </a:lnSpc>
                        <a:spcBef>
                          <a:spcPts val="0"/>
                        </a:spcBef>
                        <a:spcAft>
                          <a:spcPts val="0"/>
                        </a:spcAft>
                      </a:pPr>
                      <a:r>
                        <a:rPr lang="en-US" sz="1000">
                          <a:effectLst/>
                        </a:rPr>
                        <a:t>Government</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$602,098.09</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44690599"/>
                  </a:ext>
                </a:extLst>
              </a:tr>
              <a:tr h="176369">
                <a:tc>
                  <a:txBody>
                    <a:bodyPr/>
                    <a:lstStyle/>
                    <a:p>
                      <a:pPr marL="0" marR="0" algn="ctr">
                        <a:lnSpc>
                          <a:spcPct val="107000"/>
                        </a:lnSpc>
                        <a:spcBef>
                          <a:spcPts val="0"/>
                        </a:spcBef>
                        <a:spcAft>
                          <a:spcPts val="0"/>
                        </a:spcAft>
                      </a:pPr>
                      <a:r>
                        <a:rPr lang="en-US" sz="1000">
                          <a:effectLst/>
                        </a:rPr>
                        <a:t>Arts and Entertainment</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$549,087.76</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60554208"/>
                  </a:ext>
                </a:extLst>
              </a:tr>
              <a:tr h="176369">
                <a:tc>
                  <a:txBody>
                    <a:bodyPr/>
                    <a:lstStyle/>
                    <a:p>
                      <a:pPr marL="0" marR="0" algn="ctr">
                        <a:lnSpc>
                          <a:spcPct val="107000"/>
                        </a:lnSpc>
                        <a:spcBef>
                          <a:spcPts val="0"/>
                        </a:spcBef>
                        <a:spcAft>
                          <a:spcPts val="0"/>
                        </a:spcAft>
                      </a:pPr>
                      <a:r>
                        <a:rPr lang="en-US" sz="1000">
                          <a:effectLst/>
                        </a:rPr>
                        <a:t>Construction and Landscaping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$369,074.49</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77222541"/>
                  </a:ext>
                </a:extLst>
              </a:tr>
              <a:tr h="176369">
                <a:tc>
                  <a:txBody>
                    <a:bodyPr/>
                    <a:lstStyle/>
                    <a:p>
                      <a:pPr marL="0" marR="0" algn="ctr">
                        <a:lnSpc>
                          <a:spcPct val="107000"/>
                        </a:lnSpc>
                        <a:spcBef>
                          <a:spcPts val="0"/>
                        </a:spcBef>
                        <a:spcAft>
                          <a:spcPts val="0"/>
                        </a:spcAft>
                      </a:pPr>
                      <a:r>
                        <a:rPr lang="en-US" sz="1000">
                          <a:effectLst/>
                        </a:rPr>
                        <a:t>Insurance</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$347,820.69</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7038322"/>
                  </a:ext>
                </a:extLst>
              </a:tr>
              <a:tr h="176369">
                <a:tc>
                  <a:txBody>
                    <a:bodyPr/>
                    <a:lstStyle/>
                    <a:p>
                      <a:pPr marL="0" marR="0" algn="ctr">
                        <a:lnSpc>
                          <a:spcPct val="107000"/>
                        </a:lnSpc>
                        <a:spcBef>
                          <a:spcPts val="0"/>
                        </a:spcBef>
                        <a:spcAft>
                          <a:spcPts val="0"/>
                        </a:spcAft>
                      </a:pPr>
                      <a:r>
                        <a:rPr lang="en-US" sz="1000">
                          <a:effectLst/>
                        </a:rPr>
                        <a:t>Administrative, Support, and Clerical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$338,780.50</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63999327"/>
                  </a:ext>
                </a:extLst>
              </a:tr>
              <a:tr h="176369">
                <a:tc>
                  <a:txBody>
                    <a:bodyPr/>
                    <a:lstStyle/>
                    <a:p>
                      <a:pPr marL="0" marR="0" algn="ctr">
                        <a:lnSpc>
                          <a:spcPct val="107000"/>
                        </a:lnSpc>
                        <a:spcBef>
                          <a:spcPts val="0"/>
                        </a:spcBef>
                        <a:spcAft>
                          <a:spcPts val="0"/>
                        </a:spcAft>
                      </a:pPr>
                      <a:r>
                        <a:rPr lang="en-US" sz="1000">
                          <a:effectLst/>
                        </a:rPr>
                        <a:t>Science and Biotechnology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$307,457.41</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8196608"/>
                  </a:ext>
                </a:extLst>
              </a:tr>
              <a:tr h="176369">
                <a:tc>
                  <a:txBody>
                    <a:bodyPr/>
                    <a:lstStyle/>
                    <a:p>
                      <a:pPr marL="0" marR="0" algn="ctr">
                        <a:lnSpc>
                          <a:spcPct val="107000"/>
                        </a:lnSpc>
                        <a:spcBef>
                          <a:spcPts val="0"/>
                        </a:spcBef>
                        <a:spcAft>
                          <a:spcPts val="0"/>
                        </a:spcAft>
                      </a:pPr>
                      <a:r>
                        <a:rPr lang="en-US" sz="1000">
                          <a:effectLst/>
                        </a:rPr>
                        <a:t>Manufacturing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$305,952.97</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5912171"/>
                  </a:ext>
                </a:extLst>
              </a:tr>
              <a:tr h="176369">
                <a:tc>
                  <a:txBody>
                    <a:bodyPr/>
                    <a:lstStyle/>
                    <a:p>
                      <a:pPr marL="0" marR="0" algn="ctr">
                        <a:lnSpc>
                          <a:spcPct val="107000"/>
                        </a:lnSpc>
                        <a:spcBef>
                          <a:spcPts val="0"/>
                        </a:spcBef>
                        <a:spcAft>
                          <a:spcPts val="0"/>
                        </a:spcAft>
                      </a:pPr>
                      <a:r>
                        <a:rPr lang="en-US" sz="1000">
                          <a:effectLst/>
                        </a:rPr>
                        <a:t>Student</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$281,723.64</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8336873"/>
                  </a:ext>
                </a:extLst>
              </a:tr>
            </a:tbl>
          </a:graphicData>
        </a:graphic>
      </p:graphicFrame>
      <p:sp>
        <p:nvSpPr>
          <p:cNvPr id="7" name="Rectangle 2">
            <a:extLst>
              <a:ext uri="{FF2B5EF4-FFF2-40B4-BE49-F238E27FC236}">
                <a16:creationId xmlns:a16="http://schemas.microsoft.com/office/drawing/2014/main" id="{2D36B17C-08C2-415A-8179-9802912C8D22}"/>
              </a:ext>
            </a:extLst>
          </p:cNvPr>
          <p:cNvSpPr>
            <a:spLocks noChangeArrowheads="1"/>
          </p:cNvSpPr>
          <p:nvPr/>
        </p:nvSpPr>
        <p:spPr bwMode="auto">
          <a:xfrm>
            <a:off x="8119299" y="1563203"/>
            <a:ext cx="451001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Top 20 Largest Contributing </a:t>
            </a:r>
            <a:r>
              <a:rPr lang="en-US" altLang="en-US" sz="1000" b="1" dirty="0">
                <a:ea typeface="Times New Roman" panose="02020603050405020304" pitchFamily="18" charset="0"/>
              </a:rPr>
              <a:t>O</a:t>
            </a:r>
            <a:r>
              <a:rPr kumimoji="0" lang="en-US" altLang="en-US" sz="1000" b="1" i="0" u="none" strike="noStrike" cap="none" normalizeH="0" baseline="0" dirty="0">
                <a:ln>
                  <a:noFill/>
                </a:ln>
                <a:solidFill>
                  <a:schemeClr val="tx1"/>
                </a:solidFill>
                <a:effectLst/>
                <a:ea typeface="Times New Roman" panose="02020603050405020304" pitchFamily="18" charset="0"/>
              </a:rPr>
              <a:t>ccupations</a:t>
            </a: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by Grand </a:t>
            </a:r>
            <a:r>
              <a:rPr lang="en-US" altLang="en-US" sz="1000" b="1" dirty="0">
                <a:latin typeface="Arial" panose="020B0604020202020204" pitchFamily="34" charset="0"/>
                <a:ea typeface="Times New Roman" panose="02020603050405020304" pitchFamily="18" charset="0"/>
              </a:rPr>
              <a:t>T</a:t>
            </a: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otal </a:t>
            </a:r>
            <a:r>
              <a:rPr lang="en-US" altLang="en-US" sz="1000" b="1" dirty="0">
                <a:latin typeface="Arial" panose="020B0604020202020204" pitchFamily="34" charset="0"/>
                <a:ea typeface="Times New Roman" panose="02020603050405020304" pitchFamily="18" charset="0"/>
              </a:rPr>
              <a:t>R</a:t>
            </a: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aised</a:t>
            </a: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8D52426-AA52-447F-8395-8BAB945D3A8E}"/>
              </a:ext>
            </a:extLst>
          </p:cNvPr>
          <p:cNvSpPr/>
          <p:nvPr/>
        </p:nvSpPr>
        <p:spPr>
          <a:xfrm>
            <a:off x="724251" y="3093441"/>
            <a:ext cx="6096000" cy="2853666"/>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Times New Roman" panose="02020603050405020304" pitchFamily="18" charset="0"/>
              </a:rPr>
              <a:t>Historically, Consulting, Legal and Paralegal, and Real Estate, Rental, and Leasing not top shelf fundraisers. </a:t>
            </a:r>
          </a:p>
          <a:p>
            <a:pPr>
              <a:lnSpc>
                <a:spcPct val="107000"/>
              </a:lnSpc>
              <a:spcAft>
                <a:spcPts val="800"/>
              </a:spcAft>
            </a:pPr>
            <a:endParaRPr lang="en-US" dirty="0">
              <a:latin typeface="Times New Roman" panose="02020603050405020304" pitchFamily="18" charset="0"/>
              <a:ea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rPr>
              <a:t>However, modeling revealed them to have a large positive impact on a participant’s confirmed gift total. </a:t>
            </a:r>
          </a:p>
          <a:p>
            <a:pPr>
              <a:lnSpc>
                <a:spcPct val="107000"/>
              </a:lnSpc>
              <a:spcAft>
                <a:spcPts val="800"/>
              </a:spcAft>
            </a:pPr>
            <a:endParaRPr lang="en-US" dirty="0">
              <a:latin typeface="Times New Roman" panose="02020603050405020304" pitchFamily="18" charset="0"/>
              <a:ea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Times New Roman" panose="02020603050405020304" pitchFamily="18" charset="0"/>
              </a:rPr>
              <a:t>These three occupations represent a key opportunity for additional fundraising efforts. </a:t>
            </a:r>
          </a:p>
        </p:txBody>
      </p:sp>
    </p:spTree>
    <p:extLst>
      <p:ext uri="{BB962C8B-B14F-4D97-AF65-F5344CB8AC3E}">
        <p14:creationId xmlns:p14="http://schemas.microsoft.com/office/powerpoint/2010/main" val="2694418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Takeaways</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4809636"/>
          </a:xfrm>
        </p:spPr>
        <p:txBody>
          <a:bodyPr>
            <a:normAutofit/>
          </a:bodyPr>
          <a:lstStyle/>
          <a:p>
            <a:r>
              <a:rPr lang="en-US" dirty="0"/>
              <a:t>Difficult to associate the specific impact of individual competitors on Bike MS events</a:t>
            </a:r>
          </a:p>
          <a:p>
            <a:pPr marL="0" indent="0">
              <a:buNone/>
            </a:pPr>
            <a:endParaRPr lang="en-US" dirty="0"/>
          </a:p>
          <a:p>
            <a:r>
              <a:rPr lang="en-US" dirty="0"/>
              <a:t>Many reasons exist for Bike MS declining fundraising performance</a:t>
            </a:r>
          </a:p>
          <a:p>
            <a:pPr lvl="1"/>
            <a:r>
              <a:rPr lang="en-US" dirty="0"/>
              <a:t>The number of charitable competitors increased</a:t>
            </a:r>
          </a:p>
          <a:p>
            <a:pPr lvl="1"/>
            <a:r>
              <a:rPr lang="en-US" dirty="0"/>
              <a:t>The methods and way funds are raised has shifted</a:t>
            </a:r>
          </a:p>
          <a:p>
            <a:pPr lvl="1"/>
            <a:r>
              <a:rPr lang="en-US" dirty="0"/>
              <a:t>Participant resources have changed.</a:t>
            </a:r>
          </a:p>
          <a:p>
            <a:endParaRPr lang="en-US" dirty="0"/>
          </a:p>
        </p:txBody>
      </p:sp>
    </p:spTree>
    <p:extLst>
      <p:ext uri="{BB962C8B-B14F-4D97-AF65-F5344CB8AC3E}">
        <p14:creationId xmlns:p14="http://schemas.microsoft.com/office/powerpoint/2010/main" val="912109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Digital/Social Acquisition</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2902669"/>
          </a:xfrm>
        </p:spPr>
        <p:txBody>
          <a:bodyPr>
            <a:normAutofit lnSpcReduction="10000"/>
          </a:bodyPr>
          <a:lstStyle/>
          <a:p>
            <a:pPr marL="0" indent="0">
              <a:buNone/>
            </a:pPr>
            <a:r>
              <a:rPr lang="en-US" dirty="0"/>
              <a:t>Digital Channels sorted by number of registrations</a:t>
            </a:r>
          </a:p>
          <a:p>
            <a:r>
              <a:rPr lang="en-US" dirty="0"/>
              <a:t>Three primary channels are direct, organic search, and social.</a:t>
            </a:r>
          </a:p>
          <a:p>
            <a:r>
              <a:rPr lang="en-US" dirty="0"/>
              <a:t>Direct traffic represents nearly 72% of registrations for both individuals and teams. </a:t>
            </a:r>
          </a:p>
          <a:p>
            <a:pPr marL="0" indent="0">
              <a:buNone/>
            </a:pPr>
            <a:endParaRPr lang="en-US" dirty="0"/>
          </a:p>
          <a:p>
            <a:pPr marL="0" indent="0">
              <a:buNone/>
            </a:pPr>
            <a:r>
              <a:rPr lang="en-US" dirty="0"/>
              <a:t>Channel Registration Performance for 4/01/2016 - 12/14/2017</a:t>
            </a:r>
          </a:p>
        </p:txBody>
      </p:sp>
      <p:graphicFrame>
        <p:nvGraphicFramePr>
          <p:cNvPr id="6" name="Table 5">
            <a:extLst>
              <a:ext uri="{FF2B5EF4-FFF2-40B4-BE49-F238E27FC236}">
                <a16:creationId xmlns:a16="http://schemas.microsoft.com/office/drawing/2014/main" id="{110331F1-E28D-4D4E-9A83-2F6272D95BCA}"/>
              </a:ext>
            </a:extLst>
          </p:cNvPr>
          <p:cNvGraphicFramePr>
            <a:graphicFrameLocks noGrp="1"/>
          </p:cNvGraphicFramePr>
          <p:nvPr>
            <p:extLst>
              <p:ext uri="{D42A27DB-BD31-4B8C-83A1-F6EECF244321}">
                <p14:modId xmlns:p14="http://schemas.microsoft.com/office/powerpoint/2010/main" val="3860400461"/>
              </p:ext>
            </p:extLst>
          </p:nvPr>
        </p:nvGraphicFramePr>
        <p:xfrm>
          <a:off x="1134988" y="3958371"/>
          <a:ext cx="9535808" cy="2366928"/>
        </p:xfrm>
        <a:graphic>
          <a:graphicData uri="http://schemas.openxmlformats.org/drawingml/2006/table">
            <a:tbl>
              <a:tblPr firstRow="1" firstCol="1" bandRow="1">
                <a:tableStyleId>{5C22544A-7EE6-4342-B048-85BDC9FD1C3A}</a:tableStyleId>
              </a:tblPr>
              <a:tblGrid>
                <a:gridCol w="1636730">
                  <a:extLst>
                    <a:ext uri="{9D8B030D-6E8A-4147-A177-3AD203B41FA5}">
                      <a16:colId xmlns:a16="http://schemas.microsoft.com/office/drawing/2014/main" val="1856614838"/>
                    </a:ext>
                  </a:extLst>
                </a:gridCol>
                <a:gridCol w="2375556">
                  <a:extLst>
                    <a:ext uri="{9D8B030D-6E8A-4147-A177-3AD203B41FA5}">
                      <a16:colId xmlns:a16="http://schemas.microsoft.com/office/drawing/2014/main" val="2044869534"/>
                    </a:ext>
                  </a:extLst>
                </a:gridCol>
                <a:gridCol w="1783435">
                  <a:extLst>
                    <a:ext uri="{9D8B030D-6E8A-4147-A177-3AD203B41FA5}">
                      <a16:colId xmlns:a16="http://schemas.microsoft.com/office/drawing/2014/main" val="2544877118"/>
                    </a:ext>
                  </a:extLst>
                </a:gridCol>
                <a:gridCol w="1994654">
                  <a:extLst>
                    <a:ext uri="{9D8B030D-6E8A-4147-A177-3AD203B41FA5}">
                      <a16:colId xmlns:a16="http://schemas.microsoft.com/office/drawing/2014/main" val="3032024689"/>
                    </a:ext>
                  </a:extLst>
                </a:gridCol>
                <a:gridCol w="1745433">
                  <a:extLst>
                    <a:ext uri="{9D8B030D-6E8A-4147-A177-3AD203B41FA5}">
                      <a16:colId xmlns:a16="http://schemas.microsoft.com/office/drawing/2014/main" val="3693727772"/>
                    </a:ext>
                  </a:extLst>
                </a:gridCol>
              </a:tblGrid>
              <a:tr h="788976">
                <a:tc>
                  <a:txBody>
                    <a:bodyPr/>
                    <a:lstStyle/>
                    <a:p>
                      <a:pPr marL="0" marR="0">
                        <a:spcBef>
                          <a:spcPts val="0"/>
                        </a:spcBef>
                        <a:spcAft>
                          <a:spcPts val="0"/>
                        </a:spcAft>
                      </a:pPr>
                      <a:r>
                        <a:rPr lang="en-US" sz="1200">
                          <a:effectLst/>
                        </a:rPr>
                        <a:t>Default Channel Grouping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Bike Registrations - Individuals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of 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Bike Registration -Teams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of Total</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0275696"/>
                  </a:ext>
                </a:extLst>
              </a:tr>
              <a:tr h="394488">
                <a:tc>
                  <a:txBody>
                    <a:bodyPr/>
                    <a:lstStyle/>
                    <a:p>
                      <a:pPr marL="0" marR="0">
                        <a:spcBef>
                          <a:spcPts val="0"/>
                        </a:spcBef>
                        <a:spcAft>
                          <a:spcPts val="0"/>
                        </a:spcAft>
                      </a:pPr>
                      <a:r>
                        <a:rPr lang="en-US" sz="1200">
                          <a:effectLst/>
                        </a:rPr>
                        <a:t>Direct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55,491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71.73%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55,274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71.83%</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6261145"/>
                  </a:ext>
                </a:extLst>
              </a:tr>
              <a:tr h="394488">
                <a:tc>
                  <a:txBody>
                    <a:bodyPr/>
                    <a:lstStyle/>
                    <a:p>
                      <a:pPr marL="0" marR="0">
                        <a:spcBef>
                          <a:spcPts val="0"/>
                        </a:spcBef>
                        <a:spcAft>
                          <a:spcPts val="0"/>
                        </a:spcAft>
                      </a:pPr>
                      <a:r>
                        <a:rPr lang="en-US" sz="1200">
                          <a:effectLst/>
                        </a:rPr>
                        <a:t>Organic Search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13,091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16.92%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12,959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16.84%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69848283"/>
                  </a:ext>
                </a:extLst>
              </a:tr>
              <a:tr h="394488">
                <a:tc>
                  <a:txBody>
                    <a:bodyPr/>
                    <a:lstStyle/>
                    <a:p>
                      <a:pPr marL="0" marR="0">
                        <a:spcBef>
                          <a:spcPts val="0"/>
                        </a:spcBef>
                        <a:spcAft>
                          <a:spcPts val="0"/>
                        </a:spcAft>
                      </a:pPr>
                      <a:r>
                        <a:rPr lang="en-US" sz="1200">
                          <a:effectLst/>
                        </a:rPr>
                        <a:t>Social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1,718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2.22%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1,709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2.22%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18870968"/>
                  </a:ext>
                </a:extLst>
              </a:tr>
              <a:tr h="394488">
                <a:tc>
                  <a:txBody>
                    <a:bodyPr/>
                    <a:lstStyle/>
                    <a:p>
                      <a:pPr marL="0" marR="0">
                        <a:spcBef>
                          <a:spcPts val="0"/>
                        </a:spcBef>
                        <a:spcAft>
                          <a:spcPts val="0"/>
                        </a:spcAft>
                      </a:pPr>
                      <a:r>
                        <a:rPr lang="en-US" sz="1200">
                          <a:effectLst/>
                        </a:rPr>
                        <a:t>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77,357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76,948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32601171"/>
                  </a:ext>
                </a:extLst>
              </a:tr>
            </a:tbl>
          </a:graphicData>
        </a:graphic>
      </p:graphicFrame>
    </p:spTree>
    <p:extLst>
      <p:ext uri="{BB962C8B-B14F-4D97-AF65-F5344CB8AC3E}">
        <p14:creationId xmlns:p14="http://schemas.microsoft.com/office/powerpoint/2010/main" val="3802542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Digital/Social Acquisition</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5125752"/>
          </a:xfrm>
        </p:spPr>
        <p:txBody>
          <a:bodyPr>
            <a:normAutofit fontScale="85000" lnSpcReduction="20000"/>
          </a:bodyPr>
          <a:lstStyle/>
          <a:p>
            <a:pPr marL="0" indent="0">
              <a:buNone/>
            </a:pPr>
            <a:r>
              <a:rPr lang="en-US" dirty="0"/>
              <a:t>Website registrant funnel results:</a:t>
            </a:r>
          </a:p>
          <a:p>
            <a:r>
              <a:rPr lang="en-US" dirty="0"/>
              <a:t>Bike Registrations - Individual with Payment:</a:t>
            </a:r>
          </a:p>
          <a:p>
            <a:pPr lvl="1"/>
            <a:r>
              <a:rPr lang="en-US" dirty="0"/>
              <a:t>Funnel started with 32,513 visitors to the registration page, </a:t>
            </a:r>
          </a:p>
          <a:p>
            <a:pPr lvl="1"/>
            <a:r>
              <a:rPr lang="en-US" dirty="0"/>
              <a:t>22,606 made it to the payment screen,</a:t>
            </a:r>
          </a:p>
          <a:p>
            <a:pPr lvl="1"/>
            <a:r>
              <a:rPr lang="en-US" dirty="0"/>
              <a:t>6,172 exited (27.3%) at payment page. </a:t>
            </a:r>
          </a:p>
          <a:p>
            <a:endParaRPr lang="en-US" dirty="0"/>
          </a:p>
          <a:p>
            <a:r>
              <a:rPr lang="en-US" dirty="0"/>
              <a:t>Bike Registration - Join Team from Team Page:</a:t>
            </a:r>
          </a:p>
          <a:p>
            <a:pPr lvl="1"/>
            <a:r>
              <a:rPr lang="en-US" dirty="0"/>
              <a:t>Funnel started with 76,545,</a:t>
            </a:r>
          </a:p>
          <a:p>
            <a:pPr lvl="1"/>
            <a:r>
              <a:rPr lang="en-US" dirty="0"/>
              <a:t>66,726 (87.27%) left at the Get started/Register page,</a:t>
            </a:r>
          </a:p>
          <a:p>
            <a:pPr lvl="1"/>
            <a:r>
              <a:rPr lang="en-US" dirty="0"/>
              <a:t>7,401 made it to the payment screen where 1,688 exited (22.81%). </a:t>
            </a:r>
          </a:p>
          <a:p>
            <a:pPr marL="0" indent="0">
              <a:buNone/>
            </a:pPr>
            <a:endParaRPr lang="en-US" dirty="0"/>
          </a:p>
          <a:p>
            <a:r>
              <a:rPr lang="en-US" dirty="0"/>
              <a:t>Bike Registration - Join a Team: </a:t>
            </a:r>
          </a:p>
          <a:p>
            <a:pPr lvl="1"/>
            <a:r>
              <a:rPr lang="en-US" dirty="0"/>
              <a:t>Funnel started with 39,176 </a:t>
            </a:r>
          </a:p>
          <a:p>
            <a:pPr lvl="1"/>
            <a:r>
              <a:rPr lang="en-US" dirty="0"/>
              <a:t>18,407 (53.13%) left after searching for a team, </a:t>
            </a:r>
          </a:p>
          <a:p>
            <a:pPr lvl="1"/>
            <a:r>
              <a:rPr lang="en-US" dirty="0"/>
              <a:t>Either didn’t find a specific team or any team to join.</a:t>
            </a:r>
          </a:p>
        </p:txBody>
      </p:sp>
    </p:spTree>
    <p:extLst>
      <p:ext uri="{BB962C8B-B14F-4D97-AF65-F5344CB8AC3E}">
        <p14:creationId xmlns:p14="http://schemas.microsoft.com/office/powerpoint/2010/main" val="466519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Digital/Social Acquisition</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5125752"/>
          </a:xfrm>
        </p:spPr>
        <p:txBody>
          <a:bodyPr>
            <a:normAutofit/>
          </a:bodyPr>
          <a:lstStyle/>
          <a:p>
            <a:pPr marL="0" indent="0">
              <a:buNone/>
            </a:pPr>
            <a:r>
              <a:rPr lang="en-US" dirty="0"/>
              <a:t>Direct and Organic searches greatest sources of registrants</a:t>
            </a:r>
          </a:p>
          <a:p>
            <a:pPr marL="0" indent="0">
              <a:buNone/>
            </a:pPr>
            <a:r>
              <a:rPr lang="en-US" dirty="0"/>
              <a:t>BUT&gt;&gt;&gt;&gt;</a:t>
            </a:r>
          </a:p>
          <a:p>
            <a:r>
              <a:rPr lang="en-US" dirty="0"/>
              <a:t>Potential registrants not finding or abandon the process when asked to pay. </a:t>
            </a:r>
          </a:p>
          <a:p>
            <a:pPr lvl="1"/>
            <a:r>
              <a:rPr lang="en-US" dirty="0"/>
              <a:t>Payment incentives/options should be explored to reduce abandonment at payment. </a:t>
            </a:r>
          </a:p>
          <a:p>
            <a:pPr lvl="1"/>
            <a:r>
              <a:rPr lang="en-US" dirty="0"/>
              <a:t>Efforts should be made to help align individuals with teams and encourage joining. </a:t>
            </a:r>
          </a:p>
          <a:p>
            <a:endParaRPr lang="en-US" dirty="0"/>
          </a:p>
          <a:p>
            <a:r>
              <a:rPr lang="en-US" dirty="0"/>
              <a:t>The loss of nearly 67,000 potential registrants from team pages should be a priority for improvement. </a:t>
            </a:r>
          </a:p>
        </p:txBody>
      </p:sp>
    </p:spTree>
    <p:extLst>
      <p:ext uri="{BB962C8B-B14F-4D97-AF65-F5344CB8AC3E}">
        <p14:creationId xmlns:p14="http://schemas.microsoft.com/office/powerpoint/2010/main" val="693661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Digital/Social Acquisition</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720755" y="681036"/>
            <a:ext cx="10515600" cy="2902669"/>
          </a:xfrm>
        </p:spPr>
        <p:txBody>
          <a:bodyPr>
            <a:normAutofit lnSpcReduction="10000"/>
          </a:bodyPr>
          <a:lstStyle/>
          <a:p>
            <a:endParaRPr lang="en-US" dirty="0"/>
          </a:p>
          <a:p>
            <a:pPr marL="0" indent="0">
              <a:buNone/>
            </a:pPr>
            <a:r>
              <a:rPr lang="en-US" dirty="0"/>
              <a:t>Facebook most effective for referring traffic. </a:t>
            </a:r>
          </a:p>
          <a:p>
            <a:pPr lvl="1"/>
            <a:r>
              <a:rPr lang="en-US" dirty="0"/>
              <a:t>Over 41% referral registrants for both team and individuals come arrive via Facebook channels. </a:t>
            </a:r>
          </a:p>
          <a:p>
            <a:pPr lvl="1"/>
            <a:r>
              <a:rPr lang="en-US" dirty="0"/>
              <a:t>couponfollow.com is a top 5 referral site </a:t>
            </a:r>
          </a:p>
          <a:p>
            <a:pPr lvl="2"/>
            <a:r>
              <a:rPr lang="en-US" dirty="0"/>
              <a:t>Discounts and financial incentives help increase registration. </a:t>
            </a:r>
          </a:p>
          <a:p>
            <a:pPr marL="914400" lvl="2" indent="0">
              <a:buNone/>
            </a:pPr>
            <a:endParaRPr lang="en-US" dirty="0"/>
          </a:p>
          <a:p>
            <a:pPr marL="0" indent="0">
              <a:buNone/>
            </a:pPr>
            <a:r>
              <a:rPr lang="en-US" sz="1700" dirty="0"/>
              <a:t>	   Referral Traffic &gt;=1% of Total Referral Registrations, 4/01/2016-12/14/2017</a:t>
            </a:r>
          </a:p>
        </p:txBody>
      </p:sp>
      <p:graphicFrame>
        <p:nvGraphicFramePr>
          <p:cNvPr id="2" name="Table 1">
            <a:extLst>
              <a:ext uri="{FF2B5EF4-FFF2-40B4-BE49-F238E27FC236}">
                <a16:creationId xmlns:a16="http://schemas.microsoft.com/office/drawing/2014/main" id="{3384F934-F450-47DB-9ECF-81219E699EFE}"/>
              </a:ext>
            </a:extLst>
          </p:cNvPr>
          <p:cNvGraphicFramePr>
            <a:graphicFrameLocks noGrp="1"/>
          </p:cNvGraphicFramePr>
          <p:nvPr>
            <p:extLst>
              <p:ext uri="{D42A27DB-BD31-4B8C-83A1-F6EECF244321}">
                <p14:modId xmlns:p14="http://schemas.microsoft.com/office/powerpoint/2010/main" val="3842922814"/>
              </p:ext>
            </p:extLst>
          </p:nvPr>
        </p:nvGraphicFramePr>
        <p:xfrm>
          <a:off x="1844370" y="3550206"/>
          <a:ext cx="8268370" cy="3289539"/>
        </p:xfrm>
        <a:graphic>
          <a:graphicData uri="http://schemas.openxmlformats.org/drawingml/2006/table">
            <a:tbl>
              <a:tblPr firstRow="1" firstCol="1" bandRow="1">
                <a:tableStyleId>{5C22544A-7EE6-4342-B048-85BDC9FD1C3A}</a:tableStyleId>
              </a:tblPr>
              <a:tblGrid>
                <a:gridCol w="2818449">
                  <a:extLst>
                    <a:ext uri="{9D8B030D-6E8A-4147-A177-3AD203B41FA5}">
                      <a16:colId xmlns:a16="http://schemas.microsoft.com/office/drawing/2014/main" val="3787718093"/>
                    </a:ext>
                  </a:extLst>
                </a:gridCol>
                <a:gridCol w="1206155">
                  <a:extLst>
                    <a:ext uri="{9D8B030D-6E8A-4147-A177-3AD203B41FA5}">
                      <a16:colId xmlns:a16="http://schemas.microsoft.com/office/drawing/2014/main" val="3066890904"/>
                    </a:ext>
                  </a:extLst>
                </a:gridCol>
                <a:gridCol w="747142">
                  <a:extLst>
                    <a:ext uri="{9D8B030D-6E8A-4147-A177-3AD203B41FA5}">
                      <a16:colId xmlns:a16="http://schemas.microsoft.com/office/drawing/2014/main" val="2086991071"/>
                    </a:ext>
                  </a:extLst>
                </a:gridCol>
                <a:gridCol w="616105">
                  <a:extLst>
                    <a:ext uri="{9D8B030D-6E8A-4147-A177-3AD203B41FA5}">
                      <a16:colId xmlns:a16="http://schemas.microsoft.com/office/drawing/2014/main" val="2375363764"/>
                    </a:ext>
                  </a:extLst>
                </a:gridCol>
                <a:gridCol w="1229910">
                  <a:extLst>
                    <a:ext uri="{9D8B030D-6E8A-4147-A177-3AD203B41FA5}">
                      <a16:colId xmlns:a16="http://schemas.microsoft.com/office/drawing/2014/main" val="1312572426"/>
                    </a:ext>
                  </a:extLst>
                </a:gridCol>
                <a:gridCol w="977798">
                  <a:extLst>
                    <a:ext uri="{9D8B030D-6E8A-4147-A177-3AD203B41FA5}">
                      <a16:colId xmlns:a16="http://schemas.microsoft.com/office/drawing/2014/main" val="3295870684"/>
                    </a:ext>
                  </a:extLst>
                </a:gridCol>
                <a:gridCol w="672811">
                  <a:extLst>
                    <a:ext uri="{9D8B030D-6E8A-4147-A177-3AD203B41FA5}">
                      <a16:colId xmlns:a16="http://schemas.microsoft.com/office/drawing/2014/main" val="760427652"/>
                    </a:ext>
                  </a:extLst>
                </a:gridCol>
              </a:tblGrid>
              <a:tr h="640127">
                <a:tc>
                  <a:txBody>
                    <a:bodyPr/>
                    <a:lstStyle/>
                    <a:p>
                      <a:pPr marL="0" marR="0">
                        <a:spcBef>
                          <a:spcPts val="0"/>
                        </a:spcBef>
                        <a:spcAft>
                          <a:spcPts val="0"/>
                        </a:spcAft>
                      </a:pPr>
                      <a:r>
                        <a:rPr lang="en-US" sz="1200">
                          <a:effectLst/>
                        </a:rPr>
                        <a:t>Source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Bike Registrations Individuals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of 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Rank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Bike Registrations Team</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of 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Rank</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8328384"/>
                  </a:ext>
                </a:extLst>
              </a:tr>
              <a:tr h="222266">
                <a:tc>
                  <a:txBody>
                    <a:bodyPr/>
                    <a:lstStyle/>
                    <a:p>
                      <a:pPr marL="0" marR="0">
                        <a:spcBef>
                          <a:spcPts val="0"/>
                        </a:spcBef>
                        <a:spcAft>
                          <a:spcPts val="0"/>
                        </a:spcAft>
                      </a:pPr>
                      <a:r>
                        <a:rPr lang="en-US" sz="1200">
                          <a:effectLst/>
                        </a:rPr>
                        <a:t>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3,932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sz="1100">
                        <a:effectLst/>
                        <a:latin typeface="Calibri" panose="020F0502020204030204" pitchFamily="34" charset="0"/>
                      </a:endParaRPr>
                    </a:p>
                  </a:txBody>
                  <a:tcPr marL="68580" marR="68580" marT="0" marB="0"/>
                </a:tc>
                <a:tc>
                  <a:txBody>
                    <a:bodyPr/>
                    <a:lstStyle/>
                    <a:p>
                      <a:endParaRPr lang="en-US" sz="1100">
                        <a:effectLst/>
                        <a:latin typeface="Calibri" panose="020F0502020204030204" pitchFamily="34" charset="0"/>
                      </a:endParaRPr>
                    </a:p>
                  </a:txBody>
                  <a:tcPr marL="68580" marR="68580" marT="0" marB="0"/>
                </a:tc>
                <a:tc>
                  <a:txBody>
                    <a:bodyPr/>
                    <a:lstStyle/>
                    <a:p>
                      <a:pPr marL="0" marR="0" algn="ctr">
                        <a:spcBef>
                          <a:spcPts val="0"/>
                        </a:spcBef>
                        <a:spcAft>
                          <a:spcPts val="0"/>
                        </a:spcAft>
                      </a:pPr>
                      <a:r>
                        <a:rPr lang="en-US" sz="1200">
                          <a:effectLst/>
                        </a:rPr>
                        <a:t>3,900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sz="1100">
                        <a:effectLst/>
                        <a:latin typeface="Calibri" panose="020F0502020204030204" pitchFamily="34" charset="0"/>
                      </a:endParaRPr>
                    </a:p>
                  </a:txBody>
                  <a:tcPr marL="68580" marR="68580" marT="0" marB="0"/>
                </a:tc>
                <a:tc>
                  <a:txBody>
                    <a:bodyPr/>
                    <a:lstStyle/>
                    <a:p>
                      <a:endParaRPr lang="en-US" sz="1100">
                        <a:effectLst/>
                        <a:latin typeface="Calibri" panose="020F0502020204030204" pitchFamily="34" charset="0"/>
                      </a:endParaRPr>
                    </a:p>
                  </a:txBody>
                  <a:tcPr marL="68580" marR="68580" marT="0" marB="0"/>
                </a:tc>
                <a:extLst>
                  <a:ext uri="{0D108BD9-81ED-4DB2-BD59-A6C34878D82A}">
                    <a16:rowId xmlns:a16="http://schemas.microsoft.com/office/drawing/2014/main" val="3453368986"/>
                  </a:ext>
                </a:extLst>
              </a:tr>
              <a:tr h="222266">
                <a:tc>
                  <a:txBody>
                    <a:bodyPr/>
                    <a:lstStyle/>
                    <a:p>
                      <a:pPr marL="0" marR="0">
                        <a:spcBef>
                          <a:spcPts val="0"/>
                        </a:spcBef>
                        <a:spcAft>
                          <a:spcPts val="0"/>
                        </a:spcAft>
                      </a:pPr>
                      <a:r>
                        <a:rPr lang="en-US" sz="1200">
                          <a:effectLst/>
                        </a:rPr>
                        <a:t>facebook.com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1,158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29.45%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1,152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29.54%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05444534"/>
                  </a:ext>
                </a:extLst>
              </a:tr>
              <a:tr h="222266">
                <a:tc>
                  <a:txBody>
                    <a:bodyPr/>
                    <a:lstStyle/>
                    <a:p>
                      <a:pPr marL="0" marR="0">
                        <a:spcBef>
                          <a:spcPts val="0"/>
                        </a:spcBef>
                        <a:spcAft>
                          <a:spcPts val="0"/>
                        </a:spcAft>
                      </a:pPr>
                      <a:r>
                        <a:rPr lang="en-US" sz="1200">
                          <a:effectLst/>
                        </a:rPr>
                        <a:t>outlook.live.com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562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14.29%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562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14.41%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81434589"/>
                  </a:ext>
                </a:extLst>
              </a:tr>
              <a:tr h="222266">
                <a:tc>
                  <a:txBody>
                    <a:bodyPr/>
                    <a:lstStyle/>
                    <a:p>
                      <a:pPr marL="0" marR="0">
                        <a:spcBef>
                          <a:spcPts val="0"/>
                        </a:spcBef>
                        <a:spcAft>
                          <a:spcPts val="0"/>
                        </a:spcAft>
                      </a:pPr>
                      <a:r>
                        <a:rPr lang="en-US" sz="1200">
                          <a:effectLst/>
                        </a:rPr>
                        <a:t>l.facebook.com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7.51%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52229614"/>
                  </a:ext>
                </a:extLst>
              </a:tr>
              <a:tr h="222266">
                <a:tc>
                  <a:txBody>
                    <a:bodyPr/>
                    <a:lstStyle/>
                    <a:p>
                      <a:pPr marL="0" marR="0">
                        <a:spcBef>
                          <a:spcPts val="0"/>
                        </a:spcBef>
                        <a:spcAft>
                          <a:spcPts val="0"/>
                        </a:spcAft>
                      </a:pPr>
                      <a:r>
                        <a:rPr lang="en-US" sz="1200">
                          <a:effectLst/>
                        </a:rPr>
                        <a:t>m.facebook.com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4.12%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4.13%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38264313"/>
                  </a:ext>
                </a:extLst>
              </a:tr>
              <a:tr h="222266">
                <a:tc>
                  <a:txBody>
                    <a:bodyPr/>
                    <a:lstStyle/>
                    <a:p>
                      <a:pPr marL="0" marR="0">
                        <a:spcBef>
                          <a:spcPts val="0"/>
                        </a:spcBef>
                        <a:spcAft>
                          <a:spcPts val="0"/>
                        </a:spcAft>
                      </a:pPr>
                      <a:r>
                        <a:rPr lang="en-US" sz="1200">
                          <a:effectLst/>
                        </a:rPr>
                        <a:t>couponfollow.com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2.59%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2.59%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0984066"/>
                  </a:ext>
                </a:extLst>
              </a:tr>
              <a:tr h="222266">
                <a:tc>
                  <a:txBody>
                    <a:bodyPr/>
                    <a:lstStyle/>
                    <a:p>
                      <a:pPr marL="0" marR="0">
                        <a:spcBef>
                          <a:spcPts val="0"/>
                        </a:spcBef>
                        <a:spcAft>
                          <a:spcPts val="0"/>
                        </a:spcAft>
                      </a:pPr>
                      <a:r>
                        <a:rPr lang="en-US" sz="1200">
                          <a:effectLst/>
                        </a:rPr>
                        <a:t>mg.mail.yahoo.com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50880558"/>
                  </a:ext>
                </a:extLst>
              </a:tr>
              <a:tr h="426752">
                <a:tc>
                  <a:txBody>
                    <a:bodyPr/>
                    <a:lstStyle/>
                    <a:p>
                      <a:pPr marL="0" marR="0">
                        <a:spcBef>
                          <a:spcPts val="0"/>
                        </a:spcBef>
                        <a:spcAft>
                          <a:spcPts val="0"/>
                        </a:spcAft>
                      </a:pPr>
                      <a:r>
                        <a:rPr lang="en-US" sz="1200">
                          <a:effectLst/>
                        </a:rPr>
                        <a:t>bfapps1.boundlessfundraising.com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1.73%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07382342"/>
                  </a:ext>
                </a:extLst>
              </a:tr>
              <a:tr h="222266">
                <a:tc>
                  <a:txBody>
                    <a:bodyPr/>
                    <a:lstStyle/>
                    <a:p>
                      <a:pPr marL="0" marR="0">
                        <a:spcBef>
                          <a:spcPts val="0"/>
                        </a:spcBef>
                        <a:spcAft>
                          <a:spcPts val="0"/>
                        </a:spcAft>
                      </a:pPr>
                      <a:r>
                        <a:rPr lang="en-US" sz="1200">
                          <a:effectLst/>
                        </a:rPr>
                        <a:t>nmssdev.convio.net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92280899"/>
                  </a:ext>
                </a:extLst>
              </a:tr>
              <a:tr h="222266">
                <a:tc>
                  <a:txBody>
                    <a:bodyPr/>
                    <a:lstStyle/>
                    <a:p>
                      <a:pPr marL="0" marR="0">
                        <a:spcBef>
                          <a:spcPts val="0"/>
                        </a:spcBef>
                        <a:spcAft>
                          <a:spcPts val="0"/>
                        </a:spcAft>
                      </a:pPr>
                      <a:r>
                        <a:rPr lang="en-US" sz="1200">
                          <a:effectLst/>
                        </a:rPr>
                        <a:t>retailmenot.com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0698567"/>
                  </a:ext>
                </a:extLst>
              </a:tr>
              <a:tr h="222266">
                <a:tc>
                  <a:txBody>
                    <a:bodyPr/>
                    <a:lstStyle/>
                    <a:p>
                      <a:pPr marL="0" marR="0">
                        <a:spcBef>
                          <a:spcPts val="0"/>
                        </a:spcBef>
                        <a:spcAft>
                          <a:spcPts val="0"/>
                        </a:spcAft>
                      </a:pPr>
                      <a:r>
                        <a:rPr lang="en-US" sz="1200" dirty="0">
                          <a:effectLst/>
                        </a:rPr>
                        <a:t>matchinggifts.com</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4289594"/>
                  </a:ext>
                </a:extLst>
              </a:tr>
            </a:tbl>
          </a:graphicData>
        </a:graphic>
      </p:graphicFrame>
    </p:spTree>
    <p:extLst>
      <p:ext uri="{BB962C8B-B14F-4D97-AF65-F5344CB8AC3E}">
        <p14:creationId xmlns:p14="http://schemas.microsoft.com/office/powerpoint/2010/main" val="274447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0"/>
            <a:ext cx="10515600" cy="920319"/>
          </a:xfrm>
        </p:spPr>
        <p:txBody>
          <a:bodyPr>
            <a:normAutofit/>
          </a:bodyPr>
          <a:lstStyle/>
          <a:p>
            <a:r>
              <a:rPr lang="en-US" dirty="0"/>
              <a:t>Potential Insight</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4809636"/>
          </a:xfrm>
        </p:spPr>
        <p:txBody>
          <a:bodyPr>
            <a:normAutofit/>
          </a:bodyPr>
          <a:lstStyle/>
          <a:p>
            <a:pPr marL="0" indent="0">
              <a:buNone/>
            </a:pPr>
            <a:r>
              <a:rPr lang="en-US" dirty="0"/>
              <a:t>Changes in the Charitable Giving Landscape. </a:t>
            </a:r>
          </a:p>
          <a:p>
            <a:r>
              <a:rPr lang="en-US" dirty="0"/>
              <a:t>Cycling in America plateaued with the beginning of Bike MS fundraising troubles. </a:t>
            </a:r>
          </a:p>
          <a:p>
            <a:r>
              <a:rPr lang="en-US" dirty="0"/>
              <a:t>Time extremely scarce to Americans. </a:t>
            </a:r>
          </a:p>
          <a:p>
            <a:r>
              <a:rPr lang="en-US" dirty="0"/>
              <a:t>Bike MS events and fundraising take considerable amounts of time and resources. </a:t>
            </a:r>
          </a:p>
          <a:p>
            <a:pPr lvl="1"/>
            <a:r>
              <a:rPr lang="en-US" dirty="0"/>
              <a:t>Commitment reasonable a few years ago, people are giving up time demanding activities. </a:t>
            </a:r>
          </a:p>
          <a:p>
            <a:pPr lvl="1"/>
            <a:r>
              <a:rPr lang="en-US" dirty="0"/>
              <a:t>Appears to be a fatigue associated with the number of events held each year. </a:t>
            </a:r>
          </a:p>
          <a:p>
            <a:pPr lvl="1"/>
            <a:r>
              <a:rPr lang="en-US" dirty="0"/>
              <a:t>Bike Team data suggested this possibility</a:t>
            </a:r>
          </a:p>
          <a:p>
            <a:pPr lvl="1"/>
            <a:r>
              <a:rPr lang="en-US" dirty="0"/>
              <a:t>Reasonable to infer past participants may be leaving for similar reasons. </a:t>
            </a:r>
          </a:p>
        </p:txBody>
      </p:sp>
    </p:spTree>
    <p:extLst>
      <p:ext uri="{BB962C8B-B14F-4D97-AF65-F5344CB8AC3E}">
        <p14:creationId xmlns:p14="http://schemas.microsoft.com/office/powerpoint/2010/main" val="4447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Autofit/>
          </a:bodyPr>
          <a:lstStyle/>
          <a:p>
            <a:r>
              <a:rPr lang="en-US" sz="2000" dirty="0"/>
              <a:t>Donations </a:t>
            </a:r>
            <a:r>
              <a:rPr lang="en-US" sz="2000" dirty="0">
                <a:hlinkClick r:id="rId2"/>
              </a:rPr>
              <a:t>2013-2017 Bike Donations.csv</a:t>
            </a:r>
            <a:endParaRPr lang="en-US" sz="2000" dirty="0"/>
          </a:p>
          <a:p>
            <a:r>
              <a:rPr lang="en-US" sz="2000" dirty="0"/>
              <a:t>Events </a:t>
            </a:r>
            <a:r>
              <a:rPr lang="en-US" sz="2000" dirty="0">
                <a:hlinkClick r:id="rId3"/>
              </a:rPr>
              <a:t>2013-2017 Bike Events.csv</a:t>
            </a:r>
            <a:r>
              <a:rPr lang="en-US" sz="2000" dirty="0"/>
              <a:t> </a:t>
            </a:r>
          </a:p>
          <a:p>
            <a:r>
              <a:rPr lang="en-US" sz="2000" dirty="0"/>
              <a:t>Participants </a:t>
            </a:r>
            <a:r>
              <a:rPr lang="en-US" sz="2000" dirty="0">
                <a:hlinkClick r:id="rId4"/>
              </a:rPr>
              <a:t>2013-2017 Bike MS Participants.csv</a:t>
            </a:r>
            <a:r>
              <a:rPr lang="en-US" sz="2000" dirty="0"/>
              <a:t> </a:t>
            </a:r>
          </a:p>
          <a:p>
            <a:r>
              <a:rPr lang="en-US" sz="2000" dirty="0"/>
              <a:t>Bike Teams </a:t>
            </a:r>
            <a:r>
              <a:rPr lang="en-US" sz="2000" dirty="0">
                <a:hlinkClick r:id="rId5"/>
              </a:rPr>
              <a:t>2013-2017 Bike Teams.csv</a:t>
            </a:r>
            <a:r>
              <a:rPr lang="en-US" sz="2000" dirty="0"/>
              <a:t> </a:t>
            </a:r>
          </a:p>
          <a:p>
            <a:r>
              <a:rPr lang="en-US" sz="2000" dirty="0"/>
              <a:t>National Teams </a:t>
            </a:r>
            <a:r>
              <a:rPr lang="en-US" sz="2000" dirty="0">
                <a:hlinkClick r:id="rId6"/>
              </a:rPr>
              <a:t>2013-2017 National Team Activity.xlsx</a:t>
            </a:r>
            <a:r>
              <a:rPr lang="en-US" sz="2000" dirty="0"/>
              <a:t> </a:t>
            </a:r>
          </a:p>
          <a:p>
            <a:r>
              <a:rPr lang="en-US" sz="2000" dirty="0"/>
              <a:t>Affiliates </a:t>
            </a:r>
            <a:r>
              <a:rPr lang="en-US" sz="2000" dirty="0">
                <a:hlinkClick r:id="rId7"/>
              </a:rPr>
              <a:t>Contains Affiliate_Codes.xlsx</a:t>
            </a:r>
            <a:r>
              <a:rPr lang="en-US" sz="2000" dirty="0"/>
              <a:t> </a:t>
            </a:r>
          </a:p>
          <a:p>
            <a:r>
              <a:rPr lang="en-US" sz="2000" dirty="0"/>
              <a:t>Bike MS Digital Advertising Reports </a:t>
            </a:r>
            <a:r>
              <a:rPr lang="en-US" sz="2000" dirty="0">
                <a:hlinkClick r:id="rId8"/>
              </a:rPr>
              <a:t>Advertising reports for the 2015-2018 fiscal years.</a:t>
            </a:r>
            <a:r>
              <a:rPr lang="en-US" sz="2000" dirty="0"/>
              <a:t> </a:t>
            </a:r>
          </a:p>
          <a:p>
            <a:r>
              <a:rPr lang="en-US" sz="2000" dirty="0"/>
              <a:t>Google Analytics </a:t>
            </a:r>
            <a:r>
              <a:rPr lang="en-US" sz="2000" dirty="0">
                <a:hlinkClick r:id="rId9"/>
              </a:rPr>
              <a:t>Google Analytics report for the National MS Society website.</a:t>
            </a:r>
            <a:r>
              <a:rPr lang="en-US" sz="2000" dirty="0"/>
              <a:t> </a:t>
            </a:r>
            <a:br>
              <a:rPr lang="en-US" sz="2000" dirty="0"/>
            </a:br>
            <a:endParaRPr lang="en-US" sz="2000" dirty="0"/>
          </a:p>
        </p:txBody>
      </p:sp>
    </p:spTree>
    <p:extLst>
      <p:ext uri="{BB962C8B-B14F-4D97-AF65-F5344CB8AC3E}">
        <p14:creationId xmlns:p14="http://schemas.microsoft.com/office/powerpoint/2010/main" val="226527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0"/>
            <a:ext cx="10515600" cy="920319"/>
          </a:xfrm>
        </p:spPr>
        <p:txBody>
          <a:bodyPr>
            <a:normAutofit/>
          </a:bodyPr>
          <a:lstStyle/>
          <a:p>
            <a:r>
              <a:rPr lang="en-US" dirty="0"/>
              <a:t>Potential Insight</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848273"/>
            <a:ext cx="10515600" cy="2756636"/>
          </a:xfrm>
        </p:spPr>
        <p:txBody>
          <a:bodyPr>
            <a:normAutofit fontScale="62500" lnSpcReduction="20000"/>
          </a:bodyPr>
          <a:lstStyle/>
          <a:p>
            <a:pPr marL="0" indent="0">
              <a:buNone/>
            </a:pPr>
            <a:r>
              <a:rPr lang="en-US" dirty="0"/>
              <a:t>Evolution of the Charitable Giving Landscape </a:t>
            </a:r>
          </a:p>
          <a:p>
            <a:r>
              <a:rPr lang="en-US" dirty="0"/>
              <a:t>ALS Ice Bucket Challenge </a:t>
            </a:r>
          </a:p>
          <a:p>
            <a:r>
              <a:rPr lang="en-US" dirty="0"/>
              <a:t>Susan G Komen partnerships with professional sports and utilize highly adaptive marketing techniques. </a:t>
            </a:r>
          </a:p>
          <a:p>
            <a:r>
              <a:rPr lang="en-US" dirty="0"/>
              <a:t>St. Jude, Susan G Komen, and the Ice Bucket Challenge all leverage personal connection as part of their fundraising efforts. </a:t>
            </a:r>
          </a:p>
          <a:p>
            <a:endParaRPr lang="en-US" dirty="0"/>
          </a:p>
          <a:p>
            <a:pPr marL="0" indent="0">
              <a:buNone/>
            </a:pPr>
            <a:r>
              <a:rPr lang="en-US" dirty="0"/>
              <a:t>NMSS donation </a:t>
            </a:r>
            <a:r>
              <a:rPr lang="en-US" u="sng" dirty="0">
                <a:hlinkClick r:id="rId2"/>
              </a:rPr>
              <a:t>website</a:t>
            </a:r>
            <a:r>
              <a:rPr lang="en-US" dirty="0"/>
              <a:t> reveals a bland and unappealing call to action. </a:t>
            </a:r>
          </a:p>
          <a:p>
            <a:pPr marL="0" indent="0">
              <a:buNone/>
            </a:pPr>
            <a:r>
              <a:rPr lang="en-US" dirty="0"/>
              <a:t>Contrasted to </a:t>
            </a:r>
            <a:r>
              <a:rPr lang="en-US" u="sng" dirty="0">
                <a:hlinkClick r:id="rId3"/>
              </a:rPr>
              <a:t>Susan G Komen</a:t>
            </a:r>
            <a:r>
              <a:rPr lang="en-US" dirty="0"/>
              <a:t> and </a:t>
            </a:r>
            <a:r>
              <a:rPr lang="en-US" u="sng" dirty="0">
                <a:hlinkClick r:id="rId4"/>
              </a:rPr>
              <a:t>St. Jude Children’s Research Hospital</a:t>
            </a:r>
            <a:r>
              <a:rPr lang="en-US" dirty="0"/>
              <a:t>, there are dramatic differences. </a:t>
            </a:r>
          </a:p>
          <a:p>
            <a:pPr marL="0" indent="0">
              <a:buNone/>
            </a:pPr>
            <a:endParaRPr lang="en-US" dirty="0"/>
          </a:p>
          <a:p>
            <a:endParaRPr lang="en-US" dirty="0"/>
          </a:p>
        </p:txBody>
      </p:sp>
      <p:pic>
        <p:nvPicPr>
          <p:cNvPr id="2" name="Picture 1">
            <a:extLst>
              <a:ext uri="{FF2B5EF4-FFF2-40B4-BE49-F238E27FC236}">
                <a16:creationId xmlns:a16="http://schemas.microsoft.com/office/drawing/2014/main" id="{5A048383-6F1D-4CD6-8F76-4B6C9908D8C3}"/>
              </a:ext>
            </a:extLst>
          </p:cNvPr>
          <p:cNvPicPr>
            <a:picLocks noChangeAspect="1"/>
          </p:cNvPicPr>
          <p:nvPr/>
        </p:nvPicPr>
        <p:blipFill>
          <a:blip r:embed="rId5"/>
          <a:stretch>
            <a:fillRect/>
          </a:stretch>
        </p:blipFill>
        <p:spPr>
          <a:xfrm>
            <a:off x="185056" y="3604909"/>
            <a:ext cx="3637233" cy="1806846"/>
          </a:xfrm>
          <a:prstGeom prst="rect">
            <a:avLst/>
          </a:prstGeom>
        </p:spPr>
      </p:pic>
      <p:pic>
        <p:nvPicPr>
          <p:cNvPr id="3" name="Picture 2">
            <a:extLst>
              <a:ext uri="{FF2B5EF4-FFF2-40B4-BE49-F238E27FC236}">
                <a16:creationId xmlns:a16="http://schemas.microsoft.com/office/drawing/2014/main" id="{A9097DC4-425F-4A43-B61C-462D1150D988}"/>
              </a:ext>
            </a:extLst>
          </p:cNvPr>
          <p:cNvPicPr>
            <a:picLocks noChangeAspect="1"/>
          </p:cNvPicPr>
          <p:nvPr/>
        </p:nvPicPr>
        <p:blipFill>
          <a:blip r:embed="rId6"/>
          <a:stretch>
            <a:fillRect/>
          </a:stretch>
        </p:blipFill>
        <p:spPr>
          <a:xfrm>
            <a:off x="4419143" y="3604909"/>
            <a:ext cx="3353714" cy="2050995"/>
          </a:xfrm>
          <a:prstGeom prst="rect">
            <a:avLst/>
          </a:prstGeom>
        </p:spPr>
      </p:pic>
      <p:pic>
        <p:nvPicPr>
          <p:cNvPr id="6" name="Picture 5">
            <a:extLst>
              <a:ext uri="{FF2B5EF4-FFF2-40B4-BE49-F238E27FC236}">
                <a16:creationId xmlns:a16="http://schemas.microsoft.com/office/drawing/2014/main" id="{59819D64-110C-4CF7-B1AC-3E320048E626}"/>
              </a:ext>
            </a:extLst>
          </p:cNvPr>
          <p:cNvPicPr>
            <a:picLocks noChangeAspect="1"/>
          </p:cNvPicPr>
          <p:nvPr/>
        </p:nvPicPr>
        <p:blipFill>
          <a:blip r:embed="rId7"/>
          <a:stretch>
            <a:fillRect/>
          </a:stretch>
        </p:blipFill>
        <p:spPr>
          <a:xfrm>
            <a:off x="8493735" y="3670105"/>
            <a:ext cx="3513209" cy="2044701"/>
          </a:xfrm>
          <a:prstGeom prst="rect">
            <a:avLst/>
          </a:prstGeom>
        </p:spPr>
      </p:pic>
    </p:spTree>
    <p:extLst>
      <p:ext uri="{BB962C8B-B14F-4D97-AF65-F5344CB8AC3E}">
        <p14:creationId xmlns:p14="http://schemas.microsoft.com/office/powerpoint/2010/main" val="23711765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0"/>
            <a:ext cx="10515600" cy="920319"/>
          </a:xfrm>
        </p:spPr>
        <p:txBody>
          <a:bodyPr>
            <a:normAutofit/>
          </a:bodyPr>
          <a:lstStyle/>
          <a:p>
            <a:r>
              <a:rPr lang="en-US" dirty="0"/>
              <a:t>Potential Insight</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848273"/>
            <a:ext cx="10515600" cy="4253566"/>
          </a:xfrm>
        </p:spPr>
        <p:txBody>
          <a:bodyPr>
            <a:normAutofit fontScale="85000" lnSpcReduction="20000"/>
          </a:bodyPr>
          <a:lstStyle/>
          <a:p>
            <a:r>
              <a:rPr lang="en-US" dirty="0"/>
              <a:t>Data show most common connection to MS is friend or co-worker followed by relative </a:t>
            </a:r>
          </a:p>
          <a:p>
            <a:pPr lvl="1"/>
            <a:r>
              <a:rPr lang="en-US" dirty="0"/>
              <a:t>Little of Bike MS fundraising efforts leverage this association. </a:t>
            </a:r>
          </a:p>
          <a:p>
            <a:pPr marL="457200" lvl="1" indent="0">
              <a:buNone/>
            </a:pPr>
            <a:endParaRPr lang="en-US" dirty="0"/>
          </a:p>
          <a:p>
            <a:r>
              <a:rPr lang="en-US" dirty="0"/>
              <a:t>Bike MS should build fundraising efforts around the individual with MS</a:t>
            </a:r>
          </a:p>
          <a:p>
            <a:pPr lvl="1"/>
            <a:r>
              <a:rPr lang="en-US" dirty="0"/>
              <a:t>Shift focus from disease to person and increase fundraising priority registrants life. </a:t>
            </a:r>
          </a:p>
          <a:p>
            <a:pPr marL="457200" lvl="1" indent="0">
              <a:buNone/>
            </a:pPr>
            <a:endParaRPr lang="en-US" dirty="0"/>
          </a:p>
          <a:p>
            <a:r>
              <a:rPr lang="en-US" dirty="0"/>
              <a:t>Potential Applications</a:t>
            </a:r>
          </a:p>
          <a:p>
            <a:pPr lvl="1"/>
            <a:r>
              <a:rPr lang="en-US" dirty="0"/>
              <a:t>Showcasing “Heroes with MS” who exhibit courage and perseverance in their struggle with the disease. </a:t>
            </a:r>
          </a:p>
          <a:p>
            <a:pPr lvl="1"/>
            <a:r>
              <a:rPr lang="en-US" dirty="0"/>
              <a:t>Select a person or team for each event for participants to rally around. </a:t>
            </a:r>
          </a:p>
          <a:p>
            <a:pPr lvl="2"/>
            <a:r>
              <a:rPr lang="en-US" dirty="0"/>
              <a:t>Such as </a:t>
            </a:r>
            <a:r>
              <a:rPr lang="en-US" u="sng" dirty="0">
                <a:hlinkClick r:id="rId2"/>
              </a:rPr>
              <a:t>Audrey’s Heroes</a:t>
            </a:r>
            <a:r>
              <a:rPr lang="en-US" dirty="0"/>
              <a:t>. </a:t>
            </a:r>
          </a:p>
          <a:p>
            <a:pPr lvl="2"/>
            <a:r>
              <a:rPr lang="en-US" dirty="0"/>
              <a:t>Non-team individuals would have a team to join, a specific person to support, and a stronger connection for returning in the future. </a:t>
            </a:r>
          </a:p>
          <a:p>
            <a:pPr marL="0" indent="0">
              <a:buNone/>
            </a:pPr>
            <a:endParaRPr lang="en-US" dirty="0"/>
          </a:p>
        </p:txBody>
      </p:sp>
      <p:pic>
        <p:nvPicPr>
          <p:cNvPr id="7" name="Picture 6">
            <a:extLst>
              <a:ext uri="{FF2B5EF4-FFF2-40B4-BE49-F238E27FC236}">
                <a16:creationId xmlns:a16="http://schemas.microsoft.com/office/drawing/2014/main" id="{243B56A6-D115-4977-9F1E-589CAE4820B4}"/>
              </a:ext>
            </a:extLst>
          </p:cNvPr>
          <p:cNvPicPr>
            <a:picLocks noChangeAspect="1"/>
          </p:cNvPicPr>
          <p:nvPr/>
        </p:nvPicPr>
        <p:blipFill>
          <a:blip r:embed="rId3"/>
          <a:stretch>
            <a:fillRect/>
          </a:stretch>
        </p:blipFill>
        <p:spPr>
          <a:xfrm>
            <a:off x="6533373" y="4746563"/>
            <a:ext cx="3329085" cy="1816124"/>
          </a:xfrm>
          <a:prstGeom prst="rect">
            <a:avLst/>
          </a:prstGeom>
        </p:spPr>
      </p:pic>
    </p:spTree>
    <p:extLst>
      <p:ext uri="{BB962C8B-B14F-4D97-AF65-F5344CB8AC3E}">
        <p14:creationId xmlns:p14="http://schemas.microsoft.com/office/powerpoint/2010/main" val="39561971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9C-B4D7-48C7-811C-5E52C5D3EAF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87CAA1E-3CFE-4F02-985D-AC1F9577B8DA}"/>
              </a:ext>
            </a:extLst>
          </p:cNvPr>
          <p:cNvSpPr>
            <a:spLocks noGrp="1"/>
          </p:cNvSpPr>
          <p:nvPr>
            <p:ph type="subTitle" idx="1"/>
          </p:nvPr>
        </p:nvSpPr>
        <p:spPr/>
        <p:txBody>
          <a:bodyPr/>
          <a:lstStyle/>
          <a:p>
            <a:r>
              <a:rPr lang="en-US" dirty="0"/>
              <a:t>Jeff Mills</a:t>
            </a:r>
          </a:p>
          <a:p>
            <a:endParaRPr lang="en-US" dirty="0"/>
          </a:p>
          <a:p>
            <a:r>
              <a:rPr lang="en-US" dirty="0">
                <a:hlinkClick r:id="rId2"/>
              </a:rPr>
              <a:t>https://github.com/mills-jeffreyb/GENBA894</a:t>
            </a:r>
            <a:endParaRPr lang="en-US" dirty="0"/>
          </a:p>
          <a:p>
            <a:endParaRPr lang="en-US" dirty="0"/>
          </a:p>
        </p:txBody>
      </p:sp>
    </p:spTree>
    <p:extLst>
      <p:ext uri="{BB962C8B-B14F-4D97-AF65-F5344CB8AC3E}">
        <p14:creationId xmlns:p14="http://schemas.microsoft.com/office/powerpoint/2010/main" val="176925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7D61-2D17-4045-AF8F-9ACF5472EFE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7B6E430-E822-4798-9F70-04D17C205402}"/>
              </a:ext>
            </a:extLst>
          </p:cNvPr>
          <p:cNvSpPr>
            <a:spLocks noGrp="1"/>
          </p:cNvSpPr>
          <p:nvPr>
            <p:ph idx="1"/>
          </p:nvPr>
        </p:nvSpPr>
        <p:spPr>
          <a:xfrm>
            <a:off x="838200" y="1825625"/>
            <a:ext cx="10515600" cy="4808440"/>
          </a:xfrm>
        </p:spPr>
        <p:txBody>
          <a:bodyPr>
            <a:normAutofit/>
          </a:bodyPr>
          <a:lstStyle/>
          <a:p>
            <a:r>
              <a:rPr lang="en-US" dirty="0"/>
              <a:t>All data were found to contain some errors</a:t>
            </a:r>
          </a:p>
          <a:p>
            <a:pPr lvl="1"/>
            <a:r>
              <a:rPr lang="en-US" dirty="0"/>
              <a:t>Most common were misaligned columns due inaccurate characters dividing data (e.g. “2016(0001502456” instead of “2016,0001502456”</a:t>
            </a:r>
          </a:p>
          <a:p>
            <a:pPr lvl="1"/>
            <a:r>
              <a:rPr lang="en-US" dirty="0"/>
              <a:t>Additional errors resulted from typos and errors in data entry</a:t>
            </a:r>
          </a:p>
          <a:p>
            <a:pPr lvl="2"/>
            <a:r>
              <a:rPr lang="en-US" dirty="0"/>
              <a:t>E.g. multiple versions of Retired, Self employed, and company names (e.g. Alabama Power Company and Alabama Power Co); </a:t>
            </a:r>
          </a:p>
          <a:p>
            <a:pPr lvl="2"/>
            <a:r>
              <a:rPr lang="en-US" dirty="0"/>
              <a:t>Corrected obvious errors, left them as is if mistakes were not 100% certain	 </a:t>
            </a:r>
          </a:p>
          <a:p>
            <a:pPr lvl="1"/>
            <a:r>
              <a:rPr lang="en-US" dirty="0"/>
              <a:t> Standardized entries</a:t>
            </a:r>
          </a:p>
          <a:p>
            <a:pPr lvl="2"/>
            <a:r>
              <a:rPr lang="en-US" dirty="0"/>
              <a:t>E.g. for 'Donor Connection to MS’, deleted "Blank", changed "no connection" to "None", and standardized the relatives (“Wife/Husband has MS” changed to “Spouse has MS”</a:t>
            </a:r>
          </a:p>
          <a:p>
            <a:r>
              <a:rPr lang="en-US" dirty="0"/>
              <a:t>Dummy variables created for categorical data</a:t>
            </a:r>
          </a:p>
          <a:p>
            <a:pPr lvl="1"/>
            <a:r>
              <a:rPr lang="en-US" dirty="0"/>
              <a:t>Will drop one to avoid dummy trap</a:t>
            </a:r>
          </a:p>
        </p:txBody>
      </p:sp>
    </p:spTree>
    <p:extLst>
      <p:ext uri="{BB962C8B-B14F-4D97-AF65-F5344CB8AC3E}">
        <p14:creationId xmlns:p14="http://schemas.microsoft.com/office/powerpoint/2010/main" val="416760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9D51-DFCD-4BDC-A9B2-7ED2094E78E5}"/>
              </a:ext>
            </a:extLst>
          </p:cNvPr>
          <p:cNvSpPr>
            <a:spLocks noGrp="1"/>
          </p:cNvSpPr>
          <p:nvPr>
            <p:ph type="title"/>
          </p:nvPr>
        </p:nvSpPr>
        <p:spPr/>
        <p:txBody>
          <a:bodyPr/>
          <a:lstStyle/>
          <a:p>
            <a:r>
              <a:rPr lang="en-US" dirty="0"/>
              <a:t>Cycling in America</a:t>
            </a:r>
          </a:p>
        </p:txBody>
      </p:sp>
      <p:sp>
        <p:nvSpPr>
          <p:cNvPr id="3" name="Content Placeholder 2">
            <a:extLst>
              <a:ext uri="{FF2B5EF4-FFF2-40B4-BE49-F238E27FC236}">
                <a16:creationId xmlns:a16="http://schemas.microsoft.com/office/drawing/2014/main" id="{29F723EE-B752-411C-8AA5-743EEE1E2262}"/>
              </a:ext>
            </a:extLst>
          </p:cNvPr>
          <p:cNvSpPr>
            <a:spLocks noGrp="1"/>
          </p:cNvSpPr>
          <p:nvPr>
            <p:ph idx="1"/>
          </p:nvPr>
        </p:nvSpPr>
        <p:spPr/>
        <p:txBody>
          <a:bodyPr>
            <a:normAutofit fontScale="92500" lnSpcReduction="10000"/>
          </a:bodyPr>
          <a:lstStyle/>
          <a:p>
            <a:r>
              <a:rPr lang="en-US" dirty="0"/>
              <a:t>According to Statista, approximately 12.4% of Americans regularly cycled in 2016. </a:t>
            </a:r>
          </a:p>
          <a:p>
            <a:pPr marL="0" indent="0">
              <a:buNone/>
            </a:pPr>
            <a:endParaRPr lang="en-US" dirty="0"/>
          </a:p>
          <a:p>
            <a:pPr marL="0" indent="0">
              <a:buNone/>
            </a:pPr>
            <a:r>
              <a:rPr lang="en-US" dirty="0"/>
              <a:t>Statista also reported:</a:t>
            </a:r>
          </a:p>
          <a:p>
            <a:r>
              <a:rPr lang="en-US" dirty="0"/>
              <a:t>U.S. cycling sizable increase 2012 to 2014, followed by plateau, </a:t>
            </a:r>
          </a:p>
          <a:p>
            <a:r>
              <a:rPr lang="en-US" dirty="0"/>
              <a:t>66.5 million U.S. cyclists in 2016, </a:t>
            </a:r>
          </a:p>
          <a:p>
            <a:r>
              <a:rPr lang="en-US" dirty="0"/>
              <a:t>U.S. cyclists 6 to 17 years old has decreased since 2013,</a:t>
            </a:r>
          </a:p>
          <a:p>
            <a:r>
              <a:rPr lang="en-US" dirty="0"/>
              <a:t>U.S. cyclists 18 to 24 years increased its peak of 5.7 million in 2013 and declined since.</a:t>
            </a:r>
          </a:p>
          <a:p>
            <a:pPr marL="0" indent="0" algn="r">
              <a:buNone/>
            </a:pPr>
            <a:r>
              <a:rPr lang="en-US" dirty="0"/>
              <a:t>Source: </a:t>
            </a:r>
            <a:r>
              <a:rPr lang="en-US" dirty="0">
                <a:hlinkClick r:id="rId2"/>
              </a:rPr>
              <a:t>https://www.statista.com/topics/1686/cycling/</a:t>
            </a:r>
            <a:endParaRPr lang="en-US" dirty="0"/>
          </a:p>
          <a:p>
            <a:pPr marL="0" indent="0" algn="r">
              <a:buNone/>
            </a:pPr>
            <a:endParaRPr lang="en-US" dirty="0"/>
          </a:p>
        </p:txBody>
      </p:sp>
    </p:spTree>
    <p:extLst>
      <p:ext uri="{BB962C8B-B14F-4D97-AF65-F5344CB8AC3E}">
        <p14:creationId xmlns:p14="http://schemas.microsoft.com/office/powerpoint/2010/main" val="377732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9D51-DFCD-4BDC-A9B2-7ED2094E78E5}"/>
              </a:ext>
            </a:extLst>
          </p:cNvPr>
          <p:cNvSpPr>
            <a:spLocks noGrp="1"/>
          </p:cNvSpPr>
          <p:nvPr>
            <p:ph type="title"/>
          </p:nvPr>
        </p:nvSpPr>
        <p:spPr>
          <a:xfrm>
            <a:off x="334347" y="32641"/>
            <a:ext cx="10515600" cy="1325563"/>
          </a:xfrm>
        </p:spPr>
        <p:txBody>
          <a:bodyPr/>
          <a:lstStyle/>
          <a:p>
            <a:r>
              <a:rPr lang="en-US" dirty="0"/>
              <a:t>Cycling in America</a:t>
            </a:r>
          </a:p>
        </p:txBody>
      </p:sp>
      <p:pic>
        <p:nvPicPr>
          <p:cNvPr id="5" name="Content Placeholder 4">
            <a:extLst>
              <a:ext uri="{FF2B5EF4-FFF2-40B4-BE49-F238E27FC236}">
                <a16:creationId xmlns:a16="http://schemas.microsoft.com/office/drawing/2014/main" id="{D9CB66B5-5AE0-4A0A-A62D-087EC1FE6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743" y="968845"/>
            <a:ext cx="5856514" cy="5856514"/>
          </a:xfrm>
          <a:scene3d>
            <a:camera prst="orthographicFront"/>
            <a:lightRig rig="threePt" dir="t"/>
          </a:scene3d>
          <a:sp3d>
            <a:bevelT/>
          </a:sp3d>
        </p:spPr>
      </p:pic>
    </p:spTree>
    <p:extLst>
      <p:ext uri="{BB962C8B-B14F-4D97-AF65-F5344CB8AC3E}">
        <p14:creationId xmlns:p14="http://schemas.microsoft.com/office/powerpoint/2010/main" val="83121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EFBDA0-5F5F-4A5D-973C-7A74A03CA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405" y="394964"/>
            <a:ext cx="8254874" cy="6133372"/>
          </a:xfrm>
          <a:scene3d>
            <a:camera prst="orthographicFront"/>
            <a:lightRig rig="threePt" dir="t"/>
          </a:scene3d>
          <a:sp3d>
            <a:bevelT/>
          </a:sp3d>
        </p:spPr>
      </p:pic>
    </p:spTree>
    <p:extLst>
      <p:ext uri="{BB962C8B-B14F-4D97-AF65-F5344CB8AC3E}">
        <p14:creationId xmlns:p14="http://schemas.microsoft.com/office/powerpoint/2010/main" val="4276958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1994</TotalTime>
  <Words>4432</Words>
  <Application>Microsoft Office PowerPoint</Application>
  <PresentationFormat>Widescreen</PresentationFormat>
  <Paragraphs>1203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Times New Roman</vt:lpstr>
      <vt:lpstr>Office Theme</vt:lpstr>
      <vt:lpstr>Project: 2018 Data Challenges Sponsored by Teradata University Network</vt:lpstr>
      <vt:lpstr>Overview</vt:lpstr>
      <vt:lpstr>Research Priorities</vt:lpstr>
      <vt:lpstr>Research Priorities</vt:lpstr>
      <vt:lpstr>Data</vt:lpstr>
      <vt:lpstr>Data Cleaning</vt:lpstr>
      <vt:lpstr>Cycling in America</vt:lpstr>
      <vt:lpstr>Cycling in America</vt:lpstr>
      <vt:lpstr>PowerPoint Presentation</vt:lpstr>
      <vt:lpstr>Confirmation: Bike MS fundraising struggled since 2014 and Bike Teams raising 87% of funds. </vt:lpstr>
      <vt:lpstr>Bike Teams</vt:lpstr>
      <vt:lpstr>Bike Teams</vt:lpstr>
      <vt:lpstr>Bike Teams - Participation Fatigue?</vt:lpstr>
      <vt:lpstr>Bike Teams - Fundraising Fatigue?</vt:lpstr>
      <vt:lpstr>Bike Teams</vt:lpstr>
      <vt:lpstr>National Bike Teams</vt:lpstr>
      <vt:lpstr>National Bike Teams</vt:lpstr>
      <vt:lpstr>National Bike Teams</vt:lpstr>
      <vt:lpstr>National Bike Teams</vt:lpstr>
      <vt:lpstr>Events</vt:lpstr>
      <vt:lpstr>Events</vt:lpstr>
      <vt:lpstr>Events</vt:lpstr>
      <vt:lpstr>Participants</vt:lpstr>
      <vt:lpstr>Participants</vt:lpstr>
      <vt:lpstr>Participants</vt:lpstr>
      <vt:lpstr>PowerPoint Presentation</vt:lpstr>
      <vt:lpstr>Participants</vt:lpstr>
      <vt:lpstr>Participants</vt:lpstr>
      <vt:lpstr>Donations</vt:lpstr>
      <vt:lpstr>Donations</vt:lpstr>
      <vt:lpstr>Donations</vt:lpstr>
      <vt:lpstr>Donations</vt:lpstr>
      <vt:lpstr>Donations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vt:lpstr>
      <vt:lpstr>Takeaways</vt:lpstr>
      <vt:lpstr>Takeaways</vt:lpstr>
      <vt:lpstr>Digital/Social Acquisition</vt:lpstr>
      <vt:lpstr>Digital/Social Acquisition</vt:lpstr>
      <vt:lpstr>Digital/Social Acquisition</vt:lpstr>
      <vt:lpstr>Digital/Social Acquisition</vt:lpstr>
      <vt:lpstr>Potential Insight</vt:lpstr>
      <vt:lpstr>Potential Insight</vt:lpstr>
      <vt:lpstr>Potential Insight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2018 Data Challenges Sponsored by Teradata University Network</dc:title>
  <dc:creator>Mills, Jeffrey</dc:creator>
  <cp:lastModifiedBy>Mills, Jeffrey</cp:lastModifiedBy>
  <cp:revision>61</cp:revision>
  <dcterms:created xsi:type="dcterms:W3CDTF">2018-07-02T13:57:44Z</dcterms:created>
  <dcterms:modified xsi:type="dcterms:W3CDTF">2018-07-24T16:11:42Z</dcterms:modified>
</cp:coreProperties>
</file>