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02" r:id="rId7"/>
    <p:sldId id="304" r:id="rId8"/>
    <p:sldId id="305" r:id="rId9"/>
    <p:sldId id="306" r:id="rId10"/>
    <p:sldId id="309" r:id="rId11"/>
    <p:sldId id="307" r:id="rId12"/>
    <p:sldId id="308" r:id="rId13"/>
    <p:sldId id="310" r:id="rId14"/>
    <p:sldId id="330" r:id="rId15"/>
    <p:sldId id="331" r:id="rId16"/>
    <p:sldId id="277" r:id="rId17"/>
    <p:sldId id="311" r:id="rId18"/>
    <p:sldId id="333" r:id="rId19"/>
    <p:sldId id="332" r:id="rId20"/>
    <p:sldId id="313" r:id="rId21"/>
    <p:sldId id="316" r:id="rId22"/>
    <p:sldId id="317" r:id="rId23"/>
    <p:sldId id="320" r:id="rId24"/>
    <p:sldId id="321" r:id="rId25"/>
    <p:sldId id="318" r:id="rId26"/>
    <p:sldId id="322" r:id="rId27"/>
    <p:sldId id="324" r:id="rId28"/>
    <p:sldId id="325" r:id="rId29"/>
    <p:sldId id="323" r:id="rId30"/>
    <p:sldId id="326" r:id="rId31"/>
    <p:sldId id="327" r:id="rId32"/>
    <p:sldId id="280" r:id="rId33"/>
    <p:sldId id="328" r:id="rId34"/>
    <p:sldId id="329"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6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21.314"/>
    </inkml:context>
    <inkml:brush xml:id="br0">
      <inkml:brushProperty name="width" value="0.04" units="cm"/>
      <inkml:brushProperty name="height" value="0.04" units="cm"/>
      <inkml:brushProperty name="ignorePressure" value="1"/>
    </inkml:brush>
  </inkml:definitions>
  <inkml:traceGroup>
    <inkml:annotationXML>
      <emma:emma xmlns:emma="http://www.w3.org/2003/04/emma" version="1.0">
        <emma:interpretation id="{E69F637F-A0C5-41B0-9C53-FEB275D53F34}" emma:medium="tactile" emma:mode="ink">
          <msink:context xmlns:msink="http://schemas.microsoft.com/ink/2010/main" type="inkDrawing" rotatedBoundingBox="28972,15783 29590,12731 31647,13147 31028,16200" hotPoints="31513,14666 30243,15936 28972,14666 30243,13395" semanticType="enclosure" shapeName="Circle"/>
        </emma:interpretation>
      </emma:emma>
    </inkml:annotationXML>
    <inkml:trace contextRef="#ctx0" brushRef="#br0">8135 3250,'0'0,"0"0,0 0,0 0,0 0,0 0,0 0,0 0,0 0,0 0,0 0,0 0,0 0,-5 4,-4 2,-10 3,-6 1,-3 7,-5 4,-5 4,-5 1,-3 0,-2 5,-2 4,-4 15,-6 10,-2 12,-2 10,6 5,3 3,4 0,1 0,6 3,6 6,0 3,4 1,2-1,7 0,4-1,1 3,4 1,4-1,6-5,2-7,6-7,9-5,4-3,6-3,2-6,2 0,0-1,6-2,5-1,5-2,3-3,4-4,0-2,7-2,1-6,4-10,4-7,0-8,-2-8,-9-5,0-5,0-7,-2-1,0-5,4 0,-1-3,1-3,3-3,-1-1,4-7,3-3,-1-7,3-12,1-12,-2-5,2-4,-4-2,-4-1,-3-5,-2-6,-8-5,-6-4,-6 1,-5 0,-7-1,-3-1,-5-6,-5-2,-3 0,-4 4,-2 7,0 10,-5 12,-6 3,-5 6,-8 1,-5-2,-4-4,-2 2,0 3,-1 8,-3 4,-4 3,2 3,-1 3,-2 3,-5 7,-3 5,-2 4,-4 3,-4 2,-4 3,0 1,3-4,4 3,12 2,14 4</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24.219"/>
    </inkml:context>
    <inkml:brush xml:id="br0">
      <inkml:brushProperty name="width" value="0.04" units="cm"/>
      <inkml:brushProperty name="height" value="0.04" units="cm"/>
      <inkml:brushProperty name="ignorePressure" value="1"/>
    </inkml:brush>
  </inkml:definitions>
  <inkml:traceGroup>
    <inkml:annotationXML>
      <emma:emma xmlns:emma="http://www.w3.org/2003/04/emma" version="1.0">
        <emma:interpretation id="{54674918-4B1A-4767-8C4B-4B7DC0CEC859}" emma:medium="tactile" emma:mode="ink">
          <msink:context xmlns:msink="http://schemas.microsoft.com/ink/2010/main" type="inkDrawing" rotatedBoundingBox="5923,10990 8824,7603 12053,10369 9151,13756" hotPoints="11116,10592 8953,12756 6789,10592 8953,8429" semanticType="enclosure" shapeName="Circle"/>
        </emma:interpretation>
      </emma:emma>
    </inkml:annotationXML>
    <inkml:trace contextRef="#ctx0" brushRef="#br0">3534 2361,'0'0,"0"0,0 0,0 0,0 0,0 0,0-2,-2-1,-1-2,-2-2,-3 0,-1-1,-2 0,-4 1,-5 0,-7 0,-5 1,-3 1,-3 4,-2 4,-2 4,-3 5,-3 3,-2 3,0 1,4 1,1 2,3 3,-1 5,-2 5,-2 6,0 5,0 3,1 1,1 5,4 4,5 4,4 0,3 3,2 2,3 6,2 3,4-1,6 0,4 2,6-1,5-5,5-1,5-4,6-4,2 0,8 0,5-5,4-6,3-4,5-6,2-7,6-2,5-2,6-2,4-5,1-3,4-3,7-3,0-3,-3-3,-3-2,4-2,3-4,3-3,-2-5,1-6,3-2,-3-6,-6-3,-3-7,-3-7,1-5,-2-4,-1-6,-7-1,-6-2,-7-1,-6-4,-4-5,-5-3,-4 1,-3-2,-8 0,-5 1,-9 3,-7 7,-8 4,-7 2,-5-1,-3 2,-5-2,-3-3,-4 0,-1-2,-5-3,-2 0,0 1,2 3,1 5,2 4,-5 4,-5 4,-6 1,-2 5,-4 2,-4 3,-3 3,-7 5,0 7,-1 5,-8 12,-8 11,-4 13,-12 15,-9 18,-6 16,17-4</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39.324"/>
    </inkml:context>
    <inkml:brush xml:id="br0">
      <inkml:brushProperty name="width" value="0.04" units="cm"/>
      <inkml:brushProperty name="height" value="0.04" units="cm"/>
      <inkml:brushProperty name="ignorePressure" value="1"/>
    </inkml:brush>
  </inkml:definitions>
  <inkml:traceGroup>
    <inkml:annotationXML>
      <emma:emma xmlns:emma="http://www.w3.org/2003/04/emma" version="1.0">
        <emma:interpretation id="{E6A55605-0103-457E-B8E5-6EF15BB1000C}" emma:medium="tactile" emma:mode="ink">
          <msink:context xmlns:msink="http://schemas.microsoft.com/ink/2010/main" type="inkDrawing" rotatedBoundingBox="5128,12378 5143,12378 5143,12393 5128,12393" shapeName="Other"/>
        </emma:interpretation>
      </emma:emma>
    </inkml:annotationXML>
    <inkml:trace contextRef="#ctx0" brushRef="#br0">1943 3189</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39.324"/>
    </inkml:context>
    <inkml:brush xml:id="br0">
      <inkml:brushProperty name="width" value="0.04" units="cm"/>
      <inkml:brushProperty name="height" value="0.04" units="cm"/>
      <inkml:brushProperty name="ignorePressure" value="1"/>
    </inkml:brush>
  </inkml:definitions>
  <inkml:trace contextRef="#ctx0" brushRef="#br0">1943 3189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39.324"/>
    </inkml:context>
    <inkml:brush xml:id="br0">
      <inkml:brushProperty name="width" value="0.04" units="cm"/>
      <inkml:brushProperty name="height" value="0.04" units="cm"/>
      <inkml:brushProperty name="ignorePressure" value="1"/>
    </inkml:brush>
  </inkml:definitions>
  <inkml:trace contextRef="#ctx0" brushRef="#br0">1943 3189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6847-DEC3-4EFD-85C0-8F4738B5AE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62C2C-0852-4E1F-AB71-5F9C89CF5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C56AA1-E248-49AC-8439-5D2A42021117}"/>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D4F3C83E-9D08-46C2-9521-FF2422216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EB2A6-3F46-472A-9740-7AE53B2EDA98}"/>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40811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9A5A-3C8D-47AA-9ECC-8641BC7288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99035-B250-4970-9236-8E9AF3A911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227BE-E459-49DA-8AA0-90066F9AB674}"/>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92351420-3595-4686-A8FE-C302A30E0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7D1BC-EBF3-4D6D-BA93-0C71D3A23B17}"/>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69782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ECEBB-B326-493B-90BC-07E75AF2C4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4901EB-DE87-4606-8901-FB8431F22B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D53C2-85B8-4E2A-90DD-40D201986D8B}"/>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CD809F19-94EC-4CED-B0B0-71FAF10F6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4DC5F-A422-42C7-A962-F829D5E6F779}"/>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64825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BA94-3BEC-4CA4-BFEE-EF9D875BF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C3DE6-4D41-4E08-B3A0-EF486DB11D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980F4-831F-4A31-8457-8825A7A666DE}"/>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C3617A32-0C68-46E3-96F6-A3A5BA813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898D1-8E4A-4BF8-B02D-51054F92F472}"/>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404623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735B-EAB5-46C6-8A6C-06924F05C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5118F1-23C9-4FAC-9E25-342E6ED29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7561EA-0BB2-43E5-A761-8960E02B7BD3}"/>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EACC7310-4226-4F4C-AA6F-83500E786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06981-A1F5-4494-BA27-9D259D92EDA9}"/>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74455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3EB9-99D2-41B1-A4B2-DB0DE9764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39F8A-FE86-46A7-980F-3BE128B6EA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EDD9A-533D-48A8-AAE9-64F571DEF6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9169F6-46F5-4135-BC77-5263FB695402}"/>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6" name="Footer Placeholder 5">
            <a:extLst>
              <a:ext uri="{FF2B5EF4-FFF2-40B4-BE49-F238E27FC236}">
                <a16:creationId xmlns:a16="http://schemas.microsoft.com/office/drawing/2014/main" id="{76F9A6D2-6426-4FC8-A756-A8C61CABF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C856-B90E-4E09-A437-74748FBF3FBC}"/>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60294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44EF-1864-438F-B050-7E313E7FA8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298A3F-5380-483E-BD56-7DA3AF132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8CC6DC-5E26-4F7D-A42D-6E26D7624A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FBFDBD-AF8E-4C68-A251-A35348198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1FF7D-D1B3-4FFA-B4CE-8DA8865948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6D0A62-8337-4F56-AAD4-3292FB9D3142}"/>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8" name="Footer Placeholder 7">
            <a:extLst>
              <a:ext uri="{FF2B5EF4-FFF2-40B4-BE49-F238E27FC236}">
                <a16:creationId xmlns:a16="http://schemas.microsoft.com/office/drawing/2014/main" id="{84643C8F-61D7-4F0B-9CD0-1AC49F0807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B4D950-601E-4AE9-B5D4-E8F22818CA48}"/>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26936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B892-CCC6-4965-882A-C6B6AA8E7E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FEFAC-520E-4F39-B892-8EECF9CEFF0B}"/>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4" name="Footer Placeholder 3">
            <a:extLst>
              <a:ext uri="{FF2B5EF4-FFF2-40B4-BE49-F238E27FC236}">
                <a16:creationId xmlns:a16="http://schemas.microsoft.com/office/drawing/2014/main" id="{F9AA1CFC-0983-415F-9D9A-15025A6F65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C64A42-4ECC-4E4D-B332-F9B81642FDBD}"/>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45107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2BD99-E557-4053-8355-21C0C58368E9}"/>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3" name="Footer Placeholder 2">
            <a:extLst>
              <a:ext uri="{FF2B5EF4-FFF2-40B4-BE49-F238E27FC236}">
                <a16:creationId xmlns:a16="http://schemas.microsoft.com/office/drawing/2014/main" id="{B5274B75-0575-4E99-BE27-6C4467D5A5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F381C6-A2C3-4EAD-9B3A-3CBC440BEA17}"/>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89230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7B54-A946-404F-8811-B9322C0BA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C51D8D-969E-4159-94B9-71D8087E2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769B7-5025-43EB-BB4C-1AA3B605F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26EFAE-943D-4387-B485-5D35ED72CC58}"/>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6" name="Footer Placeholder 5">
            <a:extLst>
              <a:ext uri="{FF2B5EF4-FFF2-40B4-BE49-F238E27FC236}">
                <a16:creationId xmlns:a16="http://schemas.microsoft.com/office/drawing/2014/main" id="{F1035CA7-2480-4622-92F4-92069C80A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156FC-9E76-4E54-9877-3BA68C3C73EC}"/>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10565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F459-0843-4E0C-B6CE-21C445B40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A82B16-E5BB-4FC9-9D49-69E3CD73E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582752-3476-4D09-954D-B04711C2F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E1D8C9-B9AC-4D0C-B71E-C520581B429A}"/>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6" name="Footer Placeholder 5">
            <a:extLst>
              <a:ext uri="{FF2B5EF4-FFF2-40B4-BE49-F238E27FC236}">
                <a16:creationId xmlns:a16="http://schemas.microsoft.com/office/drawing/2014/main" id="{025F27E7-C1AC-48BF-819A-2801F4ED2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972CB-9CCB-4828-82C3-F4731E65F7BF}"/>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84844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FB1C23-73C0-4DBF-9E71-830F66250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7DA5F5-E8B9-4858-8E0A-6F2977136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8614F-96C2-47FE-A8A1-E4561EA13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4D4C0A28-231B-4B2A-858A-508756D1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68644D-7E8A-4EFC-849A-D8033351E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9AAB5-1524-4B97-9815-C107E3848403}" type="slidenum">
              <a:rPr lang="en-US" smtClean="0"/>
              <a:t>‹#›</a:t>
            </a:fld>
            <a:endParaRPr lang="en-US"/>
          </a:p>
        </p:txBody>
      </p:sp>
    </p:spTree>
    <p:extLst>
      <p:ext uri="{BB962C8B-B14F-4D97-AF65-F5344CB8AC3E}">
        <p14:creationId xmlns:p14="http://schemas.microsoft.com/office/powerpoint/2010/main" val="355655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4.png"/><Relationship Id="rId7" Type="http://schemas.openxmlformats.org/officeDocument/2006/relationships/image" Target="../media/image1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0.png"/><Relationship Id="rId4" Type="http://schemas.openxmlformats.org/officeDocument/2006/relationships/customXml" Target="../ink/ink1.xml"/><Relationship Id="rId9" Type="http://schemas.openxmlformats.org/officeDocument/2006/relationships/image" Target="../media/image130.png"/></Relationships>
</file>

<file path=ppt/slides/_rels/slide2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mills-jeffreyb/GENBA89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tunweb.teradata.ws/datasets/Bike%20MS%20Digital%20Advertising%20Reports.zip" TargetMode="External"/><Relationship Id="rId3" Type="http://schemas.openxmlformats.org/officeDocument/2006/relationships/hyperlink" Target="http://tunweb.teradata.ws/datasets/Events.zip" TargetMode="External"/><Relationship Id="rId7" Type="http://schemas.openxmlformats.org/officeDocument/2006/relationships/hyperlink" Target="http://tunweb.teradata.ws/datasets/Affiliates.zip" TargetMode="External"/><Relationship Id="rId2" Type="http://schemas.openxmlformats.org/officeDocument/2006/relationships/hyperlink" Target="http://tunweb.teradata.ws/datasets/Donations.zip" TargetMode="External"/><Relationship Id="rId1" Type="http://schemas.openxmlformats.org/officeDocument/2006/relationships/slideLayout" Target="../slideLayouts/slideLayout2.xml"/><Relationship Id="rId6" Type="http://schemas.openxmlformats.org/officeDocument/2006/relationships/hyperlink" Target="http://tunweb.teradata.ws/datasets/National%20Teams.zip" TargetMode="External"/><Relationship Id="rId5" Type="http://schemas.openxmlformats.org/officeDocument/2006/relationships/hyperlink" Target="http://tunweb.teradata.ws/datasets/Bike%20Teams.zip" TargetMode="External"/><Relationship Id="rId4" Type="http://schemas.openxmlformats.org/officeDocument/2006/relationships/hyperlink" Target="http://tunweb.teradata.ws/datasets/Participants.zip" TargetMode="External"/><Relationship Id="rId9" Type="http://schemas.openxmlformats.org/officeDocument/2006/relationships/hyperlink" Target="http://tunweb.teradata.ws/datasets/Google%20Analytics.z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5B3C-70F5-4D77-8CDB-229DB09BB879}"/>
              </a:ext>
            </a:extLst>
          </p:cNvPr>
          <p:cNvSpPr>
            <a:spLocks noGrp="1"/>
          </p:cNvSpPr>
          <p:nvPr>
            <p:ph type="ctrTitle"/>
          </p:nvPr>
        </p:nvSpPr>
        <p:spPr/>
        <p:txBody>
          <a:bodyPr>
            <a:normAutofit fontScale="90000"/>
          </a:bodyPr>
          <a:lstStyle/>
          <a:p>
            <a:r>
              <a:rPr lang="en-US" b="1" dirty="0"/>
              <a:t>Project: 2018 Data Challenges Sponsored by Teradata University Network</a:t>
            </a:r>
            <a:endParaRPr lang="en-US" dirty="0"/>
          </a:p>
        </p:txBody>
      </p:sp>
      <p:sp>
        <p:nvSpPr>
          <p:cNvPr id="3" name="Subtitle 2">
            <a:extLst>
              <a:ext uri="{FF2B5EF4-FFF2-40B4-BE49-F238E27FC236}">
                <a16:creationId xmlns:a16="http://schemas.microsoft.com/office/drawing/2014/main" id="{58F1B69A-44C3-4059-BA24-36FA77EB81A0}"/>
              </a:ext>
            </a:extLst>
          </p:cNvPr>
          <p:cNvSpPr>
            <a:spLocks noGrp="1"/>
          </p:cNvSpPr>
          <p:nvPr>
            <p:ph type="subTitle" idx="1"/>
          </p:nvPr>
        </p:nvSpPr>
        <p:spPr>
          <a:xfrm>
            <a:off x="1524000" y="4155711"/>
            <a:ext cx="9144000" cy="1655762"/>
          </a:xfrm>
        </p:spPr>
        <p:txBody>
          <a:bodyPr/>
          <a:lstStyle/>
          <a:p>
            <a:r>
              <a:rPr lang="en-US" dirty="0"/>
              <a:t>Capstone Class Project for Jeff Mills</a:t>
            </a:r>
          </a:p>
          <a:p>
            <a:r>
              <a:rPr lang="en-US" dirty="0"/>
              <a:t>Summer 2018</a:t>
            </a:r>
          </a:p>
          <a:p>
            <a:r>
              <a:rPr lang="en-US" dirty="0"/>
              <a:t>Kansas State University</a:t>
            </a:r>
          </a:p>
        </p:txBody>
      </p:sp>
    </p:spTree>
    <p:extLst>
      <p:ext uri="{BB962C8B-B14F-4D97-AF65-F5344CB8AC3E}">
        <p14:creationId xmlns:p14="http://schemas.microsoft.com/office/powerpoint/2010/main" val="68347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b="1" dirty="0"/>
              <a:t>Adjustments to the Model</a:t>
            </a:r>
          </a:p>
          <a:p>
            <a:r>
              <a:rPr lang="en-US" dirty="0"/>
              <a:t>Residuals show evidence of Heteroskedasticity. </a:t>
            </a:r>
          </a:p>
          <a:p>
            <a:pPr lvl="1"/>
            <a:r>
              <a:rPr lang="en-US" dirty="0"/>
              <a:t>Likely due to large range between the max and min gift amounts. </a:t>
            </a:r>
          </a:p>
          <a:p>
            <a:pPr lvl="1"/>
            <a:r>
              <a:rPr lang="en-US" dirty="0"/>
              <a:t>Probable the error variance changes proportionally with a factor.</a:t>
            </a:r>
          </a:p>
          <a:p>
            <a:pPr lvl="1"/>
            <a:r>
              <a:rPr lang="en-US" dirty="0"/>
              <a:t>To adjust: </a:t>
            </a:r>
          </a:p>
          <a:p>
            <a:pPr lvl="1"/>
            <a:r>
              <a:rPr lang="en-US" dirty="0"/>
              <a:t>Dependent redefined as 'Revenue Raised' divided by 'Number of Team Members (local)' to reduce impact of differences in revenue amounts.</a:t>
            </a:r>
          </a:p>
          <a:p>
            <a:r>
              <a:rPr lang="en-US" dirty="0"/>
              <a:t>Sixty-Three 'Number of Team Members (local)' were equal to blank. </a:t>
            </a:r>
          </a:p>
          <a:p>
            <a:pPr lvl="1"/>
            <a:r>
              <a:rPr lang="en-US" dirty="0"/>
              <a:t>All had positive revenues raised, </a:t>
            </a:r>
          </a:p>
          <a:p>
            <a:pPr lvl="1"/>
            <a:r>
              <a:rPr lang="en-US" dirty="0"/>
              <a:t>Replaced with the average team size (12).</a:t>
            </a:r>
          </a:p>
        </p:txBody>
      </p:sp>
    </p:spTree>
    <p:extLst>
      <p:ext uri="{BB962C8B-B14F-4D97-AF65-F5344CB8AC3E}">
        <p14:creationId xmlns:p14="http://schemas.microsoft.com/office/powerpoint/2010/main" val="5154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EDFAA70A-09BA-4AB0-8A79-4BA681E7AF8F}"/>
              </a:ext>
            </a:extLst>
          </p:cNvPr>
          <p:cNvPicPr>
            <a:picLocks noGrp="1" noChangeAspect="1"/>
          </p:cNvPicPr>
          <p:nvPr>
            <p:ph idx="1"/>
          </p:nvPr>
        </p:nvPicPr>
        <p:blipFill>
          <a:blip r:embed="rId2"/>
          <a:stretch>
            <a:fillRect/>
          </a:stretch>
        </p:blipFill>
        <p:spPr>
          <a:xfrm>
            <a:off x="1868251" y="1837679"/>
            <a:ext cx="10323750" cy="4851646"/>
          </a:xfrm>
          <a:prstGeom prst="rect">
            <a:avLst/>
          </a:prstGeom>
        </p:spPr>
      </p:pic>
      <p:sp>
        <p:nvSpPr>
          <p:cNvPr id="6" name="Rectangle 5">
            <a:extLst>
              <a:ext uri="{FF2B5EF4-FFF2-40B4-BE49-F238E27FC236}">
                <a16:creationId xmlns:a16="http://schemas.microsoft.com/office/drawing/2014/main" id="{19CEDFAF-266F-4E3D-BE63-3BF51CEE76F4}"/>
              </a:ext>
            </a:extLst>
          </p:cNvPr>
          <p:cNvSpPr/>
          <p:nvPr/>
        </p:nvSpPr>
        <p:spPr>
          <a:xfrm>
            <a:off x="838200" y="1565211"/>
            <a:ext cx="6096000" cy="523220"/>
          </a:xfrm>
          <a:prstGeom prst="rect">
            <a:avLst/>
          </a:prstGeom>
        </p:spPr>
        <p:txBody>
          <a:bodyPr>
            <a:spAutoFit/>
          </a:bodyPr>
          <a:lstStyle/>
          <a:p>
            <a:r>
              <a:rPr lang="en-US" sz="1400" dirty="0">
                <a:latin typeface="Consolas" panose="020B0609020204030204" pitchFamily="49" charset="0"/>
              </a:rPr>
              <a:t>R-squared: 0.063</a:t>
            </a:r>
          </a:p>
          <a:p>
            <a:r>
              <a:rPr lang="en-US" sz="1400" dirty="0">
                <a:latin typeface="Consolas" panose="020B0609020204030204" pitchFamily="49" charset="0"/>
              </a:rPr>
              <a:t>R-squared: -0.007</a:t>
            </a:r>
          </a:p>
        </p:txBody>
      </p:sp>
    </p:spTree>
    <p:extLst>
      <p:ext uri="{BB962C8B-B14F-4D97-AF65-F5344CB8AC3E}">
        <p14:creationId xmlns:p14="http://schemas.microsoft.com/office/powerpoint/2010/main" val="68688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fontScale="85000" lnSpcReduction="20000"/>
          </a:bodyPr>
          <a:lstStyle/>
          <a:p>
            <a:pPr marL="0" indent="0">
              <a:buNone/>
            </a:pPr>
            <a:r>
              <a:rPr lang="en-US" dirty="0"/>
              <a:t>Further Adjustments:</a:t>
            </a:r>
          </a:p>
          <a:p>
            <a:r>
              <a:rPr lang="en-US" dirty="0"/>
              <a:t>It appears the 11,289 per member is an issue with Heteroskedasticity and predictions, but are the other teams outliers?</a:t>
            </a:r>
          </a:p>
          <a:p>
            <a:r>
              <a:rPr lang="en-US" dirty="0"/>
              <a:t>Observation is an outlier if it falls more than 1.5(IQR) above the upper quartile or more than 1.5(IQR) below the lower quartile.</a:t>
            </a:r>
          </a:p>
          <a:p>
            <a:pPr lvl="1"/>
            <a:r>
              <a:rPr lang="en-US" dirty="0"/>
              <a:t>Revenue Raised per Team Member: 25%  = 123.125000,  75%  = 728.250000</a:t>
            </a:r>
          </a:p>
          <a:p>
            <a:pPr lvl="1"/>
            <a:r>
              <a:rPr lang="en-US" dirty="0"/>
              <a:t>IQR = Q3 − Q1 = 728.25 − 123.125 = 605.125</a:t>
            </a:r>
          </a:p>
          <a:p>
            <a:pPr lvl="1"/>
            <a:r>
              <a:rPr lang="en-US" dirty="0"/>
              <a:t>1.5(IQR) = 1.5(605.125) = 907.6875</a:t>
            </a:r>
          </a:p>
          <a:p>
            <a:pPr lvl="1"/>
            <a:r>
              <a:rPr lang="en-US" dirty="0"/>
              <a:t>Q1 − 907.6875 = 123.125 - 907.6875 = −784.5625. No outliers in the bottom of the distribution.</a:t>
            </a:r>
          </a:p>
          <a:p>
            <a:r>
              <a:rPr lang="en-US" dirty="0"/>
              <a:t>Q3 + 907.6875 = 728.25 + 907.6875 = 1,635.9375. </a:t>
            </a:r>
          </a:p>
          <a:p>
            <a:pPr lvl="1"/>
            <a:r>
              <a:rPr lang="en-US" dirty="0"/>
              <a:t>Max is 11,289, There are outliers in the top of the distribution.</a:t>
            </a:r>
          </a:p>
          <a:p>
            <a:r>
              <a:rPr lang="en-US" b="1" dirty="0"/>
              <a:t>All Revenues Raised per Local Team member in excess of 1,635.9375 eliminated</a:t>
            </a:r>
          </a:p>
        </p:txBody>
      </p:sp>
    </p:spTree>
    <p:extLst>
      <p:ext uri="{BB962C8B-B14F-4D97-AF65-F5344CB8AC3E}">
        <p14:creationId xmlns:p14="http://schemas.microsoft.com/office/powerpoint/2010/main" val="223227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fontScale="85000" lnSpcReduction="20000"/>
          </a:bodyPr>
          <a:lstStyle/>
          <a:p>
            <a:r>
              <a:rPr lang="en-US" dirty="0"/>
              <a:t>R-squared: 0.124</a:t>
            </a:r>
          </a:p>
          <a:p>
            <a:r>
              <a:rPr lang="en-US" dirty="0"/>
              <a:t>Adj. R-squared: 0.054</a:t>
            </a:r>
          </a:p>
          <a:p>
            <a:endParaRPr lang="en-US" dirty="0"/>
          </a:p>
          <a:p>
            <a:r>
              <a:rPr lang="en-US" dirty="0"/>
              <a:t>Clearly number of team members is a major explainer of Revenue Raised, so it needs to be restored to independent variables.</a:t>
            </a:r>
          </a:p>
          <a:p>
            <a:endParaRPr lang="en-US" dirty="0"/>
          </a:p>
          <a:p>
            <a:r>
              <a:rPr lang="en-US" b="1" dirty="0"/>
              <a:t>Outliers for Revenue Raised</a:t>
            </a:r>
          </a:p>
          <a:p>
            <a:pPr lvl="1"/>
            <a:r>
              <a:rPr lang="en-US" dirty="0"/>
              <a:t>IQR = Q3 − Q1 = 6713.75 − 346.25 = 6367.5</a:t>
            </a:r>
          </a:p>
          <a:p>
            <a:pPr lvl="1"/>
            <a:r>
              <a:rPr lang="en-US" dirty="0"/>
              <a:t>1.5(IQR) = 1.5(6367.5) = 9551.25</a:t>
            </a:r>
          </a:p>
          <a:p>
            <a:pPr lvl="1"/>
            <a:r>
              <a:rPr lang="en-US" dirty="0"/>
              <a:t>Q1 − 9551.25 = 346.25 - 9551.25 = −9205. The minimum value is 0 so there are no outliers in the bottom of the distribution.</a:t>
            </a:r>
          </a:p>
          <a:p>
            <a:pPr lvl="1"/>
            <a:r>
              <a:rPr lang="en-US" dirty="0"/>
              <a:t>Q3 + 9551.25 = 6713.75 + 9551.25 = 16,265. The maximum value is 230589.24 so there are outliers in the top of the distribution.</a:t>
            </a:r>
          </a:p>
          <a:p>
            <a:pPr lvl="1"/>
            <a:r>
              <a:rPr lang="en-US" b="1" dirty="0"/>
              <a:t>All Revenues Raised in excess of 16,265 will be eliminated from the forecast.</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19047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a:bodyPr>
          <a:lstStyle/>
          <a:p>
            <a:r>
              <a:rPr lang="en-US" dirty="0"/>
              <a:t>R-squared: 0.455</a:t>
            </a:r>
          </a:p>
          <a:p>
            <a:r>
              <a:rPr lang="en-US" dirty="0"/>
              <a:t>Adj. R-squared: 0.406</a:t>
            </a:r>
          </a:p>
          <a:p>
            <a:endParaRPr lang="en-US" dirty="0"/>
          </a:p>
          <a:p>
            <a:pPr marL="0" indent="0">
              <a:buNone/>
            </a:pPr>
            <a:endParaRPr lang="en-US" dirty="0"/>
          </a:p>
          <a:p>
            <a:endParaRPr lang="en-US" dirty="0"/>
          </a:p>
          <a:p>
            <a:endParaRPr lang="en-US" dirty="0"/>
          </a:p>
        </p:txBody>
      </p:sp>
      <p:sp>
        <p:nvSpPr>
          <p:cNvPr id="2" name="AutoShape 2" descr="data:image/png;base64,iVBORw0KGgoAAAANSUhEUgAABKoAAAJOCAYAAACX5e+9AAAABHNCSVQICAgIfAhkiAAAAAlwSFlzAAALEgAACxIB0t1+/AAAADl0RVh0U29mdHdhcmUAbWF0cGxvdGxpYiB2ZXJzaW9uIDIuMi4yLCBodHRwOi8vbWF0cGxvdGxpYi5vcmcvhp/UCwAAIABJREFUeJzs3Xt8m9d95/nvAQjwAoiiKFmyRdHxJZbrKNy6DWXHdraxmkZ14maTeSWT1t1pEru7bVM5WXU4TdOZrdKhpzveZDRju6a6k01jJ3Ox25fbjrtp2kppnIvlSCKdOKRVR65lO6ZIm5IpQiTAywMBZ/8AwIAQQAIggOcB8Hm/XoolEJfzXIDwfPE7v8dYawUAAAAAAAC4zef2AAAAAAAAAACJoAoAAAAAAAAeQVAFAAAAAAAATyCoAgAAAAAAgCcQVAEAAAAAAMATCKoAAAAAAADgCQRVAACgLhhjThpjbi/ws9uNMWcq9DrfMsb8b2U87hPGmKcrMYYiXut6Y8wPjDFzxphP1+I1c17fGmPemv77/2OM+YMavGZJ+9cY86ox5heqOSYAAFB5BFUAAKCi0gHBgjEmaox5wxjzqDEmvN7ntdbustZ+qwJDLJsx5g+NMfH0tkWMMc8YY24p43nKCsOyfEbSt6y1G6y1DxV4/sX0ON80xvylMeaKdbxeQdba37LW3rfW/SqwzVWTHbwBAAB3EVQBAIBq+IC1NizpRkk/I+n3XR5PJf1Zetsuk/S0pL80xpgaj+Etkk6ucZ970+PcKalL0n/KdydjjL/CYwMAACgbQRUAAKgaa+0bkv5eqcBKkmSMaTXG/AdjzGvGmKn00rH29M+2GGO+lq5WOm+M+a4xxpf+2fJSLmNMe7pSa8YY84+Sdme/bm6FTPq+/y79903p1ziXfvzXjDE7yti2uKSvSLpc0ubcnxtjbjXGDBtjLqT/e2v69j+S9D9Lejhd8fRwvuc3xvwv6eWOkXQ10g3p278paU/W43euMc7zkv5C0tuz9sWfGGO+boyJSdqz2jFJP+Z3jTGvG2MmjTH35Ixzed+m//1BY8xzxphZY8xpY8wdhbbZGPNTxpgj6WN9yhjz0azn2WyM+ev085yQdO1q22mM+TVjzI+NMdPGmH+T87ObjDHfS+/L140xDxtjgumffSd9tx+mx/bLlTpHAABA6QiqAABA1aQn9++T9FLWzf+3UlU+N0p6q6QeSQfSPxuQdEapaqVtkv61JJvnqT+nVHBxraRflPTxEoblk/SIUlVJV0pakJQ3LFqNMaZV0icknbHWvpnzs25JfyPpIaVCrP8o6W+MMZuttf9G0neVrniy1t6b57l3SnpM0n6l9sXXJf1/xpigtfbncx7/4hrj3CLpw5J+kHXzr0r6I0kblKoKK3hMjDF3SPpXkt4r6TpJBfs+GWNukvRVSb+rVBXXz0l6Nd82G2NCko5I+u+Stkq6S9IhY8yu9NMNSVqUdIWke9J/Cr3u2yT9iaRfk7RdqX2eHSwlJP2OpC2SbpH0Hkm/LUnW2p9L3+en02P7M1XoHAEAAKUjqAIAANXwP4wxc5LGJZ1VKlhSeonc/y7pd6y15621c5L+L0m/kn5cXKlg4i3W2ri19rvW2nxB1Ucl/VH6OcaVCoSKYq2dttb+hbV2Pv36fyTp3SVs20eNMZH0tr1D0ofy3OdOSf9krf0v1tqL1trHJP1I0geKfI1flvQ31toj6cqt/yCpXdKtJYzzofQ4fyjpdUn/MutnT1prj1prk5KWtPox+aikR6y1z1trY5L+cJXX/HVJX06PO2mtnbDW/qjAfX9JqRDrkfQ++r5SlV8fSS9H/LCkA9bamLX2eaWq1wr5iKSvWWu/Y61dkvQHkpKZH1prn7XWHku/zquS/rNWOeYVOEcAAECZWtweAAAAaEgfstZ+wxjzbqUqZrZIiihVHdQh6dmstk5GUqZP0heUCkIOp3/+RWvt/Xmef7tSQVHGj4sdmDGmQ6l+TXdI2pS+eYMxxm+tTRTxFH9urf0Xa9xne54x/VipSqVirHi8tTZpjBkv4fGS9Glr7ZcK/Cx73611TLZLejbr/qvt616lqr+K8RZJN6fDtIwWSf8lPaYWFX+MV5wP1tqYMWY68+90hdp/lNSv1La2aOU2rVCBcwQAAJSJiioAAFA11tpvS3pUqYogSXpTqWVUu6y1Xek/G9NNv2WtnbPWDlhrr1Gq+uhfGmPek+epX1cqFMm4Mufn80oFEhmXZ/19QNL1km621nYqtTxNSoUzlTKpVBCT7UpJE+m/56sSK/j4dCVab9bj1yv79Vc9Jlp7X2cbV+FeUrnbPC7p21mv2ZVeevdJSeckXSzhdVeMMR00ZfcN+xOlKtquSx/zf63Vj3ctzhEAAJAHQRUAAKi2ByS91xhzY3qp2f8r6T8ZY7ZKkjGmxxjzi+m//5Ix5q3pYGZWqd5C+SpY/lzS76ebXu+Q9Kmcnz8n6VeNMf50j6XsZVsblApmIuleUp+r3KYu+7qkncaYXzXGtBhjflnS2yR9Lf3zKUnXrPL4P5d0pzHmPcaYgFLByZKkZyo90LWOSXosnzDGvC0dAK22v/5U0t3pcfvSz/NT6Z/lbvPXlNpHv2aMCaT/7DbG3JCuWvpLSX9ojOlI96BarQ/ZE5J+yRjzrnST9EGt/D13g1LnUzQ9nk/mPD53bLU4RwAAQB4EVQAAoKqsteeUarD9B+mbfk+p5urHjDGzkr6hVPWKlGrW/Q1JUUnfk3TIWvutPE/7b5VaCvaKpMNKLRfL9n8oVZEVkfS/SvofWT97QKl+T29KOibp78rfuvystdNK9WAakDQt6TOSfimr6fqDSvVimjHGXNJfy1p7StK/kPTH6XF+QNIHrLVOpceaVvCYWGv/Vql99s30fb5Z6EmstSck3a3UsrkLkr6tn1SGrdjmdO+nvUr1wpqU9IZSTd1b0/e/V1I4ffujSjU3L/S6JyXtU2qZ6euSZpRqyp/xr5RqID+nVCj3ZzlP8YeSvpK+KuBHVYNzBAAA5Gfy9ycFAAAAAAAAaouKKgAAAAAAAHgCQRUAAAAAAAA8gaAKAAAAAAAAnkBQBQAAAAAAAE9ocXsAXrNlyxZ71VVXuT0MAAAAAACAhvHss8++aa29bK37EVTluOqqqzQyMuL2MAAAAAAAABqGMebHxdyPpX8AAAAAAADwBIIqAAAAAAAAeAJBFQAAAAAAADyBoAoAAAAAAACeQFAFAAAAAAAATyCoAgAAAAAAgCcQVAEAAAAAAMATCKoAAAAAAADgCQRVAAAAAAAA8ASCKgAAAAAAAHgCQRUAAAAAAAA8gaAKAAAAAAAAnkBQBQAAAAAAAE8gqAIAAAAAAIAnEFQBAAAAAADAEwiqAAAAAAAA4AkEVQAAAAAAAPAEgioAAAAAAAB4AkEVAAAAAAAAPIGgCgAAAAAAAJ5AUAWgpmJOTBOzE4o5MbeHAgAAAADwmBa3BwCgeYxOjerQ8CHFE3EF/AHt271Pfdv63B4WAAAAAMAjqKgCUBMxJ6ZDw4cUDobVu7FX4WBYQ8NDVFYBAAAAAJYRVAGoichiRPFEXOFgWJIUDoYVT8QVWYy4PDIAAAAAgFcQVAGoia62LgX8AUWdqCQp6kQV8AfU1dbl8sgAAAAAAF5BUAWgJkLBkPbt3qeoE9X4hXFFnaj27d6nUDDk9tAAAAAAAB5BM3UANdO3rU8H9x5UZDGirrYuQioAAAAAwAoEVQBqKhQMEVABAAAAAPJi6R8AAAAAAAA8gaAKAAAAAAAAnkBQBQAAAAAAAE8gqAIAAAAAAIAnEFQBAAAAAADAEwiqAAAAAAAA4AkEVQAAAAAAAPAEgioAAAAAAAB4AkEVAAAAAAAAPIGgCgAAAAAAAJ5AUAUAAAAAAABPIKgCAAAAAACAJxBUAQAAAAAAwBMIqgAAAAAAAOAJBFUAAAAAAADwBIIqAAAAAAAAeAJBFQAAAAAAADyBoAoAPCTmxDQxO6GYE3N7KAAAAABQcy1uDwAAkDI6NapDw4cUT8QV8Ae0b/c+9W3rc3tYAAAAAFAzVFQBgAfEnJgODR9SOBhW78ZehYNhDQ0PUVkFAAAAoKkQVAGAB0QWI4on4goHw5KkcDCseCKuyGLE5ZEBAAAAQO0QVAGAB3S1dSngDyjqRCVJUSeqgD+grrYul0cGAAAAALVDUAUAHhAKhrRv9z5FnajGL4wr6kS1b/c+hYIht4cGAAAAADVDM3UA8Ii+bX06uPegIosRdbV1EVIBAAAAaDoEVQDgIaFgiIAKAAAAQNNi6R8AAAAAAAA8gaAKAAAAAAAAnkBQBQAAAAAAAE9wNagyxnzZGHPWGPN81m3dxpgjxph/Sv93U/p2Y4x5yBjzkjFm1Bjzs1mP+Xj6/v9kjPl41u3vMMaMpR/zkDHG1HYLAQAAAAAAUCy3K6oelXRHzm2flfQP1trrJP1D+t+S9D5J16X//IakP5FSwZakz0m6WdJNkj6XCbfS9/mNrMflvhYAAAAAAAA8wtWgylr7HUnnc27+oKSvpP/+FUkfyrr9qzblmKQuY8wVkn5R0hFr7Xlr7YykI5LuSP+s01r7PWutlfTVrOcCAAAAAACAx7hdUZXPNmvt65KU/u/W9O09ksaz7ncmfdtqt5/Jc/sljDG/YYwZMcaMnDt3riIbAQAAAAAAgNJ4MagqJF9/KVvG7ZfeaO0XrbX91tr+yy67bB1DBAAAAAAAQLm8GFRNpZftKf3fs+nbz0jqzbrfDkmTa9y+I8/tAAAAAAAA8CAvBlV/LSlz5b6PS3oy6/aPpa/+905JF9JLA/9e0l5jzKZ0E/W9kv4+/bM5Y8w701f7+1jWcwEAAAAAAMBjWtx8cWPMY5Jul7TFGHNGqav33S/pz40xvy7pNUn/PH33r0t6v6SXJM1LuluSrLXnjTH3SRpO32/QWptp0P5Jpa4s2C7pb9N/AAAAAAAA4EEmdUE8ZPT399uRkRG3hwEAKEPMiSmyGFFXW5dCwZDbwwEAAACQZox51lrbv9b9XK2oAgCgUkanRnVo+JDiibgC/oD27d6nvm19bg8LAAAAQAm82KMKAICSxJyYDg0fUjgYVu/GXoWDYQ0NDynmxNweGgAAAIASEFQBAOpeZDGieCKucDAsSQoHw4on4oosRlweGQAAAIBSEFQBAOpeV1uXAv6Aok5UkhR1ogr4A+pq63J5ZAAAAABKQVAFAKh7oWBI+3bvU9SJavzCuKJOVPt276OhOgAAAFBnaKYOAGgIfdv6dHDvQa76BwAAANQxgioAQMMIBUMEVAAAAEAdY+kfAAAAAAAAPIGgCgAAAAAAAJ5AUAUAAAAAAABPIKgCAAAAAACAJxBUAQAAAAAAwBMIqgAAAAAAAOAJBFUAAAAAAADwBIIqAAAAAAAAeAJBFQAAAAAAADyBoAoAAAAAAACeQFAFAAAAAAAATyCoAgAAAAAAgCcQVAEAAAAAAMATCKoAAAAAAADgCQRVAAAAAAAA8ASCKgDwmJgT08TshGJOzO2hAAAAAEBNtbg9AADAT4xOjerQ8CHFE3EF/AHt271Pfdv63B4WAAAAANQEFVUA4BExJ6ZDw4cUDobVu7FX4WBYQ8NDVFYBAAAAaBoEVQDgEZHFiOKJuMLBsCQpHAwrnogrshhxeWQAAAAAUBsEVQDgEV1tXQr4A4o6UUlS1Ikq4A+oq63L5ZEBAAAAQG0QVAGAR4SCIe3bvU9RJ6rxC+OKOlHt271PoWDI7aEBAAAAQE3QTB0APKRvW58O7j2oyGJEXW1dhFQAAAAAmgpBFQB4TCgYIqACAAAA0JRY+gcASl1xb2J2givsAQAAAICLqKgCqizmxFjG5XGjU6M6NHxI8URcAX9A+3bvU9+2PreHBQAAAABNh6AKqCICEO+LOTEdGj6kcDCscDCsqBPV0PCQDu49SLAIAAAAADXG0j+gSrIDkN6NvQoHwxoaHmJpmcdEFiOKJ+IKB8OSpHAwrHgirshixOWRAQAAAEDzIagCqoQApD50tXUp4A8o6kQlSVEnqoA/oK62LpdHBgAAAADNh6AKqBICkPoQCoa0b/c+RZ2oxi+MK+pEtW/3Ppb9AQAAAIALjLXW7TF4Sn9/vx0ZGXF7GGgQY1NjGhoeokdVHaDpPQAAAABUjzHmWWtt/5r3I6haiaAKlUYAAgAAAABodsUGVVz1D6iyUDBEQAUAAAAAQBHoUQUAQB2LOTFNzE5wRVEAAAA0BCqqAACoU6NTozo0fIg+eAAAAGgYVFQBAOCiciuiYk5Mh4YPKRwMq3djr8LBsIaGh6isAgAAQF2jogoAAJespyIqshhRPBFXOBiWJIWDYc0szCiyGKEvHgAAAOoWFVUAAOSoRd+n9VZEdbV1KeAPKOpEJUlRJ6qAP6Cutq6qjRkAAACoNiqqAJQk5sQUWYyoq62Lqg00lMy5fWb2jB557pGq931ab0VUKBjSvt37NDQ8pJmFmeWxuvG+5HMBAAAAlUJQBaBoNG5Go8qc2/POvEZeH9Hu7bt19aarFXWiGhoe0sG9BysewGRXRIWD4bIqovq29eng3oOuhkR8LhRGgAcAAFA6lv4BKAqNm9Goss/tLaEt8hu/Tp47KSfhKBwMK56IK7IYqfjrZiqiok5U4xfGFXWiZVVEhYIh9XT2uFZJxedCfqNToxo4PKADTx3QwOEBjU2NuT0kAACAukBFFYCiNGLjZqodIK08t52Eo9aWVi3GF7V4cVFOwqlq3ycvVEStRyN+LlRCdoCXqZarVmUeAABAoyGoAlCUSixT8pJKLVci7Kp/uef2rst2aXhyWNPz02oPtFe971MoGKrbc6fRPhcqhQAPAACgfARVAIripcbN61Wpagd68zSG3HO7PdCuRz74iHZ07iCAXEMjfS5UEgEeAABA+Yy11u0xeEp/f78dGRlxexiAZzVCBdHE7IQOPHVAvRt7l28bvzCuwT2D6unsKeo5Yk5MA4cHVoRdUSfK0p461gjntlvYd5camxrT0PAQQTYAAECaMeZZa23/WvejogpASep5mVJGJaodWNrTeBrh3HYL++5S9d5/DAAAwC1c9Q9A06nE1daywy5JLO0BcAk3r8gIAABQr1j6l4Olf0Bl1MNSoPWOkaU9AAAAAFCcYpf+EVTlIKgC1q+ZmozXQyAHAAAAAG4rNqhi6R+Aisq+ol7vxl6Fg2ENDQ8p5sTcHlpVsLSnMmJOTBOzEw17ngAAAAAoDs3UAVQUTcZRqmaqwAMAAACwOiqqAFQUTcZRimarwAMAAACwOoIqABVViSvqoXnkq8CLJ+KKLEZcHhkAAAAAN7D0D0DF9W3r08G9B2kyjjVlV+CFg2Eq8AAAAIAmR0UVgKqgyTiKQQUeAAAAgGxUVAGAB8WcWNNUpFGBBwAAACCDoApoEs0UfHhJOfu9Ga+CFwqGOC8BAAAAEFQBzaAZgw8vKGe/Z18FL9OzaWh4SAf3HiTIaVKEzAAAAGgm9KgCGlx28NG7sVfhYFhDw0OKOTG3h9bQyt3vXAUP2UanRjVweEAHnjqggcMDGpsac3tIAAAAQFURVAENjuDDHeXu9+yr4EniKnhNjJA5v5gT08TsRNPvBwAAgEbF0j+gwWUHH5mlZAQf1Vfufs9cBW9oeEgzCzPLSwZZ8lV7bi+5yxd2zizMKLIYadrzgWXMAAAAjY+gCmhwBB/uWM9+5yp47vNCIELIvBL92wAAAJqDsda6PQZP6e/vtyMjI24PA6g4t6tDmhX7vf7EnJgGDg+sCESiTtSVQGRsakxDw0NUEEmamJ3QgacOqHdj7/Jt4xfGNbhnUD2dPS6ODAAAAMUwxjxrre1f635UVAFNIhQMEZS4gP1ef7y05I7qup+gwgwAAKA50EwdAGqIRtDe57WG9qFgSD2dPU0dUkk/WU4bdaIavzCuqBNlGTMAAEADYulfDpb+AagWL/Q9QnFYcuddLKcFAACoT8Uu/SOoykFQBaAavNT3CMUhEAEAAAAqhx5VAOAhXup7hOLQXwwAAACoPXpUAfCsRurn5LW+RwAAAADgRVRUAfCkRuvnlGkEPTQ8pJmFmeVtomIHWB1LMAEAAJoLPapy0KMKcF8j93Ni0g0Ur9ECawAAgGZWbI8qlv4B8Jx8/ZziibgiixGXR7Z+oWBIPZ09hFTAGmJOTIeGDykcDKt3Y6/CwbCGhocaYikwAAAACiOoAuA59HMC0MiBNUrXSD0LAQDA6uhRBcBz6OcEIDuwziwBLiawZnlt42EJKAAAzYUeVTnoUQV4BxNOoLmNTY1paHio6ICCQKPxNHLPQgAAmk2xPaqoqAIaWL0HPaFgqC7HDaAy+rb16eDeg0V9jmX3tMoEGkPDQwQadS7fEtCZhRlFFiMcVwAAGhRBFdCgGr2yoN5DOK9hf8Krig2sCTQaU7lLQAEAQP0iqAIaUKNXFjR6CFdr7E80AgKNxkTPQgAAmg9X/QMaUCNfLYtL1lcW+xONIhNoRJ2oxi+MK+pECTQaRGYJ6OCeQR3ce5AgHQCABkdFFdCAGrmygOU9lcX+RCMppadVM2mEpb30LAQAoHkQVAENqJGXSjRyCOcG9icaDYHGSiztBQAA9cZYa90eg6f09/fbkZERt4cBVEQjfIueT6mXrMfq5wL7E2hMMSemgcMDK/oVRp1ow/QrBAAA9cUY86y1tn+t+3m2osoY86qkOUkJSRettf3GmG5JfybpKkmvSvqotXbGGGMkPSjp/ZLmJX3CWvv99PN8XNL/mX7af2et/UottwNwU6NWFrC8pzRrVVSwP4HGxNJeAABQj7zeTH2PtfbGrMTts5L+wVp7naR/SP9bkt4n6br0n9+Q9CeSlA62PifpZkk3SfqcMWZTDccPoEpCwZB6OnuaZrIVc2KamJ0oucl5sc3Sm21/As0ge2mvJJb2AgCAuuD1oCrXByVlKqK+IulDWbd/1aYck9RljLlC0i9KOmKtPW+tnZF0RNIdtR40AKzH6NSoBg4P6MBTBzRweEBjU2NFP7aRrwAJYHVcCREAANQjzy79k2QlHTbGWEn/2Vr7RUnbrLWvS5K19nVjzNb0fXskjWc99kz6tkK3r2CM+Q2lKrF05ZVXVno7AKBs2RVRmR4zQ8NDRfeYoVk6vKBR++XVA5b2AgCAeuPloOo2a+1kOow6Yoz50Sr3NXlus6vcvvKGVAj2RSnVTL2cwQJANay3x0wjXwES3rBWCMVV59zXqP0KAQBAY/JsUGWtnUz/96wx5q+U6jE1ZYy5Il1NdYWks+m7n5HUm/XwHZIm07ffnnP7t6o8dAComEpURBWqqKDKBeu1Vgi13opAAAAANB9P9qgyxoSMMRsyf5e0V9Lzkv5a0sfTd/u4pCfTf/9rSR8zKe+UdCG9RPDvJe01xmxKN1Hfm74NAOpCpXrM5DZLX0/fK0AqrlE/PdIAAABQKq9WVG2T9FfGGCk1xv9urf07Y8ywpD83xvy6pNck/fP0/b8u6f2SXpI0L+luSbLWnjfG3CdpOH2/QWvt+dptBgCsX6V7zFDlgkooZlkqPdIAAABQKk8GVdbalyX9dJ7bpyW9J8/tVtK+As/1ZUlfrvQYAaCWKtljZr19r5oJyyMLKyaEokcaAAAASuXJoAoAUD1UuRSHJuCrKzaE4qpzAAAAKIVJFSMho7+/346MjLg9DACoqrGpMQ0NDxHCFBBzYho4PLBieWTUibI8Mg+qzgAAAFAMY8yz1tr+te5HRRUANCGvV7m4HX6wPLJ4lVyWCgAAABBUAUCT8mrA4IUldyyPBAAAANzhc3sAAABkZF+RsHdjr8LBsIaGhxRzYjUdR6b/UtSJavzCuKJOlCbgAAAAQA1QUQUA8AwvLbnz+vJIAAAAoBERVAEAPMNrS+68ujwSAAAAaFQs/QMAVEXMiWlidqKkZXssuQMAAACaGxVVAICKW09DdJbcAQAAAM2LiioATaWcKh+UphIN0UPBkHo6ewipAAAAgCZDRRWAVcWcWMNUtqynygfF81JDdAAAAAD1haAKQEGNFOxkV/lkmnQPDQ/p4N6DhCcV5rWG6AAAAADqB0v/AORVieVbXpKvyieeiCuyGCn6OVg2WBwaogMAAAAoFxVVAPJqtOVb663yaaTqslqgIToAAACAclBRBSCv7GBHUsnBjteqj9ZT5dNo1WW1QkN0VIrXPk8AAABQPVRUAcgrE+wMDQ9pZmFmuYqomNDBq9VH5Vb5NFp1GVZqpAsGNCKvfp6UivMMAACgOARVAAoqJ9jxetPyUDBU8jiauTl4o0+uGyUEaVRe/zwpltfPs0Z/nwMAgPrC0j8Aqyp1+VYlmpZ7TbM2Bx+dGtXA4QEdeOqABg4PaGxqzO0hVRRLOr2vET5PvH6eNfr7HAAA1B+CKgDrlt0/Zr29rbwke7sy1WWDewY1ePugutu7PTPRrAavT64roRFCkEbXCJ8nXj7PmuF9DgAA6g9L/wCsS74lLeX2tvKSQkt1Ts+c9vQSnkpphr5czbyks16sp1eeV3j5PPPq+5yliAAANDeCKgAFrTVZWK1/TDlNy0t9/WoptF2Dtw82RL+cYnh5cl0pjRCCNINyL4LgFV4+z7z4Pvd6Py8AAFB9BFUA8ipmsrDat/Gl9LUq9/WrpdB2vTb7mierD6rBy5PrSqr3EKRZlHMRBC/x6nnmtfd5ozTPBwAA60NQBeASxU4WqvVtvNuTlULbdWXnlZ6rPqgmr06uK63eQxDUB6+eZ156nxf6kmByblIdgQ7XxwcAAGqDZupAE8puEp5Psc1/q3U1PLebDxfarq3hrU139b9Sr/pYirXOw2pw4zUBr6vm+7wU+Zrnzy7N6v6j93NVQgAAmggVVUCTKWZJXSmVUtX4Nt4LfVMKbZcb1Qf5enXVe7NhN5Z20vsG8LbcpYiSJCNtatvEUkAAAJqIsda6PQZP6e/vtyMjI24PA6iKmBPTwOGBFUvqok407y/9Y1NjGhoecm1S7/bre0W+cMXKei5wKSU4K+U8rOT4av2aAMqT+TyZj8/r/qfvV+/G3uWfjV8Y1+CeQfV09rg4QgAAUA5jzLPW2v617kdFFdBESrkUebUqh4oNNLzUN8Ut+Xp1PXD8Acm1LBhZAAAgAElEQVRKm9q9U2FQaqVSKedhpbjxmgDKk+nnFXNirlfXAgCA2qNHFdBE8vX/WO2X/kr3LRmdGtXA4YGie414pW+KW/KFKzEnppgTc61/V67sMK13Y6/CwbCGhodW7QFV6nlYCW68JoD1qVYfRAAA4G0EVYCHVLvRc61/6c/ennICjWaXL1zJVBp4JXApp/G9G5NPJrxAfcpU1w7uGdTBvQddX+YMAACqj6V/gEfUqtFzrZbU5W7PR274CEuvSpTbWDjgD2j/zfslacVtbgYu5Ta+r8R5WGpDeZaTAvUpE9ADAIDmQDP1HDRThxsardFzvu2ZWZy5pLdSPW9jLXn9qn9uNL7nCn6NyQvntRfGAAAA0Ihopg7UkUZr9Fxoe+56+1164oUnPFEJVE/yVRN4pcIg5sTU3d6twdsHFU/GazK5z9dk3u2G8li/9YaPlQiYCEABAADcR1AFeEC5y6e8qtD23NJ7i27pvaVhqhWavfIi36S+FpeMb7RgF+sPHysRMBGAAgAAeAPN1AEPaLRGz6ttT6Ncya/UKxg2Gjeb43MFv8ZTTlP+jEqdi+sZAwAAACqHiirAIxqt0XOjbU82Ki/crWrK12S+mGC32SvgvGw9VaWVOhcbrbIVAACgXhFUoS416oTTK32H1lLs/q+X7SkVS88qO6kv5/1cahBK7yFvKzd8lCp3Lq5nDAAAAKgcrvqXg6v+eR8TTneDOvZ/7a7S6PVAthJX+6vF+dRoV9WsJrfPuXJfv5JXnnR7HwAAADSqYq/6R1CVg6DK25hwuhsUFbv/m2GiV8mJcT71Egiu51jX6v08MTuhA08dUO/G3uXbxi+Ma3DPYE2av9eLejnnCmmGzx0AAIB6VmxQxdI/1JVmX3Lldm+kYvZ/vU92i1XNHlxuH+dSrGd5Z63ez/QeWlvuOTezMKPPH/28Du49qK3hrW4PryiNutQYAACg2XDVP9SVZr/al9tXpVpr/7t5JTg3VOsKhm4f51qp1fu50a6qWQ3Z59xUdEpHx4/q+MTxpryiJQAAANxFUIW60uwTTreDurX2f7MELNXm9nGulWq9n2NOTBOzEysC0kwF3OCeQR3ce7Ahq/zWI3POzSzMaHhyWJLU2dqp7vbuhg6bAQAA4D30qMpBj6r60My9SKrdG6kYhfa/2z3EGum88MJxXq9ij0clj1uzLD2thrGpMX3+6Od1fOK4Ols7tXv7bm0Lb6OfFwAAACqCZuplIqhCPfByIONWwFKNgMLt/ez266+HG4GR20FpIzgbPauBwwPqbu/WpvZN7EMAAABUDM3UgQbm5abB1WwyXkg1mo97oTLHy8d5NW41g2/2iy1UwtbwVn3mts9oaHhI4xfGl899N/dfPQe2AAAAKB1BFdAAsidyklyf1NU6YKl0QFFPV90rRa0m/MUcj2qMhav7VYYbYXMhXgiMAQAAUFsEVUCdy57IzS7NSkbqDHY21aRutYCinECkHitz1trO42eO6+ETD8tnfGoPtFf13FgrMKpW+JBpzj40PKSZhRlPVAPVKy9U8zVqYAwAAIDVEVQBFeDW0pTsiVzQH9TIZKq/2p0775STcJpmUlcooDg9c7qsQKTeKnPWCn6OnTmme568Rz751BZo067LdlX13FgtMCoUPgzePqh4Mr7u95CXqoGqqRmWw9VjYAwAAID1I6gC1snNpSnZE7nZpVn5jE+StHhxUZ2tnWVN6up1ApwbUEi6pLF2seFMPVXmrFV1EnNiGjoxJL/xa3PHZjkJRyfPndSuy3ZVdcJfKDDKFz6cPn9aA4cHFPQHK/Ie8kI1UDU1y3K4eguMAQAAUBk+twcA1LPskKB3Y6/CwbCGhocUc2I1ef3siVxbS5uSNqmkTaqtpa2sSd3o1KgGDg/owFMHNHB4QGNTY1UcfeWFgiH1dPYoFAzlDUTiibgii5GinisTtAzuGdTBvQc9GwSstZ2RxYiMjFpbWuUkHAX9QS3GF5W0yapP+LOPR0b2OStJMwszOjV9St3t3a68h+qN2585tZQJjKNOVOMXxhV1ogUD45gT08TsREPuBwAAgGZDRRWwDm4vTcmu/Ikn4tq5eadkpKnoVMlVQI3WD6YSfavqoTJnraqTrrYudQQ7tOuyXTp57qTmluaUVFKfuulTrmxbbrWak3B0fff12tS+SRLLu9bi9mdOrRWzlLNZKswAAACaBUEVsA5eWJqSb8lbOUv3Gm0CvJ6+VeUsf6zkkslSnmutZYrZP3/blrfJyurem+7VTTtuWtcY1yP7nA34AjrwrQMs7yqSFz5zam21wLjRAnYAAABIxlrr9hg8pb+/346MjLg9DNSRsamx5Yqmevg2v1AIEnNil/R0ijrRkid8XutxlT0e6dK+VbnbWE51RiUrOsp9rrX2e6WOSzWOb729h9zG/vqJidkJHXjqgHo39i7fNn5hXIN7BtXT2ePiyFBPvPb/WwAANCpjzLPW2v4170dQtRJBFcpR7V9yc8OWcl9rrRBkvRPgfM9/zaZrPDMBWGtSW05YV6mAr9LPVWkxJ6Znxp/R488/LkkVD0iYKJaG/ZXi5fcM6gNLRwEAqJ1igyqW/gEVUM1eRtm/RM86s5KVOls7S/6FOrNEptXfqo5AhxLJxCVLZIrpB1PouSfnJvXg8Qe1qW3T8oRx8DuD6gx2Sqp8sFGOtZZNlbP8cbXHZH5e7L6s5HNV0ujUqB48/qCOvnZUrf5W3dp7q0LBUEWXWNVDPzAvYX+l1NMVOuE9LB0FAMCbCKoAj8mtnsr8Eh30BzXyYqra786dd8pJOCX9Qh1ZjGhqbkrjc+NKJBPy+/zq3dB7SQhT6gQ4E6RFFiJ6buo57blqz/J4x6bG9O63vFtXbLii4ASglMqQ9VaRrDWpLaf/T6HHnJk9o/u+c19J39JX8rkqJTORazEtam9pV3ugXcOTw9p77d7lqwvWsicXkKvcgB1otN6MAAA0CoIqNIRGmejmLkH4yA0fWf4lenZpVj7jkyQtXlxUZ2tnSb9QB3wBnTp/Sh2BDm1s26ioE9Wp86cU8AXKHm/2t9Hd7d164c0X9Mz4M7pz552anp+WJG3u2Cwp/wSglCUXq923lOO/2qS2nOqMfI+5+8a79chzj5T8LX0ln6tSMhO5beFt8vv8kqREMqHp+emKNPFm2Q0qgQozlKMZL04AAEA9IKjCsnoNe9Yz0fXSNudbgvDVH35V8WRcMwszCgVDStqkJKmtpa3kX6jjybiu33y9xmfHdWHxgvw+v67ffL3iyXhRY8u3n3K/jb6191Y99epTennmZYWCIfVt7ZOTcBT0By8ZbylLLla7bzFX8cu12qS2nOqM3Mdk7xcn4Shpk1qIL2hyblIdgY5Vn3e155Jq/41/ZiLnJBzt3r5bz4w/o6XEki4mL2r/O/evuzE7y24AuIWlowAAeBNBFSTVb1XDeia6Xtvm3EAi5sR0YvKErtp4lX449UNdv/l67dyyU7LSVHSqpF+oY05M8/F5dbd368qNV8rv8yuRTGgpsbRm0LXafsr9NjoUDOm23tv02Xd9Vts3bNfLMy8XnACUEsAUuu/k3GRVgo5yqjPyPebk2ZN66fxLiifimo/P6/e+8Xva1LZpzfMt97nc/MY/eyIXT8TV39Ovu3bdpVt6b1n3ZM7tEA4AWDoKAID3EFShrqsayp3oenGbs0OfoD+oZ8afUau/VT+7/Wd1/ZbrdX7h/PL4SvmFOrcZ++zS7Ipm7OvZT/m+jd7/zv26bvN1klafAJSy5KLQfSV5Mug4PXNaM4sz+uYr35TP+LS1Y6ta/C06ff50yf3FvPCNf7Umciy7cYeXKkkBL2DpKAAA3kJQ1aBKmYjUc1VDuRNdN7c599hk/zsTSEQWIlpKLGnPVXsU9AcVbE8tnYsn4yX9Qp0vaJpZnNFnb0tVPFXi3FgrxCg03tUCmNx9VOi+2zds91zQkdnnl3VcprdsfItafC1aSizJb/zyGV9Z/cW88I1/NSZyXgjhmo3XKkkBAACAXARVDajUiUg9VzWUO9F1a5tzj817r3mvjrx8ZMWxOrj3oCbnJnX/0fuXt6Pc8RUKmjoCHUWFAcXup0yIEXNimpidKLu3UygYKnj+FgprvBZ0ZDcfD/gDCvqDiifjiifjCvgCZfUXk6r3jb/b1TVeCOHK4fZ+K4cXK0m9rh6PMwAAQL0z1lq3x+Ap/f39dmRkxO1hlC3mxDRweGDFRCTqRNeciIxNjS33oKnHb9nLmUyUu83lTlxyj83MwoyOvHxE773mvdrUvumSY1WJY1Lu+ZCt2HFUolKj3PF6aTKZvQ0xJ7bcfPyGzTeopaVFncFOz7zHqlFd46VjUS31WpU0MTuhA08dUO/G3uXbxi+Ma3DPoHo6e1wcmTfV63FGfWuGz1AAQPMyxjxrre1f635UVDWYcpe01WtVQ0Y51SblbPN6Ji65x8bv8+ti8qL8Pr+kS4/Veo9J5pfdu2+8W48890jZFUfFjKNSlRrlnr9u9BcpNJlYrfm4JM+8x6pRXdMME/t6rkqq5+rZWqvn44z61QyfoQAAFIOgqsGsZyJSD81EK/1N43r7PZUycck9NolkQi2+FiWSCUn5l/eVe0xGp0b14PEHFXNiCgVD+s2f/U31dPasud9WC19We1ylen6Vev669c3zWpOJ1cK9csdZ6W2tdJ+2ZpnY13NPP3qCFa+ejzPqU7N8hgIAUAyCqgbTyBMRt79pXO/EJd+xuW/PfTry8hGNXxiv2LGKOTHd95379OKbL8pnfErapGaXZvXoBx9d9blz9+/dN96tHZ07igpGKlWpUcr5e/zMcT184mH5jE/tgfaanQ/FTiYqGfxW49yvdCjYLBP7eq9KqmX1bD0vYar344z60yyfoQAAFIOgqgHVaiJSy0mIF75prMTEJd+xueOtd1R0P07OTWpsakzd7d0K+oNyEo7GpsY0OTep6zZfl/cxufv3lZlXdPeTd2v39t1FhUChYEh333i3Hj7xsM7qrDqCHSWFbtnnUjHn77Ezx3TPk/fIJ58CLQG9teuteuD4A3rojoeqfj7UejJRrXO/lFCwmKCsWSb2jfBlQC2qZ93+YmG9GuE4o740y2coAADFIKhqUNWeiNR6ElJKOFCtAK1SE5fM/SOLkeV/l9t/qhLbGHNieuHNFzTvzKu7vVvT89ManRqVTz5t7tgsn/GtGYyMTo3qkeceWa7guufGe4o+H46dOaahE0MyMssBV9+2voKvdTZ6Vl84+gUZGbUF2jR+YVzjF8bV3d6t741/T79w7S+UvS+KUevJxFrn/nrOhUr2H2umiX299/SrNi98sVAJHGfUUjN9hgIAsBaCKpTMjUlIMeFAzInpe+Pf02MnH5OsqhKg9W3r0+Dtg3pt9jVd2Xmltoa3Fv3YTKBwZvaMHnnukbJDvnwh4TWbrlmeTG3fsF19W/v04vSLWjALStqk+rb2afuG7QWfayG+oKdfe1ot/hYF/UFNzk3q8tDlamtpU9AfXLViKPt8uDx8uaJOVF9+7svatXXXmufD8TPHdc+T98hv/GptadWuy3atei6NTo3qC0e/oOfeeE4zizNK2qQ2BDdoMbGoFl+LHnv+Md3Se0tVf7Gv9WRitXO/1MA4X6hVyf5jjTCxLzb4q4eefm5ppCVMHGfUUiN8hgIAUAkEVSiZG5OQtcKB0alRPXjsQR0dP6pWf6tu7b1VoWCo4gFauZVkmcfNO/MaeX1Eu7fv1tWbri455MsXEg5+e1CdbZ0rwrkD7z6gB449sNxMff879+etPMs8V3d7t1r8LZqen9YVG66QkdFFe1FS/ibv2co9H2JOLNVjKl255SQcnTx3Um/b8raClXKHhg8t99y6mLio2MWYjIxa/C26dcetsrI1mQzXcjJR6NyXVFJgXO65W2oFWT1P7Ot9uZpXsIQJKF89f4YCAFApBFUomVuTkELhQCbAaPG1qL2lXe2Bdg1PDmvvtXsVT8TXdRWz7NdarZJMUsHQIvtxHYEO+Y1fo1Oj6mzt1IbWDSWNMTcUkqQfvPEDvfst71bvxt4VY3rofQ8V3fx6dmlWoUBI7Z3tunnHzbLW6ruvfVcvn39ZXe1dq1YMlXs+RBYj8hmf2gJtchKOgv6g5pbmZGXzPjayGNFCfEGnpk9p+4btOhs7q8XEopI2qfdf+351tXcp6kRrNhmu5WQi37k/MTtR0nLYcqsgm2U5ilvL1eq54XghzXLOAAAAoDoIqlAyNych+cKBTOCyLbxNfp9fkpRIJjQ9P112gJavsqK7vTtvMPDM+DP6ixf+omAVRnYgFHWiWkos6czsGcWTcfmNXzu37FRXW1feYCx3AtvV1iUZ6fW515WwCT3z2jM6N39O33/9+wr6g9oW3rYcVvR09hRcqhdZjCjgCywHTG0tbUrapCRpS8cWOQlHt115mz5722e1fcP2NZdAlXM+dLV1qT3Qrl2X7dLJcyc1uzirpJK696Z78z62q61LSZvUYnxRW0Jb1NbSpg2tG5S0SS0llxR1onlft1GCgNxzv5SAcL1VkM2wHKXUfVSJ86qRK7iqcc40ynsZAAAAqyOoQlm8NHHNTNidhKPd23frmfFntJRY0kV7UftvunTJ21oKVVYM3j54STAgIz3+/OPa1L6pYBVGZnyvzLyi0alRvTH3hpaSS4on4vK3+CUrPX/2+RV9q957zXt15OUjl0xgT8+c1uzirH449UOdjZ3Vlo4t2rFhhyTp6PhRvav3XauGc7kT4+zX2bl5p2SkqeiUAv6A9t+8v+BVAnOVcz5kB1y7LtulpE3q13/m17Wjc8fyksXc+3/qpk/pE09+QtPz02ptadUtO25Ri69Fn31X/kCtkYOAUgLCSlRBNvpylFL2USXOq0ZpOL6aYs6ZYsOnSr6XCbwAAAC8zVhr3R6Dp/T399uRkRG3h4ESjU2NaWh4SPFEXJJ019vvKqupduYKeH98/I919aarl28fvzCuwT2DOr9wfvl1Av6APnLDR/TY84+pd2PvJfft6exZfs5vvvJN/e6R35VNWk0vTuuK8BUyxmjvtXt1NnpWVlbbwtuWqziOvHxE773mvdrUvklRJ5rqRXX7oA5864DCwbCWLi7p8EuH1RHs0NUbr9Z3z3xXSxeXdHn4cv379/x7ffhtH867bQOHB1ZMjDPPG0/GlyfktZ7AZSaN47PjevS5R9eciB4/c1wPn3j4kqsE5nvefNvbSEGAVPykO/s9krt/G33iXol9lP1clTivJmYndOCpA6t+djS6YsOnSr6XGzm8BgAA8DpjzLPW2v617kdFFRpCJSq8chueS1pueJ6prOjp7NHBvQc1OTcpSdrYulFPvPBEwSqMzHNGFiNK2qTesf0dOjV9Sm0tbVqILyz3ZPIZ3/KSI7/Pr4vJi8vLGDPh1Wuzry0vTQr6g9rQtkEL8QW9FHlJvRt6ddFe1Lt636UjLx/RHW+9o+ASydylTfFkfMXEuBL9vEqRuf9937mvqOqSm3fcrLdvffuar+fGUi43FFvpVOg90ugT91K2r5jPkUpdTKLZG46XUlFWqX3eDFVsAAAAjYCgCg1jPUuTsicwl4cvlzFGw5PDkqT2QPuKJVWnZ05fsnzu6y99XWdmzyjoD+pj/9PHLnnO7vZuvXDuBf3juX/U7u27NTw5rIWLC7qwdEG/9Y7f0uMnH1+esCaSCbX4WpRIJiT95Kp7V3ZeuWJiu+uyXXpm/BnZRKr5+G3bb9PW8FaNXxjPO4Gr1sQ4OwiQke7alapmk4qvzip1Ipq5LbIYWfHvcrfXC2FNLYKyzHsk5sQ0MTuhgC+gQ8OH1OpvVUegQ4lkoqEm7uUEE2t9jlTqfdTsDcdLec9Xap+7ccVaAAAAlI6gCk1jtSAgdwJz9aarZa3Vp27+lG7YcsMlVxjMnvg+/vzjag+0KzIf0auzr2puaU5PvPCEPnLDR1Y85629t+qpV59S1Inqmq5rFLdxtfpb9fjJx5d7RWUmrPftuU9HXj6i8QvjyxPYreGtKya27YF2fekDX9KXfvAldbd3Ly8TLDSBq8TEeLUrIcacmJ4Zf0ZHXzuqGzbfoJaWFnUGO4sKfkqdiBYTLBW7veutsqi3ptrZr+UkHE3MTmjWmVUimZDf51fvht6GmbhXI5ioZMDkpV5/tVbKe75S+7zZq9gAAADqBT2qctCjqnbKmeCXGwqsFQQU2wMlt6+Mk3D0ly/8pW7dcatGz44u3++23tsUjUclqxWN1mcWZ/Tpmz6th048pE1tm1a8VnavqEJX/cu3D4rpq1Otfdjd3q0DTx3QtvA2HT59WEF/UFEnqovJiwr4Arpz551yEs6a/WRiTkzfG/+eHnv+MUmqaL+atbZ3Pb2CKtVUu9z+O6Uey9zXOhs9q8dOPqarN16tzrZORZ2o5uPz+tbHv6Wt4a0lbYcXVbNPWb0uFfWSWn12rec1AQAAUDn0qIKn5ZvgX7PpmlUnIeWGAsVUzISCId194916+MTDOquzy02611qCMj0/vfz4RDKxXLGRtEldTFzU+976Ph155SeVUvtv3q/u9m7JqqheUYWWvWXf3retT4O3D+rU9Cl1Bjt1zaZrVt0f5SyRXOtKiNPz06mliqm2Wgr4AvIZnxYvLqqztXPVKpZCSwcr1XuqWku5KtXvppjtyTdBL+f9kPtabYE2dQY7ddFe1IXFC/L7/Lp+8/WKJ+NFj9/Lqrm8rtGvglgLpVaUVWKfN3MVGwAAQL0gqELN5ZvgD357UB2BDsXiMbX4WvQ77/wd3bzj5lUfU2woUEwQMDo1qkeee0Q+41PSJnXPjfeob1vfJQFB7sRXSk18fMYnJ+HoR2/+SFZWf/vS3yppk8pULL7/uvfr56/+eW0Nb1XMiVV0+cno1Kju+/Z9Gjs7tjyeAz93oKJVAqs1Yt+3e58eOP6AFi4uKGmTumn7TRqeHFbSJtXW0rbq9uU7rk+88MRyj6t8Kr18p9wwo1ZNtQuFuuW8H3JfK5FMKBQM6V2971JboE2JZEJLiaWGWgpFMOFtbgR+hIz1j4pGAAAaG0EVai53gh/0BzUyMSIZac6ZU9ImdWLihB7/8OPatXWXIosRzcfnyw4F1goCchupR52ovvzcl2Vl9chzj1xSsZKZ+Gau/Hd+4by++OwXFXNiStqktnRs0Zvzb2pz+2YF/UENTw7rxOQJHXnliPbfvF992/oqVuURc2J68NiDenH6xVSllqQX33xRDxx/QA/d8VDFfoFfbR/2dPbooTseWl66Z2W1c/NOyUhT0alVt6+csKcaVTLlhBm1aKpdKKAduGWgrPdDvqB1/837dXzyuJYWlxq2oTfBBNA4vHDxCwAAUF0EVai53An+VHRK5xfPq7WlVe0t7ZJSAcbnvvU5bd+wPfUgI80uzZYVCqwVbOQLS85Gz+rhEw9rW3hb3oqV3Cv//bOf+meKxWPa0blDs0uzOnbmmCTpxOQJhYNh+eI+tZiW5efIF4yU8w1xZDGimBOTz/gU9AclSQtmYfm5KjU5X2sfhoIh/cK1v6Bbem9Z3obM+FbbnnLCnpgTU3d79yU9vSqxjaU8z3oCs9xjXSgoKxTkSSo7JMu81jdf+ab+29h/09OvPa2AP6C73r76kksAcFulllwDAABvI6hCzeVO8Ofj8+ps7dRSYkl+n1+JZEJGRqemT+nKjVfqig1XKOpENbs0q5mFmbKqaFarmMkXllhZ+Ywvb8WKpEt+Uf6rU3+lUCD1nFs6tsjILIdYkuT3+bW5Y7OmolPLAVJ2MLJWzy4pf+iT+XfSJuUkHElS0iYVCoYqvnyrmKqj3LCnmJ4z+cIeKdXkPPd18u2ntRqeV1M5lViFqgHyBWWFgrztG7avq6rs+bPP6/e+8XvyG79aW1q167Jday65BJody83cV40reQIAAO8hqIIrsif4AV9Av/m139R3fvwdxeIx+eTTxtaNavG1aHPHZkmpX0Y7g5367Ls+u/wcy9VWaWtNIlZrTp476b/3pnv1yHOP5K1YKfSL8l1vv0tPvPCE4om4dm7ZqYuJi3rhzRckR7q191Y5CSdv1cvZ6Fl94egX1N3evbz0cPA7g+oMdkqSZp1ZyUqdrZ2XLHMIBUPa/879Gvz24IoeVftv3l/2UsLMMclXrZTZhzEnljdIKkdu2HN65rQGDg9cEuTkfpM+szCjzx/9vA7uPVg3V6grtRpgtaqtcnsvxZyYHj7xsHzyaXPHZjkJRyfPndTbtryNyR5QAMvNvKHSPQoBAIA3EVTBNdnB0eCeQR345gGNnR2Tz+fT27e+XX7jl5NwFPQHl38ZnV6Y1qPPPZq6Qpyk26+6XaFgSO0t7Xry1JNlTyLyTfo7Ah0aGh7S2ehZWVnde9O9y+PN/kV5ZmFGTsLRtd3X6pPv+KRmnVldv/l6hYKhVN+mk4/JSTiyjl3ReyiyGNGZ2TN6+MTDOj5xXJ2tndq9fbc2tW/S2NSY3v2Wd2tzx2aNvDgiSbpz551yEs4lwUbftj49+qFHl3tmbd+wvaywITMRm5qb0qnzp3T95uvV3dF9yVX4qjFhyw7ACgU52QHhVHRKw5PDml2a1cDhAX3mts9cMobVgstKVUaUui8KhZyTc5PqCHTkHU/mqo6vzb6mKzuvXBHKldN7KbIYkc/41BZoW35/zS3NycrW5WSvFscZzY3lZt5RzSt5AgAA7yCogif0bevTf/3wf10Rtrw88/KKX0bvufEeffm5LyscDCvmxPTkj55MXalPPhljdFvvbbr96tvLnkRkT/ozfZB+Zdev6E9/8KfyGZ+++P0vam5pTrf03rL8i/Lp86d1avqULmu/TLc/eruMjNoCberb2qcD7z6Qt2/TkdNH9PjzjyueiGvk9RHdePmN6mxNVU8NTw7rp7f9tCRpc8dmLV5clCQlbEJzS3Pa3LE57zKHUDCk6zZfV9R25pu8ZyZirVnkCEcAACAASURBVP5Wjc+NqyPQoVPTp+Q779PR147qtt7btP+d+5evNtfqb1VHoEOJZKKiE7bVlnVkvkmfWZjR8OSwpFSVWXd79yVjOH7meKpqyPjUHmhfESBVKmgrZ/Karxpg1pnV/U/fL0l5x1PpYLCrrUvtgXbtumyXTp47qdnFWSWVXBHEuqXUYGm1fUMFDCqF5WbewpU8AQBofD63BwBkZMKW6zZft2Jp0+CeQR3ce1A9nT2KJ+IK+oN6+rWnNRWbSjURbwkqaZM6NnFMMwszCvqDiixGlkOvUo1OjWrg8IB+/xu/r9/++m/LZ3zqCHTo+Phx/dbXfkuf/NonJUmDtw+q1d+qazddq7FzY3pj7g1NxaYU8AX04vSLeuDYA4o5MYWCIfV09uj0zGl9+u8+rU/97ac0MjkiKyu/8evF6Rd147YbJaUaxs/H59W3NbXUbfzCuF6NvKrxyLi+/eNv65WZV9a1zCGzbQeeOqCBwwMam0otF8xMxDI9wtpb2nU2dlat/lSD+xZfqhH85NykpuamdHT8qJ565SkdHT+qqbmp5d5d65Ud5Ehasawj8036+YXzml2alaTlCrR4Ir48hmNnjunuJ+/WD17/gU6eO6mF+IKGhocUc2IrwqXejb0KB8PLPytVvslr9jjyyWxD1Ilq/MK4ZhZnJCttat+UdzyVHG/uGDJh1c9c8TN69IOP6uYdN5f9nLkyS0NLGWehc3O11yi0b6qx39C8Vvtcgjsy/79KSAUAQGOiogqelru0KeAPaHp+WvPxeUmSz6Suphc3cSWSCf3T+X/SxOyElhJLuv/p+7X/nftLqqLInuB2BDrkN36Nnh1VzIlpZmFGCZvQyOSIBr89qI/99Mf0/Te+rzeibyxPgE3SaHJuUjs6d6y48l7meVtMi9pb2tUeaNfJcyfV4mvRYnxRnW2duq33Np1fOK+Dew/qu699VwN/P6Azc2eUsAn5jV+vnH9FUSeqxz/8eFlXllutAigzEUskE/L7/LqweEGS1OJrUcImtKF1g87MntGb82/q1PlT6gh0aGPbRkWdqE6dP6WAL1DKYS1orWUdmfBy4PCAutu7tal904pJY8yJaejEkPzGv6L/0q7Ldi0HSJWqjCi3V0p2NcB8fF73P31/wfFUq5KjmhUJ5VQylVOdttq+kSp3nAGWmwEAANRWwwdVxpg7JD0oyS/pS9ba+10eEsqUmSw8cOwBSVquSJKRTOp/dOrNUwoHw9pz1R6FgqEVk92YE1uzj1P25NdJOGptadW52Dm9EX1DfuOXMSZVvXXmmKJOVIlkQkvxJRljlLAJtahFMSempcTS8pX3Yk5ML7z5ghbiC+rp7FmuWnISjt7a/Va9OP2ipuen1R5o12du+4xCwZCe/NGTiifjStiEpNTSv9jFmDqWOrSpfdOa+ypfWNDd3l1w8t7T2bM8Eevd0Kv/n717j6+qvvP9/1pr7b32NXdIQkKQcC3EKFouIlovUzm1tg87p860tDNzxDmnPY8qLedQLc5M0/nhzNFpdY5F8cylFdtpj32ccWbaTms72haKAkJAuUgRFFBCNiTkurOva++1vr8/tnube0LIToB8nj76kCT78s3awe7vO5/P53u0/SgFngIS6QQLyxby8omXiafjPPbqY5QHyolYEboT3Ri6wcKyhaScVJ/nH821HspIIUp5sJyHVj3ElsYtNHU39dk0Noeb0dDwuDy5+Utdia5MiKS7CZiBcRvEezGb194zuYZbTz4HB49lvtVIxjrLZyyB3EjXRgYui4vVO+yXdjMhhBBCiIlzRQdVmqYZwBbgDuAM0Khp2k+VUr+b3JWJsaqvqGfznZvZ3bSbP/vNn3Hg3AHS6TRel5cHlj3Aqa5TzCmdg2mYALnN7onOE3zjN9/IDWu/tvJaGj7SMKDSo//md2HpQo63H0cphaZruDQX73S+g6MczkXOUeQtIq3S6O//o2kaDg6zi2az/ob1nOg8wTONzxCzYuw7mxmKPqdkDr868StSTgrLtvjGLd/g1tm35jY/vzrxK15tepXz0fN91qZQdCQ6aI+2DzuPaqiwYNOtm4bdvPc/ifFQyyG+f+j77G3ei6McXJqLt9vf5mz0LB+Z9ZEPqs50o08AcKjlEI/seCTXupWd1zWayrbeG8PqwuohbzenZA4bVm4A+gZhxd5i/KY/N3+pNdpKe7yducVzadjewP3L7h/XyoiL3byOFHZdbpUcY60AG0sgN9K1uZyum7j0DFUZKD9DQgghhBD5pymlRr6Rpn0F2Ar0AN8BrgM2KqVeyu/yLo6maSuBv1RK/af3P34YQCn16FD3Wbp0qdq3b98ErVBcjKgV5VDLIc5GznJd5XWUB8rZ8NKGPgFNxIqw6dZNfPFnX2THezsI/0MYDQ2X7qLALKAyWImhG7h1N6bLxNCMzHydnmaUUliOlauccpRD7u+LBmT/qGm56i637sbn9rFo2iJ0XedExwkM3cDQDBLpBOFkGEc52I6Ny3Dl5l99aNqHMDQDW9m80/EO3YluEukE/f9+6prONRXXUOQtGvK6JO0k73a+i8fl+eBz6SSzS2aTttO5703TNKoLhp/xEU/FOdl1kngqnqsoi6VipJ00upYZcTe7eDYzC2cC5Nbfk+zJVLu9/7kCs4B5ZfNynxvq9RzN2ka6XfbrtmMTtsIUmoX43D5sZWM7NnNL5wKQdtK4dNewa5ootrKHXU/26zo6Ds4ls+7+UnaKdzrfwa27c22j2Ws+0npH+/r3N9y1G+m6CjEYW9l9/tt9IT/HQgghhBDjbfv27ZO9hHGjadp+pdTSkW432oqq+5RS39Y07T8B04G1ZIKrSzqoAqqBpl4fnwEGTAzWNO0LwBcAZs2aNTErExctYAZYWbOyz+cGq6LoTnZzqOVQbtOhUCTtJMlYkrZYGwqFS3dR5C1idtFsAmaAuaVzsdIW73W/h1t349bdJNKJXCsevfIjDS23udY0jRkFM3AbbpJ2EqVUbmPjdXlJO2kiVgSf24eu6SiliFpR4qk4bsON4zik7Ewb3WAhsstw9QmgeusdZmRbEbObLE3LhHMew8Pc0rmj3rybLjO3Tk3Xcs9haAZelxeF4mzPWSoCFbgNN2knje1krpGmablrlbufMfjz2cqmuae5z8awuad5wMZwNLfLvn6xVIzmcDNelxcAQzNIqzRpJ43H8Ay5lnwbLDwxNGPY9RiaQTSdCXI0NHRNH3WQM95rHUrvgDCSzPyMm4ZJdUH1iPe1VSa4rS2uveAgbrhrN9J1FWIwaSfd57/dvf/bIT9PQgghhBD5N9qg6v0dJx8HtiqlDmq5XeglbbA1Dtj9K6X+AfgHyFRU5XtRIn8Ga8V6u/1tDD1TDTT9S9Oxlc25yDncuvuDuVM4lBeXc03NNWz+2ObcvKOGbQ2YhkljqDEzOLz9GDo66v1/ILOJ0TWdOcVzWDpjKQXeAjbduonuZDd/teOvMDQD0zBJOSm6E90caj3ENP80TMPEsi3ORs4yr2oeATNAyk5xvuk8s32zcRyHt9reIm7H8Rge3LqbZTOWsWD6ggEDqvec2cPTe5/OhVP3z7ufHad3jHqgdf/B670/v+3UNr768ldx627SKs2ZrjMUeAuYWzIXQzcI9YT49qe/zdKqpUStKF/+5ZfZ17wv9zhRK8rSqqVsvnPzkMHK2+1v8/VtX2dOyQdtm03dTWy6bVOfFsDsa1JTVJP73GC3A2iNtA4Yuh6xIiPOS8qnsQwah8xJhvf95D6mMx2v20vd9Dp8bl9ev5cLWWvUirLhpQ3cYt6Sa/fLHgxQHiwft+fJPpfMCRL5lP157l+dO5n/7RBCCCGEmEpGG1Tt1zTtJaAWeFjTtALAyd+yxs0ZoKbXxzOB0CStRUyQ/kOiqwqquLbyWg6ePUhHogPLttA1HZ/hI02mWiRpJ0nZqT4n9WXn5gTMAKvnruZExwlOd53GUQ6WY+UeP63SmJqJaZgcbT9KqaeUr/zyK0RSERrPNNKd7MZWNh7Dw/Lq5cwunk1LpIUomaHrKKgIVlDiK+Fsz1kcx8m0GaL40PQPEXQH8bq8zCudR3mwfMCA6m2ntvHFn32RtJOmJ9lDkaeI/Wf388zHn8mFN1UFVUNer6GCgt6fXzx9MVbawm/6ORc5R7G3GEM3iFgRXLqLWYWzctd+/Yr1bNqxqc+MqvU3rB9yg3eo5RDffu3bHDh3gKPnj3JjzY25oef9ZxSNdpZRdu0RK8L+s/tZWLqQioKKSZ1TNNZB4yOdZHgh389oQ54LXWv/2VTZYLD/kP0LeZ7s4/Ze61iDPiEuxOU2G04IIYQQ4koz2qDqT4ElwEmlVEzTtDIy7X+XukZgvqZptUAz8Fngc5O7JDHRAmaAho808OSeJ+lOdJN20rweep1YKkYqncq12mVDqWzo0XuzEk6G6Yx3Mi0wjYpABeFkmFNdp0g5KUzdJOgJci5yjpSd4rg6znT/dDrjncTTcdJOmgKzALfhpiXawvzS+VxVdBVvnn+TlJ0i7aRpjbQSMAOU+cvwur0sqVhCsa8Y27HpiHegoeUqU3oPqH6z9U2+8O9foC3Wljlp0B0glo7hcXl4fNfjlPnLcicQfvH6L1JdWI1bd5NyUrnvs3dQ0Bnv5Js7v8mm2zb1+XyJr4TORCcbV23k7oV389ev/DWhnhAu3cUjtz3Sp2qmvqKe5+5+blSn/mWDihJfCbfNvo1dTbvY9u42Vs1axfoVA8Ot0Wwge4cflZWVzCqaRUe8g023bhqxuiefxjpovCvRNeAkw3AiM+usf0A3XBB1ISHPha51rKcTDvU8u5p28S9H/6XPWueUzLngoE+qr8RYySl/QgghhBCTZ9igStO06/t9as7l0fGXoZRKa5r2APAfgAE8q5Q6MsnLEpOgvqKezR/bnNt0/PKdX/Lgyw+SiCawbIsybxmLyxcPCEfqK+q5adZNbPrtJizboiPWQdpOZ06Xc/lRmmJmcCbtiXbaom3ouo7X5eVs5Cy2bWMYBg4OPakeTNukIFWAZVtYdqYiqzveTTQd5V+O/guzS2ZzTfk1LJq2CE3X6E504zbcrFu+jmcPPDsgBHDrbp7e+3RmELxhkkgnSKQTQGY+1OHWw/hNP17DSzSVaeGrm17Hic4TuQqjexbdkwsKWiItNIYaCSfDfPWlr+I4DpUzKoEPAgS/28/nr/k8d8y5g9Ph08wqnDVo+BMwA8OeTJjVO6gImkHuWnAXJztOsnHVxiHvP9IGMtQToivRRamvFBh9dU++jTXM6X+SYU+yBweHdcvX9fnehwuiLrRC6kLXOtYKlMGeBw1+9OaPKPGV9FnrhpUbLig8G6/qKwm7pq7+1blCCCGEEGJijFRR9cQwX1PA7eO4lrxQSr0IvDjZ6xCTr/em49OLP83Ns27mWPsx3LqbMn/ZoJU/rZFW/tcr/wuX7qIj3kHSTnIueo5EKoGmadRPqyfuxAk6Qdrj7cwtmUt7rB0rbWFjk7bTAJl2QduiqbuJlJ2iK96Fy3Dh4OAxPCTtJKc6T9ESaeH2Obfnqp+ym2Of2zcgBEg5qcypgaYfXdMzYYydwjRMaotqeaXpFSqDlZiGSagnhGVbnOw8id/tp6mniVnFs3j+yPMAdMY7aQw1AlDoKaQiUMH297Yzq3hWppoq3ollW7h1NwDlwfIhq5MuZGPfP6iwbItiX/GwrYr9X8veLqSNMLvO3hVm+dyUjjXM6X2/xdMWo1A8sPwB6srraA43D1oZ1z+IGq5CCga22I1lrWOpQBnsedbUreH5N58fsFZgyPCs/8/cWNss+5NWQyGEEEJ+aSOEmHjDBlVKqdsmaiFCTLThwpas0+HTWLZFxIqQSCUyJ9ul03RamY3zq82vUumv5MNVH86FRA7OoNU7vQewJ50k0XQUj8uDS3eBk9m0VxVUUe4v59kDz/bZVNdX1LPp1k19qpiiVhSf25ertKkIVtAWa+Oa8mvwuDyUeEswdIO0k8bBQdMypxNmN/7xdJy0neaPr/ljvnfwe4STYQo9hSyrWkZ5sJyFZQvpiHdwuus0xzqOsbBsIQ3bG4bdrF/oxr53UNEaac2FMP3fBI3mDdKFtBFm19nS05L73iqCFXkPIsbaTtT/fic6T7DhpQ2569y7Mg4GVhsNVSHVFG6iYXsDUSuamy+W/f7HGjxd6BvY/s8D8MLRFwastaqgatDw7ETniQE/c6W+0jG1WfY2XmGXECK/ZAMtRH7JL22EEJNBH+0NNU27WtO0P9Q07U+y/8vnwoS4FMwqnIWu6STtJAqVa63r7VzsHL9r+x21xbWcCZ9B0zSKvEX4XD5cmotSTynzSuZRZBaha3pm4+vObKCtdKYN0MDAbbjxuryU+csyVVfvV7tA5k3Cw795mMd3Pc7Dv3mYwy2HcyFPNqxaPG0xt151KxUFFfhNP/NK5xG1osRSMRzHocRbgsfloTXaSigSYsd7O9h9Zjcu3cUTq59gRfUKVtWsoiJYQcSKUBGsYONNG9F1nVuvupVrK68laAbZ0riFqBXNrS1qRWkON9Maac1t7GuKaoa9be/P1VfUs3bJWhQKXdPZemBrbhB79nvf8NIGGrY1sOGlDX2+1ltXoouYFcNRDiW+Eu5acBdLKpawcdXGPm+osgGEx/DQ1NOUqTALN+ExPAPWmw8BM0B1YfUFb6iy9wMGXOfn33weNDKtczCgVS/7sxKxIjR1NxGxIty35D6e2P0E+5r3caztGPua97Fpx6Y+3/9Y13qhej/PYGvNVnNlQ61Nt23iidVP9Jlb1ftnzq27c8HcYNdjNAarQuv/91IIMblG+/8PQoix6f1Lm6He2wkhRD6Mapi6pmnfAG4FFpNpo7sTeBX4ft5WJsQloDxYzjdu+Qb3v3g/KTuVq4jq71TXKRKpBD6Xj4AZwOPycH3l9fz61K/xury4dTeWbaEcRXusHU3Tci1/trLR0PC7/KyoXpFpseu1qY5aUR7Z8QjH246jazqOcti0YxPP3f1cbuMe6gnx2M7HKPF+MNcnnoozo2AGVtpiTskcXIaLZDrJK6dfIejOtCoWmUV86cUv8dzdz/HQqofY0riFpu4m3IabO+bcwWOvPsbh1sO853mPZVXLKPGV0JXoItQTYn7Z/D6/ZbNsi0gyMmCuVbaKpfdtAdZcvYaVNSsB2HpgKxXBikFPfhttVcuZ8Bn2nd2HoRl4XB7qptcN2kYY6gnRFe9iemA6tmNT5C2iO9GNoRukrNQFn6Q30YZq41tTt4YXjr4wZKte/8qlUE+Iwy2HKfWVYhomlm1xuOVw7rWdTMNVc/Wu2moON+cqGcPJMF6Xl5SdIuWkLvrUtrHOFBNCTAypehQi/8Z6EIwQQlys0Z76dw9wLfCGUmqtpmkVwHfytywhLh2fv+bzzCyYyV9u/0v2NO8hbscHvZ3t2ETsCH7Tj0t3oVAsKFvAqa5TRBIRLMdCoeixevAaXgzNoMAsoCJYkRuuHrWiKFSfTXWoJ8TBcwcpMAvwu/3Yyu4TKATMAH63HxR93kgUegrZeNNG/G5/bnN9tO0of/Pq33Cs/Rg+lw+f20dbtI2n9j7FE6ufYMPKDQAUeYpo2N5Aqa+UQk8hAL9977fo6KRVmsdefYw/ueZP+M4b36HUV0plsJLOeCf7z+7PzbXqP0Mou6GIWlF2Ne1iZ9NOVs1axZq6NcPOTxrNG6SoFWXrga0sq1rGkfNHSKQSNIYa2Xr31gEtf9/e820OtBzArbtxlEPEimDoBrZjXxZBxFABysqalaysWTlsC0y+hkPno/VmNGst9hYTtsLsO74vF+IumLaAYm8x1YXVF3Vq21hnigkhJoZsoIXIP/mljRBisow2qIorpRxN09KaphUCrcCcPK5LiEvKLbW38LPqn7Ht1Da++NMvEoqF+nxdQyOlUkzzT8Pr8mKlLXac3oFyFF63l854Jz63D5fuQkPDVjaWbTGvaB7lwXIs26It1sZ/+/B/4/oZmcM2s4OyXzvzGqGeEF7Di+kyme6fPmB9vd9ImIZJe6wdNAYMiF80bRFelxelFD63D8u28Lq9dCW72PDSBkzDxG24uWv+XXTFu5hTOodlVcvY07yH5p5mqguquW32bcRSMf7rv/9XFIpibzHLqpZREazIzbXKvpHJbux7V75sD20nYAbQUzouzdWnbW2wN0EjvUGKWlGOth0lnopTW1JLdWE1iXSC9lg7Mwtn9rndM43PUOL9YIZVT7IHW9ksmraIpJ1k7ZK1uYDsUt3ojBSgjHbdVQVV1JfXc7z9OHEtjqMc6svrRxxk39+kz67oX+TY6+OLDebGOlNMCJF/soEWIv/klzZCiMky2qBqn6ZpxcA/AvuBCLA3b6sS4hIUMAN8YuEnOP6V43zl51/he4e+R5o0GhoV/goCnszQ6ttm30YineDnb/88N9S8JdJCLBVDVzo+04dH92C7bAo8BbnH1zWdymBln+HQ73a9y2tnXsOyLRLpBH7bTyKdYHnVcoo8RX3Wdv+y+9m0YxMHzx3EcTKhw8nOk31Cg4AZ4IHlD7D2J2tpi7bhdXtZWLaQN869wR1z7qDEV8KpzlM8+PKDOMrhaNtRllUtY0HZAroSXXx8/scxDZPGUCOmYWLoBgCNocbcfKtNt24acIpedkPRHmvHdmwwwNANyvxltERahm1bG+4NUjYkiVkx9p3dB0BtSS2WbeFz+/psWHr/9j1oBrlrwV2c7DzJwzc9zDT/NM6Ez7D1wNZMa6IGa+oyrYmX4pux8QhQAmaAhlsaePK1Jz8Ypn7D+gt6rMluvelKdFHoKeSuBXeRSCfwury0RFr6VFRcbLVXvqrQhBAXRzbQQkwM+aWNEGIyjCqoUkp96f0//p2mab8ECpVSh/K3LCEuXQEzwHd+/zv8+a1/zo+P/pgdp3fgc/s4cO4AddPrCJgBwskwLt2Fz+0j5aQyw9iVIkWKlJWZ0RRwBeiIdxC0g7lqliJPEY/tfAyX5iJoBtnbvJdEOoFbd5NyUsTSMXz4QEHD9gbWLllLqa8UgIpABWk7jUtz4TJdnOw6yabfbuK5Tz3X503FipkreO7u53hq71O5dqmFpQsp8ZVg2RZHzh/Bpbm4vup6dp/Zzf/73f9jmn8aKDgfPU+Zvywzj8vtY0nFEg60HCCcDNMR7+ChVQ8NepJidkPx5GtPEk9nqndurLkxN49ruLa13nO4gFzFT++QpDJYiaZpNIYaSTkpDM1g3fJ1fR6n/2/fLdui2FvMvNJ5ADyy45G+rYmnd7KqZhXrb1g/qafbDBW0XGiAMtjj1FfUs/nOzWN+8znZrTfZ19SyLQo9hQMqKia92kuIUZBT68ZONtBCTAz5pY0QYqKNdpj6Rwb7nFJqx/gvSYjLQ21JLf/jxv/BF5Z+ga5EF83hZp498CxN3U2gwbUV1+J3+3nj3BvoSsfBQUPLhUNJO0moO8T8afNZMG0BDR9p4GDLQXae3onP5SOWipG0k2iahstw4TbcRFNRpgemc3319TSHm1nzwhpchgtd05ldPJtj548xo3DGB8OxW/sOx26NtHI6fJrZxbP5u0/8HV2JLty6m4btDUSsSGZd6SRetxdN0+hMdKKh4XP5uKr4KnY17eK6Gdfh4FA3vY6ZRTMJmJnA7YnVTwwaUmVlQ5HdTbt5/sjzmeHylhpV21rvKrNstdNVxVf1CUmqC6tp7smcKFjkKeLZA8/mPp/dwAz12/chWxN114AKoYncVI5X0DLc41zMm8/Jbr0Z7jWd7GovIUZDwtSLJxtoIYQQ4soz2ta/B3v92QssJ9MCePu4r0iIy0z2TXJ1YTV15XW5EONk50m2NG7h6vKr6Yx3ouIKhSJlZyp+lFLEVZwj549wqusUC0oW8Ob5NzE0I1eJlXIy4QkK0k4agA/P+DCQ2eB0JbuoLa7F4/JwqvMUHckOyp1yMAau84XfvUDDtgbSThqX7uKR2x7h04s/DXzQXhezYtjKzrUDZr8/pRR7zuyh0FuI7dj8+c1/ziunX+Fkx0kUigeWPzBsSNX7Wn107kdHHPrd26CD2E/vZHnVcuJ2nIgVIWpFefX0qzSFm6gprOGmWTcRS8W49yf3snTGUvymP7cBHOy37yO1Jg52cmG+N5XjFbTkM7C5FFpvhnpNJ7vaS4iRSJgqhBBCCDG40bb+fbL3x5qm1QDfzMuKhLiM9f7Nbu8N9KFzh1jzr2uIWTEUCpfmIqmS6OiYhomjHB7d+Sg+w4fbcNOd7CZqRTOD120bj+nB0A0CegCfy0dPsod4Ko6u6fjdfgzdwDRMAu4A3YluLNvCUQ6Lpy8G4FTnKRq2NeB3+3Mboq9v+zo3z7qZ8mA59RX1bLp1E6fDp4kkI3z3je8SS8XQNA2/y8973e/lgjKvy8srp1/hs3Wf5btvfBdd09l6YCt+t3/Y0KZ/JdJoNmK9B6WX+kpz1U7KUjjKIW2naY22srd5L5qmURmopMBTwJ7mPSilMDSDaYFp6JreZwPY/7lzrYl7Bm9N7H9y4VCbyvGsthqvoCXfgc2l0Hoz2Gs62dVeQoxEwlQhhBBCiMGNtqKqvzPA1eO5ECGuRL2rrZ75+DN87VdfoyXa0if0AUikEwCYLhO37uZsz1l0TUehsLGx7czgdYXiJ8d+QpG3CB2dUl8ptrIJx8OEekIEzABplabYW0yBpwBDM3js1cfoSnQRSUYo8hRhOzZBM0g4GeZ0+DTlwfJcpVA4GSZqRfnkgk+SdtI4jsPLp17GdmwM3aCqoIpj7cdYULaA777xXSqCFaOqBMg+fjyVCYHWLV/H8pnL+9ymf8jTf1B6zIphOzZRO8rZyFk0NJJ2kodXPYxlW9QU1rDt3W0AWLZFKp2iwFuA1+XFNMwRN4D1FfVs/tj7rYlvDmxNzLYHDrWpHO9qq/EKWiYisLkUW28uhWovIYYjYaoQQgghxOBGO6PqkYHJ1wAAIABJREFUKT449FsHlgAH87UoIa5En7vmc3x0zkf5xdu/4EdHfsSvT/0aRzkEzSDxdKY6qrqgmpZICw4OjnJy943ZMWKxGAYGftOPUorF5YvxuDwcOX+E1mgr5YFyllQs4WjbUd7rfg+X7mLlzJXUFNUQSUZoibUQTUXxuDwUe4tx6S5mFc7KVQo1h5t55fQrxFNxfvHOL1hSuYRyfznF3mI0NKqCVZT5y2iLtpFMJwm4A6OqBMg+fk+yh8Oth0k7ae79yb1svXsrK2auAAbOablvyX08e+DZPoPS9zTvIe2k6Yx3MrMwMxsLC3797q8zVVYollUtY1fTLizbQtd16qbXYRrmkBvAwaq8hmpNHG5TmY8WnvEKWqZyYHMpVHuJCzdVhotP5b+bQgghhBDDGW1F1b5ef04DzyulduZhPUJc0cqD5fyX6/4L99Tdw9+8+jds3ruZZDozML3CV8G0wDSiqShtibZB729j02P10GP1kHbS/OMn/5EibxGb92zmquKr2P7u9kzllVKkVZoj548wPTCdE10nKPeXE0vFiKfixNNxnr7zacqD5TSHmwknw+w+sxsrnWl1sx2bt9vfpra4lhXVK9DROdZxjPZYOw6ZiqgfHfnRqCoBQj0hTnScyAyVR8dluPC7/Ty992muLs8UZvYPef73a/+blJPKnWhYW1KLUoobZt7Ak3ueRNd0LNvixpobiaVi3FF7By+fehkULK1eypq6NRR4Cth6YCtN3U24DTdrl6ylK9EFMGIF1HDtgcMNYx/vFp7xClqmcmBzKVZ7iaFNteHiU/nvphBCCCHEUEY7o+p7+V6IEFNJwAyw6fZNrL1uLUfbjvJu57s83fg0oZ4QtrLR0FC5IsbBnY+e54ndT/Do7z1KoaeQnmRPbhC423Dj1twk00nCyTDJdJJp/mlcX3k9DpkTB2+dfSuQqRRKppPEU3Esx0JzNAAc5ZBIJ1i3fB0vHH2BxdMW5wanr5i5gjJ/WS60AfjUhz7FOx3v4Hf7qSqoyoVBj+96nD3Ne7DSFqX+UlDQnezGVjZdiS5iqRhd8a5cKBW1ouw/uz8Xlt1YcyMBM4Df9HPP4nvYf24/Ls1Fmb+M5nAzjaFGlFK4DTdrrl7DypqVuc3e1eVX05Xo4kz4DFsPbB20YutCKqBGGsbeP7hz626aw80XtQEdr6BFAhtxqZuqw8Xl76YQQgghRF/DBlWaph2GoXfLSqlrxn1FQkwhtSW11JbUAnDP4ns4HT6Nz+Xjju/fwdno2eHvrMGrp1/lc//6OWqLa3HrbqKpaG4QeDgZpjHUSFeii2gqikt38fq513GUw4JpC3LVTwEzwO/N/j3+7a1/y4Vjpm4ST8XxurysrFk5aCtcNrTZ3bSbZ/Y9wwMvPkBnopNibzErqlfw1Ru/ytYDW/G5fFQEKjjTc4bOeObrBe4Ckukkb7e/zT8d/ideP/c6h1oPcV3Fdbze8joew8OKWStoDDWy7d1trJq1ivUr1lMeLGf9ivVsadySC6mWVS2jtqSWiBXhhaMvsLJmZe4SZdf6yI5H+mx+n9r7FGknjd/tx7KtC6qAGm211R1z7qBhe8OUqQwRU894t+jJcHEhhBBCCAEjV1R94v1/3//+v//p/X9/HojlZUVCTFHlwXLKg+UAPPXxp1j34jpaopl5Vf3p6CilcBkuTN3kwLkDlPhKmFcyD0MzOHjuIGd6zrCwbCGGZlBbXEtbrFc7Ya/4OWpF2d28mxmBGZyPnSet0liOhdfwErWinOw8SX1F/ZAbxeePPM/BcwdpibagoXE+ep43zr3Bk689iWmYVBdWU+QtwuvycqbnDG7dTWeyk1gqxpde/BLzSufh0l2cCZ/h7Y63MXWTq4quwm24uWvBXZzsOMnGVRuZXzYf+CAgO9p2lM2vbaa6sJpwMozX5SVlpwZsagfb/B5LHONY+zE8rR48Lg910+vwuX0XNcS4d7WVW3fTsL1hylWGiKkjHy16Mlz8yjBVZowJIYQQIn+GDaqUUu8BaJq2Sim1qteXNmqathPYlM/FCTFVfXrxp7l51s0caDnAW+ff4ifHfsLvzv+O87HzKKXQNR1d0wmaQbqSXRi6gcfwkFZptp/ajqUsIBPSrKheQVO4iZtrbsbBocxf1qdKoSvRha7pzCicQUWwgve63sNWNjOLZjK3dO6wAUtXoovTXac5Ez6DrWx0TcfQDNrj7cRSMVy6C8u2ckPOy3xlKKW486o7qQxWcrr7NLubdjO7eDZ+tx9DM0ADj8tDY6iRVTWrKPYVU1VQ1ed5A2aAWYWz6Ih38Ma5N3DprkylWNmCAZva/pvfzngnJzpPsKxqGcfaj5FIJWgMNbL17q0XvanKVlvla2bVpUY2pFNTvlr0ZLj45W+qzRgTQgghRH6Mdph6QNO0m5RSrwJomnYjIO8chcij8mA5q4OrWT13NX96/Z8S6glx8NxBfnj4hxw4d4DuZDfl/nLOx8/ngqvXQ6+TUik0NAzdIGpF2XNmDyk7xY/CP8JjeJgWmMa1ldfm5ie5dTc+t4+66XW8ce4NHBzcLjcfrvwwhm4Qi8cI9YTwu/0DAgm37uZU1ymUUqAyc60czcGjPPjdftYtX8ezB54lnoqzePpiPjb3Y/zm3d9QW1KLZVsYukHaSeMoB1vZ+Nw+gmYQW9lEk1E64h08tOqhARvVQy2H+PZr3+bI+SOEk2Gm+6fjcXlAG3gd+29+LdtiYdlC5pfN56riq0ikE7TH2plZOHPcXrupUBkiG9KpK58tejJc/PI1VWeMCSGEEGL8jTao+lPgWU3Tit7/uAu4Lz9LEkL0FzADzC+bz/yy+dw5/87cXKg3W98kZaco95ezoGwB73a9C4ChG7mB7D2pnsyDOBBPx0mkE8wIzODBlx8kaScJmAE+Pu/jvHzyZa4uv5pEOsG84nkcaTtC8lySqBXla7/6GiXekgGBRMpJUR2opqm7CUdlWhQ1pVFgFvC5+s9RV17HvUvuZcveLbh1NztO7yCWjuUCnPrp9TSFm4imogAUe4rxm36WVy2nx+rhidVP5Nohs7KbIZfuothbTHmgnHg6zuq5q+mIdwy6WR6sLS+7Bsu2Lrrtb7DX60IqQy63yqSpvCG93F6rfMh3ECvDxS9PMmNMCCGEEONltKf+7Qeu1TStENCUUt35XZYQYigBM8BH536UlTUrCfWEeKvtLX781o+Jp+Pomo7LcGFgkHJSA04OVCjidpzdTbs53nEcv9sPGoTCIZ656xlMw+Tt9rf50otfQkfHbbhxGS5OdJzgrgV3YdlWn0DCsi3Oxs4yu3g2HfEOUnaKlJNiful8nn/zef7v4f9L0k4yp2RObkMbTobpTHTSGe+kwFvA03c+zS/f+SVdiS5OdJ6gpqAGB4eHVj00IKSCzGYonopT6ClE0zKVY4ZmEE6Gh90s9978rl2ylqf3Pk0rrfhNf17ai0ZbGXI5ViZN1Q3p5fha5YO06InBTIVKUiGEEEJMjJFO/fsjpdQPNE37n/0+D4BS6m/zuDYhxDB6V1ndXns7XYku7pp/Fw+99BDn4+eBzOl9aSeNev+frBQpzkXP5T4+2XmSz/7zZ/nmHd+kurCauul1VAYrgczJggCJdIJCTyGd8U5CPSHe7XqX777+XZLpTNVV0BPEcRza4m0c7zjOodZDBFwBuq1uSn2lueqbQk8hG1dtzD13VUEVn/rQp3LVTiknNWyw0xRuojHUiI6OoxwiVgRd00mrNOuXrx9xs3yo5RBbD2xF1zL3v2/JfcwpmUNzuHncq2RGqgwZ78qkiar2mYob0qlcRTYYadET/UmAKYQQQojxMlJFVfbdRUG+FyKEGLtsIPL5az7PHXPu4MC5AyRSCX7w5g/4xdu/yLXWDWfv2b3c+cM7uabiGjoSHRxvP86yqmW5lj6vy5upiLLCPLLjEfY278WtuzG0TPXW2Z6zuVlTrZFW3IYbpRSaprGzaSd3zb+LnmSmDbEj3sHWA1sHrUzJhi1ZvTfCUSvKcweeY1nVMo6cP0IyncRxHB6/43Fuq71txA1Ra6SVb+38FqW+UiqDlUSsCN/a/S0KzUKACa+SGc/KpIms9pmKG9KpWkU2HGnRE/1JgCmEEEKI8TDSqX9///6//7+JWY4Q4mKVB8tZPW81ALWltbTH2tlxege2Y2NomTa5pJMc9L5xO87+s/upKaqhK9HF9ve2Uz+9HpfLRUukJTOsXIHP5cPn8mEaJk3dTVi2lRumDuDgoGs6sVSMqoIqolaUH7/1Y1y6i8XTF/P4rse5qviqAZUpJzpP5MKWcDIMGhSahbkgpNRXSspOUVtSS3VhNYl0grZoG9fNuG5UlVTf2vkt9jTvodBTyLKqZZT4Sjh47iDLq5Yzq3jWgNbGfFcojVdlUrbax2Nkhtjbjp33ap+ptiGdilVkQoyFBJhCCCGEuFijmlGlado3gb8C4sAvgWuB9UqpH+RxbUKIi1RfUc9P1/yUF99+kS2NWzjdfZq2aBtplcZW9pD3aw43A+AxPNy+4nbuu+4+uhJdtMXaePTVRyn0FGZO7FNpNE3LzLoCYqkYCkXKTuVaDhdNX8Q7He+wqmYVFcEK2mPt/Pa93zK/bD7wQWVKqCeUa60yDZN9oX0AfWZjbbp1U5+wwLIt/KZ/xLAgG+SU+kop9GSqpxpDjcwsmElrtJVDrYd4q/0tllUtI2WncvOy8l2hNF6VSV2JLloiLTSFmzKBpG5QU1gzaLXPeIZvU2lDOhWryIQQQgghhJgMoz31b7VS6iFN034fOAP8AbANkKBKiEtcwAzwB3V/wMfnfzw3fP3RVx7ltebXBgxb19BIqzR+IxM8uQ03Wxq38IkFn2BfaB/PHXiOY+3HOHr+KAunLeTo+aM4ykHTNKoLqgn1hIhaUQJmAB2dIm8RQXeQRdMWUVNUA0CZvwyA9lg7Mwpm5CpTgFxrVTgZBsB2bHqSPRR4CuiKd9Gd7B5TWJBt26oMVrKsahmNoUa6El10xjsp95fn2rl2Ne1iafVS3Lp7wuYRjUdlklt3c6z9GH63nyJvERErwrH2Y7h1d5/byTDwizPVqsiEEEIIIYSYDKMNqrK7nY8DzyulOrID1YUQl4f+w9f/z97/w7d2f4vOWCdp0mhomIZJyk7l7jOraBbt8Xb+8J//kIMtB9HQcOtuyvxlHGo5xIrqFaxbvo5/P/7vHDl/BJ/bR9DMBFMVwQr++Jo/5pqKa2jY3tCnCqq+op60k6apuykXmFQVVOWqpcKJMGfCZ1AoXjr5EkopdE3nsZ2PsX7F+gsOC3q3bVUEK1hVs4oz4TOYhkmxt5jGUCO2Y5O0k6ypW0PKSU3oPKKLrUxKOSkWli6kqaeJ7kQ3hm6wsHQhKeeD11KGgY+PqVRFJoQQQgghxGQYbVD175qmvUWm9e9LmqZNBxL5W5YQIp8CZoCv3vRV/mTJn3Cs/RgpO8Xp7tO8+M6L/Mc7/4GhG1xVeBUA3YluuhPduHQXLt2F7dhEkhGum3Edf/GRvyCejvOLd36BUgrTMKkrr+ML13+BD037EFUFVX1aps5Hz+MohwdXPkhded2AsOn+Zffz5GtPsrNpJ2W+MgzdoCXagobGf170nynyFuXClerC6gv6fvtXYn1t1dd49sCzBMwAq+eupj3WTtpJs7JmJcBlNY+o2FtMRUEFs4pnYehGLnTrvV4ZBi6EEEIIIYS4HIwqqFJKbdQ07W+AsFLK1jQtBtyd36UJIfKtPFhOebA89/Ef1P0BPzz8Q/52998STUdRSrGgbAEnOk/kBqVrWqY90NAMijxFPPbqY5zsPMmMghkAHDt/jAdffpAV1SvwuX259rLP1H2Gp/c+jWmYPHvg2UFP+qsIVHDvknvpTnazoGwBPcketr27DUMzKPAUXFS4Mljbls/tY0vjllwr3Pob1vcJzS6XeUS9g7iUlRp0vTIMXAghhBBCCHE50JRSI99I0/zA/wRmKaW+oGnafGChUupn+V7gRFu6dKnat2/fZC9DiEnVGmnldPg0Zb4y/nL7X/Kz4z/LneJnKxuvy8uPP/Nj5pfNZ8N/bOBY+zGKvEXYjs3RtqOU+kq5dfat+Fw+knaSz9Z9li+9+CU0NAzdoH56PV63l403baQj3sHWA1tp6WnhWMcx5pXO452Od1hWtYzqwmp+fvznwAdD1SNWZFzb1YYbLp7vU//GKmpFCfWEAHJVa9nPD7fewy2H+wRzMqNKCCGEEEIIMVE0TduvlFo60u1G2/q3FdgP3Pj+x2eAfwauuKBKCNG30uqrN36Vs5Gz7G3ei6EblHpKeeyjj3Fr7a25wemOcrBsi6SdxLItOuId7DmzB7fhZkZwBk/tfQorbRFLx0g5KZrCTRS4C+hOdvO7879jSeUSmnqa8Lv9hHpCXFd5HY2hxlxFFxq0RFryUtl0uc0cOtRyiEd++wiHWw8DmUqxho80UF9RP+L3IsPAhRBCCCGEEJe60QZVc5VSn9E0bQ2AUiquyTR1IaaE+op6/u0z/8Y77e8QtsIsLFuYC7ECZoD1N6xn0283cbj1MGknDUB5oJwSXwkRK8KR80eYXTSbzkQnHpcHn8tHa6QVFEzzTcPQDN5sfRMNjRJfCd2JbiqCFSyrWsa6FetYNG0RwLDhSj4qny7FE/KiVpRvv/Ztjrcfp9RXCsDxtuM8uedJNn9s86i+93wGc5dqBZoQQgghhBDi8jHaoMrSNM0HmbPsNU2bCyTztiohxCUlYAa4dsa1g36tvqKe5z71HKGeEOci5/jmzm9yNnKW7kQ34WSYlp4WWqOtJNNJgiqIrukoTVHmL8NtuPG4PESsCJqmEU6Ec8PAfW4fi6YtygUeQwUf+QiULtUT8roSXUStKLqmYxomAHEtnguIJnNtl2KwJ4QQQgghhLj86CPd4P3Kqb8DfgnUaJr2Q+DXwEN5XpsQ4jIRMAPML5vP9TOup7qwmlU1q1hRvYLOeCd+j5+5xXNx6S4iVgRHOZiaSWe8k3gqzozgDFqiLUSSEU51n6LIU0TSTg7b4he1ojSHm2mNtOYCpZqiGoJmkC2NW4ha0dxtolZ0wP16f24wg52Ql7JTdCW6RrwWo32OschWKmVbLS3bwlEOATMwqUPRewd7/V8HIYQQQgghhLgQI1ZUKaWUpmlfAVYDNwAa8BWlVFu+FyeEuLz0Pn3ubOQstrKZUziHoCfIfOZztO0oxd5ifG4faSfN9ve2o5Tijjl3MLNwJj2JHjoSHXxt1deoLakd9Dl6V+5YtkUkGaFyRiVA7lTA3U27eeHoC32qexRq1BU/g52QBxBLxXJzuUZaWz6qivq3WgIsnr6YNXVrxu05xmKwYG+spzOKqUdaRoUQQgghRG+jPfVvC/CcUqox/0uaXHLqnxAXL2pFeaf9HT7zL5/Jtc91xDt4r/s91tStodRfSmuklV+d/BUA0wLTmFM8h5NdJwknw6yoXsFDqx4aEPJErSgbXtqQe8zOeCcvn3yZO+bckZuJ1RnvBA1KvCW5kGmoz228aWOfU/N6631CXjgZBg0KzULchpu1S9Yys3Bmn411/7VFrMi4n1DY+zqEekK81fYWP37rxwCT2m43kd/7pUCClfEjLaNCCCGEEFPHaE/9G7H17323Abs1TTuhadohTdMOa5p26OKWKIS4UmVnWv317X9NLBUj1BPCsi1WVK8g6MlU3TSGGgl6gpT4SnAch23vbcN2bAo9hZT6SgdtHetfuVPiK2Fh2UI64h2c7DhJc7iZm2fdTCrdt7on2wqY/VzUirKzaSdf3/Z1Nry0gcMthwd8D9kT8jbetJFCbyFXFV1FTVEN8VSctT9Zy5/9+s/63Pdi2gXHcn2rCqr4+ds/p8RXMuntdtlKuogVoam7iYgVGffTGS8Vh1oOseGlDTRsaxjyZ0eMjrSMCiGEEEKIwYx2mPqdeV2FEOKK9OnFn+bmWTdzOnyaWYWzaIm2sKVxC13xLpJ2kttm3wbAzqadJNNJbGVzQ9UNlPhKONV5iqNtR/sMVB+sJa8iWMFn6z7L47se53jHcfaf3U/aSaNpGrUltUSsSOb+GkSsCKZhsqtpFx7Dw5ySOVi2NeSg9IAZwO/2g8oET5ZtceT8EXR0yvxl6Jqeu+9ga3Mb7rzNjrrYdrvxrgrKBntXcqXRpTpk/3IlLaNCCCGEEGIwowqqlFLv5XshQogrU3mwnPJgee7PT6x+glBPiMd2PkbADBA0g9xUcxOJdIKbam6iPFjOqc5TNIYa2fzaZvymv0870D2L7uH5I8/TGe/Ebbi5b8l9/P3+v6cp3MQ0/zQA2mJt7Gneg1IKv+ln/Q3rAQaEZKZhYhrmsJvj3gGUoxyS6SRetxevy9vnvtWF1bn5XNm1jVdV0WCh0sUEY/lqtwqYAQJmIDdQfqIDq3y35EmwMrSxXPuJDneFEEIIIcTlYbQVVUIIMS6yJwSuX7G+T6jz6O89yssnX86FVMuqluUqorY0buHeJffy3IHnSNkpANZcvYaVNSvpSnQRtaLomo5pmJnncAeYVzqPL9/w5T4VWf1DMmDEzXHvAfExK4atbOqm12Ea5oD75qOqaKhQqfe6LiQYy3dV0GTNHJqI55VgZXBjvfZj/RkWQgghhBBXtlENU59KZJi6EBOnfxVG1IpytO0om1/bzJzSObnbneo8haMcKoIVA4Z1A3z5F19mX2gfATOA7diErTDLq5bzzF3P5B639/P0HpQ+2o119jGaw808e+DZCQliRjOk/EIrWZrDzTRsa6CmqCb3uabuJjbdtonqwuq8rzcfJvJ5x/KzcyUbj2svw+mFEEIIIaaG0Q5Tl4oqIcSkybaK9f540bRF+E1/n6oVRzloaIO2XFUXVrP+hvU0bGtgX2gfYStMqbeUWCrGyc6TKNSg1R4XWvnU+zabbt1EyknlfWM9mlaz/tdwpE1/PquCeq/Xsi0c5RCzYnlvjZvIlrypMIvrQozHte//MyyEEEIIIaY2CaqEEJeUwdqB1i1fx7MHnh0yXFEoCswC3LqbSn8lN191M8W+Yp7c8ySozOmAg7W5XcjmeLD2poutQBrJhYZKo2nByme7VXa9pzpPceT8kdyA/OZwc16v1US35Emw8gFphxRCCCGEEONNWv/6kdY/IS4No23Xy7YeKaXY27wXn9uHZVusnruak50nQcGHpn8o97hjaXObrJY2GH2r2YWuMV/tVnvO7GHtT9aio+N1e6mbXofP7cv7tZKWvMkj114IIYQQQoyGtP4JIS5r/atWhmq5yrYeVQQrMHQDANuxaY+1Z26juOhqj8k87W20rWYX2naXr6qgmYUzWVa1jDJ/We5kxKbuprxfK2nJmzxy7YUQQgghxHiSoEoIcdkYLFzJth5ZtsWyqmXsatpF0k6SVmnWr1gPMGibW9SKEuoJEbNi+E0/VQVVQ26wJ7u9aTShUnaNx9uP82brm9iOjUKN2HY33pVVxd5ifG5f7hTGibxW0pI3eeTaCyGEEEKI8SKtf/1I658Ql5/erUcAa65ew8qalUOejHeo5RDf+M032Hf2/eHrnlKWVi+l4ZaGIVuWLof2ph8c+gHrfrEOFLgMFzdU30B1YfWQbXejmWk1FpfDtRJCCCGEEEJMrNG2/klQ1Y8EVUJcnkZbGRS1ovzRv/4R29/bTtyKo+s6PpePqoIqllcvZ/Odm4e8f77mOo2HqBXlv//sv7P/7H6KPEU4ysFWNounLebRjz46oKoq33O3LuVrNVZX4vckhBBCCCHERJEZVUKIKWW0rUehnhD7QvuIW3HSKo1ma7lQJxtEDPU4l3J7U1eiC13T8bv9aJqGz+WjPdaOQg3adpfvuVuX8rUai3xVnwkhhBBCCCH60id7AUIIMZFiVoxwMoyu62hoAKTsFGknTcAMDAh1olaU5nAzUSt60c89no/VX3Y2VN30Oizboi3ahq1sHlj+wKCBUe+5W8CEz926nEStKM80PkPQDFJTVEPQDLKlcUteXkchhBBCCCGmOqmoEkJMKX7TT6m3lO5kN45ySNkpdE1nTvEc1t+wvk+oM55VNPmuyAmYAe5fdj9bGrdQN70ORzmsW76O5TOXj3j7/oPmRV+TdeqjtBoKIYQQQoipSGZU9SMzqoS4skWtKPf++F7eansLW9mk7TRzSubw/d//PuXB8j63G2qGE3BBAUK+50H1f67+axsu8JAwZGQT+fplSauhEEIIIYS40siMKiGEGETADNBwSwNPvvYkUStKwAyw/ob1fUIqGLqKZnfTbp4/8vwH912xfsQAYSIrcvrPhpLA4+JNdPVZ71bDbDC2pXFLXoMxIYQQQgghLhUSVAkhppz6ino237l52Eqi3jOcsmEBwDP7nuFExwl0TcdRDpt2bOK5u58b9qTAWCoG0OexJmIe1EiBh4RYo1dfUc8Tq5+YkOqzyWo1nChSxSeEEEIIIYYjQZUQYkoa6VS6wapoPvWhT/Hgyw9S6ivFNEws2+Jwy2FCPSHml80f8Bi9g6CwFSacDFPoKbzgipyxbOyjVpSjbUeJp+JUBiuBvoEHIFU7F2iiTjIcLCS9UgbdSzgqhBBCCCFGIkGVEEIMoX8VTagnNOr79q9m6ox30hpt5csrvsy80nmjDjyyG/uYFUOheGD5A6yYuWLU99l3NjNzr7aktk/gcaVX7VzOrtRB99LSKIQQQgghRkOCKiGEGEbvKpqqgirqy+s53n6cuBbHUQ715fVUFVQNuF/vIKgl0kJjqJFwMszjux7noVUPjaqKJLuxj6fi/K7tdyTTSdb+ZC3P3f3ckKf59Q4DKoOVaJpGY6gRAJ/b1yfwuFKrdq4EE9lqOFEkHBVCCCGEEKOhT/YChBDicpEdxL60aikLyxaytGopDbc0DDvjqjPemQuKCj2FlPpK2dK4hagVHXCfqBWlOdyc+1pXoouYFePI+SOYhkmZvwwdnaf2PjWdEHIkAAAgAElEQVTo/bP36R0G1JbUsnTGUtatWMcTq5/IBWTZqp2IFaGpu4mIFbkiqnauJAEzQHVh9RXzmvRuaQQkHBVCCCGEEIOSiiohhLgAoxnEDh8EQd/c+c3cbKplVcso8ZXQ1N00oIqk9+weNFhTt4ZrKq5BoUimkwTNIJZt4XV70TV9yCqUweYb+U0/i6YtImAG+sy7utiqHRmKLS7EldrSKIQQQgghxpcEVUIIcYFGO1Q7GwRteGkDpb5SSnwluSoSt+6mOdycqybJtutFrSi7mnax8/ROVtWs4mPzPsb+s/tpjbTiMlxcXX41PrdvyCqU4cKAoQZZjyUokKHYYiyuxJZGIYQQQggxvjSl1GSv4ZKydOlStW/fvslehhDiCnK45TBbGrfkQp075tzByydfzn18z6J7+P7B7+Nz+9jZtJOAO0AinaC+vB6P28Oq6lU8tusxHOVgGiaP3PYIn1786WGfs3+1U9SKsuGlDX0GWUesyJgGWY/nYwkhhBBCCCGmBk3T9iullo50O6moEkKIPOtdReLW3TRsb+h78tneLbx+7nU6E50k0glM3QQgaSdJO2laIi3cOe9ODN3AdmxePvkyH5v3sWFDof5VX+M5yFqGYgshhBBCCCHyRYapCyHEBMgOxk45qT4hj2mYvH7udTriHcRTcVJOimg6SjQd5Z32dzjXc46D5w7iKAdd0zF0g3AyzNG2o0MOVO8vakWJpWKgMS6DrGUothBCCCGEECJfpKJKCCEmUP9h5y2RFjoTnXgMD0op7LSNItOSbWMTT8dJRpL89NhPiaVjeA0vkVSEnkQP1UXVI86G6j1LKpwMZwa7m4UXNchahmILIYQQQggh8kVmVPUjM6qEEPnWe2ZVLBVjV9Muolamiiplp7CVDYCBARqgIOgJoqERT8eZXTSboCfIqppVJO3kkLOhBpsl1RnvZONNG6kqqBpwCqCc+ieEEEIIIYTIF5lRJYQQl6j+M6vuf/F+3jj3Bj3hHhzlAKCjZyqrFHgNb+Zzmo5SCtMwsR0bQzdIWalBZ0NFrShH244Ss2JUBiuBD2ZJ+d3+YU8BHK3Rnn4ohBBCCCGEEKMlM6qEEGISZGdWlQfLabilgVuuuoWba25mRnAGPpcPl+7C7/ITcAcwDANTN3HrbnRNJxQJAWA79qCzoQ61HGLDSxt4as9T7Du7j1Odp4C+s6SiVpRnGp8haAapKaohaAbZ0rhl1HOvhBBCCCGEECIfpKJKCCEmWX1FPZvv3JyrsNrTvIfvHfweAJFkhGPtx/C4PLTH26kIVNCV7KLCX0HSTg6YDdU7gMpWUjWGGlFK4Tf9uds3h5tJ2SlMwyScDON1eUnZg1dnXQhpBxRCCCGEEEJcDAmqhBDiEtC7je6TCz/J7bW354Krh3/9MC7dRYGngJ5kD4l0gr/4yF/k5kz11pXo6nOqYG1JLQDrVqxj0bRFudsXe4sJJ8Ps/f/bu/sYO6/6TuDf48ncOJ4bZ3AAkxinTYtLF2o1C+MADaJvNIVWKKWiEqxUkgo1bXdoFzWlpe2KVrSVaFVvKeoYBOVV2iVF3W1JVcrr0mWVQhiHF5uQJoRQ4dhZm4QZO/fG9p3MnP1jrtOxMxN7jO37zMznI41873nO8/hcopM7+XLO7+z/QmpqSkp+8Kk/+F2d3LfUVkLhFQAAcKYEVQANtDC4esML33DSCXu/9SO/lW2Xb1v0vlNPFez0Orlk+JKTQqoTDh8/nAOPHHj8/RWXXnHW4124kuvE3zsxOZFfuuaX8r4vv++s62ABAABri6AKoOEWFl8/3aqkkdZIxneMnxRsje8YT5LsP7L/8fsPPHIg3zr8rTxr07OyrqzLXJ3Ltw5/KwceObBkCPZkTl3J1W61c6hzKH/1hb/K5vbmk8KrpU4pBAAAEFQBrADLOWHv1GDrG1PfyC2fuCUzszNJktf80GvytJGnZa7O5bG5x7JheENm6+ySzzvd1r1ur5tHZx5NkpNWctXUrCvrTgqvpo5Ofdd1sAAAgNVLUAWwCp0IthZuyev2uvmXff+S2/fdnm2btqXb6+ahRx/KurIumy7ZlB/e/MO58tIrT3rOUnWnFrt+pHckR44fycaLN2Z4aDivv/b1ed+X33dSeLXYKYUAAAAnCKoAVrETW/JaQ63884F/zkhrJLVX842pb2RkeCRP3fDUHH/seFKSN/7IG5c8QXCxrXuLXZ86NpU3Xfemxwu9bxje8IRtiFZTAQAASxFUAaxiJ4qrP/zow5mdm02G5tuH1w3n4qGL8+KrXpzhoeE81H0oWzZuOeneA48cyPTR6Wy6ZFOSJ27dW6wu1dTRqWwY3vB4GLWc+loAAADrBj0AAM6fE8XVH5t7LEcfO5pur5trr7w2STJX53LpxZdmXVmXDa0NJ23J23NwT/7os3+UyQOT+Yd7/iEHOwefsHVv4QmDSZbc2jfSGsmWjVuEVAAAwGmVWuugx9AoY2Njdffu3YMeBsA51e1187l9n8uH7vpQUpMjx48kJdnY2viE2lPdXjc3/f1Nuffhe3N89ngOdQ9l5KKR/PjVP543XvfGk2pU7T24NxOTE0vWsGLlOV3xfAAAOBullDtrrWOn62frH8AaMNIayUu//6V50dYXPR5CJFk0kDjwyIHsPbQ3my7ZlOHZ4Tx89OEc7h3Oo489+oTn2tq3upyueD4AAJxvtv4BrCELt+Gdbkve7NxsDjxyIMPrhtMaauWyiy/LxOREur3uks9k5VpYHH/rZVvTbrUX/ecNAADnk6AKgJNceemV2b55e470juT4Y8czOzebzSObs7m9OTOzM5k+Nn3ex9DtdbP/yH4hyQW0WHH8C/XPGwAATrD1D4CTjLRG8uaXvDl//i9/ntv33Z5LLrokL77qxenN9hYtlr6Ybq+bA48cSDIffC1ntZXtZ4OxsDh+u9Vesjg+AACcT1ZUAfAE2zdvz66f3ZV3/uw7c+2Wa9Ob7aXT62R8x/hpQ6c9B/fkpo/clFd86BV5xYdekZv+/qbsPbj3jP7ec739zMqsM3fihMhOr5N9h/ed8T9vAAA4l6yoAmBRixVgP11o0e1185d3/GXufejebLpkU5Lk3ofvzds+/7a8/eVvP+39i20/mzo6lelj08sOTKzMWj7F8QEAGDQrqgB4Ussplj59bDrdXjfryrq0hlppDbVSU/Pt7rcf3wr4ZBZuP0ty1tvPFAY/e4rjAwAwSIIqAM6ZE6tw5upcerO9TB2dyv4j+/OvD/9r3nr7Wx/fAnhiS96hzqGTtuadq+1nCoMDAMDKZOsfAOfMSGskb3jBG/KWz74lX/l/X8mh7qE8feTp+cmrfzIjrZFMTE7kpmtuyvu//P4c7BzMPQ/fk2dvenY2X7o54zvG831P+b5sumRT3vJjb8nM3MxZbz9TGBwAAFamUmsd9BgaZWxsrO7evXvQwwBY0bq9br744Bfz9jvenm2Xb0trqJUk+ebUNzNX57Lpkk25fd/tj/e/but1OfDIgWxcvzGpOauaUt1e96TaSnsP7s3E5IQaVQAA0ACllDtrrWOn62dFFQDn3EhrJM+74nm5fMPl6c320hpqpdPrZK7OpaRkaN1QZudmc9n6y3L42OHM1bnsPbQ3P/o9P5orNl6RTq+TicmJ7Lx+5xmtqFqqcLrC4AAAsLKoUQXAebFYvalfv/bXs6G1IbNzsxlaN5ROr5OhdUOP16i6fMPlSZZXU+rJCqcrDA4AACtL41ZUlVL+MMkvJ/l2v+n3aq0f7V/73SSvSzKb5DdqrR/vt78syV8mGUry17XWt/bbr05ya5JNSb6Y5Bdrrb0L92kA1rbFVjVdMnxJJiYnsnXj1sdrVJVSsn3z9pNWX51JTalur5u7H7o7j/YezTPaz0gyH3JNHZ3K9LFpARUAAKwwjQuq+v6i1vrnCxtKKc9J8uokz01yZZJPlVJ+oH95IslPJXkgyWQp5bZa69eS/Gn/WbeWUt6Z+ZDrHRfqQwAwv7JqYWC0MLwaXjf8eNH0+6fuz8TkRKaOTj2+fe/JgqYT2/2OzhzN7gd3p5SSq59ytcLpAACwgjU1qFrMDUlurbUeT/LNUsp9Sa7tX7uv1np/kpRSbk1yQynl7iQ/keQ/9ft8IMkfRlAFMHCnhlfJ4quvlrJwu9+JlVSTByZTa82G1obThlwAAEAzNTWoen0p5bVJdie5pdY6lWRLks8v6PNAvy1J9p3S/oIklyeZrrU+tkj/k5RSbk5yc5JcddVV5+ozALBMiwVYi5k+Np2Z2Zm0W+0kyZaNW/LozKP55ef/cp53xfOEVAAAsEINpJh6KeVTpZSvLvJzQ+ZXPH1/kmuSPJhk54nbFnlUPYv2JzbW+q5a61itdexpT3vasj8PABfW6PrRDA8Np9Pr5GDnYG7719vypQe/lHff+e7cP3X/oIcHAACcpYEEVbXWl9Zaf2iRn4/UWg/WWmdrrXNJ3p1/3973QJKtCx7zzCQHnqT9oSSjpZSLTmkHYIU7caLg1LGpfOy+j+XBzoMZWjeUrxz8St7yf97y+CmCAADAyjKQoOrJlFKuWPD2lUm+2n99W5JXl1Iu7p/mty3JF5JMJtlWSrm6lNLKfMH122qtNclnkryqf/+NST5yIT4DAOff9s3b8xvX/kbWlXV51qZn5YpLr8hIayR7D+3NgUf8/xIAALASNbFG1Z+VUq7J/Da9f0vyK0lSa72rlPLhJF9L8liS8VrrbJKUUl6f5ONJhpK8t9Z6V/9Zv5Pk1lLKHyf5UpL3XMgPAsD5tWF4Q4aHhjO0bmjQQwEAAM6BxgVVtdZffJJrf5LkTxZp/2iSjy7Sfn/+fesgAKvMlZdeme2bt+feh+7N0XI0c3Uu2zdvz5WXXnnae7u97hmdMAgAAFw4jQuqAOBMjbRG8uaXvDlvu+Nt6fa6GWmN5A0veMNpg6c9B/dk1+SuzMzOZHhoOOM7xrN98/YLNOoLTygHAMBKUeZLOXHC2NhY3b1796CHAcAyLCeI6fa6ueUTt+TioYsztG4os3OzOT57PDuv37kqQ5y1FsoBANBMpZQ7a61jp+tnRRUAK95Ia+SMQ6bpY9M52DmYfUf2ZXZuNkPrhrJ149ZMH5tedUFVt9fNrsldabfaabfa6fQ6mZicWLWhHAAAK1/jTv0DgPNpeN1w7nn4niTJZesvS5Lc8/A9GV43PMhhnRfTx6YzMzuTdqudJGm32pmZncn0sekBjwwAABYnqAJgTZmZm8mzNz07SXL42OEkybM3PTszczODHNZ5Mbp+NMNDw+n0OkmSTq+T4aHhjK4fHfDIAABgcbb+AbCmjK4fzeZLN+eq0atOqlG1GsObkdZIxneMZ2JyIlNHpx6vUWXbHwAATaWY+ikUUwdY/fYe3JuJyYnvqsD4SjpJbyWNFQCA1elMi6kLqk4hqAJYG76b8MZJegAAsDxnGlSpUQXAmjTSGsmWjVuWHVItPElv62Vbc/HQxfmz2/8shzqHztNIAQBg7RBUAcAyLDxJ72DnYG7fd3vu2H9HbvnELdl7cO+ghwcAACuaoAoAluHESXpTR6cyeWAySbLx4o3ZdMmmTExOpNvrDniEAACwcgmqAGAZTpyk952j38mR40eSJDuu3JGnXPKUzMzOZPrY9IBHCAAAK5egCgCWafvm7dl5/c68YMsLct3W67K5vTmdXifDQ8MZXT866OFdEN1eN/uP7LeCDACAc+qiQQ8AAFaip7efnt++7rczMTmRfYf3PX7633KLs69ETj0EAOB8KbXWQY+hUcbGxuru3bsHPQwAVohur5vpY9MZXT+6JkKqbq+bWz5xS9qtdtqtdjq9Tjq9TnZev3NNfH4AAM5OKeXOWuvY6fpZUQUA34WR1siaCmgWnnqYJO1WO1NHpzJ9bHpN/e8AAMD5oUYVAHDGTpx62Ol1kmTN1eYCAOD8ElQBAGfsxKmHnV4n+w7vS6fXWTO1uQAAOP9s/QMAluXEqYdrqTYXAAAXhqAKAFaQphRvX2u1uQAAuDAEVQCwQuw5uCe7JndlZnYmw0PDGd8xnu2btw96WGetKaEbAADNIagCgBWg2+tm1+SutFvttFvtdHqdTExOZOf1O1dkyLPaQjcAAM4NxdQBYAWYPjadmdmZtFvtJEm71c7M7Eymj00PeGTLtzB023rZ1rRb7UxMTqTb6w56aAAADJigCgBWgNH1oxkeGk6n10mSdHqdDA8NZ3T96IBHtnyrKXQDAODcElQBwAow0hrJ+I7xdHqd7Du8L51eJ+M7xlfktr/VFLoBAHBulVrroMfQKGNjY3X37t2DHgYALGq1FCDfe3BvJiYn1KgCAFgjSil31lrHTttPUHUyQRUAXBirJXQDAOD0zjSocuofADAQI60RARUAACdRowoAAACARhBUAQAAANAIgioAAAAAGkFQBQCcsW6vm/1H9qfb6w56KAAArEKKqQMAZ2TPwT3ZNbkrM7MzGR4azviO8WzfvH3J/k71AwBguQRVAMBpdXvd7JrclXarnXarnU6vk4nJiey8fueiIdRyQy0AAEhs/QMAzsD0senMzM6k3WonSdqtdmZmZzJ9bPoJfReGWlsv25p2q52JyQnbBQEAOC1BFQBwWqPrRzM8NJxOr5Mk6fQ6GR4azuj60Sf0XU6oBQAACwmqAIDTGmmNZHzHeDq9TvYd3pdOr5PxHeOLbvtbTqgFAAALlVrroMfQKGNjY3X37t2DHgYANNKZFkjfe3BvJiYn1KgCACBJUkq5s9Y6dtp+gqqTCaoA4Nxw6h8AACecaVDl1D8A4LwYaY0IqAAAWBY1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YSBBVSnlF0opd5VS5kopY6dc+91Syn2llHtKKT+9oP1l/bb7SilvWtB+dSnljlLK10spf1NKafXbL+6/v69//Xsv1OcDAAAAYPkGtaLqq0l+PslnFzaWUp6T5NVJnpvkZUl2lVKGSilDSSaSvDzJc5K8pt83Sf40yV/UWrclmUryun7765JM1VqfleQv+v0AAAAAaKiBBFW11rtrrfcscumGJLfWWo/XWr+Z5L4k1/Z/7qu13l9r7SW5NckNpZSS5CeS/G3//g8k+bkFz/pA//XfJvnJfn8AAAAAGqhpNaq2JNm34P0D/bal2i9PMl1rfeyU9pOe1b9+uN//CUopN5dSdpdSdn/7298+Rx8FAAAAgOW46Hw9uJTyqSTPWOTS79daP7LUbYu01SweqNUn6f9kz3piY63vSvKuJBkbG1u0DwAAAADn13kLqmqtLz2L2x5IsnXB+2cmOdB/vVj7Q0lGSykX9VdNLex/4lkPlFIuSnJZku+cxZgAAAAAuACatvXvtiSv7p/Yd3WSbUm+kGQyybb+CX+tzBdcv63WWpN8Jsmr+vffmOQjC551Y//1q5L8735/AAAAABpoIEFVKeWVpZQHkrwoyT+WUj6eJLXWu5J8OMnXknwsyXitdba/Wur1ST6e5O4kH+73TZLfSfKbpZT7Ml+D6j399vckubzf/ptJ3nRhPh0AAAAAZ6NYZHSysbGxunv37kEPAwAAAGDVKKXcWWsdO12/pm39AwAAAGCNEl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DAqtbtdbP/yP50e91BDwWA07ho0AMAAAA4X/Yc3JNdk7syMzuT4aHhjO8Yz/bN2wc9LACWYEUVAACwKnV73eya3JV2q52tl21Nu9XOxOSElVUADSaoAgAAVqXpY9OZmZ1Ju9VOkrRb7czMzmT62PSARwbAUgRVAADAqjS6fjTDQ8Pp9DpJkk6vk+Gh4YyuHx3wyABYiqAKAABYlUZaIxnfMZ5Or5N9h/el0+tkfMd4Rlojgx4aAEtQTB0AAFi1tm/enp3X78z0semMrh8VUgE0nKAKAABY1UZaIwIqgBXC1j8AAGDN6va62X9kv5MAARrCiioAAGBN2nNwT3ZN7srM7EyGh4YzvmM82zdvH/SwANY0K6oAAIA1p9vrZtfkrrRb7Wy9bGvarXYmJiesrAIYMEEVAACw5kwfm87M7EzarXaSpN1qZ2Z2JtPHpgc8MoC1TVAFAACsOaPrRzM8NJxOr5Mk6fQ6GR4azuj60QGPDGBtE1QBAABrzkhrJOM7xtPpdbLv8L50ep2M7xh3OiDAgCmmDgAArEnbN2/Pzut3ZvrYdEbXjwqpABpAUAUAAKxZI60RARVAg9j6BwAAAEAjCKoAAAAAaARBFQAAAACNIKgCAAAAoBEEVQAAAAA0gqAKAAAAgEYQVAEAAADQCIIqAAAAABpBUAUAAABAIwiqAAAAAGgEQRUAAAAAjSCoAgAAAKARBFUAAAAANIKgCgAAAIBGEFQBAAAA0AiCKgAAAAAaQVAFAAAAQCMMJKgqpfxCKeWuUspcKWVsQfv3llKOllK+3P9554Jrzy+l7C2l3FdKeXsppfTbN5VSPllK+Xr/z6f020u/332llD2llOdd+E8KAAAAwJka1Iqqryb5+SSfXeTaN2qt1/R/fnVB+zuS3JxkW//nZf32NyX5dK11W5JP998nycsX9L25fz8AAAAADTWQoKrWenet9Z4z7V9KuSLJxlrr52qtNckHk/xc//INST7Qf/2BU9o/WOd9Pslo/zkAAAAANNBFgx7AIq4upXwpyZEk/7XW+n+TbEnywII+D/TbkmRzrfXBJKm1PlhKeXq/fUuSfYvc8+Cpf2Ep5ebMr7pKkk4p5YxDNFacpyZ5aNCDAM6I+Qorh/kKK4s5CyvHapqv33Mmnc5bUFVK+VSSZyxy6fdrrR9Z4rYHk1xVa324lPL8JH9fSnlukrJI33q6IZzpPbXWdyV512mexypQStldax07fU9g0MxXWDnMV1hZzFlYOdbifD1vQVWt9aVncc/xJMf7r+8spXwjyQ9kfjXUMxd0fWaSA/3XB0spV/RXU12R5FC//YEkW5e4BwAAAICGGVQx9UWVUp5WShnqv/6+zBdCv7+/te+RUsoL+6f9vTbJiVVZtyW5sf/6xlPaX9s//e+FSQ6f2CIIAAAAQPMMJKgqpbyylPJAkhcl+cdSysf7l16SZE8p5StJ/jbJr9Zav9O/9mtJ/jrJfUm+keSf+u1vTfJTpZSvJ/mp/vsk+WiS+/v9353kP5/fT8UKYYsnrBzmK6wc5iusLOYsrBxrbr6W+UP0AAAAAGCwGrX1DwAAAIC1S1AFAAAAQCMIqlgTSikvK6XcU0q5r5TypkGPB9aqUsq/lVL2llK+XErZ3W/bVEr5ZCnl6/0/n9JvL6WUt/fn7Z5SyvMWPOfGfv+vl1JuXOrvA5anlPLeUsqhUspXF7SdszlaSnl+/98B9/XvLRf2E8LqscR8/cNSyv7+9+yXSyk/s+Da7/bn3j2llJ9e0L7o78mllKtLKXf05/HflFJaF+7TwepSStlaSvlMKeXuUspdpZT/0m/3HbsIQRWrXv8kyYkkL0/ynCSvKaU8Z7CjgjXtx2ut19Rax/rv35Tk07XWbUk+3X+fzM/Zbf2fm5O8I5n/Qk/yB0lekOTaJH9w4ksd+K69P8nLTmk7l3P0Hf2+J+479e8Cztz7s/gc+ov+9+w1tdaPJkn/d99XJ3lu/55dpZSh0/ye/Kf9Z21LMpXkdef108Dq9liSW2qt/yHJC5OM9+ea79hFCKpYC65Ncl+t9f5aay/JrUluGPCYgH93Q5IP9F9/IMnPLWj/YJ33+SSjpZQrkvx0kk/WWr9Ta51K8sms4C9iaJJa62eTfOeU5nMyR/vXNtZaP1fnT/P54IJnAcu0xHxdyg1Jbq21Hq+1fjPzJ6NfmyV+T+6vxPiJzJ/Enpw894FlqrU+WGv9Yv/1I0nuTrIlvmMXJahiLdiSZN+C9w/024ALryb5RCnlzlLKzf22zbXWB5P5L/EkT++3LzV3zWm4sM7VHN3Sf31qO3Buvb6/Vei9C1ZaLHe+Xp5kutb62CntwHeplPK9Sf5jkjviO3ZRgtA4lGQAAAJWSURBVCrWgsX25tYLPgogSa6rtT4v88uZx0spL3mSvkvNXXMammG5c9TchfPvHUm+P8k1SR5MsrPfbr5CA5RS2kn+Z5I31FqPPFnXRdrWzJwVVLEWPJBk64L3z0xyYEBjgTWt1nqg/+ehJH+X+S0HB/vLldP/81C/+1Jz15yGC+tczdEH+q9PbQfOkVrrwVrrbK11Lsm7M/89myx/vj6U+a1GF53SDpylUspw5kOq/15r/V/9Zt+xixBUsRZMJtnWP7mklflCkrcNeEyw5pRSRkopl554neT6JF/N/Hw8cWLJjUk+0n99W5LX9k89eWGSw/0l0R9Pcn0p5Sn9LQ3X99uA8+OczNH+tUdKKS/s17957YJnAefAif/g7Xtl5r9nk/n5+upSysWllKszX2j5C1ni9+R+jZvPJHlV//6Fcx9Ypv733nuS3F1r/W8LLvmOXcRFp+8CK1ut9bFSyuszP6mHkry31nrXgIcFa9HmJH/XPyn3oiT/o9b6sVLKZJIPl1Jel+RbSX6h3/+jSX4m8wVfH03yS0lSa/1OKeWPMv/LdZK8pdZ6psVkgSdRSvlQkh9L8tRSygOZP1norTl3c/TXMn9S2SVJ/qn/A5yFJebrj5VSrsn8lp9/S/IrSVJrvauU8uEkX8v86WPjtdbZ/nOW+j35d5LcWkr54yRfyvx/ZANn57okv5hkbynly/2234vv2EWV+bAcAAAAAAbL1j8AAAAAGkFQBQAAAEAjCKoAAAAAaARBFQAAAACNIKgCAAAAoBEEVQAAAAA0gqAKAAAAgEb4/4jN8NPfiQsxAAAAAElFTkSuQmCC">
            <a:extLst>
              <a:ext uri="{FF2B5EF4-FFF2-40B4-BE49-F238E27FC236}">
                <a16:creationId xmlns:a16="http://schemas.microsoft.com/office/drawing/2014/main" id="{B4BD0BFC-3994-4070-A44D-B743ECDFDCB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4574630E-746E-43F0-93A1-061A2E118DFA}"/>
              </a:ext>
            </a:extLst>
          </p:cNvPr>
          <p:cNvPicPr>
            <a:picLocks noChangeAspect="1"/>
          </p:cNvPicPr>
          <p:nvPr/>
        </p:nvPicPr>
        <p:blipFill>
          <a:blip r:embed="rId2"/>
          <a:stretch>
            <a:fillRect/>
          </a:stretch>
        </p:blipFill>
        <p:spPr>
          <a:xfrm>
            <a:off x="2350959" y="2605941"/>
            <a:ext cx="7597354" cy="3771435"/>
          </a:xfrm>
          <a:prstGeom prst="rect">
            <a:avLst/>
          </a:prstGeom>
        </p:spPr>
      </p:pic>
    </p:spTree>
    <p:extLst>
      <p:ext uri="{BB962C8B-B14F-4D97-AF65-F5344CB8AC3E}">
        <p14:creationId xmlns:p14="http://schemas.microsoft.com/office/powerpoint/2010/main" val="169965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a:bodyPr>
          <a:lstStyle/>
          <a:p>
            <a:r>
              <a:rPr lang="en-US" dirty="0"/>
              <a:t>R-squared: 0.455</a:t>
            </a:r>
          </a:p>
          <a:p>
            <a:r>
              <a:rPr lang="en-US" dirty="0"/>
              <a:t>Adj. R-squared: 0.406</a:t>
            </a:r>
          </a:p>
          <a:p>
            <a:endParaRPr lang="en-US" dirty="0"/>
          </a:p>
          <a:p>
            <a:pPr marL="0" indent="0">
              <a:buNone/>
            </a:pPr>
            <a:endParaRPr lang="en-US" dirty="0"/>
          </a:p>
          <a:p>
            <a:endParaRPr lang="en-US" dirty="0"/>
          </a:p>
          <a:p>
            <a:endParaRPr lang="en-US" dirty="0"/>
          </a:p>
        </p:txBody>
      </p:sp>
      <p:sp>
        <p:nvSpPr>
          <p:cNvPr id="2" name="AutoShape 2" descr="data:image/png;base64,iVBORw0KGgoAAAANSUhEUgAABKoAAAJOCAYAAACX5e+9AAAABHNCSVQICAgIfAhkiAAAAAlwSFlzAAALEgAACxIB0t1+/AAAADl0RVh0U29mdHdhcmUAbWF0cGxvdGxpYiB2ZXJzaW9uIDIuMi4yLCBodHRwOi8vbWF0cGxvdGxpYi5vcmcvhp/UCwAAIABJREFUeJzs3Xt8m9d95/nvAQjwAoiiKFmyRdHxJZbrKNy6DWXHdraxmkZ14maTeSWT1t1pEru7bVM5WXU4TdOZrdKhpzveZDRju6a6k01jJ3Ox25fbjrtp2kppnIvlSCKdOKRVR65lO6ZIm5IpQiTAywMBZ/8AwIAQQAIggOcB8Hm/XoolEJfzXIDwfPE7v8dYawUAAAAAAAC4zef2AAAAAAAAAACJoAoAAAAAAAAeQVAFAAAAAAAATyCoAgAAAAAAgCcQVAEAAAAAAMATCKoAAAAAAADgCQRVAACgLhhjThpjbi/ws9uNMWcq9DrfMsb8b2U87hPGmKcrMYYiXut6Y8wPjDFzxphP1+I1c17fGmPemv77/2OM+YMavGZJ+9cY86ox5heqOSYAAFB5BFUAAKCi0gHBgjEmaox5wxjzqDEmvN7ntdbustZ+qwJDLJsx5g+NMfH0tkWMMc8YY24p43nKCsOyfEbSt6y1G6y1DxV4/sX0ON80xvylMeaKdbxeQdba37LW3rfW/SqwzVWTHbwBAAB3EVQBAIBq+IC1NizpRkk/I+n3XR5PJf1Zetsuk/S0pL80xpgaj+Etkk6ucZ970+PcKalL0n/KdydjjL/CYwMAACgbQRUAAKgaa+0bkv5eqcBKkmSMaTXG/AdjzGvGmKn00rH29M+2GGO+lq5WOm+M+a4xxpf+2fJSLmNMe7pSa8YY84+Sdme/bm6FTPq+/y79903p1ziXfvzXjDE7yti2uKSvSLpc0ubcnxtjbjXGDBtjLqT/e2v69j+S9D9Lejhd8fRwvuc3xvwv6eWOkXQ10g3p278paU/W43euMc7zkv5C0tuz9sWfGGO+boyJSdqz2jFJP+Z3jTGvG2MmjTH35Ixzed+m//1BY8xzxphZY8xpY8wdhbbZGPNTxpgj6WN9yhjz0azn2WyM+ev085yQdO1q22mM+TVjzI+NMdPGmH+T87ObjDHfS+/L140xDxtjgumffSd9tx+mx/bLlTpHAABA6QiqAABA1aQn9++T9FLWzf+3UlU+N0p6q6QeSQfSPxuQdEapaqVtkv61JJvnqT+nVHBxraRflPTxEoblk/SIUlVJV0pakJQ3LFqNMaZV0icknbHWvpnzs25JfyPpIaVCrP8o6W+MMZuttf9G0neVrniy1t6b57l3SnpM0n6l9sXXJf1/xpigtfbncx7/4hrj3CLpw5J+kHXzr0r6I0kblKoKK3hMjDF3SPpXkt4r6TpJBfs+GWNukvRVSb+rVBXXz0l6Nd82G2NCko5I+u+Stkq6S9IhY8yu9NMNSVqUdIWke9J/Cr3u2yT9iaRfk7RdqX2eHSwlJP2OpC2SbpH0Hkm/LUnW2p9L3+en02P7M1XoHAEAAKUjqAIAANXwP4wxc5LGJZ1VKlhSeonc/y7pd6y15621c5L+L0m/kn5cXKlg4i3W2ri19rvW2nxB1Ucl/VH6OcaVCoSKYq2dttb+hbV2Pv36fyTp3SVs20eNMZH0tr1D0ofy3OdOSf9krf0v1tqL1trHJP1I0geKfI1flvQ31toj6cqt/yCpXdKtJYzzofQ4fyjpdUn/MutnT1prj1prk5KWtPox+aikR6y1z1trY5L+cJXX/HVJX06PO2mtnbDW/qjAfX9JqRDrkfQ++r5SlV8fSS9H/LCkA9bamLX2eaWq1wr5iKSvWWu/Y61dkvQHkpKZH1prn7XWHku/zquS/rNWOeYVOEcAAECZWtweAAAAaEgfstZ+wxjzbqUqZrZIiihVHdQh6dmstk5GUqZP0heUCkIOp3/+RWvt/Xmef7tSQVHGj4sdmDGmQ6l+TXdI2pS+eYMxxm+tTRTxFH9urf0Xa9xne54x/VipSqVirHi8tTZpjBkv4fGS9Glr7ZcK/Cx73611TLZLejbr/qvt616lqr+K8RZJN6fDtIwWSf8lPaYWFX+MV5wP1tqYMWY68+90hdp/lNSv1La2aOU2rVCBcwQAAJSJiioAAFA11tpvS3pUqYogSXpTqWVUu6y1Xek/G9NNv2WtnbPWDlhrr1Gq+uhfGmPek+epX1cqFMm4Mufn80oFEhmXZ/19QNL1km621nYqtTxNSoUzlTKpVBCT7UpJE+m/56sSK/j4dCVab9bj1yv79Vc9Jlp7X2cbV+FeUrnbPC7p21mv2ZVeevdJSeckXSzhdVeMMR00ZfcN+xOlKtquSx/zf63Vj3ctzhEAAJAHQRUAAKi2ByS91xhzY3qp2f8r6T8ZY7ZKkjGmxxjzi+m//5Ix5q3pYGZWqd5C+SpY/lzS76ebXu+Q9Kmcnz8n6VeNMf50j6XsZVsblApmIuleUp+r3KYu+7qkncaYXzXGtBhjflnS2yR9Lf3zKUnXrPL4P5d0pzHmPcaYgFLByZKkZyo90LWOSXosnzDGvC0dAK22v/5U0t3pcfvSz/NT6Z/lbvPXlNpHv2aMCaT/7DbG3JCuWvpLSX9ojOlI96BarQ/ZE5J+yRjzrnST9EGt/D13g1LnUzQ9nk/mPD53bLU4RwAAQB4EVQAAoKqsteeUarD9B+mbfk+p5urHjDGzkr6hVPWKlGrW/Q1JUUnfk3TIWvutPE/7b5VaCvaKpMNKLRfL9n8oVZEVkfS/SvofWT97QKl+T29KOibp78rfuvystdNK9WAakDQt6TOSfimr6fqDSvVimjHGXNJfy1p7StK/kPTH6XF+QNIHrLVOpceaVvCYWGv/Vql99s30fb5Z6EmstSck3a3UsrkLkr6tn1SGrdjmdO+nvUr1wpqU9IZSTd1b0/e/V1I4ffujSjU3L/S6JyXtU2qZ6euSZpRqyp/xr5RqID+nVCj3ZzlP8YeSvpK+KuBHVYNzBAAA5Gfy9ycFAAAAAAAAaouKKgAAAAAAAHgCQRUAAAAAAAA8gaAKAAAAAAAAnkBQBQAAAAAAAE9ocXsAXrNlyxZ71VVXuT0MAAAAAACAhvHss8++aa29bK37EVTluOqqqzQyMuL2MAAAAAAAABqGMebHxdyPpX8AAAAAAADwBIIqAAAAAAAAeAJBFQAAAAAAADyBoAoAAAAAAACeQFAFAAAAAAAATyCoAgAAAAAAgCcQVAEAAAAAAMATCKoAAAAAAADgCQRVAAAAAAAA8ASCKgAAAAAAAHgCQRUAAAAAAAA8gaAKAAAAAAAAnkBQBQAAAAAAAE8gqAIAAAAAAIAnEFQBAAAAAADAEwiqAAAAAAAA4AkEVQAAAAAAAPAEgioAAAAAAAB4AkEVAAAAAAAAPIGgCgAAAAAAAJ5AUAWgpmJOTBOzE4o5MbeHAgAAAADwmBa3BwCgeYxOjerQ8CHFE3EF/AHt271Pfdv63B4WAAAAAMAjqKgCUBMxJ6ZDw4cUDobVu7FX4WBYQ8NDVFYBAAAAAJYRVAGoichiRPFEXOFgWJIUDoYVT8QVWYy4PDIAAAAAgFcQVAGoia62LgX8AUWdqCQp6kQV8AfU1dbl8sgAAAAAAF5BUAWgJkLBkPbt3qeoE9X4hXFFnaj27d6nUDDk9tAAAAAAAB5BM3UANdO3rU8H9x5UZDGirrYuQioAAAAAwAoEVQBqKhQMEVABAAAAAPJi6R8AAAAAAAA8gaAKAAAAAAAAnkBQBQAAAAAAAE8gqAIAAAAAAIAnEFQBAAAAAADAEwiqAAAAAAAA4AkEVQAAAAAAAPAEgioAAAAAAAB4AkEVAAAAAAAAPIGgCgAAAAAAAJ5AUAUAAAAAAABPIKgCAAAAAACAJxBUAQAAAAAAwBMIqgAAAAAAAOAJBFUAAAAAAADwBIIqAAAAAAAAeAJBFQAAAAAAADyBoAoAPCTmxDQxO6GYE3N7KAAAAABQcy1uDwAAkDI6NapDw4cUT8QV8Ae0b/c+9W3rc3tYAAAAAFAzVFQBgAfEnJgODR9SOBhW78ZehYNhDQ0PUVkFAAAAoKkQVAGAB0QWI4on4goHw5KkcDCseCKuyGLE5ZEBAAAAQO0QVAGAB3S1dSngDyjqRCVJUSeqgD+grrYul0cGAAAAALVDUAUAHhAKhrRv9z5FnajGL4wr6kS1b/c+hYIht4cGAAAAADVDM3UA8Ii+bX06uPegIosRdbV1EVIBAAAAaDoEVQDgIaFgiIAKAAAAQNNi6R8AAAAAAAA8gaAKAAAAAAAAnkBQBQAAAAAAAE9wNagyxnzZGHPWGPN81m3dxpgjxph/Sv93U/p2Y4x5yBjzkjFm1Bjzs1mP+Xj6/v9kjPl41u3vMMaMpR/zkDHG1HYLAQAAAAAAUCy3K6oelXRHzm2flfQP1trrJP1D+t+S9D5J16X//IakP5FSwZakz0m6WdJNkj6XCbfS9/mNrMflvhYAAAAAAAA8wtWgylr7HUnnc27+oKSvpP/+FUkfyrr9qzblmKQuY8wVkn5R0hFr7Xlr7YykI5LuSP+s01r7PWutlfTVrOcCAAAAAACAx7hdUZXPNmvt65KU/u/W9O09ksaz7ncmfdtqt5/Jc/sljDG/YYwZMcaMnDt3riIbAQAAAAAAgNJ4MagqJF9/KVvG7ZfeaO0XrbX91tr+yy67bB1DBAAAAAAAQLm8GFRNpZftKf3fs+nbz0jqzbrfDkmTa9y+I8/tAAAAAAAA8CAvBlV/LSlz5b6PS3oy6/aPpa/+905JF9JLA/9e0l5jzKZ0E/W9kv4+/bM5Y8w701f7+1jWcwEAAAAAAMBjWtx8cWPMY5Jul7TFGHNGqav33S/pz40xvy7pNUn/PH33r0t6v6SXJM1LuluSrLXnjTH3SRpO32/QWptp0P5Jpa4s2C7pb9N/AAAAAAAA4EEmdUE8ZPT399uRkRG3hwEAKEPMiSmyGFFXW5dCwZDbwwEAAACQZox51lrbv9b9XK2oAgCgUkanRnVo+JDiibgC/oD27d6nvm19bg8LAAAAQAm82KMKAICSxJyYDg0fUjgYVu/GXoWDYQ0NDynmxNweGgAAAIASEFQBAOpeZDGieCKucDAsSQoHw4on4oosRlweGQAAAIBSEFQBAOpeV1uXAv6Aok5UkhR1ogr4A+pq63J5ZAAAAABKQVAFAKh7oWBI+3bvU9SJavzCuKJOVPt276OhOgAAAFBnaKYOAGgIfdv6dHDvQa76BwAAANQxgioAQMMIBUMEVAAAAEAdY+kfAAAAAAAAPIGgCgAAAAAAAJ5AUAUAAAAAAABPIKgCAAAAAACAJxBUAQAAAAAAwBMIqgAAAAAAAOAJBFUAAAAAAADwBIIqAAAAAAAAeAJBFQAAAAAAADyBoAoAAAAAAACeQFAFAAAAAAAATyCoAgAAAAAAgCcQVAEAAAAAAMATCKoAAAAAAADgCQRVAAAAAAAA8ASCKgDwmJgT08TshGJOzO2hAAAAAEBNtbg9AADAT4xOjerQ8CHFE3EF/AHt271Pfdv63B4WAAAAANQEFVUA4BExJ6ZDw4cUDobVu7FX4WBYQ8NDVFYBAAAAaBoEVQDgEZHFiOKJuMLBsCQpHAwrnogrshhxeWQAAAAAUBsEVQDgEV1tXQr4A4o6UUlS1Ikq4A+oq63L5ZEBAAAAQG0QVAGAR4SCIe3bvU9RJ6rxC+OKOlHt271PoWDI7aEBAAAAQE3QTB0APKRvW58O7j2oyGJEXW1dhFQAAAAAmgpBFQB4TCgYIqACAAAA0JRY+gcASl1xb2J2givsAQAAAICLqKgCqizmxFjG5XGjU6M6NHxI8URcAX9A+3bvU9+2PreHBQAAAABNh6AKqCICEO+LOTEdGj6kcDCscDCsqBPV0PCQDu49SLAIAAAAADXG0j+gSrIDkN6NvQoHwxoaHmJpmcdEFiOKJ+IKB8OSpHAwrHgirshixOWRAQAAAEDzIagCqoQApD50tXUp4A8o6kQlSVEnqoA/oK62LpdHBgAAAADNh6AKqBICkPoQCoa0b/c+RZ2oxi+MK+pEtW/3Ppb9AQAAAIALjLXW7TF4Sn9/vx0ZGXF7GGgQY1NjGhoeokdVHaDpPQAAAABUjzHmWWtt/5r3I6haiaAKlUYAAgAAAABodsUGVVz1D6iyUDBEQAUAAAAAQBHoUQUAQB2LOTFNzE5wRVEAAAA0BCqqAACoU6NTozo0fIg+eAAAAGgYVFQBAOCiciuiYk5Mh4YPKRwMq3djr8LBsIaGh6isAgAAQF2jogoAAJespyIqshhRPBFXOBiWJIWDYc0szCiyGKEvHgAAAOoWFVUAAOSoRd+n9VZEdbV1KeAPKOpEJUlRJ6qAP6Cutq6qjRkAAACoNiqqAJQk5sQUWYyoq62Lqg00lMy5fWb2jB557pGq931ab0VUKBjSvt37NDQ8pJmFmeWxuvG+5HMBAAAAlUJQBaBoNG5Go8qc2/POvEZeH9Hu7bt19aarFXWiGhoe0sG9BysewGRXRIWD4bIqovq29eng3oOuhkR8LhRGgAcAAFA6lv4BKAqNm9Goss/tLaEt8hu/Tp47KSfhKBwMK56IK7IYqfjrZiqiok5U4xfGFXWiZVVEhYIh9XT2uFZJxedCfqNToxo4PKADTx3QwOEBjU2NuT0kAACAukBFFYCiNGLjZqodIK08t52Eo9aWVi3GF7V4cVFOwqlq3ycvVEStRyN+LlRCdoCXqZarVmUeAABAoyGoAlCUSixT8pJKLVci7Kp/uef2rst2aXhyWNPz02oPtFe971MoGKrbc6fRPhcqhQAPAACgfARVAIripcbN61Wpagd68zSG3HO7PdCuRz74iHZ07iCAXEMjfS5UEgEeAABA+Yy11u0xeEp/f78dGRlxexiAZzVCBdHE7IQOPHVAvRt7l28bvzCuwT2D6unsKeo5Yk5MA4cHVoRdUSfK0p461gjntlvYd5camxrT0PAQQTYAAECaMeZZa23/WvejogpASep5mVJGJaodWNrTeBrh3HYL++5S9d5/DAAAwC1c9Q9A06nE1daywy5JLO0BcAk3r8gIAABQr1j6l4Olf0Bl1MNSoPWOkaU9AAAAAFCcYpf+EVTlIKgC1q+ZmozXQyAHAAAAAG4rNqhi6R+Aisq+ol7vxl6Fg2ENDQ8p5sTcHlpVsLSnMmJOTBOzEw17ngAAAAAoDs3UAVQUTcZRqmaqwAMAAACwOiqqAFQUTcZRimarwAMAAACwOoIqABVViSvqoXnkq8CLJ+KKLEZcHhkAAAAAN7D0D0DF9W3r08G9B2kyjjVlV+CFg2Eq8AAAAIAmR0UVgKqgyTiKQQUeAAAAgGxUVAGAB8WcWNNUpFGBBwAAACCDoApoEs0UfHhJOfu9Ga+CFwqGOC8BAAAAEFQBzaAZgw8vKGe/Z18FL9OzaWh4SAf3HiTIaVKEzAAAAGgm9KgCGlx28NG7sVfhYFhDw0OKOTG3h9bQyt3vXAUP2UanRjVweEAHnjqggcMDGpsac3tIAAAAQFURVAENjuDDHeXu9+yr4EniKnhNjJA5v5gT08TsRNPvBwAAgEbF0j+gwWUHH5mlZAQf1Vfufs9cBW9oeEgzCzPLSwZZ8lV7bi+5yxd2zizMKLIYadrzgWXMAAAAjY+gCmhwBB/uWM9+5yp47vNCIELIvBL92wAAAJqDsda6PQZP6e/vtyMjI24PA6g4t6tDmhX7vf7EnJgGDg+sCESiTtSVQGRsakxDw0NUEEmamJ3QgacOqHdj7/Jt4xfGNbhnUD2dPS6ODAAAAMUwxjxrre1f635UVAFNIhQMEZS4gP1ef7y05I7qup+gwgwAAKA50EwdAGqIRtDe57WG9qFgSD2dPU0dUkk/WU4bdaIavzCuqBNlGTMAAEADYulfDpb+AagWL/Q9QnFYcuddLKcFAACoT8Uu/SOoykFQBaAavNT3CMUhEAEAAAAqhx5VAOAhXup7hOLQXwwAAACoPXpUAfCsRurn5LW+RwAAAADgRVRUAfCkRuvnlGkEPTQ8pJmFmeVtomIHWB1LMAEAAJoLPapy0KMKcF8j93Ni0g0Ur9ECawAAgGZWbI8qlv4B8Jx8/ZziibgiixGXR7Z+oWBIPZ09hFTAGmJOTIeGDykcDKt3Y6/CwbCGhocaYikwAAAACiOoAuA59HMC0MiBNUrXSD0LAQDA6uhRBcBz6OcEIDuwziwBLiawZnlt42EJKAAAzYUeVTnoUQV4BxNOoLmNTY1paHio6ICCQKPxNHLPQgAAmk2xPaqoqAIaWL0HPaFgqC7HDaAy+rb16eDeg0V9jmX3tMoEGkPDQwQadS7fEtCZhRlFFiMcVwAAGhRBFdCgGr2yoN5DOK9hf8Krig2sCTQaU7lLQAEAQP0iqAIaUKNXFjR6CFdr7E80AgKNxkTPQgAAmg9X/QMaUCNfLYtL1lcW+xONIhNoRJ2oxi+MK+pECTQaRGYJ6OCeQR3ce5AgHQCABkdFFdCAGrmygOU9lcX+RCMppadVM2mEpb30LAQAoHkQVAENqJGXSjRyCOcG9icaDYHGSiztBQAA9cZYa90eg6f09/fbkZERt4cBVEQjfIueT6mXrMfq5wL7E2hMMSemgcMDK/oVRp1ow/QrBAAA9cUY86y1tn+t+3m2osoY86qkOUkJSRettf3GmG5JfybpKkmvSvqotXbGGGMkPSjp/ZLmJX3CWvv99PN8XNL/mX7af2et/UottwNwU6NWFrC8pzRrVVSwP4HGxNJeAABQj7zeTH2PtfbGrMTts5L+wVp7naR/SP9bkt4n6br0n9+Q9CeSlA62PifpZkk3SfqcMWZTDccPoEpCwZB6OnuaZrIVc2KamJ0oucl5sc3Sm21/As0ge2mvJJb2AgCAuuD1oCrXByVlKqK+IulDWbd/1aYck9RljLlC0i9KOmKtPW+tnZF0RNIdtR40AKzH6NSoBg4P6MBTBzRweEBjU2NFP7aRrwAJYHVcCREAANQjzy79k2QlHTbGWEn/2Vr7RUnbrLWvS5K19nVjzNb0fXskjWc99kz6tkK3r2CM+Q2lKrF05ZVXVno7AKBs2RVRmR4zQ8NDRfeYoVk6vKBR++XVA5b2AgCAeuPloOo2a+1kOow6Yoz50Sr3NXlus6vcvvKGVAj2RSnVTL2cwQJANay3x0wjXwES3rBWCMVV59zXqP0KAQBAY/JsUGWtnUz/96wx5q+U6jE1ZYy5Il1NdYWks+m7n5HUm/XwHZIm07ffnnP7t6o8dAComEpURBWqqKDKBeu1Vgi13opAAAAANB9P9qgyxoSMMRsyf5e0V9Lzkv5a0sfTd/u4pCfTf/9rSR8zKe+UdCG9RPDvJe01xmxKN1Hfm74NAOpCpXrM5DZLX0/fK0AqrlE/PdIAAABQKq9WVG2T9FfGGCk1xv9urf07Y8ywpD83xvy6pNck/fP0/b8u6f2SXpI0L+luSbLWnjfG3CdpOH2/QWvt+dptBgCsX6V7zFDlgkooZlkqPdIAAABQKk8GVdbalyX9dJ7bpyW9J8/tVtK+As/1ZUlfrvQYAaCWKtljZr19r5oJyyMLKyaEokcaAAAASuXJoAoAUD1UuRSHJuCrKzaE4qpzAAAAKIVJFSMho7+/346MjLg9DACoqrGpMQ0NDxHCFBBzYho4PLBieWTUibI8Mg+qzgAAAFAMY8yz1tr+te5HRRUANCGvV7m4HX6wPLJ4lVyWCgAAABBUAUCT8mrA4IUldyyPBAAAANzhc3sAAABkZF+RsHdjr8LBsIaGhxRzYjUdR6b/UtSJavzCuKJOlCbgAAAAQA1QUQUA8AwvLbnz+vJIAAAAoBERVAEAPMNrS+68ujwSAAAAaFQs/QMAVEXMiWlidqKkZXssuQMAAACaGxVVAICKW09DdJbcAQAAAM2LiioATaWcKh+UphIN0UPBkHo6ewipAAAAgCZDRRWAVcWcWMNUtqynygfF81JDdAAAAAD1haAKQEGNFOxkV/lkmnQPDQ/p4N6DhCcV5rWG6AAAAADqB0v/AORVieVbXpKvyieeiCuyGCn6OVg2WBwaogMAAAAoFxVVAPJqtOVb663yaaTqslqgIToAAACAclBRBSCv7GBHUsnBjteqj9ZT5dNo1WW1QkN0VIrXPk8AAABQPVRUAcgrE+wMDQ9pZmFmuYqomNDBq9VH5Vb5NFp1GVZqpAsGNCKvfp6UivMMAACgOARVAAoqJ9jxetPyUDBU8jiauTl4o0+uGyUEaVRe/zwpltfPs0Z/nwMAgPrC0j8Aqyp1+VYlmpZ7TbM2Bx+dGtXA4QEdeOqABg4PaGxqzO0hVRRLOr2vET5PvH6eNfr7HAAA1B+CKgDrlt0/Zr29rbwke7sy1WWDewY1ePugutu7PTPRrAavT64roRFCkEbXCJ8nXj7PmuF9DgAA6g9L/wCsS74lLeX2tvKSQkt1Ts+c9vQSnkpphr5czbyks16sp1eeV3j5PPPq+5yliAAANDeCKgAFrTVZWK1/TDlNy0t9/WoptF2Dtw82RL+cYnh5cl0pjRCCNINyL4LgFV4+z7z4Pvd6Py8AAFB9BFUA8ipmsrDat/Gl9LUq9/WrpdB2vTb7mierD6rBy5PrSqr3EKRZlHMRBC/x6nnmtfd5ozTPBwAA60NQBeASxU4WqvVtvNuTlULbdWXnlZ6rPqgmr06uK63eQxDUB6+eZ156nxf6kmByblIdgQ7XxwcAAGqDZupAE8puEp5Psc1/q3U1PLebDxfarq3hrU139b9Sr/pYirXOw2pw4zUBr6vm+7wU+Zrnzy7N6v6j93NVQgAAmggVVUCTKWZJXSmVUtX4Nt4LfVMKbZcb1Qf5enXVe7NhN5Z20vsG8LbcpYiSJCNtatvEUkAAAJqIsda6PQZP6e/vtyMjI24PA6iKmBPTwOGBFUvqok407y/9Y1NjGhoecm1S7/bre0W+cMXKei5wKSU4K+U8rOT4av2aAMqT+TyZj8/r/qfvV+/G3uWfjV8Y1+CeQfV09rg4QgAAUA5jzLPW2v617kdFFdBESrkUebUqh4oNNLzUN8Ut+Xp1PXD8Acm1LBhZAAAgAElEQVRKm9q9U2FQaqVSKedhpbjxmgDKk+nnFXNirlfXAgCA2qNHFdBE8vX/WO2X/kr3LRmdGtXA4YGie414pW+KW/KFKzEnppgTc61/V67sMK13Y6/CwbCGhodW7QFV6nlYCW68JoD1qVYfRAAA4G0EVYCHVLvRc61/6c/ennICjWaXL1zJVBp4JXApp/G9G5NPJrxAfcpU1w7uGdTBvQddX+YMAACqj6V/gEfUqtFzrZbU5W7PR274CEuvSpTbWDjgD2j/zfslacVtbgYu5Ta+r8R5WGpDeZaTAvUpE9ADAIDmQDP1HDRThxsardFzvu2ZWZy5pLdSPW9jLXn9qn9uNL7nCn6NyQvntRfGAAAA0Ihopg7UkUZr9Fxoe+56+1164oUnPFEJVE/yVRN4pcIg5sTU3d6twdsHFU/GazK5z9dk3u2G8li/9YaPlQiYCEABAADcR1AFeEC5y6e8qtD23NJ7i27pvaVhqhWavfIi36S+FpeMb7RgF+sPHysRMBGAAgAAeAPN1AEPaLRGz6ttT6Ncya/UKxg2Gjeb43MFv8ZTTlP+jEqdi+sZAwAAACqHiirAIxqt0XOjbU82Ki/crWrK12S+mGC32SvgvGw9VaWVOhcbrbIVAACgXhFUoS416oTTK32H1lLs/q+X7SkVS88qO6kv5/1cahBK7yFvKzd8lCp3Lq5nDAAAAKgcrvqXg6v+eR8TTneDOvZ/7a7S6PVAthJX+6vF+dRoV9WsJrfPuXJfv5JXnnR7HwAAADSqYq/6R1CVg6DK25hwuhsUFbv/m2GiV8mJcT71Egiu51jX6v08MTuhA08dUO/G3uXbxi+Ma3DPYE2av9eLejnnCmmGzx0AAIB6VmxQxdI/1JVmX3Lldm+kYvZ/vU92i1XNHlxuH+dSrGd5Z63ez/QeWlvuOTezMKPPH/28Du49qK3hrW4PryiNutQYAACg2XDVP9SVZr/al9tXpVpr/7t5JTg3VOsKhm4f51qp1fu50a6qWQ3Z59xUdEpHx4/q+MTxpryiJQAAANxFUIW60uwTTreDurX2f7MELNXm9nGulWq9n2NOTBOzEysC0kwF3OCeQR3ce7Ahq/zWI3POzSzMaHhyWJLU2dqp7vbuhg6bAQAA4D30qMpBj6r60My9SKrdG6kYhfa/2z3EGum88MJxXq9ij0clj1uzLD2thrGpMX3+6Od1fOK4Ols7tXv7bm0Lb6OfFwAAACqCZuplIqhCPfByIONWwFKNgMLt/ez266+HG4GR20FpIzgbPauBwwPqbu/WpvZN7EMAAABUDM3UgQbm5abB1WwyXkg1mo97oTLHy8d5NW41g2/2iy1UwtbwVn3mts9oaHhI4xfGl899N/dfPQe2AAAAKB1BFdAAsidyklyf1NU6YKl0QFFPV90rRa0m/MUcj2qMhav7VYYbYXMhXgiMAQAAUFsEVUCdy57IzS7NSkbqDHY21aRutYCinECkHitz1trO42eO6+ETD8tnfGoPtFf13FgrMKpW+JBpzj40PKSZhRlPVAPVKy9U8zVqYAwAAIDVEVQBFeDW0pTsiVzQH9TIZKq/2p0775STcJpmUlcooDg9c7qsQKTeKnPWCn6OnTmme568Rz751BZo067LdlX13FgtMCoUPgzePqh4Mr7u95CXqoGqqRmWw9VjYAwAAID1I6gC1snNpSnZE7nZpVn5jE+StHhxUZ2tnWVN6up1ApwbUEi6pLF2seFMPVXmrFV1EnNiGjoxJL/xa3PHZjkJRyfPndSuy3ZVdcJfKDDKFz6cPn9aA4cHFPQHK/Ie8kI1UDU1y3K4eguMAQAAUBk+twcA1LPskKB3Y6/CwbCGhocUc2I1ef3siVxbS5uSNqmkTaqtpa2sSd3o1KgGDg/owFMHNHB4QGNTY1UcfeWFgiH1dPYoFAzlDUTiibgii5GinisTtAzuGdTBvQc9GwSstZ2RxYiMjFpbWuUkHAX9QS3GF5W0yapP+LOPR0b2OStJMwszOjV9St3t3a68h+qN2585tZQJjKNOVOMXxhV1ogUD45gT08TsREPuBwAAgGZDRRWwDm4vTcmu/Ikn4tq5eadkpKnoVMlVQI3WD6YSfavqoTJnraqTrrYudQQ7tOuyXTp57qTmluaUVFKfuulTrmxbbrWak3B0fff12tS+SRLLu9bi9mdOrRWzlLNZKswAAACaBUEVsA5eWJqSb8lbOUv3Gm0CvJ6+VeUsf6zkkslSnmutZYrZP3/blrfJyurem+7VTTtuWtcY1yP7nA34AjrwrQMs7yqSFz5zam21wLjRAnYAAABIxlrr9hg8pb+/346MjLg9DNSRsamx5Yqmevg2v1AIEnNil/R0ijrRkid8XutxlT0e6dK+VbnbWE51RiUrOsp9rrX2e6WOSzWOb729h9zG/vqJidkJHXjqgHo39i7fNn5hXIN7BtXT2ePiyFBPvPb/WwAANCpjzLPW2v4170dQtRJBFcpR7V9yc8OWcl9rrRBkvRPgfM9/zaZrPDMBWGtSW05YV6mAr9LPVWkxJ6Znxp/R488/LkkVD0iYKJaG/ZXi5fcM6gNLRwEAqJ1igyqW/gEVUM1eRtm/RM86s5KVOls7S/6FOrNEptXfqo5AhxLJxCVLZIrpB1PouSfnJvXg8Qe1qW3T8oRx8DuD6gx2Sqp8sFGOtZZNlbP8cbXHZH5e7L6s5HNV0ujUqB48/qCOvnZUrf5W3dp7q0LBUEWXWNVDPzAvYX+l1NMVOuE9LB0FAMCbCKoAj8mtnsr8Eh30BzXyYqra786dd8pJOCX9Qh1ZjGhqbkrjc+NKJBPy+/zq3dB7SQhT6gQ4E6RFFiJ6buo57blqz/J4x6bG9O63vFtXbLii4ASglMqQ9VaRrDWpLaf/T6HHnJk9o/u+c19J39JX8rkqJTORazEtam9pV3ugXcOTw9p77d7lqwvWsicXkKvcgB1otN6MAAA0CoIqNIRGmejmLkH4yA0fWf4lenZpVj7jkyQtXlxUZ2tnSb9QB3wBnTp/Sh2BDm1s26ioE9Wp86cU8AXKHm/2t9Hd7d164c0X9Mz4M7pz552anp+WJG3u2Cwp/wSglCUXq923lOO/2qS2nOqMfI+5+8a79chzj5T8LX0ln6tSMhO5beFt8vv8kqREMqHp+emKNPFm2Q0qgQozlKMZL04AAEA9IKjCsnoNe9Yz0fXSNudbgvDVH35V8WRcMwszCgVDStqkJKmtpa3kX6jjybiu33y9xmfHdWHxgvw+v67ffL3iyXhRY8u3n3K/jb6191Y99epTennmZYWCIfVt7ZOTcBT0By8ZbylLLla7bzFX8cu12qS2nOqM3Mdk7xcn4Shpk1qIL2hyblIdgY5Vn3e155Jq/41/ZiLnJBzt3r5bz4w/o6XEki4mL2r/O/evuzE7y24AuIWlowAAeBNBFSTVb1XDeia6Xtvm3EAi5sR0YvKErtp4lX449UNdv/l67dyyU7LSVHSqpF+oY05M8/F5dbd368qNV8rv8yuRTGgpsbRm0LXafsr9NjoUDOm23tv02Xd9Vts3bNfLMy8XnACUEsAUuu/k3GRVgo5yqjPyPebk2ZN66fxLiifimo/P6/e+8Xva1LZpzfMt97nc/MY/eyIXT8TV39Ovu3bdpVt6b1n3ZM7tEA4AWDoKAID3EFShrqsayp3oenGbs0OfoD+oZ8afUau/VT+7/Wd1/ZbrdX7h/PL4SvmFOrcZ++zS7Ipm7OvZT/m+jd7/zv26bvN1klafAJSy5KLQfSV5Mug4PXNaM4sz+uYr35TP+LS1Y6ta/C06ff50yf3FvPCNf7Umciy7cYeXKkkBL2DpKAAA3kJQ1aBKmYjUc1VDuRNdN7c599hk/zsTSEQWIlpKLGnPVXsU9AcVbE8tnYsn4yX9Qp0vaJpZnNFnb0tVPFXi3FgrxCg03tUCmNx9VOi+2zds91zQkdnnl3VcprdsfItafC1aSizJb/zyGV9Z/cW88I1/NSZyXgjhmo3XKkkBAACAXARVDajUiUg9VzWUO9F1a5tzj817r3mvjrx8ZMWxOrj3oCbnJnX/0fuXt6Pc8RUKmjoCHUWFAcXup0yIEXNimpidKLu3UygYKnj+FgprvBZ0ZDcfD/gDCvqDiifjiifjCvgCZfUXk6r3jb/b1TVeCOHK4fZ+K4cXK0m9rh6PMwAAQL0z1lq3x+Ap/f39dmRkxO1hlC3mxDRweGDFRCTqRNeciIxNjS33oKnHb9nLmUyUu83lTlxyj83MwoyOvHxE773mvdrUvumSY1WJY1Lu+ZCt2HFUolKj3PF6aTKZvQ0xJ7bcfPyGzTeopaVFncFOz7zHqlFd46VjUS31WpU0MTuhA08dUO/G3uXbxi+Ma3DPoHo6e1wcmTfV63FGfWuGz1AAQPMyxjxrre1f635UVDWYcpe01WtVQ0Y51SblbPN6Ji65x8bv8+ti8qL8Pr+kS4/Veo9J5pfdu2+8W48890jZFUfFjKNSlRrlnr9u9BcpNJlYrfm4JM+8x6pRXdMME/t6rkqq5+rZWqvn44z61QyfoQAAFIOgqsGsZyJSD81EK/1N43r7PZUycck9NolkQi2+FiWSCUn5l/eVe0xGp0b14PEHFXNiCgVD+s2f/U31dPasud9WC19We1ylen6Vev669c3zWpOJ1cK9csdZ6W2tdJ+2ZpnY13NPP3qCFa+ejzPqU7N8hgIAUAyCqgbTyBMRt79pXO/EJd+xuW/PfTry8hGNXxiv2LGKOTHd95379OKbL8pnfErapGaXZvXoBx9d9blz9+/dN96tHZ07igpGKlWpUcr5e/zMcT184mH5jE/tgfaanQ/FTiYqGfxW49yvdCjYLBP7eq9KqmX1bD0vYar344z60yyfoQAAFIOgqgHVaiJSy0mIF75prMTEJd+xueOtd1R0P07OTWpsakzd7d0K+oNyEo7GpsY0OTep6zZfl/cxufv3lZlXdPeTd2v39t1FhUChYEh333i3Hj7xsM7qrDqCHSWFbtnnUjHn77Ezx3TPk/fIJ58CLQG9teuteuD4A3rojoeqfj7UejJRrXO/lFCwmKCsWSb2jfBlQC2qZ93+YmG9GuE4o740y2coAADFIKhqUNWeiNR6ElJKOFCtAK1SE5fM/SOLkeV/l9t/qhLbGHNieuHNFzTvzKu7vVvT89ManRqVTz5t7tgsn/GtGYyMTo3qkeceWa7guufGe4o+H46dOaahE0MyMssBV9+2voKvdTZ6Vl84+gUZGbUF2jR+YVzjF8bV3d6t741/T79w7S+UvS+KUevJxFrn/nrOhUr2H2umiX299/SrNi98sVAJHGfUUjN9hgIAsBaCKpTMjUlIMeFAzInpe+Pf02MnH5OsqhKg9W3r0+Dtg3pt9jVd2Xmltoa3Fv3YTKBwZvaMHnnukbJDvnwh4TWbrlmeTG3fsF19W/v04vSLWjALStqk+rb2afuG7QWfayG+oKdfe1ot/hYF/UFNzk3q8tDlamtpU9AfXLViKPt8uDx8uaJOVF9+7svatXXXmufD8TPHdc+T98hv/GptadWuy3atei6NTo3qC0e/oOfeeE4zizNK2qQ2BDdoMbGoFl+LHnv+Md3Se0tVf7Gv9WRitXO/1MA4X6hVyf5jjTCxLzb4q4eefm5ppCVMHGfUUiN8hgIAUAkEVSiZG5OQtcKB0alRPXjsQR0dP6pWf6tu7b1VoWCo4gFauZVkmcfNO/MaeX1Eu7fv1tWbri455MsXEg5+e1CdbZ0rwrkD7z6gB449sNxMff879+etPMs8V3d7t1r8LZqen9YVG66QkdFFe1FS/ibv2co9H2JOLNVjKl255SQcnTx3Um/b8raClXKHhg8t99y6mLio2MWYjIxa/C26dcetsrI1mQzXcjJR6NyXVFJgXO65W2oFWT1P7Ot9uZpXsIQJKF89f4YCAFApBFUomVuTkELhQCbAaPG1qL2lXe2Bdg1PDmvvtXsVT8TXdRWz7NdarZJMUsHQIvtxHYEO+Y1fo1Oj6mzt1IbWDSWNMTcUkqQfvPEDvfst71bvxt4VY3rofQ8V3fx6dmlWoUBI7Z3tunnHzbLW6ruvfVcvn39ZXe1dq1YMlXs+RBYj8hmf2gJtchKOgv6g5pbmZGXzPjayGNFCfEGnpk9p+4btOhs7q8XEopI2qfdf+351tXcp6kRrNhmu5WQi37k/MTtR0nLYcqsgm2U5ilvL1eq54XghzXLOAAAAoDoIqlAyNych+cKBTOCyLbxNfp9fkpRIJjQ9P112gJavsqK7vTtvMPDM+DP6ixf+omAVRnYgFHWiWkos6czsGcWTcfmNXzu37FRXW1feYCx3AtvV1iUZ6fW515WwCT3z2jM6N39O33/9+wr6g9oW3rYcVvR09hRcqhdZjCjgCywHTG0tbUrapCRpS8cWOQlHt115mz5722e1fcP2NZdAlXM+dLV1qT3Qrl2X7dLJcyc1uzirpJK696Z78z62q61LSZvUYnxRW0Jb1NbSpg2tG5S0SS0llxR1onlft1GCgNxzv5SAcL1VkM2wHKXUfVSJ86qRK7iqcc40ynsZAAAAqyOoQlm8NHHNTNidhKPd23frmfFntJRY0kV7UftvunTJ21oKVVYM3j54STAgIz3+/OPa1L6pYBVGZnyvzLyi0alRvTH3hpaSS4on4vK3+CUrPX/2+RV9q957zXt15OUjl0xgT8+c1uzirH449UOdjZ3Vlo4t2rFhhyTp6PhRvav3XauGc7kT4+zX2bl5p2SkqeiUAv6A9t+8v+BVAnOVcz5kB1y7LtulpE3q13/m17Wjc8fyksXc+3/qpk/pE09+QtPz02ptadUtO25Ri69Fn31X/kCtkYOAUgLCSlRBNvpylFL2USXOq0ZpOL6aYs6ZYsOnSr6XCbwAAAC8zVhr3R6Dp/T399uRkRG3h4ESjU2NaWh4SPFEXJJ019vvKqupduYKeH98/I919aarl28fvzCuwT2DOr9wfvl1Av6APnLDR/TY84+pd2PvJfft6exZfs5vvvJN/e6R35VNWk0vTuuK8BUyxmjvtXt1NnpWVlbbwtuWqziOvHxE773mvdrUvklRJ5rqRXX7oA5864DCwbCWLi7p8EuH1RHs0NUbr9Z3z3xXSxeXdHn4cv379/x7ffhtH867bQOHB1ZMjDPPG0/GlyfktZ7AZSaN47PjevS5R9eciB4/c1wPn3j4kqsE5nvefNvbSEGAVPykO/s9krt/G33iXol9lP1clTivJmYndOCpA6t+djS6YsOnSr6XGzm8BgAA8DpjzLPW2v617kdFFRpCJSq8chueS1pueJ6prOjp7NHBvQc1OTcpSdrYulFPvPBEwSqMzHNGFiNK2qTesf0dOjV9Sm0tbVqILyz3ZPIZ3/KSI7/Pr4vJi8vLGDPh1Wuzry0vTQr6g9rQtkEL8QW9FHlJvRt6ddFe1Lt636UjLx/RHW+9o+ASydylTfFkfMXEuBL9vEqRuf9937mvqOqSm3fcrLdvffuar+fGUi43FFvpVOg90ugT91K2r5jPkUpdTKLZG46XUlFWqX3eDFVsAAAAjYCgCg1jPUuTsicwl4cvlzFGw5PDkqT2QPuKJVWnZ05fsnzu6y99XWdmzyjoD+pj/9PHLnnO7vZuvXDuBf3juX/U7u27NTw5rIWLC7qwdEG/9Y7f0uMnH1+esCaSCbX4WpRIJiT95Kp7V3ZeuWJiu+uyXXpm/BnZRKr5+G3bb9PW8FaNXxjPO4Gr1sQ4OwiQke7alapmk4qvzip1Ipq5LbIYWfHvcrfXC2FNLYKyzHsk5sQ0MTuhgC+gQ8OH1OpvVUegQ4lkoqEm7uUEE2t9jlTqfdTsDcdLec9Xap+7ccVaAAAAlI6gCk1jtSAgdwJz9aarZa3Vp27+lG7YcsMlVxjMnvg+/vzjag+0KzIf0auzr2puaU5PvPCEPnLDR1Y85629t+qpV59S1Inqmq5rFLdxtfpb9fjJx5d7RWUmrPftuU9HXj6i8QvjyxPYreGtKya27YF2fekDX9KXfvAldbd3Ly8TLDSBq8TEeLUrIcacmJ4Zf0ZHXzuqGzbfoJaWFnUGO4sKfkqdiBYTLBW7veutsqi3ptrZr+UkHE3MTmjWmVUimZDf51fvht6GmbhXI5ioZMDkpV5/tVbKe75S+7zZq9gAAADqBT2qctCjqnbKmeCXGwqsFQQU2wMlt6+Mk3D0ly/8pW7dcatGz44u3++23tsUjUclqxWN1mcWZ/Tpmz6th048pE1tm1a8VnavqEJX/cu3D4rpq1Otfdjd3q0DTx3QtvA2HT59WEF/UFEnqovJiwr4Arpz551yEs6a/WRiTkzfG/+eHnv+MUmqaL+atbZ3Pb2CKtVUu9z+O6Uey9zXOhs9q8dOPqarN16tzrZORZ2o5uPz+tbHv6Wt4a0lbYcXVbNPWb0uFfWSWn12rec1AQAAUDn0qIKn5ZvgX7PpmlUnIeWGAsVUzISCId194916+MTDOquzy02611qCMj0/vfz4RDKxXLGRtEldTFzU+976Ph155SeVUvtv3q/u9m7JqqheUYWWvWXf3retT4O3D+rU9Cl1Bjt1zaZrVt0f5SyRXOtKiNPz06mliqm2Wgr4AvIZnxYvLqqztXPVKpZCSwcr1XuqWku5KtXvppjtyTdBL+f9kPtabYE2dQY7ddFe1IXFC/L7/Lp+8/WKJ+NFj9/Lqrm8rtGvglgLpVaUVWKfN3MVGwAAQL0gqELN5ZvgD357UB2BDsXiMbX4WvQ77/wd3bzj5lUfU2woUEwQMDo1qkeee0Q+41PSJnXPjfeob1vfJQFB7sRXSk18fMYnJ+HoR2/+SFZWf/vS3yppk8pULL7/uvfr56/+eW0Nb1XMiVV0+cno1Kju+/Z9Gjs7tjyeAz93oKJVAqs1Yt+3e58eOP6AFi4uKGmTumn7TRqeHFbSJtXW0rbq9uU7rk+88MRyj6t8Kr18p9wwo1ZNtQuFuuW8H3JfK5FMKBQM6V2971JboE2JZEJLiaWGWgpFMOFtbgR+hIz1j4pGAAAaG0EVai53gh/0BzUyMSIZac6ZU9ImdWLihB7/8OPatXWXIosRzcfnyw4F1goCchupR52ovvzcl2Vl9chzj1xSsZKZ+Gau/Hd+4by++OwXFXNiStqktnRs0Zvzb2pz+2YF/UENTw7rxOQJHXnliPbfvF992/oqVuURc2J68NiDenH6xVSllqQX33xRDxx/QA/d8VDFfoFfbR/2dPbooTseWl66Z2W1c/NOyUhT0alVt6+csKcaVTLlhBm1aKpdKKAduGWgrPdDvqB1/837dXzyuJYWlxq2oTfBBNA4vHDxCwAAUF0EVai53An+VHRK5xfPq7WlVe0t7ZJSAcbnvvU5bd+wPfUgI80uzZYVCqwVbOQLS85Gz+rhEw9rW3hb3oqV3Cv//bOf+meKxWPa0blDs0uzOnbmmCTpxOQJhYNh+eI+tZiW5efIF4yU8w1xZDGimBOTz/gU9AclSQtmYfm5KjU5X2sfhoIh/cK1v6Bbem9Z3obM+FbbnnLCnpgTU3d79yU9vSqxjaU8z3oCs9xjXSgoKxTkSSo7JMu81jdf+ab+29h/09OvPa2AP6C73r76kksAcFulllwDAABvI6hCzeVO8Ofj8+ps7dRSYkl+n1+JZEJGRqemT+nKjVfqig1XKOpENbs0q5mFmbKqaFarmMkXllhZ+Ywvb8WKpEt+Uf6rU3+lUCD1nFs6tsjILIdYkuT3+bW5Y7OmolPLAVJ2MLJWzy4pf+iT+XfSJuUkHElS0iYVCoYqvnyrmKqj3LCnmJ4z+cIeKdXkPPd18u2ntRqeV1M5lViFqgHyBWWFgrztG7avq6rs+bPP6/e+8XvyG79aW1q167Jday65BJody83cV40reQIAAO8hqIIrsif4AV9Av/m139R3fvwdxeIx+eTTxtaNavG1aHPHZkmpX0Y7g5367Ls+u/wcy9VWaWtNIlZrTp476b/3pnv1yHOP5K1YKfSL8l1vv0tPvPCE4om4dm7ZqYuJi3rhzRckR7q191Y5CSdv1cvZ6Fl94egX1N3evbz0cPA7g+oMdkqSZp1ZyUqdrZ2XLHMIBUPa/879Gvz24IoeVftv3l/2UsLMMclXrZTZhzEnljdIKkdu2HN65rQGDg9cEuTkfpM+szCjzx/9vA7uPVg3V6grtRpgtaqtcnsvxZyYHj7xsHzyaXPHZjkJRyfPndTbtryNyR5QAMvNvKHSPQoBAIA3EVTBNdnB0eCeQR345gGNnR2Tz+fT27e+XX7jl5NwFPQHl38ZnV6Y1qPPPZq6Qpyk26+6XaFgSO0t7Xry1JNlTyLyTfo7Ah0aGh7S2ehZWVnde9O9y+PN/kV5ZmFGTsLRtd3X6pPv+KRmnVldv/l6hYKhVN+mk4/JSTiyjl3ReyiyGNGZ2TN6+MTDOj5xXJ2tndq9fbc2tW/S2NSY3v2Wd2tzx2aNvDgiSbpz551yEs4lwUbftj49+qFHl3tmbd+wvaywITMRm5qb0qnzp3T95uvV3dF9yVX4qjFhyw7ACgU52QHhVHRKw5PDml2a1cDhAX3mts9cMobVgstKVUaUui8KhZyTc5PqCHTkHU/mqo6vzb6mKzuvXBHKldN7KbIYkc/41BZoW35/zS3NycrW5WSvFscZzY3lZt5RzSt5AgAA7yCogif0bevTf/3wf10Rtrw88/KKX0bvufEeffm5LyscDCvmxPTkj55MXalPPhljdFvvbbr96tvLnkRkT/ozfZB+Zdev6E9/8KfyGZ+++P0vam5pTrf03rL8i/Lp86d1avqULmu/TLc/eruMjNoCberb2qcD7z6Qt2/TkdNH9PjzjyueiGvk9RHdePmN6mxNVU8NTw7rp7f9tCRpc8dmLV5clCQlbEJzS3Pa3LE57zKHUDCk6zZfV9R25pu8ZyZirVnkCEcAACAASURBVP5Wjc+NqyPQoVPTp+Q779PR147qtt7btP+d+5evNtfqb1VHoEOJZKKiE7bVlnVkvkmfWZjR8OSwpFSVWXd79yVjOH7meKpqyPjUHmhfESBVKmgrZ/Karxpg1pnV/U/fL0l5x1PpYLCrrUvtgXbtumyXTp47qdnFWSWVXBHEuqXUYGm1fUMFDCqF5WbewpU8AQBofD63BwBkZMKW6zZft2Jp0+CeQR3ce1A9nT2KJ+IK+oN6+rWnNRWbSjURbwkqaZM6NnFMMwszCvqDiixGlkOvUo1OjWrg8IB+/xu/r9/++m/LZ3zqCHTo+Phx/dbXfkuf/NonJUmDtw+q1d+qazddq7FzY3pj7g1NxaYU8AX04vSLeuDYA4o5MYWCIfV09uj0zGl9+u8+rU/97ac0MjkiKyu/8evF6Rd147YbJaUaxs/H59W3NbXUbfzCuF6NvKrxyLi+/eNv65WZV9a1zCGzbQeeOqCBwwMam0otF8xMxDI9wtpb2nU2dlat/lSD+xZfqhH85NykpuamdHT8qJ565SkdHT+qqbmp5d5d65Ud5Ehasawj8036+YXzml2alaTlCrR4Ir48hmNnjunuJ+/WD17/gU6eO6mF+IKGhocUc2IrwqXejb0KB8PLPytVvslr9jjyyWxD1Ilq/MK4ZhZnJCttat+UdzyVHG/uGDJh1c9c8TN69IOP6uYdN5f9nLkyS0NLGWehc3O11yi0b6qx39C8Vvtcgjsy/79KSAUAQGOiogqelru0KeAPaHp+WvPxeUmSz6Suphc3cSWSCf3T+X/SxOyElhJLuv/p+7X/nftLqqLInuB2BDrkN36Nnh1VzIlpZmFGCZvQyOSIBr89qI/99Mf0/Te+rzeibyxPgE3SaHJuUjs6d6y48l7meVtMi9pb2tUeaNfJcyfV4mvRYnxRnW2duq33Np1fOK+Dew/qu699VwN/P6Azc2eUsAn5jV+vnH9FUSeqxz/8eFlXllutAigzEUskE/L7/LqweEGS1OJrUcImtKF1g87MntGb82/q1PlT6gh0aGPbRkWdqE6dP6WAL1DKYS1orWUdmfBy4PCAutu7tal904pJY8yJaejEkPzGv6L/0q7Ldi0HSJWqjCi3V0p2NcB8fF73P31/wfFUq5KjmhUJ5VQylVOdttq+kSp3nAGWmwEAANRWwwdVxpg7JD0oyS/pS9ba+10eEsqUmSw8cOwBSVquSJKRTOp/dOrNUwoHw9pz1R6FgqEVk92YE1uzj1P25NdJOGptadW52Dm9EX1DfuOXMSZVvXXmmKJOVIlkQkvxJRljlLAJtahFMSempcTS8pX3Yk5ML7z5ghbiC+rp7FmuWnISjt7a/Va9OP2ipuen1R5o12du+4xCwZCe/NGTiifjStiEpNTSv9jFmDqWOrSpfdOa+ypfWNDd3l1w8t7T2bM8Eevd0Kv/n717j6+qvvP9/1pr7b32NXdIQkKQcC3EKFouIlovUzm1tg87p860tDNzxDmnPY8qLedQLc5M0/nhzNFpdY5F8cylFdtpj32ccWbaTms72haKAkJAuUgRFFBCNiTkurOva++1vr8/tnube0LIToB8nj76kCT78s3awe7vO5/P53u0/SgFngIS6QQLyxby8omXiafjPPbqY5QHyolYEboT3Ri6wcKyhaScVJ/nH821HspIIUp5sJyHVj3ElsYtNHU39dk0Noeb0dDwuDy5+Utdia5MiKS7CZiBcRvEezGb194zuYZbTz4HB49lvtVIxjrLZyyB3EjXRgYui4vVO+yXdjMhhBBCiIlzRQdVmqYZwBbgDuAM0Khp2k+VUr+b3JWJsaqvqGfznZvZ3bSbP/vNn3Hg3AHS6TRel5cHlj3Aqa5TzCmdg2mYALnN7onOE3zjN9/IDWu/tvJaGj7SMKDSo//md2HpQo63H0cphaZruDQX73S+g6MczkXOUeQtIq3S6O//o2kaDg6zi2az/ob1nOg8wTONzxCzYuw7mxmKPqdkDr868StSTgrLtvjGLd/g1tm35jY/vzrxK15tepXz0fN91qZQdCQ6aI+2DzuPaqiwYNOtm4bdvPc/ifFQyyG+f+j77G3ei6McXJqLt9vf5mz0LB+Z9ZEPqs50o08AcKjlEI/seCTXupWd1zWayrbeG8PqwuohbzenZA4bVm4A+gZhxd5i/KY/N3+pNdpKe7yducVzadjewP3L7h/XyoiL3byOFHZdbpUcY60AG0sgN9K1uZyum7j0DFUZKD9DQgghhBD5pymlRr6Rpn0F2Ar0AN8BrgM2KqVeyu/yLo6maSuBv1RK/af3P34YQCn16FD3Wbp0qdq3b98ErVBcjKgV5VDLIc5GznJd5XWUB8rZ8NKGPgFNxIqw6dZNfPFnX2THezsI/0MYDQ2X7qLALKAyWImhG7h1N6bLxNCMzHydnmaUUliOlauccpRD7u+LBmT/qGm56i637sbn9rFo2iJ0XedExwkM3cDQDBLpBOFkGEc52I6Ny3Dl5l99aNqHMDQDW9m80/EO3YluEukE/f9+6prONRXXUOQtGvK6JO0k73a+i8fl+eBz6SSzS2aTttO5703TNKoLhp/xEU/FOdl1kngqnqsoi6VipJ00upYZcTe7eDYzC2cC5Nbfk+zJVLu9/7kCs4B5ZfNynxvq9RzN2ka6XfbrtmMTtsIUmoX43D5sZWM7NnNL5wKQdtK4dNewa5ootrKHXU/26zo6Ds4ls+7+UnaKdzrfwa27c22j2Ws+0npH+/r3N9y1G+m6CjEYW9l9/tt9IT/HQgghhBDjbfv27ZO9hHGjadp+pdTSkW432oqq+5RS39Y07T8B04G1ZIKrSzqoAqqBpl4fnwEGTAzWNO0LwBcAZs2aNTErExctYAZYWbOyz+cGq6LoTnZzqOVQbtOhUCTtJMlYkrZYGwqFS3dR5C1idtFsAmaAuaVzsdIW73W/h1t349bdJNKJXCsevfIjDS23udY0jRkFM3AbbpJ2EqVUbmPjdXlJO2kiVgSf24eu6SiliFpR4qk4bsON4zik7Ewb3WAhsstw9QmgeusdZmRbEbObLE3LhHMew8Pc0rmj3rybLjO3Tk3Xcs9haAZelxeF4mzPWSoCFbgNN2knje1krpGmablrlbufMfjz2cqmuae5z8awuad5wMZwNLfLvn6xVIzmcDNelxcAQzNIqzRpJ43H8Ay5lnwbLDwxNGPY9RiaQTSdCXI0NHRNH3WQM95rHUrvgDCSzPyMm4ZJdUH1iPe1VSa4rS2uveAgbrhrN9J1FWIwaSfd57/dvf/bIT9PQgghhBD5N9qg6v0dJx8HtiqlDmq5XeglbbA1Dtj9K6X+AfgHyFRU5XtRIn8Ga8V6u/1tDD1TDTT9S9Oxlc25yDncuvuDuVM4lBeXc03NNWz+2ObcvKOGbQ2YhkljqDEzOLz9GDo66v1/ILOJ0TWdOcVzWDpjKQXeAjbduonuZDd/teOvMDQD0zBJOSm6E90caj3ENP80TMPEsi3ORs4yr2oeATNAyk5xvuk8s32zcRyHt9reIm7H8Rge3LqbZTOWsWD6ggEDqvec2cPTe5/OhVP3z7ufHad3jHqgdf/B670/v+3UNr768ldx627SKs2ZrjMUeAuYWzIXQzcI9YT49qe/zdKqpUStKF/+5ZfZ17wv9zhRK8rSqqVsvnPzkMHK2+1v8/VtX2dOyQdtm03dTWy6bVOfFsDsa1JTVJP73GC3A2iNtA4Yuh6xIiPOS8qnsQwah8xJhvf95D6mMx2v20vd9Dp8bl9ev5cLWWvUirLhpQ3cYt6Sa/fLHgxQHiwft+fJPpfMCRL5lP157l+dO5n/7RBCCCGEmEpGG1Tt1zTtJaAWeFjTtALAyd+yxs0ZoKbXxzOB0CStRUyQ/kOiqwqquLbyWg6ePUhHogPLttA1HZ/hI02mWiRpJ0nZqT4n9WXn5gTMAKvnruZExwlOd53GUQ6WY+UeP63SmJqJaZgcbT9KqaeUr/zyK0RSERrPNNKd7MZWNh7Dw/Lq5cwunk1LpIUomaHrKKgIVlDiK+Fsz1kcx8m0GaL40PQPEXQH8bq8zCudR3mwfMCA6m2ntvHFn32RtJOmJ9lDkaeI/Wf388zHn8mFN1UFVUNer6GCgt6fXzx9MVbawm/6ORc5R7G3GEM3iFgRXLqLWYWzctd+/Yr1bNqxqc+MqvU3rB9yg3eo5RDffu3bHDh3gKPnj3JjzY25oef9ZxSNdpZRdu0RK8L+s/tZWLqQioKKSZ1TNNZB4yOdZHgh389oQ54LXWv/2VTZYLD/kP0LeZ7s4/Ze61iDPiEuxOU2G04IIYQQ4koz2qDqT4ElwEmlVEzTtDIy7X+XukZgvqZptUAz8Fngc5O7JDHRAmaAho808OSeJ+lOdJN20rweep1YKkYqncq12mVDqWzo0XuzEk6G6Yx3Mi0wjYpABeFkmFNdp0g5KUzdJOgJci5yjpSd4rg6znT/dDrjncTTcdJOmgKzALfhpiXawvzS+VxVdBVvnn+TlJ0i7aRpjbQSMAOU+cvwur0sqVhCsa8Y27HpiHegoeUqU3oPqH6z9U2+8O9foC3Wljlp0B0glo7hcXl4fNfjlPnLcicQfvH6L1JdWI1bd5NyUrnvs3dQ0Bnv5Js7v8mm2zb1+XyJr4TORCcbV23k7oV389ev/DWhnhAu3cUjtz3Sp2qmvqKe5+5+blSn/mWDihJfCbfNvo1dTbvY9u42Vs1axfoVA8Ot0Wwge4cflZWVzCqaRUe8g023bhqxuiefxjpovCvRNeAkw3AiM+usf0A3XBB1ISHPha51rKcTDvU8u5p28S9H/6XPWueUzLngoE+qr8RYySl/QgghhBCTZ9igStO06/t9as7l0fGXoZRKa5r2APAfgAE8q5Q6MsnLEpOgvqKezR/bnNt0/PKdX/Lgyw+SiCawbIsybxmLyxcPCEfqK+q5adZNbPrtJizboiPWQdpOZ06Xc/lRmmJmcCbtiXbaom3ouo7X5eVs5Cy2bWMYBg4OPakeTNukIFWAZVtYdqYiqzveTTQd5V+O/guzS2ZzTfk1LJq2CE3X6E504zbcrFu+jmcPPDsgBHDrbp7e+3RmELxhkkgnSKQTQGY+1OHWw/hNP17DSzSVaeGrm17Hic4TuQqjexbdkwsKWiItNIYaCSfDfPWlr+I4DpUzKoEPAgS/28/nr/k8d8y5g9Ph08wqnDVo+BMwA8OeTJjVO6gImkHuWnAXJztOsnHVxiHvP9IGMtQToivRRamvFBh9dU++jTXM6X+SYU+yBweHdcvX9fnehwuiLrRC6kLXOtYKlMGeBw1+9OaPKPGV9FnrhpUbLig8G6/qKwm7pq7+1blCCCGEEGJijFRR9cQwX1PA7eO4lrxQSr0IvDjZ6xCTr/em49OLP83Ns27mWPsx3LqbMn/ZoJU/rZFW/tcr/wuX7qIj3kHSTnIueo5EKoGmadRPqyfuxAk6Qdrj7cwtmUt7rB0rbWFjk7bTAJl2QduiqbuJlJ2iK96Fy3Dh4OAxPCTtJKc6T9ESaeH2Obfnqp+ym2Of2zcgBEg5qcypgaYfXdMzYYydwjRMaotqeaXpFSqDlZiGSagnhGVbnOw8id/tp6mniVnFs3j+yPMAdMY7aQw1AlDoKaQiUMH297Yzq3hWppoq3ollW7h1NwDlwfIhq5MuZGPfP6iwbItiX/GwrYr9X8veLqSNMLvO3hVm+dyUjjXM6X2/xdMWo1A8sPwB6srraA43D1oZ1z+IGq5CCga22I1lrWOpQBnsedbUreH5N58fsFZgyPCs/8/cWNss+5NWQyGEEEJ+aSOEmHjDBlVKqdsmaiFCTLThwpas0+HTWLZFxIqQSCUyJ9ul03RamY3zq82vUumv5MNVH86FRA7OoNU7vQewJ50k0XQUj8uDS3eBk9m0VxVUUe4v59kDz/bZVNdX1LPp1k19qpiiVhSf25ertKkIVtAWa+Oa8mvwuDyUeEswdIO0k8bBQdMypxNmN/7xdJy0neaPr/ljvnfwe4STYQo9hSyrWkZ5sJyFZQvpiHdwuus0xzqOsbBsIQ3bG4bdrF/oxr53UNEaac2FMP3fBI3mDdKFtBFm19nS05L73iqCFXkPIsbaTtT/fic6T7DhpQ2569y7Mg4GVhsNVSHVFG6iYXsDUSuamy+W/f7HGjxd6BvY/s8D8MLRFwastaqgatDw7ETniQE/c6W+0jG1WfY2XmGXECK/ZAMtRH7JL22EEJNBH+0NNU27WtO0P9Q07U+y/8vnwoS4FMwqnIWu6STtJAqVa63r7VzsHL9r+x21xbWcCZ9B0zSKvEX4XD5cmotSTynzSuZRZBaha3pm4+vObKCtdKYN0MDAbbjxuryU+csyVVfvV7tA5k3Cw795mMd3Pc7Dv3mYwy2HcyFPNqxaPG0xt151KxUFFfhNP/NK5xG1osRSMRzHocRbgsfloTXaSigSYsd7O9h9Zjcu3cUTq59gRfUKVtWsoiJYQcSKUBGsYONNG9F1nVuvupVrK68laAbZ0riFqBXNrS1qRWkON9Maac1t7GuKaoa9be/P1VfUs3bJWhQKXdPZemBrbhB79nvf8NIGGrY1sOGlDX2+1ltXoouYFcNRDiW+Eu5acBdLKpawcdXGPm+osgGEx/DQ1NOUqTALN+ExPAPWmw8BM0B1YfUFb6iy9wMGXOfn33weNDKtczCgVS/7sxKxIjR1NxGxIty35D6e2P0E+5r3caztGPua97Fpx6Y+3/9Y13qhej/PYGvNVnNlQ61Nt23iidVP9Jlb1ftnzq27c8HcYNdjNAarQuv/91IIMblG+/8PQoix6f1Lm6He2wkhRD6Mapi6pmnfAG4FFpNpo7sTeBX4ft5WJsQloDxYzjdu+Qb3v3g/KTuVq4jq71TXKRKpBD6Xj4AZwOPycH3l9fz61K/xury4dTeWbaEcRXusHU3Tci1/trLR0PC7/KyoXpFpseu1qY5aUR7Z8QjH246jazqOcti0YxPP3f1cbuMe6gnx2M7HKPF+MNcnnoozo2AGVtpiTskcXIaLZDrJK6dfIejOtCoWmUV86cUv8dzdz/HQqofY0riFpu4m3IabO+bcwWOvPsbh1sO853mPZVXLKPGV0JXoItQTYn7Z/D6/ZbNsi0gyMmCuVbaKpfdtAdZcvYaVNSsB2HpgKxXBikFPfhttVcuZ8Bn2nd2HoRl4XB7qptcN2kYY6gnRFe9iemA6tmNT5C2iO9GNoRukrNQFn6Q30YZq41tTt4YXjr4wZKte/8qlUE+Iwy2HKfWVYhomlm1xuOVw7rWdTMNVc/Wu2moON+cqGcPJMF6Xl5SdIuWkLvrUtrHOFBNCTAypehQi/8Z6EIwQQlys0Z76dw9wLfCGUmqtpmkVwHfytywhLh2fv+bzzCyYyV9u/0v2NO8hbscHvZ3t2ETsCH7Tj0t3oVAsKFvAqa5TRBIRLMdCoeixevAaXgzNoMAsoCJYkRuuHrWiKFSfTXWoJ8TBcwcpMAvwu/3Yyu4TKATMAH63HxR93kgUegrZeNNG/G5/bnN9tO0of/Pq33Cs/Rg+lw+f20dbtI2n9j7FE6ufYMPKDQAUeYpo2N5Aqa+UQk8hAL9977fo6KRVmsdefYw/ueZP+M4b36HUV0plsJLOeCf7z+7PzbXqP0Mou6GIWlF2Ne1iZ9NOVs1axZq6NcPOTxrNG6SoFWXrga0sq1rGkfNHSKQSNIYa2Xr31gEtf9/e820OtBzArbtxlEPEimDoBrZjXxZBxFABysqalaysWTlsC0y+hkPno/VmNGst9hYTtsLsO74vF+IumLaAYm8x1YXVF3Vq21hnigkhJoZsoIXIP/mljRBisow2qIorpRxN09KaphUCrcCcPK5LiEvKLbW38LPqn7Ht1Da++NMvEoqF+nxdQyOlUkzzT8Pr8mKlLXac3oFyFF63l854Jz63D5fuQkPDVjaWbTGvaB7lwXIs26It1sZ/+/B/4/oZmcM2s4OyXzvzGqGeEF7Di+kyme6fPmB9vd9ImIZJe6wdNAYMiF80bRFelxelFD63D8u28Lq9dCW72PDSBkzDxG24uWv+XXTFu5hTOodlVcvY07yH5p5mqguquW32bcRSMf7rv/9XFIpibzHLqpZREazIzbXKvpHJbux7V75sD20nYAbQUzouzdWnbW2wN0EjvUGKWlGOth0lnopTW1JLdWE1iXSC9lg7Mwtn9rndM43PUOL9YIZVT7IHW9ksmraIpJ1k7ZK1uYDsUt3ojBSgjHbdVQVV1JfXc7z9OHEtjqMc6svrRxxk39+kz67oX+TY6+OLDebGOlNMCJF/soEWIv/klzZCiMky2qBqn6ZpxcA/AvuBCLA3b6sS4hIUMAN8YuEnOP6V43zl51/he4e+R5o0GhoV/goCnszQ6ttm30YineDnb/88N9S8JdJCLBVDVzo+04dH92C7bAo8BbnH1zWdymBln+HQ73a9y2tnXsOyLRLpBH7bTyKdYHnVcoo8RX3Wdv+y+9m0YxMHzx3EcTKhw8nOk31Cg4AZ4IHlD7D2J2tpi7bhdXtZWLaQN869wR1z7qDEV8KpzlM8+PKDOMrhaNtRllUtY0HZAroSXXx8/scxDZPGUCOmYWLoBgCNocbcfKtNt24acIpedkPRHmvHdmwwwNANyvxltERahm1bG+4NUjYkiVkx9p3dB0BtSS2WbeFz+/psWHr/9j1oBrlrwV2c7DzJwzc9zDT/NM6Ez7D1wNZMa6IGa+oyrYmX4pux8QhQAmaAhlsaePK1Jz8Ypn7D+gt6rMluvelKdFHoKeSuBXeRSCfwury0RFr6VFRcbLVXvqrQhBAXRzbQQkwM+aWNEGIyjCqoUkp96f0//p2mab8ECpVSh/K3LCEuXQEzwHd+/zv8+a1/zo+P/pgdp3fgc/s4cO4AddPrCJgBwskwLt2Fz+0j5aQyw9iVIkWKlJWZ0RRwBeiIdxC0g7lqliJPEY/tfAyX5iJoBtnbvJdEOoFbd5NyUsTSMXz4QEHD9gbWLllLqa8UgIpABWk7jUtz4TJdnOw6yabfbuK5Tz3X503FipkreO7u53hq71O5dqmFpQsp8ZVg2RZHzh/Bpbm4vup6dp/Zzf/73f9jmn8aKDgfPU+Zvywzj8vtY0nFEg60HCCcDNMR7+ChVQ8NepJidkPx5GtPEk9nqndurLkxN49ruLa13nO4gFzFT++QpDJYiaZpNIYaSTkpDM1g3fJ1fR6n/2/fLdui2FvMvNJ5ADyy45G+rYmnd7KqZhXrb1g/qafbDBW0XGiAMtjj1FfUs/nOzWN+8znZrTfZ19SyLQo9hQMqKia92kuIUZBT68ZONtBCTAz5pY0QYqKNdpj6Rwb7nFJqx/gvSYjLQ21JLf/jxv/BF5Z+ga5EF83hZp498CxN3U2gwbUV1+J3+3nj3BvoSsfBQUPLhUNJO0moO8T8afNZMG0BDR9p4GDLQXae3onP5SOWipG0k2iahstw4TbcRFNRpgemc3319TSHm1nzwhpchgtd05ldPJtj548xo3DGB8OxW/sOx26NtHI6fJrZxbP5u0/8HV2JLty6m4btDUSsSGZd6SRetxdN0+hMdKKh4XP5uKr4KnY17eK6Gdfh4FA3vY6ZRTMJmJnA7YnVTwwaUmVlQ5HdTbt5/sjzmeHylhpV21rvKrNstdNVxVf1CUmqC6tp7smcKFjkKeLZA8/mPp/dwAz12/chWxN114AKoYncVI5X0DLc41zMm8/Jbr0Z7jWd7GovIUZDwtSLJxtoIYQQ4soz2ta/B3v92QssJ9MCePu4r0iIy0z2TXJ1YTV15XW5EONk50m2NG7h6vKr6Yx3ouIKhSJlZyp+lFLEVZwj549wqusUC0oW8Ob5NzE0I1eJlXIy4QkK0k4agA/P+DCQ2eB0JbuoLa7F4/JwqvMUHckOyp1yMAau84XfvUDDtgbSThqX7uKR2x7h04s/DXzQXhezYtjKzrUDZr8/pRR7zuyh0FuI7dj8+c1/ziunX+Fkx0kUigeWPzBsSNX7Wn107kdHHPrd26CD2E/vZHnVcuJ2nIgVIWpFefX0qzSFm6gprOGmWTcRS8W49yf3snTGUvymP7cBHOy37yO1Jg52cmG+N5XjFbTkM7C5FFpvhnpNJ7vaS4iRSJgqhBBCCDG40bb+fbL3x5qm1QDfzMuKhLiM9f7Nbu8N9KFzh1jzr2uIWTEUCpfmIqmS6OiYhomjHB7d+Sg+w4fbcNOd7CZqRTOD120bj+nB0A0CegCfy0dPsod4Ko6u6fjdfgzdwDRMAu4A3YluLNvCUQ6Lpy8G4FTnKRq2NeB3+3Mboq9v+zo3z7qZ8mA59RX1bLp1E6fDp4kkI3z3je8SS8XQNA2/y8973e/lgjKvy8srp1/hs3Wf5btvfBdd09l6YCt+t3/Y0KZ/JdJoNmK9B6WX+kpz1U7KUjjKIW2naY22srd5L5qmURmopMBTwJ7mPSilMDSDaYFp6JreZwPY/7lzrYl7Bm9N7H9y4VCbyvGsthqvoCXfgc2l0Hoz2Gs62dVeQoxEwlQhhBBCiMGNtqKqvzPA1eO5ECGuRL2rrZ75+DN87VdfoyXa0if0AUikEwCYLhO37uZsz1l0TUehsLGx7czgdYXiJ8d+QpG3CB2dUl8ptrIJx8OEekIEzABplabYW0yBpwBDM3js1cfoSnQRSUYo8hRhOzZBM0g4GeZ0+DTlwfJcpVA4GSZqRfnkgk+SdtI4jsPLp17GdmwM3aCqoIpj7cdYULaA777xXSqCFaOqBMg+fjyVCYHWLV/H8pnL+9ymf8jTf1B6zIphOzZRO8rZyFk0NJJ2kodXPYxlW9QU1rDt3W0AWLZFKp2iwFuA1+XFNMwRN4D1FfVs/tj7rYlvDmxNzLYHDrWpHO9qq/EKWiYisLkUW28uhWovIYYjYaoQQgghxOBGO6PqkYHJ1wAAIABJREFUKT449FsHlgAH87UoIa5En7vmc3x0zkf5xdu/4EdHfsSvT/0aRzkEzSDxdKY6qrqgmpZICw4OjnJy943ZMWKxGAYGftOPUorF5YvxuDwcOX+E1mgr5YFyllQs4WjbUd7rfg+X7mLlzJXUFNUQSUZoibUQTUXxuDwUe4tx6S5mFc7KVQo1h5t55fQrxFNxfvHOL1hSuYRyfznF3mI0NKqCVZT5y2iLtpFMJwm4A6OqBMg+fk+yh8Oth0k7ae79yb1svXsrK2auAAbOablvyX08e+DZPoPS9zTvIe2k6Yx3MrMwMxsLC3797q8zVVYollUtY1fTLizbQtd16qbXYRrmkBvAwaq8hmpNHG5TmY8WnvEKWqZyYHMpVHuJCzdVhotP5b+bQgghhBDDGW1F1b5ef04DzyulduZhPUJc0cqD5fyX6/4L99Tdw9+8+jds3ruZZDozML3CV8G0wDSiqShtibZB729j02P10GP1kHbS/OMn/5EibxGb92zmquKr2P7u9kzllVKkVZoj548wPTCdE10nKPeXE0vFiKfixNNxnr7zacqD5TSHmwknw+w+sxsrnWl1sx2bt9vfpra4lhXVK9DROdZxjPZYOw6ZiqgfHfnRqCoBQj0hTnScyAyVR8dluPC7/Ty992muLs8UZvYPef73a/+blJPKnWhYW1KLUoobZt7Ak3ueRNd0LNvixpobiaVi3FF7By+fehkULK1eypq6NRR4Cth6YCtN3U24DTdrl6ylK9EFMGIF1HDtgcMNYx/vFp7xClqmcmBzKVZ7iaFNteHiU/nvphBCCCHEUEY7o+p7+V6IEFNJwAyw6fZNrL1uLUfbjvJu57s83fg0oZ4QtrLR0FC5IsbBnY+e54ndT/Do7z1KoaeQnmRPbhC423Dj1twk00nCyTDJdJJp/mlcX3k9DpkTB2+dfSuQqRRKppPEU3Esx0JzNAAc5ZBIJ1i3fB0vHH2BxdMW5wanr5i5gjJ/WS60AfjUhz7FOx3v4Hf7qSqoyoVBj+96nD3Ne7DSFqX+UlDQnezGVjZdiS5iqRhd8a5cKBW1ouw/uz8Xlt1YcyMBM4Df9HPP4nvYf24/Ls1Fmb+M5nAzjaFGlFK4DTdrrl7DypqVuc3e1eVX05Xo4kz4DFsPbB20YutCKqBGGsbeP7hz626aw80XtQEdr6BFAhtxqZuqw8Xl76YQQgghRF/DBlWaph2GoXfLSqlrxn1FQkwhtSW11JbUAnDP4ns4HT6Nz+Xjju/fwdno2eHvrMGrp1/lc//6OWqLa3HrbqKpaG4QeDgZpjHUSFeii2gqikt38fq513GUw4JpC3LVTwEzwO/N/j3+7a1/y4Vjpm4ST8XxurysrFk5aCtcNrTZ3bSbZ/Y9wwMvPkBnopNibzErqlfw1Ru/ytYDW/G5fFQEKjjTc4bOeObrBe4Ckukkb7e/zT8d/ideP/c6h1oPcV3Fdbze8joew8OKWStoDDWy7d1trJq1ivUr1lMeLGf9ivVsadySC6mWVS2jtqSWiBXhhaMvsLJmZe4SZdf6yI5H+mx+n9r7FGknjd/tx7KtC6qAGm211R1z7qBhe8OUqQwRU894t+jJcHEhhBBCCAEjV1R94v1/3//+v//p/X9/HojlZUVCTFHlwXLKg+UAPPXxp1j34jpaopl5Vf3p6CilcBkuTN3kwLkDlPhKmFcyD0MzOHjuIGd6zrCwbCGGZlBbXEtbrFc7Ya/4OWpF2d28mxmBGZyPnSet0liOhdfwErWinOw8SX1F/ZAbxeePPM/BcwdpibagoXE+ep43zr3Bk689iWmYVBdWU+QtwuvycqbnDG7dTWeyk1gqxpde/BLzSufh0l2cCZ/h7Y63MXWTq4quwm24uWvBXZzsOMnGVRuZXzYf+CAgO9p2lM2vbaa6sJpwMozX5SVlpwZsagfb/B5LHONY+zE8rR48Lg910+vwuX0XNcS4d7WVW3fTsL1hylWGiKkjHy16Mlz8yjBVZowJIYQQIn+GDaqUUu8BaJq2Sim1qteXNmqathPYlM/FCTFVfXrxp7l51s0caDnAW+ff4ifHfsLvzv+O87HzKKXQNR1d0wmaQbqSXRi6gcfwkFZptp/ajqUsIBPSrKheQVO4iZtrbsbBocxf1qdKoSvRha7pzCicQUWwgve63sNWNjOLZjK3dO6wAUtXoovTXac5Ez6DrWx0TcfQDNrj7cRSMVy6C8u2ckPOy3xlKKW486o7qQxWcrr7NLubdjO7eDZ+tx9DM0ADj8tDY6iRVTWrKPYVU1VQ1ed5A2aAWYWz6Ih38Ma5N3DprkylWNmCAZva/pvfzngnJzpPsKxqGcfaj5FIJWgMNbL17q0XvanKVlvla2bVpUY2pFNTvlr0ZLj45W+qzRgTQgghRH6Mdph6QNO0m5RSrwJomnYjIO8chcij8mA5q4OrWT13NX96/Z8S6glx8NxBfnj4hxw4d4DuZDfl/nLOx8/ngqvXQ6+TUik0NAzdIGpF2XNmDyk7xY/CP8JjeJgWmMa1ldfm5ie5dTc+t4+66XW8ce4NHBzcLjcfrvwwhm4Qi8cI9YTwu/0DAgm37uZU1ymUUqAyc60czcGjPPjdftYtX8ezB54lnoqzePpiPjb3Y/zm3d9QW1KLZVsYukHaSeMoB1vZ+Nw+gmYQW9lEk1E64h08tOqhARvVQy2H+PZr3+bI+SOEk2Gm+6fjcXlAG3gd+29+LdtiYdlC5pfN56riq0ikE7TH2plZOHPcXrupUBkiG9KpK58tejJc/PI1VWeMCSGEEGL8jTao+lPgWU3Tit7/uAu4Lz9LEkL0FzADzC+bz/yy+dw5/87cXKg3W98kZaco95ezoGwB73a9C4ChG7mB7D2pnsyDOBBPx0mkE8wIzODBlx8kaScJmAE+Pu/jvHzyZa4uv5pEOsG84nkcaTtC8lySqBXla7/6GiXekgGBRMpJUR2opqm7CUdlWhQ1pVFgFvC5+s9RV17HvUvuZcveLbh1NztO7yCWjuUCnPrp9TSFm4imogAUe4rxm36WVy2nx+rhidVP5Nohs7KbIZfuothbTHmgnHg6zuq5q+mIdwy6WR6sLS+7Bsu2Lrrtb7DX60IqQy63yqSpvCG93F6rfMh3ECvDxS9PMmNMCCGEEONltKf+7Qeu1TStENCUUt35XZYQYigBM8BH536UlTUrCfWEeKvtLX781o+Jp+Pomo7LcGFgkHJSA04OVCjidpzdTbs53nEcv9sPGoTCIZ656xlMw+Tt9rf50otfQkfHbbhxGS5OdJzgrgV3YdlWn0DCsi3Oxs4yu3g2HfEOUnaKlJNiful8nn/zef7v4f9L0k4yp2RObkMbTobpTHTSGe+kwFvA03c+zS/f+SVdiS5OdJ6gpqAGB4eHVj00IKSCzGYonopT6ClE0zKVY4ZmEE6Gh90s9978rl2ylqf3Pk0rrfhNf17ai0ZbGXI5ViZN1Q3p5fha5YO06InBTIVKUiGEEEJMjJFO/fsjpdQPNE37n/0+D4BS6m/zuDYhxDB6V1ndXns7XYku7pp/Fw+99BDn4+eBzOl9aSeNev+frBQpzkXP5T4+2XmSz/7zZ/nmHd+kurCauul1VAYrgczJggCJdIJCTyGd8U5CPSHe7XqX777+XZLpTNVV0BPEcRza4m0c7zjOodZDBFwBuq1uSn2lueqbQk8hG1dtzD13VUEVn/rQp3LVTiknNWyw0xRuojHUiI6OoxwiVgRd00mrNOuXrx9xs3yo5RBbD2xF1zL3v2/JfcwpmUNzuHncq2RGqgwZ78qkiar2mYob0qlcRTYYadET/UmAKYQQQojxMlJFVfbdRUG+FyKEGLtsIPL5az7PHXPu4MC5AyRSCX7w5g/4xdu/yLXWDWfv2b3c+cM7uabiGjoSHRxvP86yqmW5lj6vy5upiLLCPLLjEfY278WtuzG0TPXW2Z6zuVlTrZFW3IYbpRSaprGzaSd3zb+LnmSmDbEj3sHWA1sHrUzJhi1ZvTfCUSvKcweeY1nVMo6cP0IyncRxHB6/43Fuq71txA1Ra6SVb+38FqW+UiqDlUSsCN/a/S0KzUKACa+SGc/KpIms9pmKG9KpWkU2HGnRE/1JgCmEEEKI8TDSqX9///6//7+JWY4Q4mKVB8tZPW81ALWltbTH2tlxege2Y2NomTa5pJMc9L5xO87+s/upKaqhK9HF9ve2Uz+9HpfLRUukJTOsXIHP5cPn8mEaJk3dTVi2lRumDuDgoGs6sVSMqoIqolaUH7/1Y1y6i8XTF/P4rse5qviqAZUpJzpP5MKWcDIMGhSahbkgpNRXSspOUVtSS3VhNYl0grZoG9fNuG5UlVTf2vkt9jTvodBTyLKqZZT4Sjh47iDLq5Yzq3jWgNbGfFcojVdlUrbax2Nkhtjbjp33ap+ptiGdilVkQoyFBJhCCCGEuFijmlGlado3gb8C4sAvgWuB9UqpH+RxbUKIi1RfUc9P1/yUF99+kS2NWzjdfZq2aBtplcZW9pD3aw43A+AxPNy+4nbuu+4+uhJdtMXaePTVRyn0FGZO7FNpNE3LzLoCYqkYCkXKTuVaDhdNX8Q7He+wqmYVFcEK2mPt/Pa93zK/bD7wQWVKqCeUa60yDZN9oX0AfWZjbbp1U5+wwLIt/KZ/xLAgG+SU+kop9GSqpxpDjcwsmElrtJVDrYd4q/0tllUtI2WncvOy8l2hNF6VSV2JLloiLTSFmzKBpG5QU1gzaLXPeIZvU2lDOhWryIQQQgghhJgMoz31b7VS6iFN034fOAP8AbANkKBKiEtcwAzwB3V/wMfnfzw3fP3RVx7ltebXBgxb19BIqzR+IxM8uQ03Wxq38IkFn2BfaB/PHXiOY+3HOHr+KAunLeTo+aM4ykHTNKoLqgn1hIhaUQJmAB2dIm8RQXeQRdMWUVNUA0CZvwyA9lg7Mwpm5CpTgFxrVTgZBsB2bHqSPRR4CuiKd9Gd7B5TWJBt26oMVrKsahmNoUa6El10xjsp95fn2rl2Ne1iafVS3Lp7wuYRjUdlklt3c6z9GH63nyJvERErwrH2Y7h1d5/byTDwizPVqsiEEEIIIYSYDKMNqrK7nY8DzyulOrID1YUQl4f+w9f/z97/w7d2f4vOWCdp0mhomIZJyk7l7jOraBbt8Xb+8J//kIMtB9HQcOtuyvxlHGo5xIrqFaxbvo5/P/7vHDl/BJ/bR9DMBFMVwQr++Jo/5pqKa2jY3tCnCqq+op60k6apuykXmFQVVOWqpcKJMGfCZ1AoXjr5EkopdE3nsZ2PsX7F+gsOC3q3bVUEK1hVs4oz4TOYhkmxt5jGUCO2Y5O0k6ypW0PKSU3oPKKLrUxKOSkWli6kqaeJ7kQ3hm6wsHQhKeeD11KGgY+PqVRFJoQQQgghxGQYbVD175qmvUWm9e9LmqZNBxL5W5YQIp8CZoCv3vRV/mTJn3Cs/RgpO8Xp7tO8+M6L/Mc7/4GhG1xVeBUA3YluuhPduHQXLt2F7dhEkhGum3Edf/GRvyCejvOLd36BUgrTMKkrr+ML13+BD037EFUFVX1aps5Hz+MohwdXPkhded2AsOn+Zffz5GtPsrNpJ2W+MgzdoCXagobGf170nynyFuXClerC6gv6fvtXYn1t1dd49sCzBMwAq+eupj3WTtpJs7JmJcBlNY+o2FtMRUEFs4pnYehGLnTrvV4ZBi6EEEIIIYS4HIwqqFJKbdQ07W+AsFLK1jQtBtyd36UJIfKtPFhOebA89/Ef1P0BPzz8Q/52998STUdRSrGgbAEnOk/kBqVrWqY90NAMijxFPPbqY5zsPMmMghkAHDt/jAdffpAV1SvwuX259rLP1H2Gp/c+jWmYPHvg2UFP+qsIVHDvknvpTnazoGwBPcketr27DUMzKPAUXFS4Mljbls/tY0vjllwr3Pob1vcJzS6XeUS9g7iUlRp0vTIMXAghhBBCCHE50JRSI99I0/zA/wRmKaW+oGnafGChUupn+V7gRFu6dKnat2/fZC9DiEnVGmnldPg0Zb4y/nL7X/Kz4z/LneJnKxuvy8uPP/Nj5pfNZ8N/bOBY+zGKvEXYjs3RtqOU+kq5dfat+Fw+knaSz9Z9li+9+CU0NAzdoH56PV63l403baQj3sHWA1tp6WnhWMcx5pXO452Od1hWtYzqwmp+fvznwAdD1SNWZFzb1YYbLp7vU//GKmpFCfWEAHJVa9nPD7fewy2H+wRzMqNKCCGEEEIIMVE0TduvlFo60u1G2/q3FdgP3Pj+x2eAfwauuKBKCNG30uqrN36Vs5Gz7G3ei6EblHpKeeyjj3Fr7a25wemOcrBsi6SdxLItOuId7DmzB7fhZkZwBk/tfQorbRFLx0g5KZrCTRS4C+hOdvO7879jSeUSmnqa8Lv9hHpCXFd5HY2hxlxFFxq0RFryUtl0uc0cOtRyiEd++wiHWw8DmUqxho80UF9RP+L3IsPAhRBCCCGEEJe60QZVc5VSn9E0bQ2AUiquyTR1IaaE+op6/u0z/8Y77e8QtsIsLFuYC7ECZoD1N6xn0283cbj1MGknDUB5oJwSXwkRK8KR80eYXTSbzkQnHpcHn8tHa6QVFEzzTcPQDN5sfRMNjRJfCd2JbiqCFSyrWsa6FetYNG0RwLDhSj4qny7FE/KiVpRvv/Ztjrcfp9RXCsDxtuM8uedJNn9s86i+93wGc5dqBZoQQgghhBDi8jHaoMrSNM0HmbPsNU2bCyTztiohxCUlYAa4dsa1g36tvqKe5z71HKGeEOci5/jmzm9yNnKW7kQ34WSYlp4WWqOtJNNJgiqIrukoTVHmL8NtuPG4PESsCJqmEU6Ec8PAfW4fi6YtygUeQwUf+QiULtUT8roSXUStKLqmYxomAHEtnguIJnNtl2KwJ4QQQgghhLj86CPd4P3Kqb8DfgnUaJr2Q+DXwEN5XpsQ4jIRMAPML5vP9TOup7qwmlU1q1hRvYLOeCd+j5+5xXNx6S4iVgRHOZiaSWe8k3gqzozgDFqiLUSSEU51n6LIU0TSTg7b4he1ojSHm2mNtOYCpZqiGoJmkC2NW4ha0dxtolZ0wP16f24wg52Ql7JTdCW6RrwWo32OschWKmVbLS3bwlEOATMwqUPRewd7/V8HIYQQQgghhLgQI1ZUKaWUpmlfAVYDNwAa8BWlVFu+FyeEuLz0Pn3ubOQstrKZUziHoCfIfOZztO0oxd5ifG4faSfN9ve2o5Tijjl3MLNwJj2JHjoSHXxt1deoLakd9Dl6V+5YtkUkGaFyRiVA7lTA3U27eeHoC32qexRq1BU/g52QBxBLxXJzuUZaWz6qivq3WgIsnr6YNXVrxu05xmKwYG+spzOKqUdaRoUQQgghRG+jPfVvC/CcUqox/0uaXHLqnxAXL2pFeaf9HT7zL5/Jtc91xDt4r/s91tStodRfSmuklV+d/BUA0wLTmFM8h5NdJwknw6yoXsFDqx4aEPJErSgbXtqQe8zOeCcvn3yZO+bckZuJ1RnvBA1KvCW5kGmoz228aWOfU/N6631CXjgZBg0KzULchpu1S9Yys3Bmn411/7VFrMi4n1DY+zqEekK81fYWP37rxwCT2m43kd/7pUCClfEjLaNCCCGEEFPHaE/9G7H17323Abs1TTuhadohTdMOa5p26OKWKIS4UmVnWv317X9NLBUj1BPCsi1WVK8g6MlU3TSGGgl6gpT4SnAch23vbcN2bAo9hZT6SgdtHetfuVPiK2Fh2UI64h2c7DhJc7iZm2fdTCrdt7on2wqY/VzUirKzaSdf3/Z1Nry0gcMthwd8D9kT8jbetJFCbyFXFV1FTVEN8VSctT9Zy5/9+s/63Pdi2gXHcn2rCqr4+ds/p8RXMuntdtlKuogVoam7iYgVGffTGS8Vh1oOseGlDTRsaxjyZ0eMjrSMCiGEEEKIwYx2mPqdeV2FEOKK9OnFn+bmWTdzOnyaWYWzaIm2sKVxC13xLpJ2kttm3wbAzqadJNNJbGVzQ9UNlPhKONV5iqNtR/sMVB+sJa8iWMFn6z7L47se53jHcfaf3U/aSaNpGrUltUSsSOb+GkSsCKZhsqtpFx7Dw5ySOVi2NeSg9IAZwO/2g8oET5ZtceT8EXR0yvxl6Jqeu+9ga3Mb7rzNjrrYdrvxrgrKBntXcqXRpTpk/3IlLaNCCCGEEGIwowqqlFLv5XshQogrU3mwnPJgee7PT6x+glBPiMd2PkbADBA0g9xUcxOJdIKbam6iPFjOqc5TNIYa2fzaZvymv0870D2L7uH5I8/TGe/Ebbi5b8l9/P3+v6cp3MQ0/zQA2mJt7Gneg1IKv+ln/Q3rAQaEZKZhYhrmsJvj3gGUoxyS6SRetxevy9vnvtWF1bn5XNm1jVdV0WCh0sUEY/lqtwqYAQJmIDdQfqIDq3y35EmwMrSxXPuJDneFEEIIIcTlYbQVVUIIMS6yJwSuX7G+T6jz6O89yssnX86FVMuqluUqorY0buHeJffy3IHnSNkpANZcvYaVNSvpSnQRtaLomo5pmJnncAeYVzqPL9/w5T4VWf1DMmDEzXHvAfExK4atbOqm12Ea5oD75qOqaKhQqfe6LiQYy3dV0GTNHJqI55VgZXBjvfZj/RkWQgghhBBXtlENU59KZJi6EBOnfxVG1IpytO0om1/bzJzSObnbneo8haMcKoIVA4Z1A3z5F19mX2gfATOA7diErTDLq5bzzF3P5B639/P0HpQ+2o119jGaw808e+DZCQliRjOk/EIrWZrDzTRsa6CmqCb3uabuJjbdtonqwuq8rzcfJvJ5x/KzcyUbj2svw+mFEEIIIaaG0Q5Tl4oqIcSkybaK9f540bRF+E1/n6oVRzloaIO2XFUXVrP+hvU0bGtgX2gfYStMqbeUWCrGyc6TKNSg1R4XWvnU+zabbt1EyknlfWM9mlaz/tdwpE1/PquCeq/Xsi0c5RCzYnlvjZvIlrypMIvrQozHte//MyyEEEIIIaY2CaqEEJeUwdqB1i1fx7MHnh0yXFEoCswC3LqbSn8lN191M8W+Yp7c8ySozOmAg7W5XcjmeLD2poutQBrJhYZKo2nByme7VXa9pzpPceT8kdyA/OZwc16v1US35Emw8gFphxRCCCGEEONNWv/6kdY/IS4No23Xy7YeKaXY27wXn9uHZVusnruak50nQcGHpn8o97hjaXObrJY2GH2r2YWuMV/tVnvO7GHtT9aio+N1e6mbXofP7cv7tZKWvMkj114IIYQQQoyGtP4JIS5r/atWhmq5yrYeVQQrMHQDANuxaY+1Z26juOhqj8k87W20rWYX2naXr6qgmYUzWVa1jDJ/We5kxKbuprxfK2nJmzxy7YUQQgghxHiSoEoIcdkYLFzJth5ZtsWyqmXsatpF0k6SVmnWr1gPMGibW9SKEuoJEbNi+E0/VQVVQ26wJ7u9aTShUnaNx9uP82brm9iOjUKN2HY33pVVxd5ifG5f7hTGibxW0pI3eeTaCyGEEEKI8SKtf/1I658Ql5/erUcAa65ew8qalUOejHeo5RDf+M032Hf2/eHrnlKWVi+l4ZaGIVuWLof2ph8c+gHrfrEOFLgMFzdU30B1YfWQbXejmWk1FpfDtRJCCCGEEEJMrNG2/klQ1Y8EVUJcnkZbGRS1ovzRv/4R29/bTtyKo+s6PpePqoIqllcvZ/Odm4e8f77mOo2HqBXlv//sv7P/7H6KPEU4ysFWNounLebRjz46oKoq33O3LuVrNVZX4vckhBBCCCHERJEZVUKIKWW0rUehnhD7QvuIW3HSKo1ma7lQJxtEDPU4l3J7U1eiC13T8bv9aJqGz+WjPdaOQg3adpfvuVuX8rUai3xVnwkhhBBCCCH60id7AUIIMZFiVoxwMoyu62hoAKTsFGknTcAMDAh1olaU5nAzUSt60c89no/VX3Y2VN30Oizboi3ahq1sHlj+wKCBUe+5W8CEz926nEStKM80PkPQDFJTVEPQDLKlcUteXkchhBBCCCGmOqmoEkJMKX7TT6m3lO5kN45ySNkpdE1nTvEc1t+wvk+oM55VNPmuyAmYAe5fdj9bGrdQN70ORzmsW76O5TOXj3j7/oPmRV+TdeqjtBoKIYQQQoipSGZU9SMzqoS4skWtKPf++F7eansLW9mk7TRzSubw/d//PuXB8j63G2qGE3BBAUK+50H1f67+axsu8JAwZGQT+fplSauhEEIIIYS40siMKiGEGETADNBwSwNPvvYkUStKwAyw/ob1fUIqGLqKZnfTbp4/8vwH912xfsQAYSIrcvrPhpLA4+JNdPVZ71bDbDC2pXFLXoMxIYQQQgghLhUSVAkhppz6ino237l52Eqi3jOcsmEBwDP7nuFExwl0TcdRDpt2bOK5u58b9qTAWCoG0OexJmIe1EiBh4RYo1dfUc8Tq5+YkOqzyWo1nChSxSeEEEIIIYYjQZUQYkoa6VS6wapoPvWhT/Hgyw9S6ivFNEws2+Jwy2FCPSHml80f8Bi9g6CwFSacDFPoKbzgipyxbOyjVpSjbUeJp+JUBiuBvoEHIFU7F2iiTjIcLCS9UgbdSzgqhBBCCCFGIkGVEEIMoX8VTagnNOr79q9m6ox30hpt5csrvsy80nmjDjyyG/uYFUOheGD5A6yYuWLU99l3NjNzr7aktk/gcaVX7VzOrtRB99LSKIQQQgghRkOCKiGEGEbvKpqqgirqy+s53n6cuBbHUQ715fVUFVQNuF/vIKgl0kJjqJFwMszjux7noVUPjaqKJLuxj6fi/K7tdyTTSdb+ZC3P3f3ckKf59Q4DKoOVaJpGY6gRAJ/b1yfwuFKrdq4EE9lqOFEkHBVCCCGEEKOhT/YChBDicpEdxL60aikLyxaytGopDbc0DDvjqjPemQuKCj2FlPpK2dK4hagVHXCfqBWlOdyc+1pXoouYFePI+SOYhkmZvwwdnaf2PjWdEHIkAAAgAElEQVTo/bP36R0G1JbUsnTGUtatWMcTq5/IBWTZqp2IFaGpu4mIFbkiqnauJAEzQHVh9RXzmvRuaQQkHBVCCCGEEIOSiiohhLgAoxnEDh8EQd/c+c3cbKplVcso8ZXQ1N00oIqk9+weNFhTt4ZrKq5BoUimkwTNIJZt4XV70TV9yCqUweYb+U0/i6YtImAG+sy7utiqHRmKLS7EldrSKIQQQgghxpcEVUIIcYFGO1Q7GwRteGkDpb5SSnwluSoSt+6mOdycqybJtutFrSi7mnax8/ROVtWs4mPzPsb+s/tpjbTiMlxcXX41PrdvyCqU4cKAoQZZjyUokKHYYiyuxJZGIYQQQggxvjSl1GSv4ZKydOlStW/fvslehhDiCnK45TBbGrfkQp075tzByydfzn18z6J7+P7B7+Nz+9jZtJOAO0AinaC+vB6P28Oq6lU8tusxHOVgGiaP3PYIn1786WGfs3+1U9SKsuGlDX0GWUesyJgGWY/nYwkhhBBCCCGmBk3T9iullo50O6moEkKIPOtdReLW3TRsb+h78tneLbx+7nU6E50k0glM3QQgaSdJO2laIi3cOe9ODN3AdmxePvkyH5v3sWFDof5VX+M5yFqGYgshhBBCCCHyRYapCyHEBMgOxk45qT4hj2mYvH7udTriHcRTcVJOimg6SjQd5Z32dzjXc46D5w7iKAdd0zF0g3AyzNG2o0MOVO8vakWJpWKgMS6DrGUothBCCCGEECJfpKJKCCEmUP9h5y2RFjoTnXgMD0op7LSNItOSbWMTT8dJRpL89NhPiaVjeA0vkVSEnkQP1UXVI86G6j1LKpwMZwa7m4UXNchahmILIYQQQggh8kVmVPUjM6qEEPnWe2ZVLBVjV9Muolamiiplp7CVDYCBARqgIOgJoqERT8eZXTSboCfIqppVJO3kkLOhBpsl1RnvZONNG6kqqBpwCqCc+ieEEEIIIYTIF5lRJYQQl6j+M6vuf/F+3jj3Bj3hHhzlAKCjZyqrFHgNb+Zzmo5SCtMwsR0bQzdIWalBZ0NFrShH244Ss2JUBiuBD2ZJ+d3+YU8BHK3Rnn4ohBBCCCGEEKMlM6qEEGISZGdWlQfLabilgVuuuoWba25mRnAGPpcPl+7C7/ITcAcwDANTN3HrbnRNJxQJAWA79qCzoQ61HGLDSxt4as9T7Du7j1Odp4C+s6SiVpRnGp8haAapKaohaAbZ0rhl1HOvhBBCCCGEECIfpKJKCCEmWX1FPZvv3JyrsNrTvIfvHfweAJFkhGPtx/C4PLTH26kIVNCV7KLCX0HSTg6YDdU7gMpWUjWGGlFK4Tf9uds3h5tJ2SlMwyScDON1eUnZg1dnXQhpBxRCCCGEEEJcDAmqhBDiEtC7je6TCz/J7bW354Krh3/9MC7dRYGngJ5kD4l0gr/4yF/k5kz11pXo6nOqYG1JLQDrVqxj0bRFudsXe4sJJ8Ps/f/bu/sYO6/6TuDf48ncOJ4bZ3AAkxinTYtLF2o1C+MADaJvNIVWKKWiEqxUkgo1bXdoFzWlpe2KVrSVaFVvKeoYBOVV2iVF3W1JVcrr0mWVQhiHF5uQJoRQ4dhZm4QZO/fG9p3MnP1jrtOxMxN7jO37zMznI41873nO8/hcopM7+XLO7+z/QmpqSkp+8Kk/+F2d3LfUVkLhFQAAcKYEVQANtDC4esML33DSCXu/9SO/lW2Xb1v0vlNPFez0Orlk+JKTQqoTDh8/nAOPHHj8/RWXXnHW4124kuvE3zsxOZFfuuaX8r4vv++s62ABAABri6AKoOEWFl8/3aqkkdZIxneMnxRsje8YT5LsP7L/8fsPPHIg3zr8rTxr07OyrqzLXJ3Ltw5/KwceObBkCPZkTl3J1W61c6hzKH/1hb/K5vbmk8KrpU4pBAAAEFQBrADLOWHv1GDrG1PfyC2fuCUzszNJktf80GvytJGnZa7O5bG5x7JheENm6+ySzzvd1r1ur5tHZx5NkpNWctXUrCvrTgqvpo5Ofdd1sAAAgNVLUAWwCp0IthZuyev2uvmXff+S2/fdnm2btqXb6+ahRx/KurIumy7ZlB/e/MO58tIrT3rOUnWnFrt+pHckR44fycaLN2Z4aDivv/b1ed+X33dSeLXYKYUAAAAnCKoAVrETW/JaQ63884F/zkhrJLVX842pb2RkeCRP3fDUHH/seFKSN/7IG5c8QXCxrXuLXZ86NpU3Xfemxwu9bxje8IRtiFZTAQAASxFUAaxiJ4qrP/zow5mdm02G5tuH1w3n4qGL8+KrXpzhoeE81H0oWzZuOeneA48cyPTR6Wy6ZFOSJ27dW6wu1dTRqWwY3vB4GLWc+loAAADrBj0AAM6fE8XVH5t7LEcfO5pur5trr7w2STJX53LpxZdmXVmXDa0NJ23J23NwT/7os3+UyQOT+Yd7/iEHOwefsHVv4QmDSZbc2jfSGsmWjVuEVAAAwGmVWuugx9AoY2Njdffu3YMeBsA51e1187l9n8uH7vpQUpMjx48kJdnY2viE2lPdXjc3/f1Nuffhe3N89ngOdQ9l5KKR/PjVP543XvfGk2pU7T24NxOTE0vWsGLlOV3xfAAAOBullDtrrWOn62frH8AaMNIayUu//6V50dYXPR5CJFk0kDjwyIHsPbQ3my7ZlOHZ4Tx89OEc7h3Oo489+oTn2tq3upyueD4AAJxvtv4BrCELt+Gdbkve7NxsDjxyIMPrhtMaauWyiy/LxOREur3uks9k5VpYHH/rZVvTbrUX/ecNAADnk6AKgJNceemV2b55e470juT4Y8czOzebzSObs7m9OTOzM5k+Nn3ex9DtdbP/yH4hyQW0WHH8C/XPGwAATrD1D4CTjLRG8uaXvDl//i9/ntv33Z5LLrokL77qxenN9hYtlr6Ybq+bA48cSDIffC1ntZXtZ4OxsDh+u9Vesjg+AACcT1ZUAfAE2zdvz66f3ZV3/uw7c+2Wa9Ob7aXT62R8x/hpQ6c9B/fkpo/clFd86BV5xYdekZv+/qbsPbj3jP7ec739zMqsM3fihMhOr5N9h/ed8T9vAAA4l6yoAmBRixVgP11o0e1185d3/GXufejebLpkU5Lk3ofvzds+/7a8/eVvP+39i20/mzo6lelj08sOTKzMWj7F8QEAGDQrqgB4Ussplj59bDrdXjfryrq0hlppDbVSU/Pt7rcf3wr4ZBZuP0ty1tvPFAY/e4rjAwAwSIIqAM6ZE6tw5upcerO9TB2dyv4j+/OvD/9r3nr7Wx/fAnhiS96hzqGTtuadq+1nCoMDAMDKZOsfAOfMSGskb3jBG/KWz74lX/l/X8mh7qE8feTp+cmrfzIjrZFMTE7kpmtuyvu//P4c7BzMPQ/fk2dvenY2X7o54zvG831P+b5sumRT3vJjb8nM3MxZbz9TGBwAAFamUmsd9BgaZWxsrO7evXvQwwBY0bq9br744Bfz9jvenm2Xb0trqJUk+ebUNzNX57Lpkk25fd/tj/e/but1OfDIgWxcvzGpOauaUt1e96TaSnsP7s3E5IQaVQAA0ACllDtrrWOn62dFFQDn3EhrJM+74nm5fMPl6c320hpqpdPrZK7OpaRkaN1QZudmc9n6y3L42OHM1bnsPbQ3P/o9P5orNl6RTq+TicmJ7Lx+5xmtqFqqcLrC4AAAsLKoUQXAebFYvalfv/bXs6G1IbNzsxlaN5ROr5OhdUOP16i6fMPlSZZXU+rJCqcrDA4AACtL41ZUlVL+MMkvJ/l2v+n3aq0f7V/73SSvSzKb5DdqrR/vt78syV8mGUry17XWt/bbr05ya5JNSb6Y5Bdrrb0L92kA1rbFVjVdMnxJJiYnsnXj1sdrVJVSsn3z9pNWX51JTalur5u7H7o7j/YezTPaz0gyH3JNHZ3K9LFpARUAAKwwjQuq+v6i1vrnCxtKKc9J8uokz01yZZJPlVJ+oH95IslPJXkgyWQp5bZa69eS/Gn/WbeWUt6Z+ZDrHRfqQwAwv7JqYWC0MLwaXjf8eNH0+6fuz8TkRKaOTj2+fe/JgqYT2/2OzhzN7gd3p5SSq59ytcLpAACwgjU1qFrMDUlurbUeT/LNUsp9Sa7tX7uv1np/kpRSbk1yQynl7iQ/keQ/9ft8IMkfRlAFMHCnhlfJ4quvlrJwu9+JlVSTByZTa82G1obThlwAAEAzNTWoen0p5bVJdie5pdY6lWRLks8v6PNAvy1J9p3S/oIklyeZrrU+tkj/k5RSbk5yc5JcddVV5+ozALBMiwVYi5k+Np2Z2Zm0W+0kyZaNW/LozKP55ef/cp53xfOEVAAAsEINpJh6KeVTpZSvLvJzQ+ZXPH1/kmuSPJhk54nbFnlUPYv2JzbW+q5a61itdexpT3vasj8PABfW6PrRDA8Np9Pr5GDnYG7719vypQe/lHff+e7cP3X/oIcHAACcpYEEVbXWl9Zaf2iRn4/UWg/WWmdrrXNJ3p1/3973QJKtCx7zzCQHnqT9oSSjpZSLTmkHYIU7caLg1LGpfOy+j+XBzoMZWjeUrxz8St7yf97y+CmCAADAyjKQoOrJlFKuWPD2lUm+2n99W5JXl1Iu7p/mty3JF5JMJtlWSrm6lNLKfMH122qtNclnkryqf/+NST5yIT4DAOff9s3b8xvX/kbWlXV51qZn5YpLr8hIayR7D+3NgUf8/xIAALASNbFG1Z+VUq7J/Da9f0vyK0lSa72rlPLhJF9L8liS8VrrbJKUUl6f5ONJhpK8t9Z6V/9Zv5Pk1lLKHyf5UpL3XMgPAsD5tWF4Q4aHhjO0bmjQQwEAAM6BxgVVtdZffJJrf5LkTxZp/2iSjy7Sfn/+fesgAKvMlZdeme2bt+feh+7N0XI0c3Uu2zdvz5WXXnnae7u97hmdMAgAAFw4jQuqAOBMjbRG8uaXvDlvu+Nt6fa6GWmN5A0veMNpg6c9B/dk1+SuzMzOZHhoOOM7xrN98/YLNOoLTygHAMBKUeZLOXHC2NhY3b1796CHAcAyLCeI6fa6ueUTt+TioYsztG4os3OzOT57PDuv37kqQ5y1FsoBANBMpZQ7a61jp+tnRRUAK95Ia+SMQ6bpY9M52DmYfUf2ZXZuNkPrhrJ149ZMH5tedUFVt9fNrsldabfaabfa6fQ6mZicWLWhHAAAK1/jTv0DgPNpeN1w7nn4niTJZesvS5Lc8/A9GV43PMhhnRfTx6YzMzuTdqudJGm32pmZncn0sekBjwwAABYnqAJgTZmZm8mzNz07SXL42OEkybM3PTszczODHNZ5Mbp+NMNDw+n0OkmSTq+T4aHhjK4fHfDIAABgcbb+AbCmjK4fzeZLN+eq0atOqlG1GsObkdZIxneMZ2JyIlNHpx6vUWXbHwAATaWY+ikUUwdY/fYe3JuJyYnvqsD4SjpJbyWNFQCA1elMi6kLqk4hqAJYG76b8MZJegAAsDxnGlSpUQXAmjTSGsmWjVuWHVItPElv62Vbc/HQxfmz2/8shzqHztNIAQBg7RBUAcAyLDxJ72DnYG7fd3vu2H9HbvnELdl7cO+ghwcAACuaoAoAluHESXpTR6cyeWAySbLx4o3ZdMmmTExOpNvrDniEAACwcgmqAGAZTpyk952j38mR40eSJDuu3JGnXPKUzMzOZPrY9IBHCAAAK5egCgCWafvm7dl5/c68YMsLct3W67K5vTmdXifDQ8MZXT866OFdEN1eN/uP7LeCDACAc+qiQQ8AAFaip7efnt++7rczMTmRfYf3PX7633KLs69ETj0EAOB8KbXWQY+hUcbGxuru3bsHPQwAVohur5vpY9MZXT+6JkKqbq+bWz5xS9qtdtqtdjq9Tjq9TnZev3NNfH4AAM5OKeXOWuvY6fpZUQUA34WR1siaCmgWnnqYJO1WO1NHpzJ9bHpN/e8AAMD5oUYVAHDGTpx62Ol1kmTN1eYCAOD8ElQBAGfsxKmHnV4n+w7vS6fXWTO1uQAAOP9s/QMAluXEqYdrqTYXAAAXhqAKAFaQphRvX2u1uQAAuDAEVQCwQuw5uCe7JndlZnYmw0PDGd8xnu2btw96WGetKaEbAADNIagCgBWg2+tm1+SutFvttFvtdHqdTExOZOf1O1dkyLPaQjcAAM4NxdQBYAWYPjadmdmZtFvtJEm71c7M7Eymj00PeGTLtzB023rZ1rRb7UxMTqTb6w56aAAADJigCgBWgNH1oxkeGk6n10mSdHqdDA8NZ3T96IBHtnyrKXQDAODcElQBwAow0hrJ+I7xdHqd7Du8L51eJ+M7xlfktr/VFLoBAHBulVrroMfQKGNjY3X37t2DHgYALGq1FCDfe3BvJiYn1KgCAFgjSil31lrHTttPUHUyQRUAXBirJXQDAOD0zjSocuofADAQI60RARUAACdRowoAAACARhBUAQAAANAIgioAAAAAGkFQBQCcsW6vm/1H9qfb6w56KAAArEKKqQMAZ2TPwT3ZNbkrM7MzGR4azviO8WzfvH3J/k71AwBguQRVAMBpdXvd7JrclXarnXarnU6vk4nJiey8fueiIdRyQy0AAEhs/QMAzsD0senMzM6k3WonSdqtdmZmZzJ9bPoJfReGWlsv25p2q52JyQnbBQEAOC1BFQBwWqPrRzM8NJxOr5Mk6fQ6GR4azuj60Sf0XU6oBQAACwmqAIDTGmmNZHzHeDq9TvYd3pdOr5PxHeOLbvtbTqgFAAALlVrroMfQKGNjY3X37t2DHgYANNKZFkjfe3BvJiYn1KgCACBJUkq5s9Y6dtp+gqqTCaoA4Nxw6h8AACecaVDl1D8A4LwYaY0IqAAAWBY1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YSBBVSnlF0opd5VS5kopY6dc+91Syn2llHtKKT+9oP1l/bb7SilvWtB+dSnljlLK10spf1NKafXbL+6/v69//Xsv1OcDAAAAYPkGtaLqq0l+PslnFzaWUp6T5NVJnpvkZUl2lVKGSilDSSaSvDzJc5K8pt83Sf40yV/UWrclmUryun7765JM1VqfleQv+v0AAAAAaKiBBFW11rtrrfcscumGJLfWWo/XWr+Z5L4k1/Z/7qu13l9r7SW5NckNpZSS5CeS/G3//g8k+bkFz/pA//XfJvnJfn8AAAAAGqhpNaq2JNm34P0D/bal2i9PMl1rfeyU9pOe1b9+uN//CUopN5dSdpdSdn/7298+Rx8FAAAAgOW46Hw9uJTyqSTPWOTS79daP7LUbYu01SweqNUn6f9kz3piY63vSvKuJBkbG1u0DwAAAADn13kLqmqtLz2L2x5IsnXB+2cmOdB/vVj7Q0lGSykX9VdNLex/4lkPlFIuSnJZku+cxZgAAAAAuACatvXvtiSv7p/Yd3WSbUm+kGQyybb+CX+tzBdcv63WWpN8Jsmr+vffmOQjC551Y//1q5L8735/AAAAABpoIEFVKeWVpZQHkrwoyT+WUj6eJLXWu5J8OMnXknwsyXitdba/Wur1ST6e5O4kH+73TZLfSfKbpZT7Ml+D6j399vckubzf/ptJ3nRhPh0AAAAAZ6NYZHSysbGxunv37kEPAwAAAGDVKKXcWWsdO12/pm39AwAAAGCNEl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DAqtbtdbP/yP50e91BDwWA07ho0AMAAAA4X/Yc3JNdk7syMzuT4aHhjO8Yz/bN2wc9LACWYEUVAACwKnV73eya3JV2q52tl21Nu9XOxOSElVUADSaoAgAAVqXpY9OZmZ1Ju9VOkrRb7czMzmT62PSARwbAUgRVAADAqjS6fjTDQ8Pp9DpJkk6vk+Gh4YyuHx3wyABYiqAKAABYlUZaIxnfMZ5Or5N9h/el0+tkfMd4Rlojgx4aAEtQTB0AAFi1tm/enp3X78z0semMrh8VUgE0nKAKAABY1UZaIwIqgBXC1j8AAGDN6va62X9kv5MAARrCiioAAGBN2nNwT3ZN7srM7EyGh4YzvmM82zdvH/SwANY0K6oAAIA1p9vrZtfkrrRb7Wy9bGvarXYmJiesrAIYMEEVAACw5kwfm87M7EzarXaSpN1qZ2Z2JtPHpgc8MoC1TVAFAACsOaPrRzM8NJxOr5Mk6fQ6GR4azuj60QGPDGBtE1QBAABrzkhrJOM7xtPpdbLv8L50ep2M7xh3OiDAgCmmDgAArEnbN2/Pzut3ZvrYdEbXjwqpABpAUAUAAKxZI60RARVAg9j6BwAAAEAjCKoAAAAAaARBFQAAAACNIKgCAAAAoBEEVQAAAAA0gqAKAAAAgEYQVAEAAADQCIIqAAAAABpBUAUAAABAIwiqAAAAAGgEQRUAAAAAjSCoAgAAAKARBFUAAAAANIKgCgAAAIBGEFQBAAAA0AiCKgAAAAAaQVAFAAAAQCMMJKgqpfxCKeWuUspcKWVsQfv3llKOllK+3P9554Jrzy+l7C2l3FdKeXsppfTbN5VSPllK+Xr/z6f020u/332llD2llOdd+E8KAAAAwJka1Iqqryb5+SSfXeTaN2qt1/R/fnVB+zuS3JxkW//nZf32NyX5dK11W5JP998nycsX9L25fz8AAAAADTWQoKrWenet9Z4z7V9KuSLJxlrr52qtNckHk/xc//INST7Qf/2BU9o/WOd9Pslo/zkAAAAANNBFgx7AIq4upXwpyZEk/7XW+n+TbEnywII+D/TbkmRzrfXBJKm1PlhKeXq/fUuSfYvc8+Cpf2Ep5ebMr7pKkk4p5YxDNFacpyZ5aNCDAM6I+Qorh/kKK4s5CyvHapqv33Mmnc5bUFVK+VSSZyxy6fdrrR9Z4rYHk1xVa324lPL8JH9fSnlukrJI33q6IZzpPbXWdyV512mexypQStldax07fU9g0MxXWDnMV1hZzFlYOdbifD1vQVWt9aVncc/xJMf7r+8spXwjyQ9kfjXUMxd0fWaSA/3XB0spV/RXU12R5FC//YEkW5e4BwAAAICGGVQx9UWVUp5WShnqv/6+zBdCv7+/te+RUsoL+6f9vTbJiVVZtyW5sf/6xlPaX9s//e+FSQ6f2CIIAAAAQPMMJKgqpbyylPJAkhcl+cdSysf7l16SZE8p5StJ/jbJr9Zav9O/9mtJ/jrJfUm+keSf+u1vTfJTpZSvJ/mp/vsk+WiS+/v9353kP5/fT8UKYYsnrBzmK6wc5iusLOYsrBxrbr6W+UP0AAAAAGCwGrX1DwAAAIC1S1AFAAAAQCMIqlgTSikvK6XcU0q5r5TypkGPB9aqUsq/lVL2llK+XErZ3W/bVEr5ZCnl6/0/n9JvL6WUt/fn7Z5SyvMWPOfGfv+vl1JuXOrvA5anlPLeUsqhUspXF7SdszlaSnl+/98B9/XvLRf2E8LqscR8/cNSyv7+9+yXSyk/s+Da7/bn3j2llJ9e0L7o78mllKtLKXf05/HflFJaF+7TwepSStlaSvlMKeXuUspdpZT/0m/3HbsIQRWrXv8kyYkkL0/ynCSvKaU8Z7CjgjXtx2ut19Rax/rv35Tk07XWbUk+3X+fzM/Zbf2fm5O8I5n/Qk/yB0lekOTaJH9w4ksd+K69P8nLTmk7l3P0Hf2+J+479e8Cztz7s/gc+ov+9+w1tdaPJkn/d99XJ3lu/55dpZSh0/ye/Kf9Z21LMpXkdef108Dq9liSW2qt/yHJC5OM9+ea79hFCKpYC65Ncl+t9f5aay/JrUluGPCYgH93Q5IP9F9/IMnPLWj/YJ33+SSjpZQrkvx0kk/WWr9Ta51K8sms4C9iaJJa62eTfOeU5nMyR/vXNtZaP1fnT/P54IJnAcu0xHxdyg1Jbq21Hq+1fjPzJ6NfmyV+T+6vxPiJzJ/Enpw894FlqrU+WGv9Yv/1I0nuTrIlvmMXJahiLdiSZN+C9w/024ALryb5RCnlzlLKzf22zbXWB5P5L/EkT++3LzV3zWm4sM7VHN3Sf31qO3Buvb6/Vei9C1ZaLHe+Xp5kutb62CntwHeplPK9Sf5jkjviO3ZRgtA4lGQAAAJWSURBVCrWgsX25tYLPgogSa6rtT4v88uZx0spL3mSvkvNXXMammG5c9TchfPvHUm+P8k1SR5MsrPfbr5CA5RS2kn+Z5I31FqPPFnXRdrWzJwVVLEWPJBk64L3z0xyYEBjgTWt1nqg/+ehJH+X+S0HB/vLldP/81C/+1Jz15yGC+tczdEH+q9PbQfOkVrrwVrrbK11Lsm7M/89myx/vj6U+a1GF53SDpylUspw5kOq/15r/V/9Zt+xixBUsRZMJtnWP7mklflCkrcNeEyw5pRSRkopl554neT6JF/N/Hw8cWLJjUk+0n99W5LX9k89eWGSw/0l0R9Pcn0p5Sn9LQ3X99uA8+OczNH+tUdKKS/s17957YJnAefAif/g7Xtl5r9nk/n5+upSysWllKszX2j5C1ni9+R+jZvPJHlV//6Fcx9Ypv733nuS3F1r/W8LLvmOXcRFp+8CK1ut9bFSyuszP6mHkry31nrXgIcFa9HmJH/XPyn3oiT/o9b6sVLKZJIPl1Jel+RbSX6h3/+jSX4m8wVfH03yS0lSa/1OKeWPMv/LdZK8pdZ6psVkgSdRSvlQkh9L8tRSygOZP1norTl3c/TXMn9S2SVJ/qn/A5yFJebrj5VSrsn8lp9/S/IrSVJrvauU8uEkX8v86WPjtdbZ/nOW+j35d5LcWkr54yRfyvx/ZANn57okv5hkbynly/2234vv2EWV+bAcAAAAAAbL1j8AAAAAGkFQBQAAAEAjCKoAAAAAaARBFQAAAACNIKgCAAAAoBEEVQAAAAA0gqAKAAAAgEb4/4jN8NPfiQsxAAAAAElFTkSuQmCC">
            <a:extLst>
              <a:ext uri="{FF2B5EF4-FFF2-40B4-BE49-F238E27FC236}">
                <a16:creationId xmlns:a16="http://schemas.microsoft.com/office/drawing/2014/main" id="{B4BD0BFC-3994-4070-A44D-B743ECDFDCB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6A2BF19-5F73-4A09-B0C2-1C4CA92D56BF}"/>
              </a:ext>
            </a:extLst>
          </p:cNvPr>
          <p:cNvPicPr>
            <a:picLocks noChangeAspect="1"/>
          </p:cNvPicPr>
          <p:nvPr/>
        </p:nvPicPr>
        <p:blipFill>
          <a:blip r:embed="rId2"/>
          <a:stretch>
            <a:fillRect/>
          </a:stretch>
        </p:blipFill>
        <p:spPr>
          <a:xfrm>
            <a:off x="404521" y="1585928"/>
            <a:ext cx="10515600" cy="5266239"/>
          </a:xfrm>
          <a:prstGeom prst="rect">
            <a:avLst/>
          </a:prstGeom>
        </p:spPr>
      </p:pic>
    </p:spTree>
    <p:extLst>
      <p:ext uri="{BB962C8B-B14F-4D97-AF65-F5344CB8AC3E}">
        <p14:creationId xmlns:p14="http://schemas.microsoft.com/office/powerpoint/2010/main" val="164455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p:txBody>
          <a:bodyPr>
            <a:normAutofit/>
          </a:bodyPr>
          <a:lstStyle/>
          <a:p>
            <a:r>
              <a:rPr lang="en-US" dirty="0"/>
              <a:t>y = 'Team Total Confirmed ($)'</a:t>
            </a:r>
          </a:p>
          <a:p>
            <a:r>
              <a:rPr lang="en-US" dirty="0"/>
              <a:t>X = 'Number of Participants’, 'Total Fees Paid’, 'Total Online Gifts($)’, 'Total Offline Confirmed Gifts($)’, 'Team Goal($)’, 'Total Confirmed Gifts in Team History($)’, 'Previous Event Fiscal Year’, 'Fiscal Year’, 'Association’, 'Beer/Brewery’, 'Bike Club’, 'Bike Shop’, 'Corporate’, 'Family and Friends’, 'Open’, ’Org Groups’, 'Other’, 'School', 'Small Business’ plus a constant</a:t>
            </a:r>
          </a:p>
          <a:p>
            <a:r>
              <a:rPr lang="en-US" i="1" dirty="0"/>
              <a:t>#Left out '</a:t>
            </a:r>
            <a:r>
              <a:rPr lang="en-US" i="1" dirty="0" err="1"/>
              <a:t>Ohana</a:t>
            </a:r>
            <a:r>
              <a:rPr lang="en-US" i="1" dirty="0"/>
              <a:t>' for team division, 'Total Offline Confirmed Gifts($)’, 'Total Offline Unconfirmed Gifts($)', to account for dummy trap</a:t>
            </a:r>
            <a:endParaRPr lang="en-US" dirty="0"/>
          </a:p>
        </p:txBody>
      </p:sp>
    </p:spTree>
    <p:extLst>
      <p:ext uri="{BB962C8B-B14F-4D97-AF65-F5344CB8AC3E}">
        <p14:creationId xmlns:p14="http://schemas.microsoft.com/office/powerpoint/2010/main" val="106891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1" y="0"/>
            <a:ext cx="10955045" cy="1147665"/>
          </a:xfrm>
        </p:spPr>
        <p:txBody>
          <a:bodyPr>
            <a:normAutofit fontScale="90000"/>
          </a:bodyPr>
          <a:lstStyle/>
          <a:p>
            <a:r>
              <a:rPr lang="en-US" dirty="0"/>
              <a:t>Bike Teams -  Initial Model (rerun and drop total offline confirmed gifts and rerun)</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838200" y="976544"/>
            <a:ext cx="10515600" cy="5200419"/>
          </a:xfrm>
        </p:spPr>
        <p:txBody>
          <a:bodyPr>
            <a:normAutofit/>
          </a:bodyPr>
          <a:lstStyle/>
          <a:p>
            <a:r>
              <a:rPr lang="en-US" dirty="0"/>
              <a:t>OLS Regression Results</a:t>
            </a:r>
          </a:p>
          <a:p>
            <a:pPr lvl="1"/>
            <a:r>
              <a:rPr lang="en-US" dirty="0"/>
              <a:t> Adj. R-squared: 0.953</a:t>
            </a:r>
          </a:p>
          <a:p>
            <a:pPr lvl="1"/>
            <a:r>
              <a:rPr lang="en-US" dirty="0"/>
              <a:t>Following variables were significant at the 95% level.</a:t>
            </a:r>
          </a:p>
          <a:p>
            <a:pPr marL="0" indent="0">
              <a:buNone/>
            </a:pPr>
            <a:endParaRPr lang="en-US" dirty="0"/>
          </a:p>
        </p:txBody>
      </p:sp>
      <p:pic>
        <p:nvPicPr>
          <p:cNvPr id="2" name="Picture 1">
            <a:extLst>
              <a:ext uri="{FF2B5EF4-FFF2-40B4-BE49-F238E27FC236}">
                <a16:creationId xmlns:a16="http://schemas.microsoft.com/office/drawing/2014/main" id="{0968C736-3F35-488C-B025-3B78AE6C81A9}"/>
              </a:ext>
            </a:extLst>
          </p:cNvPr>
          <p:cNvPicPr>
            <a:picLocks noChangeAspect="1"/>
          </p:cNvPicPr>
          <p:nvPr/>
        </p:nvPicPr>
        <p:blipFill>
          <a:blip r:embed="rId2"/>
          <a:stretch>
            <a:fillRect/>
          </a:stretch>
        </p:blipFill>
        <p:spPr>
          <a:xfrm>
            <a:off x="1014413" y="2299318"/>
            <a:ext cx="7250698" cy="4614080"/>
          </a:xfrm>
          <a:prstGeom prst="rect">
            <a:avLst/>
          </a:prstGeom>
        </p:spPr>
      </p:pic>
    </p:spTree>
    <p:extLst>
      <p:ext uri="{BB962C8B-B14F-4D97-AF65-F5344CB8AC3E}">
        <p14:creationId xmlns:p14="http://schemas.microsoft.com/office/powerpoint/2010/main" val="41848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8173616" cy="1147665"/>
          </a:xfrm>
        </p:spPr>
        <p:txBody>
          <a:bodyPr>
            <a:normAutofit/>
          </a:bodyPr>
          <a:lstStyle/>
          <a:p>
            <a:r>
              <a:rPr lang="en-US" dirty="0"/>
              <a:t>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90D0A265-33AF-47DB-8275-AF4D30835168}"/>
              </a:ext>
            </a:extLst>
          </p:cNvPr>
          <p:cNvSpPr>
            <a:spLocks noGrp="1"/>
          </p:cNvSpPr>
          <p:nvPr>
            <p:ph idx="1"/>
          </p:nvPr>
        </p:nvSpPr>
        <p:spPr/>
        <p:txBody>
          <a:bodyPr/>
          <a:lstStyle/>
          <a:p>
            <a:r>
              <a:rPr lang="en-US" dirty="0"/>
              <a:t>Add chart</a:t>
            </a:r>
          </a:p>
        </p:txBody>
      </p:sp>
      <p:pic>
        <p:nvPicPr>
          <p:cNvPr id="6" name="Picture 5">
            <a:extLst>
              <a:ext uri="{FF2B5EF4-FFF2-40B4-BE49-F238E27FC236}">
                <a16:creationId xmlns:a16="http://schemas.microsoft.com/office/drawing/2014/main" id="{F03B5BE8-FDD4-4387-9C1C-87670ADA2404}"/>
              </a:ext>
            </a:extLst>
          </p:cNvPr>
          <p:cNvPicPr>
            <a:picLocks noChangeAspect="1"/>
          </p:cNvPicPr>
          <p:nvPr/>
        </p:nvPicPr>
        <p:blipFill>
          <a:blip r:embed="rId2"/>
          <a:stretch>
            <a:fillRect/>
          </a:stretch>
        </p:blipFill>
        <p:spPr>
          <a:xfrm>
            <a:off x="161925" y="821199"/>
            <a:ext cx="11191875" cy="5551026"/>
          </a:xfrm>
          <a:prstGeom prst="rect">
            <a:avLst/>
          </a:prstGeom>
        </p:spPr>
      </p:pic>
    </p:spTree>
    <p:extLst>
      <p:ext uri="{BB962C8B-B14F-4D97-AF65-F5344CB8AC3E}">
        <p14:creationId xmlns:p14="http://schemas.microsoft.com/office/powerpoint/2010/main" val="3554916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8173616" cy="1147665"/>
          </a:xfrm>
        </p:spPr>
        <p:txBody>
          <a:bodyPr>
            <a:normAutofit fontScale="90000"/>
          </a:bodyPr>
          <a:lstStyle/>
          <a:p>
            <a:r>
              <a:rPr lang="en-US" dirty="0"/>
              <a:t>Bike Teams -  Initial Model Residuals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90D0A265-33AF-47DB-8275-AF4D30835168}"/>
              </a:ext>
            </a:extLst>
          </p:cNvPr>
          <p:cNvSpPr>
            <a:spLocks noGrp="1"/>
          </p:cNvSpPr>
          <p:nvPr>
            <p:ph idx="1"/>
          </p:nvPr>
        </p:nvSpPr>
        <p:spPr/>
        <p:txBody>
          <a:bodyPr/>
          <a:lstStyle/>
          <a:p>
            <a:r>
              <a:rPr lang="en-US" dirty="0"/>
              <a:t>Add chart</a:t>
            </a:r>
          </a:p>
        </p:txBody>
      </p:sp>
      <p:pic>
        <p:nvPicPr>
          <p:cNvPr id="3" name="Picture 2">
            <a:extLst>
              <a:ext uri="{FF2B5EF4-FFF2-40B4-BE49-F238E27FC236}">
                <a16:creationId xmlns:a16="http://schemas.microsoft.com/office/drawing/2014/main" id="{24AE6660-9EAE-4AE8-96E9-6E595C4E1DB7}"/>
              </a:ext>
            </a:extLst>
          </p:cNvPr>
          <p:cNvPicPr>
            <a:picLocks noChangeAspect="1"/>
          </p:cNvPicPr>
          <p:nvPr/>
        </p:nvPicPr>
        <p:blipFill>
          <a:blip r:embed="rId2"/>
          <a:stretch>
            <a:fillRect/>
          </a:stretch>
        </p:blipFill>
        <p:spPr>
          <a:xfrm>
            <a:off x="157163" y="972035"/>
            <a:ext cx="10936936" cy="5376377"/>
          </a:xfrm>
          <a:prstGeom prst="rect">
            <a:avLst/>
          </a:prstGeom>
        </p:spPr>
      </p:pic>
    </p:spTree>
    <p:extLst>
      <p:ext uri="{BB962C8B-B14F-4D97-AF65-F5344CB8AC3E}">
        <p14:creationId xmlns:p14="http://schemas.microsoft.com/office/powerpoint/2010/main" val="375602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FC74-3213-4BD3-8146-30617DCFAC4E}"/>
              </a:ext>
            </a:extLst>
          </p:cNvPr>
          <p:cNvSpPr>
            <a:spLocks noGrp="1"/>
          </p:cNvSpPr>
          <p:nvPr>
            <p:ph type="title"/>
          </p:nvPr>
        </p:nvSpPr>
        <p:spPr>
          <a:xfrm>
            <a:off x="838200" y="365125"/>
            <a:ext cx="10515600" cy="819863"/>
          </a:xfrm>
        </p:spPr>
        <p:txBody>
          <a:bodyPr/>
          <a:lstStyle/>
          <a:p>
            <a:r>
              <a:rPr lang="en-US" dirty="0"/>
              <a:t>Overview</a:t>
            </a:r>
          </a:p>
        </p:txBody>
      </p:sp>
      <p:sp>
        <p:nvSpPr>
          <p:cNvPr id="3" name="Content Placeholder 2">
            <a:extLst>
              <a:ext uri="{FF2B5EF4-FFF2-40B4-BE49-F238E27FC236}">
                <a16:creationId xmlns:a16="http://schemas.microsoft.com/office/drawing/2014/main" id="{60EE3E7E-EE96-429F-AEA5-83ACE80BE24F}"/>
              </a:ext>
            </a:extLst>
          </p:cNvPr>
          <p:cNvSpPr>
            <a:spLocks noGrp="1"/>
          </p:cNvSpPr>
          <p:nvPr>
            <p:ph idx="1"/>
          </p:nvPr>
        </p:nvSpPr>
        <p:spPr>
          <a:xfrm>
            <a:off x="838200" y="1250302"/>
            <a:ext cx="10515600" cy="4926661"/>
          </a:xfrm>
        </p:spPr>
        <p:txBody>
          <a:bodyPr>
            <a:normAutofit fontScale="77500" lnSpcReduction="20000"/>
          </a:bodyPr>
          <a:lstStyle/>
          <a:p>
            <a:pPr marL="0" indent="0">
              <a:buNone/>
            </a:pPr>
            <a:r>
              <a:rPr lang="en-US" dirty="0"/>
              <a:t>Problem:</a:t>
            </a:r>
          </a:p>
          <a:p>
            <a:r>
              <a:rPr lang="en-US" dirty="0"/>
              <a:t>The National Multiple Sclerosis Society (NMSS) Bike MS events are struggling to maintain fundraising and participation</a:t>
            </a:r>
          </a:p>
          <a:p>
            <a:pPr lvl="1"/>
            <a:r>
              <a:rPr lang="en-US" dirty="0"/>
              <a:t>Bike MS participation and revenue have steadily declined since peaking in 2012. </a:t>
            </a:r>
          </a:p>
          <a:p>
            <a:pPr lvl="2"/>
            <a:r>
              <a:rPr lang="en-US" dirty="0"/>
              <a:t>NMSS attributes this to increased competition for charity monies and time.</a:t>
            </a:r>
          </a:p>
          <a:p>
            <a:pPr lvl="1"/>
            <a:r>
              <a:rPr lang="en-US" dirty="0"/>
              <a:t>Bike MS currently loses past participants faster than it recruits new ones.</a:t>
            </a:r>
          </a:p>
          <a:p>
            <a:pPr lvl="1"/>
            <a:r>
              <a:rPr lang="en-US" dirty="0"/>
              <a:t>NMSS believes it must increase new cyclist participation to have future success. </a:t>
            </a:r>
          </a:p>
          <a:p>
            <a:pPr lvl="1"/>
            <a:r>
              <a:rPr lang="en-US" dirty="0"/>
              <a:t>NMSS believes it must also recruit new 10+ member corporate teams to maximize fundraising.</a:t>
            </a:r>
          </a:p>
          <a:p>
            <a:pPr lvl="2"/>
            <a:r>
              <a:rPr lang="en-US" dirty="0"/>
              <a:t>According to NMSS, </a:t>
            </a:r>
          </a:p>
          <a:p>
            <a:pPr lvl="3"/>
            <a:r>
              <a:rPr lang="en-US" dirty="0"/>
              <a:t>10+ members teams raise 3x money of smaller teams</a:t>
            </a:r>
          </a:p>
          <a:p>
            <a:pPr lvl="3"/>
            <a:r>
              <a:rPr lang="en-US" dirty="0"/>
              <a:t>over 41% of the 1,561 teams with 10+ members in 2017 were corporate teams</a:t>
            </a:r>
          </a:p>
          <a:p>
            <a:pPr lvl="1"/>
            <a:endParaRPr lang="en-US" dirty="0"/>
          </a:p>
          <a:p>
            <a:r>
              <a:rPr lang="en-US" dirty="0"/>
              <a:t>NMSS goals for 2018 Bike MS:</a:t>
            </a:r>
          </a:p>
          <a:p>
            <a:pPr lvl="1"/>
            <a:r>
              <a:rPr lang="en-US" dirty="0"/>
              <a:t>Increase from 74,000 riders to 80,572 riders (8.88%),</a:t>
            </a:r>
          </a:p>
          <a:p>
            <a:pPr lvl="1"/>
            <a:r>
              <a:rPr lang="en-US" dirty="0"/>
              <a:t>Increase from 6,150 teams to 6,489 teams (5.51%),</a:t>
            </a:r>
          </a:p>
          <a:p>
            <a:pPr lvl="1"/>
            <a:r>
              <a:rPr lang="en-US" dirty="0"/>
              <a:t>Recruit 40,000 new riders,</a:t>
            </a:r>
          </a:p>
          <a:p>
            <a:pPr lvl="1"/>
            <a:r>
              <a:rPr lang="en-US" dirty="0"/>
              <a:t>Increase number of corporate teams with 10 or more riders,</a:t>
            </a:r>
          </a:p>
          <a:p>
            <a:pPr lvl="1"/>
            <a:r>
              <a:rPr lang="en-US" dirty="0"/>
              <a:t>Successfully utilize digital marketing efforts to impact fundraising goals.</a:t>
            </a:r>
          </a:p>
        </p:txBody>
      </p:sp>
    </p:spTree>
    <p:extLst>
      <p:ext uri="{BB962C8B-B14F-4D97-AF65-F5344CB8AC3E}">
        <p14:creationId xmlns:p14="http://schemas.microsoft.com/office/powerpoint/2010/main" val="168143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p:txBody>
          <a:bodyPr>
            <a:normAutofit/>
          </a:bodyPr>
          <a:lstStyle/>
          <a:p>
            <a:r>
              <a:rPr lang="en-US" dirty="0"/>
              <a:t>y = 'Total of All Confirmed Gifts($)'</a:t>
            </a:r>
          </a:p>
          <a:p>
            <a:r>
              <a:rPr lang="en-US" dirty="0"/>
              <a:t>X = 'Event Month', 'Event Year’, 'Active Registrations’, 'Teams’, 'Average Team Size', 'AK', 'AL’, 'AR', 'AZ', 'CA', 'CO', 'CT', 'DC', 'DE', 'FL', 'GA', 'HI', 'IA', 'ID', 'IL', 'IN', 'KS', 'KY', 'LA', 'MA', 'MD', 'ME', 'MI', 'MN', 'MO', 'MS', 'MT', 'NC', 'NE', 'NH', 'NJ', 'NM', '</a:t>
            </a:r>
            <a:r>
              <a:rPr lang="en-US" dirty="0" err="1"/>
              <a:t>NM','None</a:t>
            </a:r>
            <a:r>
              <a:rPr lang="en-US" dirty="0"/>
              <a:t>', 'NY', 'OH', 'NV’, ‘MT’, ‘</a:t>
            </a:r>
            <a:r>
              <a:rPr lang="pl-PL" dirty="0"/>
              <a:t>WY</a:t>
            </a:r>
            <a:r>
              <a:rPr lang="en-US" dirty="0"/>
              <a:t>’, OK', 'OR', 'PA', 'RI', 'SD', 'TN', 'TX', '</a:t>
            </a:r>
            <a:r>
              <a:rPr lang="en-US" dirty="0" err="1"/>
              <a:t>UT','Emails</a:t>
            </a:r>
            <a:r>
              <a:rPr lang="en-US" dirty="0"/>
              <a:t> Sent’ plus a constant</a:t>
            </a:r>
          </a:p>
          <a:p>
            <a:r>
              <a:rPr lang="en-US" i="1" dirty="0"/>
              <a:t>Left out 'ND' for state, 'Event Day', 'Fiscal Year', 'Inactive Registrations', "Event Goal($)", 'Total Fees Paid', and ’Total Online Gifts($)', to account for dummy trap</a:t>
            </a:r>
          </a:p>
          <a:p>
            <a:endParaRPr lang="en-US" dirty="0"/>
          </a:p>
        </p:txBody>
      </p:sp>
    </p:spTree>
    <p:extLst>
      <p:ext uri="{BB962C8B-B14F-4D97-AF65-F5344CB8AC3E}">
        <p14:creationId xmlns:p14="http://schemas.microsoft.com/office/powerpoint/2010/main" val="261210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4351338"/>
          </a:xfrm>
        </p:spPr>
        <p:txBody>
          <a:bodyPr>
            <a:normAutofit/>
          </a:bodyPr>
          <a:lstStyle/>
          <a:p>
            <a:r>
              <a:rPr lang="en-US" dirty="0"/>
              <a:t>R-squared: 0.982</a:t>
            </a:r>
          </a:p>
          <a:p>
            <a:r>
              <a:rPr lang="en-US" dirty="0"/>
              <a:t>Adj. R-squared: 0.980</a:t>
            </a:r>
          </a:p>
          <a:p>
            <a:r>
              <a:rPr lang="en-US" dirty="0"/>
              <a:t>Following variables were significant at the 95% level.</a:t>
            </a:r>
          </a:p>
          <a:p>
            <a:endParaRPr lang="en-US" dirty="0"/>
          </a:p>
        </p:txBody>
      </p:sp>
      <p:pic>
        <p:nvPicPr>
          <p:cNvPr id="2" name="Picture 1">
            <a:extLst>
              <a:ext uri="{FF2B5EF4-FFF2-40B4-BE49-F238E27FC236}">
                <a16:creationId xmlns:a16="http://schemas.microsoft.com/office/drawing/2014/main" id="{FD153873-F792-4016-9732-C724BFF9DEEC}"/>
              </a:ext>
            </a:extLst>
          </p:cNvPr>
          <p:cNvPicPr>
            <a:picLocks noChangeAspect="1"/>
          </p:cNvPicPr>
          <p:nvPr/>
        </p:nvPicPr>
        <p:blipFill>
          <a:blip r:embed="rId2"/>
          <a:stretch>
            <a:fillRect/>
          </a:stretch>
        </p:blipFill>
        <p:spPr>
          <a:xfrm>
            <a:off x="1754589" y="2471766"/>
            <a:ext cx="6506102" cy="4386233"/>
          </a:xfrm>
          <a:prstGeom prst="rect">
            <a:avLst/>
          </a:prstGeom>
        </p:spPr>
      </p:pic>
    </p:spTree>
    <p:extLst>
      <p:ext uri="{BB962C8B-B14F-4D97-AF65-F5344CB8AC3E}">
        <p14:creationId xmlns:p14="http://schemas.microsoft.com/office/powerpoint/2010/main" val="365775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0903F72-5817-40A6-976A-8D98E60A41D5}"/>
              </a:ext>
            </a:extLst>
          </p:cNvPr>
          <p:cNvPicPr>
            <a:picLocks noChangeAspect="1"/>
          </p:cNvPicPr>
          <p:nvPr/>
        </p:nvPicPr>
        <p:blipFill>
          <a:blip r:embed="rId2"/>
          <a:stretch>
            <a:fillRect/>
          </a:stretch>
        </p:blipFill>
        <p:spPr>
          <a:xfrm>
            <a:off x="0" y="898355"/>
            <a:ext cx="11277600" cy="5629275"/>
          </a:xfrm>
          <a:prstGeom prst="rect">
            <a:avLst/>
          </a:prstGeom>
        </p:spPr>
      </p:pic>
    </p:spTree>
    <p:extLst>
      <p:ext uri="{BB962C8B-B14F-4D97-AF65-F5344CB8AC3E}">
        <p14:creationId xmlns:p14="http://schemas.microsoft.com/office/powerpoint/2010/main" val="1244082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ECEDF30-F940-4FDB-937A-068B4F88BA69}"/>
              </a:ext>
            </a:extLst>
          </p:cNvPr>
          <p:cNvPicPr>
            <a:picLocks noChangeAspect="1"/>
          </p:cNvPicPr>
          <p:nvPr/>
        </p:nvPicPr>
        <p:blipFill>
          <a:blip r:embed="rId2"/>
          <a:stretch>
            <a:fillRect/>
          </a:stretch>
        </p:blipFill>
        <p:spPr>
          <a:xfrm>
            <a:off x="423862" y="986346"/>
            <a:ext cx="11344275" cy="5524500"/>
          </a:xfrm>
          <a:prstGeom prst="rect">
            <a:avLst/>
          </a:prstGeom>
        </p:spPr>
      </p:pic>
    </p:spTree>
    <p:extLst>
      <p:ext uri="{BB962C8B-B14F-4D97-AF65-F5344CB8AC3E}">
        <p14:creationId xmlns:p14="http://schemas.microsoft.com/office/powerpoint/2010/main" val="1064158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p:txBody>
          <a:bodyPr>
            <a:normAutofit fontScale="62500" lnSpcReduction="20000"/>
          </a:bodyPr>
          <a:lstStyle/>
          <a:p>
            <a:r>
              <a:rPr lang="en-US" dirty="0"/>
              <a:t>y = 'Total of All Confirmed Gifts($)'</a:t>
            </a:r>
          </a:p>
          <a:p>
            <a:r>
              <a:rPr lang="en-US" dirty="0"/>
              <a:t>X = ‘Total From Participant($)’, "Total Not From Participant($)", 'Event Month’, 'Event Year’, 'Healthcare’, 'Engineering’, ’Information Technology (IT)’, ’Sales’, 'Executive/Management’, 'Education and Training’, 'Consulting’, 'Banking and Financial Services’, 'Accounting’, 'Legal and Paralegal’, 'Marketing’, 'Construction and Landscaping’, 'Real Estate, Rental, and Leasing’, 'Administrative, Support, and Clerical’, 'Science and Biotechnology’, 'Government’, ‘Insurance’, 'Manufacturing’, 'Retail/Wholesale’, 'Skilled Work and Trades’, 'Nonprofit’, 'Fire, Law Enforcement, and Security’, 'Human Resources’, 'Transportation and Warehousing’, 'Restaurant and Food Services’, 'Arts and Entertainment’, 'Homemaking’, 'Hotel, Gaming, Leisure, and Travel’, 'Media’, 'Architecture’, 'Environment’, 'Facilities, Maintenance, and Repair’, 'Telecommunications’, 'Oil and Gas’, 'Military’, 'Advertising’, 'Personal Care and Service’, 'Aviation and Airlines’, 'Aerospace and Defense’, 'Stock Broker/Investment Advisor’, 'Property Management’, 'Social Work’, 'Clergy’, 'Psychology’, 'Agriculture, Forestry, and Fishing’, 'Photography’, 'Publishing’, 'Technical Account Manager’, 'Retired’, 'Relative has MS’, 'None’, 'I have MS’, 'Parent has MS’, 'Spouse has MS’, 'Child has MS’, 'Sibling has MS’, 'TX', 'PA', 'NJ', 'CA','MN', 'NY', 'FL', 'MA', 'IL', 'MI', 'OH', 'NC', 'WA', 'CO', 'MO', 'UT', 'MD', 'VA', 'CT', 'AZ', 'GA', 'WI', 'KY', 'KS', 'TN', 'AL', 'AR', 'DE', 'NH', 'DC', 'IN', 'OK', 'IA', 'AK', 'RI', 'RI', 'NM', 'NE', 'NV', 'OR', 'MS', 'SD', 'WV', 'LA', 'ME', 'SC’, 'MT’, 'Family and Friends’, 'Corporate’, 'Organization (Clubs; Civic Groups; Place of Worship; etc.)’, 'Female’ plus a constant</a:t>
            </a:r>
          </a:p>
          <a:p>
            <a:r>
              <a:rPr lang="en-US" i="1" dirty="0"/>
              <a:t>#Left out 'Male' for gender, 'Student' for occupation, 'Other' for connection to MS, 'Other' for occupation, 'School' for team division, and 'ND' for state to account for dummy trap</a:t>
            </a:r>
            <a:endParaRPr lang="en-US" dirty="0"/>
          </a:p>
        </p:txBody>
      </p:sp>
    </p:spTree>
    <p:extLst>
      <p:ext uri="{BB962C8B-B14F-4D97-AF65-F5344CB8AC3E}">
        <p14:creationId xmlns:p14="http://schemas.microsoft.com/office/powerpoint/2010/main" val="2567435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4351338"/>
          </a:xfrm>
        </p:spPr>
        <p:txBody>
          <a:bodyPr>
            <a:normAutofit/>
          </a:bodyPr>
          <a:lstStyle/>
          <a:p>
            <a:r>
              <a:rPr lang="en-US" dirty="0"/>
              <a:t>R-squared: 0.989</a:t>
            </a:r>
          </a:p>
          <a:p>
            <a:r>
              <a:rPr lang="en-US" dirty="0"/>
              <a:t>Adj. R-squared: 0.989</a:t>
            </a:r>
          </a:p>
          <a:p>
            <a:r>
              <a:rPr lang="en-US" dirty="0"/>
              <a:t>BUT!!!!!!</a:t>
            </a:r>
          </a:p>
          <a:p>
            <a:endParaRPr lang="en-US" dirty="0"/>
          </a:p>
        </p:txBody>
      </p:sp>
      <p:pic>
        <p:nvPicPr>
          <p:cNvPr id="5" name="Picture 4">
            <a:extLst>
              <a:ext uri="{FF2B5EF4-FFF2-40B4-BE49-F238E27FC236}">
                <a16:creationId xmlns:a16="http://schemas.microsoft.com/office/drawing/2014/main" id="{37F543AF-069C-46DE-A49F-6D8330236E7E}"/>
              </a:ext>
            </a:extLst>
          </p:cNvPr>
          <p:cNvPicPr>
            <a:picLocks noChangeAspect="1"/>
          </p:cNvPicPr>
          <p:nvPr/>
        </p:nvPicPr>
        <p:blipFill>
          <a:blip r:embed="rId2"/>
          <a:stretch>
            <a:fillRect/>
          </a:stretch>
        </p:blipFill>
        <p:spPr>
          <a:xfrm>
            <a:off x="2555578" y="2290439"/>
            <a:ext cx="9278355" cy="4567561"/>
          </a:xfrm>
          <a:prstGeom prst="rect">
            <a:avLst/>
          </a:prstGeom>
        </p:spPr>
      </p:pic>
    </p:spTree>
    <p:extLst>
      <p:ext uri="{BB962C8B-B14F-4D97-AF65-F5344CB8AC3E}">
        <p14:creationId xmlns:p14="http://schemas.microsoft.com/office/powerpoint/2010/main" val="2553692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Revisions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2137808"/>
          </a:xfrm>
        </p:spPr>
        <p:txBody>
          <a:bodyPr>
            <a:normAutofit fontScale="92500" lnSpcReduction="20000"/>
          </a:bodyPr>
          <a:lstStyle/>
          <a:p>
            <a:r>
              <a:rPr lang="en-US" dirty="0"/>
              <a:t>Heteroskedasticity in residuals</a:t>
            </a:r>
            <a:endParaRPr lang="en-US" b="1" dirty="0"/>
          </a:p>
          <a:p>
            <a:r>
              <a:rPr lang="en-US" b="1" dirty="0"/>
              <a:t>Outliers</a:t>
            </a:r>
          </a:p>
          <a:p>
            <a:pPr lvl="1"/>
            <a:r>
              <a:rPr lang="en-US" dirty="0"/>
              <a:t>No outliers in the bottom of the distribution.</a:t>
            </a:r>
          </a:p>
          <a:p>
            <a:pPr lvl="1"/>
            <a:r>
              <a:rPr lang="en-US" b="1" dirty="0"/>
              <a:t>Total of All Confirmed Gifts-in-excess-of-1,700-will-be-eliminated-from-the-forecast.“</a:t>
            </a:r>
            <a:endParaRPr lang="en-US" dirty="0"/>
          </a:p>
          <a:p>
            <a:r>
              <a:rPr lang="en-US" dirty="0"/>
              <a:t>Revision Model had massive overestimation</a:t>
            </a:r>
          </a:p>
        </p:txBody>
      </p:sp>
      <p:pic>
        <p:nvPicPr>
          <p:cNvPr id="2" name="Picture 1">
            <a:extLst>
              <a:ext uri="{FF2B5EF4-FFF2-40B4-BE49-F238E27FC236}">
                <a16:creationId xmlns:a16="http://schemas.microsoft.com/office/drawing/2014/main" id="{C681D879-3E67-4712-97F5-4450F5AEF04B}"/>
              </a:ext>
            </a:extLst>
          </p:cNvPr>
          <p:cNvPicPr>
            <a:picLocks noChangeAspect="1"/>
          </p:cNvPicPr>
          <p:nvPr/>
        </p:nvPicPr>
        <p:blipFill>
          <a:blip r:embed="rId2"/>
          <a:stretch>
            <a:fillRect/>
          </a:stretch>
        </p:blipFill>
        <p:spPr>
          <a:xfrm>
            <a:off x="246609" y="3532285"/>
            <a:ext cx="6791418" cy="3324669"/>
          </a:xfrm>
          <a:prstGeom prst="rect">
            <a:avLst/>
          </a:prstGeom>
        </p:spPr>
      </p:pic>
      <p:pic>
        <p:nvPicPr>
          <p:cNvPr id="6" name="Picture 5">
            <a:extLst>
              <a:ext uri="{FF2B5EF4-FFF2-40B4-BE49-F238E27FC236}">
                <a16:creationId xmlns:a16="http://schemas.microsoft.com/office/drawing/2014/main" id="{2992C56F-EE20-4CB3-A12D-2144F18D541B}"/>
              </a:ext>
            </a:extLst>
          </p:cNvPr>
          <p:cNvPicPr>
            <a:picLocks noChangeAspect="1"/>
          </p:cNvPicPr>
          <p:nvPr/>
        </p:nvPicPr>
        <p:blipFill>
          <a:blip r:embed="rId3"/>
          <a:stretch>
            <a:fillRect/>
          </a:stretch>
        </p:blipFill>
        <p:spPr>
          <a:xfrm>
            <a:off x="6111043" y="3260027"/>
            <a:ext cx="5325878" cy="2578964"/>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0AE0C8F-4F50-41FA-8522-8F9304DB77B4}"/>
                  </a:ext>
                </a:extLst>
              </p14:cNvPr>
              <p14:cNvContentPartPr/>
              <p14:nvPr/>
            </p14:nvContentPartPr>
            <p14:xfrm>
              <a:off x="10509936" y="4633884"/>
              <a:ext cx="783936" cy="1121472"/>
            </p14:xfrm>
          </p:contentPart>
        </mc:Choice>
        <mc:Fallback xmlns="">
          <p:pic>
            <p:nvPicPr>
              <p:cNvPr id="8" name="Ink 7">
                <a:extLst>
                  <a:ext uri="{FF2B5EF4-FFF2-40B4-BE49-F238E27FC236}">
                    <a16:creationId xmlns:a16="http://schemas.microsoft.com/office/drawing/2014/main" id="{10AE0C8F-4F50-41FA-8522-8F9304DB77B4}"/>
                  </a:ext>
                </a:extLst>
              </p:cNvPr>
              <p:cNvPicPr/>
              <p:nvPr/>
            </p:nvPicPr>
            <p:blipFill>
              <a:blip r:embed="rId5"/>
              <a:stretch>
                <a:fillRect/>
              </a:stretch>
            </p:blipFill>
            <p:spPr>
              <a:xfrm>
                <a:off x="10502737" y="4626684"/>
                <a:ext cx="797973" cy="113551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D68141F-C314-4CA4-AD33-A8EF5509FF48}"/>
                  </a:ext>
                </a:extLst>
              </p14:cNvPr>
              <p14:cNvContentPartPr/>
              <p14:nvPr/>
            </p14:nvContentPartPr>
            <p14:xfrm>
              <a:off x="2300597" y="3480982"/>
              <a:ext cx="870708" cy="771421"/>
            </p14:xfrm>
          </p:contentPart>
        </mc:Choice>
        <mc:Fallback xmlns="">
          <p:pic>
            <p:nvPicPr>
              <p:cNvPr id="10" name="Ink 9">
                <a:extLst>
                  <a:ext uri="{FF2B5EF4-FFF2-40B4-BE49-F238E27FC236}">
                    <a16:creationId xmlns:a16="http://schemas.microsoft.com/office/drawing/2014/main" id="{7D68141F-C314-4CA4-AD33-A8EF5509FF48}"/>
                  </a:ext>
                </a:extLst>
              </p:cNvPr>
              <p:cNvPicPr/>
              <p:nvPr/>
            </p:nvPicPr>
            <p:blipFill>
              <a:blip r:embed="rId7"/>
              <a:stretch>
                <a:fillRect/>
              </a:stretch>
            </p:blipFill>
            <p:spPr>
              <a:xfrm>
                <a:off x="2293398" y="3473786"/>
                <a:ext cx="884746" cy="78545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5658D404-4A9D-46A7-9411-92D5B2BD2CF9}"/>
                  </a:ext>
                </a:extLst>
              </p14:cNvPr>
              <p14:cNvContentPartPr/>
              <p14:nvPr/>
            </p14:nvContentPartPr>
            <p14:xfrm>
              <a:off x="1846281" y="4456403"/>
              <a:ext cx="288" cy="288"/>
            </p14:xfrm>
          </p:contentPart>
        </mc:Choice>
        <mc:Fallback xmlns="">
          <p:pic>
            <p:nvPicPr>
              <p:cNvPr id="13" name="Ink 12">
                <a:extLst>
                  <a:ext uri="{FF2B5EF4-FFF2-40B4-BE49-F238E27FC236}">
                    <a16:creationId xmlns:a16="http://schemas.microsoft.com/office/drawing/2014/main" id="{5658D404-4A9D-46A7-9411-92D5B2BD2CF9}"/>
                  </a:ext>
                </a:extLst>
              </p:cNvPr>
              <p:cNvPicPr/>
              <p:nvPr/>
            </p:nvPicPr>
            <p:blipFill>
              <a:blip r:embed="rId9"/>
              <a:stretch>
                <a:fillRect/>
              </a:stretch>
            </p:blipFill>
            <p:spPr>
              <a:xfrm>
                <a:off x="1840521" y="4450643"/>
                <a:ext cx="11520" cy="11520"/>
              </a:xfrm>
              <a:prstGeom prst="rect">
                <a:avLst/>
              </a:prstGeom>
            </p:spPr>
          </p:pic>
        </mc:Fallback>
      </mc:AlternateContent>
    </p:spTree>
    <p:extLst>
      <p:ext uri="{BB962C8B-B14F-4D97-AF65-F5344CB8AC3E}">
        <p14:creationId xmlns:p14="http://schemas.microsoft.com/office/powerpoint/2010/main" val="2641424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Revisions Part 2</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5591222"/>
          </a:xfrm>
        </p:spPr>
        <p:txBody>
          <a:bodyPr>
            <a:normAutofit/>
          </a:bodyPr>
          <a:lstStyle/>
          <a:p>
            <a:r>
              <a:rPr lang="en-US" dirty="0">
                <a:latin typeface="ArialMT"/>
              </a:rPr>
              <a:t>Residuals shape show multiple linear lines with negative slope. </a:t>
            </a:r>
          </a:p>
          <a:p>
            <a:r>
              <a:rPr lang="en-US" dirty="0"/>
              <a:t>Raw data examination exposed 2,706 observations where the Total Not From Participant exceeded the Total of All Confirmed Gifts.</a:t>
            </a:r>
          </a:p>
          <a:p>
            <a:pPr lvl="1"/>
            <a:r>
              <a:rPr lang="en-US" dirty="0"/>
              <a:t>These occurrences will be dropped and the 2nd model run again.</a:t>
            </a:r>
          </a:p>
          <a:p>
            <a:pPr lvl="1"/>
            <a:endParaRPr lang="en-US" dirty="0"/>
          </a:p>
          <a:p>
            <a:r>
              <a:rPr lang="en-US" dirty="0"/>
              <a:t>These adjustments yielded Adjusted R^2 of 0.957.</a:t>
            </a:r>
          </a:p>
          <a:p>
            <a:endParaRPr 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5658D404-4A9D-46A7-9411-92D5B2BD2CF9}"/>
                  </a:ext>
                </a:extLst>
              </p14:cNvPr>
              <p14:cNvContentPartPr/>
              <p14:nvPr/>
            </p14:nvContentPartPr>
            <p14:xfrm>
              <a:off x="1846281" y="4456403"/>
              <a:ext cx="288" cy="288"/>
            </p14:xfrm>
          </p:contentPart>
        </mc:Choice>
        <mc:Fallback xmlns="">
          <p:pic>
            <p:nvPicPr>
              <p:cNvPr id="13" name="Ink 12">
                <a:extLst>
                  <a:ext uri="{FF2B5EF4-FFF2-40B4-BE49-F238E27FC236}">
                    <a16:creationId xmlns:a16="http://schemas.microsoft.com/office/drawing/2014/main" id="{5658D404-4A9D-46A7-9411-92D5B2BD2CF9}"/>
                  </a:ext>
                </a:extLst>
              </p:cNvPr>
              <p:cNvPicPr/>
              <p:nvPr/>
            </p:nvPicPr>
            <p:blipFill>
              <a:blip r:embed="rId3"/>
              <a:stretch>
                <a:fillRect/>
              </a:stretch>
            </p:blipFill>
            <p:spPr>
              <a:xfrm>
                <a:off x="1840521" y="4450643"/>
                <a:ext cx="11520" cy="11520"/>
              </a:xfrm>
              <a:prstGeom prst="rect">
                <a:avLst/>
              </a:prstGeom>
            </p:spPr>
          </p:pic>
        </mc:Fallback>
      </mc:AlternateContent>
      <p:pic>
        <p:nvPicPr>
          <p:cNvPr id="5" name="Picture 4">
            <a:extLst>
              <a:ext uri="{FF2B5EF4-FFF2-40B4-BE49-F238E27FC236}">
                <a16:creationId xmlns:a16="http://schemas.microsoft.com/office/drawing/2014/main" id="{E38A2B6A-D58B-426A-AEBC-7CCF4D880F3B}"/>
              </a:ext>
            </a:extLst>
          </p:cNvPr>
          <p:cNvPicPr>
            <a:picLocks noChangeAspect="1"/>
          </p:cNvPicPr>
          <p:nvPr/>
        </p:nvPicPr>
        <p:blipFill>
          <a:blip r:embed="rId4"/>
          <a:stretch>
            <a:fillRect/>
          </a:stretch>
        </p:blipFill>
        <p:spPr>
          <a:xfrm>
            <a:off x="2405849" y="1362514"/>
            <a:ext cx="8690776" cy="4866835"/>
          </a:xfrm>
          <a:prstGeom prst="rect">
            <a:avLst/>
          </a:prstGeom>
        </p:spPr>
      </p:pic>
    </p:spTree>
    <p:extLst>
      <p:ext uri="{BB962C8B-B14F-4D97-AF65-F5344CB8AC3E}">
        <p14:creationId xmlns:p14="http://schemas.microsoft.com/office/powerpoint/2010/main" val="1722650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Revisions Part 2</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5658D404-4A9D-46A7-9411-92D5B2BD2CF9}"/>
                  </a:ext>
                </a:extLst>
              </p14:cNvPr>
              <p14:cNvContentPartPr/>
              <p14:nvPr/>
            </p14:nvContentPartPr>
            <p14:xfrm>
              <a:off x="1846281" y="4456403"/>
              <a:ext cx="288" cy="288"/>
            </p14:xfrm>
          </p:contentPart>
        </mc:Choice>
        <mc:Fallback xmlns="">
          <p:pic>
            <p:nvPicPr>
              <p:cNvPr id="13" name="Ink 12">
                <a:extLst>
                  <a:ext uri="{FF2B5EF4-FFF2-40B4-BE49-F238E27FC236}">
                    <a16:creationId xmlns:a16="http://schemas.microsoft.com/office/drawing/2014/main" id="{5658D404-4A9D-46A7-9411-92D5B2BD2CF9}"/>
                  </a:ext>
                </a:extLst>
              </p:cNvPr>
              <p:cNvPicPr/>
              <p:nvPr/>
            </p:nvPicPr>
            <p:blipFill>
              <a:blip r:embed="rId3"/>
              <a:stretch>
                <a:fillRect/>
              </a:stretch>
            </p:blipFill>
            <p:spPr>
              <a:xfrm>
                <a:off x="1840521" y="4450643"/>
                <a:ext cx="11520" cy="11520"/>
              </a:xfrm>
              <a:prstGeom prst="rect">
                <a:avLst/>
              </a:prstGeom>
            </p:spPr>
          </p:pic>
        </mc:Fallback>
      </mc:AlternateContent>
      <p:pic>
        <p:nvPicPr>
          <p:cNvPr id="5" name="Picture 4">
            <a:extLst>
              <a:ext uri="{FF2B5EF4-FFF2-40B4-BE49-F238E27FC236}">
                <a16:creationId xmlns:a16="http://schemas.microsoft.com/office/drawing/2014/main" id="{E38A2B6A-D58B-426A-AEBC-7CCF4D880F3B}"/>
              </a:ext>
            </a:extLst>
          </p:cNvPr>
          <p:cNvPicPr>
            <a:picLocks noChangeAspect="1"/>
          </p:cNvPicPr>
          <p:nvPr/>
        </p:nvPicPr>
        <p:blipFill>
          <a:blip r:embed="rId4"/>
          <a:stretch>
            <a:fillRect/>
          </a:stretch>
        </p:blipFill>
        <p:spPr>
          <a:xfrm>
            <a:off x="568172" y="1437986"/>
            <a:ext cx="8690776" cy="4866835"/>
          </a:xfrm>
          <a:prstGeom prst="rect">
            <a:avLst/>
          </a:prstGeom>
        </p:spPr>
      </p:pic>
      <p:sp>
        <p:nvSpPr>
          <p:cNvPr id="8" name="TextBox 7">
            <a:extLst>
              <a:ext uri="{FF2B5EF4-FFF2-40B4-BE49-F238E27FC236}">
                <a16:creationId xmlns:a16="http://schemas.microsoft.com/office/drawing/2014/main" id="{E5CDBEC0-62AF-4900-B9E9-E8AFEF460794}"/>
              </a:ext>
            </a:extLst>
          </p:cNvPr>
          <p:cNvSpPr txBox="1"/>
          <p:nvPr/>
        </p:nvSpPr>
        <p:spPr>
          <a:xfrm>
            <a:off x="710142" y="1058843"/>
            <a:ext cx="5415521" cy="369332"/>
          </a:xfrm>
          <a:prstGeom prst="rect">
            <a:avLst/>
          </a:prstGeom>
          <a:noFill/>
        </p:spPr>
        <p:txBody>
          <a:bodyPr wrap="none" rtlCol="0">
            <a:spAutoFit/>
          </a:bodyPr>
          <a:lstStyle/>
          <a:p>
            <a:r>
              <a:rPr lang="en-US" dirty="0"/>
              <a:t>The following variables were significant at the 95% level</a:t>
            </a:r>
          </a:p>
        </p:txBody>
      </p:sp>
    </p:spTree>
    <p:extLst>
      <p:ext uri="{BB962C8B-B14F-4D97-AF65-F5344CB8AC3E}">
        <p14:creationId xmlns:p14="http://schemas.microsoft.com/office/powerpoint/2010/main" val="1071369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1A296E-DF06-43BC-B8AA-47550F6FACA5}"/>
              </a:ext>
            </a:extLst>
          </p:cNvPr>
          <p:cNvPicPr>
            <a:picLocks noChangeAspect="1"/>
          </p:cNvPicPr>
          <p:nvPr/>
        </p:nvPicPr>
        <p:blipFill>
          <a:blip r:embed="rId2"/>
          <a:stretch>
            <a:fillRect/>
          </a:stretch>
        </p:blipFill>
        <p:spPr>
          <a:xfrm>
            <a:off x="1121777" y="1147665"/>
            <a:ext cx="9877425" cy="5553075"/>
          </a:xfrm>
          <a:prstGeom prst="rect">
            <a:avLst/>
          </a:prstGeom>
        </p:spPr>
      </p:pic>
      <p:sp>
        <p:nvSpPr>
          <p:cNvPr id="4" name="Title 3">
            <a:extLst>
              <a:ext uri="{FF2B5EF4-FFF2-40B4-BE49-F238E27FC236}">
                <a16:creationId xmlns:a16="http://schemas.microsoft.com/office/drawing/2014/main" id="{DFE987B4-87DD-46F4-9C87-D5485F2B7083}"/>
              </a:ext>
            </a:extLst>
          </p:cNvPr>
          <p:cNvSpPr txBox="1">
            <a:spLocks/>
          </p:cNvSpPr>
          <p:nvPr/>
        </p:nvSpPr>
        <p:spPr>
          <a:xfrm>
            <a:off x="0" y="0"/>
            <a:ext cx="6835806" cy="114766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Participants-  Revisions Part 2</a:t>
            </a:r>
            <a:endParaRPr lang="en-US" dirty="0"/>
          </a:p>
        </p:txBody>
      </p:sp>
      <p:sp>
        <p:nvSpPr>
          <p:cNvPr id="6" name="TextBox 5">
            <a:extLst>
              <a:ext uri="{FF2B5EF4-FFF2-40B4-BE49-F238E27FC236}">
                <a16:creationId xmlns:a16="http://schemas.microsoft.com/office/drawing/2014/main" id="{1E0ACEE9-CDB5-47DE-A457-211B83766DEE}"/>
              </a:ext>
            </a:extLst>
          </p:cNvPr>
          <p:cNvSpPr txBox="1"/>
          <p:nvPr/>
        </p:nvSpPr>
        <p:spPr>
          <a:xfrm>
            <a:off x="644968" y="701336"/>
            <a:ext cx="3196260" cy="369332"/>
          </a:xfrm>
          <a:prstGeom prst="rect">
            <a:avLst/>
          </a:prstGeom>
          <a:noFill/>
        </p:spPr>
        <p:txBody>
          <a:bodyPr wrap="none" rtlCol="0">
            <a:spAutoFit/>
          </a:bodyPr>
          <a:lstStyle/>
          <a:p>
            <a:r>
              <a:rPr lang="en-US" dirty="0"/>
              <a:t>Significant at the 95% level </a:t>
            </a:r>
            <a:r>
              <a:rPr lang="en-US" dirty="0" err="1"/>
              <a:t>Cont</a:t>
            </a:r>
            <a:endParaRPr lang="en-US" dirty="0"/>
          </a:p>
        </p:txBody>
      </p:sp>
    </p:spTree>
    <p:extLst>
      <p:ext uri="{BB962C8B-B14F-4D97-AF65-F5344CB8AC3E}">
        <p14:creationId xmlns:p14="http://schemas.microsoft.com/office/powerpoint/2010/main" val="13613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rmAutofit fontScale="85000" lnSpcReduction="20000"/>
          </a:bodyPr>
          <a:lstStyle/>
          <a:p>
            <a:pPr marL="0" indent="0">
              <a:buNone/>
            </a:pPr>
            <a:r>
              <a:rPr lang="en-US" b="1" dirty="0"/>
              <a:t>FIRST PRIORITY: CORPORATE ACQUISITION</a:t>
            </a:r>
          </a:p>
          <a:p>
            <a:r>
              <a:rPr lang="en-US" dirty="0"/>
              <a:t>What are the greatest growth opportunities for new corporate teams?</a:t>
            </a:r>
          </a:p>
          <a:p>
            <a:r>
              <a:rPr lang="en-US" dirty="0"/>
              <a:t>Can we apply those opportunities to specific rides/markets, especially our biggest events?</a:t>
            </a:r>
          </a:p>
          <a:p>
            <a:r>
              <a:rPr lang="en-US" dirty="0"/>
              <a:t>What industries have had the strongest involvement in Bike MS in the last five years?</a:t>
            </a:r>
          </a:p>
          <a:p>
            <a:r>
              <a:rPr lang="en-US" dirty="0"/>
              <a:t>What occupations were responsible for most of our fundraising?</a:t>
            </a:r>
          </a:p>
          <a:p>
            <a:r>
              <a:rPr lang="en-US" dirty="0"/>
              <a:t>Can we tie together these industries and occupations to identify gaps/opportunities?</a:t>
            </a:r>
          </a:p>
          <a:p>
            <a:r>
              <a:rPr lang="en-US" dirty="0"/>
              <a:t>What is the common denominator for our top performing corporate teams? (Is it industry, culture, executive involvement, connection to MS, other?)</a:t>
            </a:r>
          </a:p>
          <a:p>
            <a:r>
              <a:rPr lang="en-US" dirty="0"/>
              <a:t>Can we quantify the effect competing events are having in our top markets?</a:t>
            </a:r>
          </a:p>
          <a:p>
            <a:endParaRPr lang="en-US" dirty="0"/>
          </a:p>
        </p:txBody>
      </p:sp>
    </p:spTree>
    <p:extLst>
      <p:ext uri="{BB962C8B-B14F-4D97-AF65-F5344CB8AC3E}">
        <p14:creationId xmlns:p14="http://schemas.microsoft.com/office/powerpoint/2010/main" val="1020367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987B4-87DD-46F4-9C87-D5485F2B7083}"/>
              </a:ext>
            </a:extLst>
          </p:cNvPr>
          <p:cNvSpPr txBox="1">
            <a:spLocks/>
          </p:cNvSpPr>
          <p:nvPr/>
        </p:nvSpPr>
        <p:spPr>
          <a:xfrm>
            <a:off x="0" y="0"/>
            <a:ext cx="6835806" cy="114766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Participants-  Revisions Part 2</a:t>
            </a:r>
            <a:endParaRPr lang="en-US" dirty="0"/>
          </a:p>
        </p:txBody>
      </p:sp>
      <p:pic>
        <p:nvPicPr>
          <p:cNvPr id="2" name="Picture 1">
            <a:extLst>
              <a:ext uri="{FF2B5EF4-FFF2-40B4-BE49-F238E27FC236}">
                <a16:creationId xmlns:a16="http://schemas.microsoft.com/office/drawing/2014/main" id="{0305CE4F-58FC-4D96-8455-596D3F64D274}"/>
              </a:ext>
            </a:extLst>
          </p:cNvPr>
          <p:cNvPicPr>
            <a:picLocks noChangeAspect="1"/>
          </p:cNvPicPr>
          <p:nvPr/>
        </p:nvPicPr>
        <p:blipFill>
          <a:blip r:embed="rId2"/>
          <a:stretch>
            <a:fillRect/>
          </a:stretch>
        </p:blipFill>
        <p:spPr>
          <a:xfrm>
            <a:off x="226165" y="834501"/>
            <a:ext cx="11592971" cy="5783802"/>
          </a:xfrm>
          <a:prstGeom prst="rect">
            <a:avLst/>
          </a:prstGeom>
        </p:spPr>
      </p:pic>
    </p:spTree>
    <p:extLst>
      <p:ext uri="{BB962C8B-B14F-4D97-AF65-F5344CB8AC3E}">
        <p14:creationId xmlns:p14="http://schemas.microsoft.com/office/powerpoint/2010/main" val="3560874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088E1-4B77-4355-BD84-03B5EEE0238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655EC05-4DAA-4DC6-BF4F-123E5C10A792}"/>
              </a:ext>
            </a:extLst>
          </p:cNvPr>
          <p:cNvPicPr>
            <a:picLocks noChangeAspect="1"/>
          </p:cNvPicPr>
          <p:nvPr/>
        </p:nvPicPr>
        <p:blipFill>
          <a:blip r:embed="rId2"/>
          <a:stretch>
            <a:fillRect/>
          </a:stretch>
        </p:blipFill>
        <p:spPr>
          <a:xfrm>
            <a:off x="545236" y="1315383"/>
            <a:ext cx="10963275" cy="5371822"/>
          </a:xfrm>
          <a:prstGeom prst="rect">
            <a:avLst/>
          </a:prstGeom>
        </p:spPr>
      </p:pic>
      <p:sp>
        <p:nvSpPr>
          <p:cNvPr id="5" name="Title 3">
            <a:extLst>
              <a:ext uri="{FF2B5EF4-FFF2-40B4-BE49-F238E27FC236}">
                <a16:creationId xmlns:a16="http://schemas.microsoft.com/office/drawing/2014/main" id="{ADC038E4-E7BC-4E5C-A3C2-994D039DADD6}"/>
              </a:ext>
            </a:extLst>
          </p:cNvPr>
          <p:cNvSpPr txBox="1">
            <a:spLocks/>
          </p:cNvSpPr>
          <p:nvPr/>
        </p:nvSpPr>
        <p:spPr>
          <a:xfrm>
            <a:off x="0" y="0"/>
            <a:ext cx="5257800" cy="1054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Donations</a:t>
            </a:r>
            <a:endParaRPr lang="en-US" dirty="0"/>
          </a:p>
        </p:txBody>
      </p:sp>
    </p:spTree>
    <p:extLst>
      <p:ext uri="{BB962C8B-B14F-4D97-AF65-F5344CB8AC3E}">
        <p14:creationId xmlns:p14="http://schemas.microsoft.com/office/powerpoint/2010/main" val="4200906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054359"/>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53818CA-1BA7-4AB1-8A15-9BBFAD9CE659}"/>
              </a:ext>
            </a:extLst>
          </p:cNvPr>
          <p:cNvSpPr>
            <a:spLocks noGrp="1"/>
          </p:cNvSpPr>
          <p:nvPr>
            <p:ph idx="1"/>
          </p:nvPr>
        </p:nvSpPr>
        <p:spPr>
          <a:xfrm>
            <a:off x="838200" y="932155"/>
            <a:ext cx="10515600" cy="5244808"/>
          </a:xfrm>
        </p:spPr>
        <p:txBody>
          <a:bodyPr>
            <a:normAutofit fontScale="77500" lnSpcReduction="20000"/>
          </a:bodyPr>
          <a:lstStyle/>
          <a:p>
            <a:r>
              <a:rPr lang="en-US" dirty="0"/>
              <a:t>The residuals shape shows multiple horizontal lines with a positive slope. </a:t>
            </a:r>
          </a:p>
          <a:p>
            <a:r>
              <a:rPr lang="en-US" dirty="0"/>
              <a:t>Scatter plot of actual and predicted gift amounts, the pattern of multiple vertical lines at multiple gift value points is obvious. </a:t>
            </a:r>
          </a:p>
          <a:p>
            <a:pPr lvl="1"/>
            <a:r>
              <a:rPr lang="en-US" dirty="0"/>
              <a:t>Likely instances of donors giving set amounts, or constant values regardless of the independent variables. </a:t>
            </a:r>
          </a:p>
          <a:p>
            <a:r>
              <a:rPr lang="en-US" dirty="0"/>
              <a:t>Further investigation: Gifts in the data are given as online or offline. </a:t>
            </a:r>
          </a:p>
          <a:p>
            <a:pPr lvl="1"/>
            <a:r>
              <a:rPr lang="en-US" dirty="0"/>
              <a:t>The answer is that people do give the fixed amounts observed both offline and online. For both, the 25% quartile was 25, the 50% quartile was 50, and the 75% quartile was 100.</a:t>
            </a:r>
          </a:p>
          <a:p>
            <a:r>
              <a:rPr lang="en-US" dirty="0"/>
              <a:t>Perhaps the way forward would be to group gifts into gift amount buckets and attempted to identify those donors most associated with each bucket.</a:t>
            </a:r>
          </a:p>
          <a:p>
            <a:pPr lvl="1"/>
            <a:r>
              <a:rPr lang="en-US" dirty="0"/>
              <a:t>Less than 25 (0+(gift amount/25))</a:t>
            </a:r>
          </a:p>
          <a:p>
            <a:pPr lvl="1"/>
            <a:r>
              <a:rPr lang="en-US" dirty="0"/>
              <a:t>25 to 50 (1+(gift amount/50))</a:t>
            </a:r>
          </a:p>
          <a:p>
            <a:pPr lvl="1"/>
            <a:r>
              <a:rPr lang="en-US" dirty="0"/>
              <a:t>51 to 100 (2+(gift amount/100))</a:t>
            </a:r>
          </a:p>
          <a:p>
            <a:pPr lvl="1"/>
            <a:r>
              <a:rPr lang="en-US" dirty="0"/>
              <a:t>Over 100 (3+(gift amount/150000))</a:t>
            </a:r>
          </a:p>
          <a:p>
            <a:pPr lvl="1"/>
            <a:r>
              <a:rPr lang="en-US" dirty="0"/>
              <a:t>150,000 was used to index the last bucket since the max gift was 149,170</a:t>
            </a:r>
          </a:p>
          <a:p>
            <a:pPr lvl="1"/>
            <a:r>
              <a:rPr lang="en-US" dirty="0"/>
              <a:t>This calculation should both help identify buckets but also have a weight to indicate if a donor is more likely to give 25 or 50 than a simple '1' would provide.</a:t>
            </a:r>
          </a:p>
          <a:p>
            <a:r>
              <a:rPr lang="en-US" dirty="0"/>
              <a:t>Modifications made to raw data to calculate index.</a:t>
            </a:r>
          </a:p>
        </p:txBody>
      </p:sp>
    </p:spTree>
    <p:extLst>
      <p:ext uri="{BB962C8B-B14F-4D97-AF65-F5344CB8AC3E}">
        <p14:creationId xmlns:p14="http://schemas.microsoft.com/office/powerpoint/2010/main" val="4187704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088E1-4B77-4355-BD84-03B5EEE02387}"/>
              </a:ext>
            </a:extLst>
          </p:cNvPr>
          <p:cNvSpPr>
            <a:spLocks noGrp="1"/>
          </p:cNvSpPr>
          <p:nvPr>
            <p:ph idx="1"/>
          </p:nvPr>
        </p:nvSpPr>
        <p:spPr/>
        <p:txBody>
          <a:bodyPr/>
          <a:lstStyle/>
          <a:p>
            <a:endParaRPr lang="en-US"/>
          </a:p>
        </p:txBody>
      </p:sp>
      <p:sp>
        <p:nvSpPr>
          <p:cNvPr id="5" name="Title 3">
            <a:extLst>
              <a:ext uri="{FF2B5EF4-FFF2-40B4-BE49-F238E27FC236}">
                <a16:creationId xmlns:a16="http://schemas.microsoft.com/office/drawing/2014/main" id="{ADC038E4-E7BC-4E5C-A3C2-994D039DADD6}"/>
              </a:ext>
            </a:extLst>
          </p:cNvPr>
          <p:cNvSpPr txBox="1">
            <a:spLocks/>
          </p:cNvSpPr>
          <p:nvPr/>
        </p:nvSpPr>
        <p:spPr>
          <a:xfrm>
            <a:off x="0" y="0"/>
            <a:ext cx="5257800" cy="1054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Donations</a:t>
            </a:r>
            <a:endParaRPr lang="en-US" dirty="0"/>
          </a:p>
        </p:txBody>
      </p:sp>
      <p:pic>
        <p:nvPicPr>
          <p:cNvPr id="2" name="Picture 1">
            <a:extLst>
              <a:ext uri="{FF2B5EF4-FFF2-40B4-BE49-F238E27FC236}">
                <a16:creationId xmlns:a16="http://schemas.microsoft.com/office/drawing/2014/main" id="{C1904732-BBB0-4B02-8B7F-F7AE4FA153C8}"/>
              </a:ext>
            </a:extLst>
          </p:cNvPr>
          <p:cNvPicPr>
            <a:picLocks noChangeAspect="1"/>
          </p:cNvPicPr>
          <p:nvPr/>
        </p:nvPicPr>
        <p:blipFill>
          <a:blip r:embed="rId2"/>
          <a:stretch>
            <a:fillRect/>
          </a:stretch>
        </p:blipFill>
        <p:spPr>
          <a:xfrm>
            <a:off x="442912" y="830247"/>
            <a:ext cx="11306175" cy="5676900"/>
          </a:xfrm>
          <a:prstGeom prst="rect">
            <a:avLst/>
          </a:prstGeom>
        </p:spPr>
      </p:pic>
    </p:spTree>
    <p:extLst>
      <p:ext uri="{BB962C8B-B14F-4D97-AF65-F5344CB8AC3E}">
        <p14:creationId xmlns:p14="http://schemas.microsoft.com/office/powerpoint/2010/main" val="3495065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054359"/>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53818CA-1BA7-4AB1-8A15-9BBFAD9CE659}"/>
              </a:ext>
            </a:extLst>
          </p:cNvPr>
          <p:cNvSpPr>
            <a:spLocks noGrp="1"/>
          </p:cNvSpPr>
          <p:nvPr>
            <p:ph idx="1"/>
          </p:nvPr>
        </p:nvSpPr>
        <p:spPr>
          <a:xfrm>
            <a:off x="838200" y="932155"/>
            <a:ext cx="10515600" cy="5244808"/>
          </a:xfrm>
        </p:spPr>
        <p:txBody>
          <a:bodyPr>
            <a:normAutofit/>
          </a:bodyPr>
          <a:lstStyle/>
          <a:p>
            <a:r>
              <a:rPr lang="en-US" dirty="0"/>
              <a:t>Managed to isolate the lump sums donors give, but with an r^2 below 5%, there is very little explained by the.</a:t>
            </a:r>
          </a:p>
          <a:p>
            <a:endParaRPr lang="en-US" dirty="0"/>
          </a:p>
          <a:p>
            <a:pPr marL="0" indent="0">
              <a:buNone/>
            </a:pPr>
            <a:r>
              <a:rPr lang="en-US" b="1" dirty="0"/>
              <a:t>Model No Longer Pursued</a:t>
            </a:r>
          </a:p>
          <a:p>
            <a:r>
              <a:rPr lang="en-US" dirty="0"/>
              <a:t>Given the results of the donors data and the donors relevance only to the "FINALLY: As you studied this data, is there something else that came up as an insight into our operations that the questions above do not capture?" of the project, there is little gained by evaluating this model further.</a:t>
            </a:r>
          </a:p>
        </p:txBody>
      </p:sp>
    </p:spTree>
    <p:extLst>
      <p:ext uri="{BB962C8B-B14F-4D97-AF65-F5344CB8AC3E}">
        <p14:creationId xmlns:p14="http://schemas.microsoft.com/office/powerpoint/2010/main" val="160456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9C-B4D7-48C7-811C-5E52C5D3EAF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87CAA1E-3CFE-4F02-985D-AC1F9577B8DA}"/>
              </a:ext>
            </a:extLst>
          </p:cNvPr>
          <p:cNvSpPr>
            <a:spLocks noGrp="1"/>
          </p:cNvSpPr>
          <p:nvPr>
            <p:ph type="subTitle" idx="1"/>
          </p:nvPr>
        </p:nvSpPr>
        <p:spPr/>
        <p:txBody>
          <a:bodyPr/>
          <a:lstStyle/>
          <a:p>
            <a:r>
              <a:rPr lang="en-US" dirty="0"/>
              <a:t>Jeff Mills</a:t>
            </a:r>
          </a:p>
          <a:p>
            <a:endParaRPr lang="en-US" dirty="0"/>
          </a:p>
          <a:p>
            <a:r>
              <a:rPr lang="en-US" dirty="0">
                <a:hlinkClick r:id="rId2"/>
              </a:rPr>
              <a:t>https://github.com/mills-jeffreyb/GENBA894</a:t>
            </a:r>
            <a:endParaRPr lang="en-US" dirty="0"/>
          </a:p>
          <a:p>
            <a:endParaRPr lang="en-US" dirty="0"/>
          </a:p>
        </p:txBody>
      </p:sp>
    </p:spTree>
    <p:extLst>
      <p:ext uri="{BB962C8B-B14F-4D97-AF65-F5344CB8AC3E}">
        <p14:creationId xmlns:p14="http://schemas.microsoft.com/office/powerpoint/2010/main" val="176925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a:xfrm>
            <a:off x="838200" y="1455576"/>
            <a:ext cx="10515600" cy="4721387"/>
          </a:xfrm>
        </p:spPr>
        <p:txBody>
          <a:bodyPr>
            <a:normAutofit fontScale="77500" lnSpcReduction="20000"/>
          </a:bodyPr>
          <a:lstStyle/>
          <a:p>
            <a:pPr marL="0" indent="0">
              <a:buNone/>
            </a:pPr>
            <a:r>
              <a:rPr lang="en-US" b="1" dirty="0"/>
              <a:t>SECOND PRIORITY: DIGITAL/SOCIAL ACQUISITION</a:t>
            </a:r>
          </a:p>
          <a:p>
            <a:r>
              <a:rPr lang="en-US" dirty="0"/>
              <a:t>What are the greatest opportunities for digital marketing investments? Where have we seen the greatest ROI?</a:t>
            </a:r>
          </a:p>
          <a:p>
            <a:r>
              <a:rPr lang="en-US" dirty="0"/>
              <a:t>Once someone is registered, what tactics and behaviors drive fundraising, and at what times leading up to the event?</a:t>
            </a:r>
          </a:p>
          <a:p>
            <a:r>
              <a:rPr lang="en-US" dirty="0"/>
              <a:t>What behavioral data do you see about usage of our fundraising tools and how it may or may not relate to performance of top fundraisers?</a:t>
            </a:r>
          </a:p>
          <a:p>
            <a:r>
              <a:rPr lang="en-US" dirty="0"/>
              <a:t>Despite increasing our digital advertising spend, acquisition continues to trend downward overall. Why? Is it an issue of needing more traffic, better targeting, or a conversion rate issue that needs to be addressed through the registration process? What can we do to reverse the trend? </a:t>
            </a:r>
          </a:p>
          <a:p>
            <a:pPr marL="0" indent="0">
              <a:buNone/>
            </a:pPr>
            <a:endParaRPr lang="en-US" b="1" dirty="0"/>
          </a:p>
          <a:p>
            <a:pPr marL="0" indent="0">
              <a:buNone/>
            </a:pPr>
            <a:r>
              <a:rPr lang="en-US" b="1" dirty="0"/>
              <a:t>FINALLY:</a:t>
            </a:r>
          </a:p>
          <a:p>
            <a:r>
              <a:rPr lang="en-US" dirty="0"/>
              <a:t>As you studied this data, is there something else that came up as an insight into our operations that the questions above do not capture?</a:t>
            </a:r>
          </a:p>
        </p:txBody>
      </p:sp>
    </p:spTree>
    <p:extLst>
      <p:ext uri="{BB962C8B-B14F-4D97-AF65-F5344CB8AC3E}">
        <p14:creationId xmlns:p14="http://schemas.microsoft.com/office/powerpoint/2010/main" val="233191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Autofit/>
          </a:bodyPr>
          <a:lstStyle/>
          <a:p>
            <a:r>
              <a:rPr lang="en-US" sz="2000" dirty="0"/>
              <a:t>Donations </a:t>
            </a:r>
            <a:r>
              <a:rPr lang="en-US" sz="2000" dirty="0">
                <a:hlinkClick r:id="rId2"/>
              </a:rPr>
              <a:t>2013-2017 Bike Donations.csv</a:t>
            </a:r>
            <a:endParaRPr lang="en-US" sz="2000" dirty="0"/>
          </a:p>
          <a:p>
            <a:r>
              <a:rPr lang="en-US" sz="2000" dirty="0"/>
              <a:t>Events </a:t>
            </a:r>
            <a:r>
              <a:rPr lang="en-US" sz="2000" dirty="0">
                <a:hlinkClick r:id="rId3"/>
              </a:rPr>
              <a:t>2013-2017 Bike Events.csv</a:t>
            </a:r>
            <a:r>
              <a:rPr lang="en-US" sz="2000" dirty="0"/>
              <a:t> </a:t>
            </a:r>
          </a:p>
          <a:p>
            <a:r>
              <a:rPr lang="en-US" sz="2000" dirty="0"/>
              <a:t>Participants </a:t>
            </a:r>
            <a:r>
              <a:rPr lang="en-US" sz="2000" dirty="0">
                <a:hlinkClick r:id="rId4"/>
              </a:rPr>
              <a:t>2013-2017 Bike MS Participants.csv</a:t>
            </a:r>
            <a:r>
              <a:rPr lang="en-US" sz="2000" dirty="0"/>
              <a:t> </a:t>
            </a:r>
          </a:p>
          <a:p>
            <a:r>
              <a:rPr lang="en-US" sz="2000" dirty="0"/>
              <a:t>Bike Teams </a:t>
            </a:r>
            <a:r>
              <a:rPr lang="en-US" sz="2000" dirty="0">
                <a:hlinkClick r:id="rId5"/>
              </a:rPr>
              <a:t>2013-2017 Bike Teams.csv</a:t>
            </a:r>
            <a:r>
              <a:rPr lang="en-US" sz="2000" dirty="0"/>
              <a:t> </a:t>
            </a:r>
          </a:p>
          <a:p>
            <a:r>
              <a:rPr lang="en-US" sz="2000" dirty="0"/>
              <a:t>National Teams </a:t>
            </a:r>
            <a:r>
              <a:rPr lang="en-US" sz="2000" dirty="0">
                <a:hlinkClick r:id="rId6"/>
              </a:rPr>
              <a:t>2013-2017 National Team Activity.xlsx</a:t>
            </a:r>
            <a:r>
              <a:rPr lang="en-US" sz="2000" dirty="0"/>
              <a:t> </a:t>
            </a:r>
          </a:p>
          <a:p>
            <a:r>
              <a:rPr lang="en-US" sz="2000" dirty="0"/>
              <a:t>Affiliates </a:t>
            </a:r>
            <a:r>
              <a:rPr lang="en-US" sz="2000" dirty="0">
                <a:hlinkClick r:id="rId7"/>
              </a:rPr>
              <a:t>Contains Affiliate_Codes.xlsx</a:t>
            </a:r>
            <a:r>
              <a:rPr lang="en-US" sz="2000" dirty="0"/>
              <a:t> </a:t>
            </a:r>
          </a:p>
          <a:p>
            <a:r>
              <a:rPr lang="en-US" sz="2000" dirty="0"/>
              <a:t>Bike MS Digital Advertising Reports </a:t>
            </a:r>
            <a:r>
              <a:rPr lang="en-US" sz="2000" dirty="0">
                <a:hlinkClick r:id="rId8"/>
              </a:rPr>
              <a:t>Advertising reports for the 2015-2018 fiscal years.</a:t>
            </a:r>
            <a:r>
              <a:rPr lang="en-US" sz="2000" dirty="0"/>
              <a:t> </a:t>
            </a:r>
          </a:p>
          <a:p>
            <a:r>
              <a:rPr lang="en-US" sz="2000" dirty="0"/>
              <a:t>Google Analytics </a:t>
            </a:r>
            <a:r>
              <a:rPr lang="en-US" sz="2000" dirty="0">
                <a:hlinkClick r:id="rId9"/>
              </a:rPr>
              <a:t>Google Analytics report for the National MS Society website.</a:t>
            </a:r>
            <a:r>
              <a:rPr lang="en-US" sz="2000" dirty="0"/>
              <a:t> </a:t>
            </a:r>
            <a:br>
              <a:rPr lang="en-US" sz="2000" dirty="0"/>
            </a:br>
            <a:endParaRPr lang="en-US" sz="2000" dirty="0"/>
          </a:p>
        </p:txBody>
      </p:sp>
    </p:spTree>
    <p:extLst>
      <p:ext uri="{BB962C8B-B14F-4D97-AF65-F5344CB8AC3E}">
        <p14:creationId xmlns:p14="http://schemas.microsoft.com/office/powerpoint/2010/main" val="22652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y = 'Revenue Raised'</a:t>
            </a:r>
          </a:p>
          <a:p>
            <a:r>
              <a:rPr lang="en-US" dirty="0"/>
              <a:t>F(x) = Number of Team Members (local)", 'Event Month’, 'Event Year’, 'Relative has MS’, 'None’, 'No Connection’, 'Has MS’, 'Parent has MS’, 'Spouse has MS’, 'Child has MS’, 'Sibling has MS','TX', 'PA', 'NJ’, 'CA', 'MN', 'NY', 'FL', 'MA', 'IL', 'MI', 'OH', 'NC', 'WA', 'CO', 'MO', 'UT', 'MD', 'VA', 'CT', 'AZ', 'GA', 'WI', 'KY', 'KS', 'TN', 'AL', 'AR', 'DE', 'NH', 'DC', 'IN', 'OK', 'IA', 'AK’, 'RI', 'RI', 'NM', 'NE’, 'NV', 'OR', 'MS', 'SD', 'WV', 'LA', 'ME', 'SC’, ‘MT’, and a constant</a:t>
            </a:r>
          </a:p>
          <a:p>
            <a:r>
              <a:rPr lang="en-US" dirty="0"/>
              <a:t>Left out 'Other' for connection to MS, and 'ND' for state to account for dummy trap</a:t>
            </a:r>
          </a:p>
          <a:p>
            <a:endParaRPr lang="en-US" dirty="0"/>
          </a:p>
          <a:p>
            <a:endParaRPr lang="en-US" dirty="0"/>
          </a:p>
        </p:txBody>
      </p:sp>
    </p:spTree>
    <p:extLst>
      <p:ext uri="{BB962C8B-B14F-4D97-AF65-F5344CB8AC3E}">
        <p14:creationId xmlns:p14="http://schemas.microsoft.com/office/powerpoint/2010/main" val="417977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OLS Regression Results</a:t>
            </a:r>
          </a:p>
          <a:p>
            <a:pPr lvl="1"/>
            <a:r>
              <a:rPr lang="en-US" dirty="0"/>
              <a:t> Adj. R-squared: 0.709</a:t>
            </a:r>
          </a:p>
          <a:p>
            <a:pPr lvl="1"/>
            <a:r>
              <a:rPr lang="en-US" dirty="0"/>
              <a:t>Following variables were significant at the 95% level.</a:t>
            </a:r>
          </a:p>
        </p:txBody>
      </p:sp>
      <p:pic>
        <p:nvPicPr>
          <p:cNvPr id="2" name="Picture 1">
            <a:extLst>
              <a:ext uri="{FF2B5EF4-FFF2-40B4-BE49-F238E27FC236}">
                <a16:creationId xmlns:a16="http://schemas.microsoft.com/office/drawing/2014/main" id="{42085AF7-E94A-4FC5-9E36-1F46ED8C3103}"/>
              </a:ext>
            </a:extLst>
          </p:cNvPr>
          <p:cNvPicPr>
            <a:picLocks noChangeAspect="1"/>
          </p:cNvPicPr>
          <p:nvPr/>
        </p:nvPicPr>
        <p:blipFill>
          <a:blip r:embed="rId2"/>
          <a:stretch>
            <a:fillRect/>
          </a:stretch>
        </p:blipFill>
        <p:spPr>
          <a:xfrm>
            <a:off x="1146328" y="3276600"/>
            <a:ext cx="9980831" cy="2643325"/>
          </a:xfrm>
          <a:prstGeom prst="rect">
            <a:avLst/>
          </a:prstGeom>
        </p:spPr>
      </p:pic>
    </p:spTree>
    <p:extLst>
      <p:ext uri="{BB962C8B-B14F-4D97-AF65-F5344CB8AC3E}">
        <p14:creationId xmlns:p14="http://schemas.microsoft.com/office/powerpoint/2010/main" val="322616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OLS Regression Results</a:t>
            </a:r>
          </a:p>
          <a:p>
            <a:pPr lvl="1"/>
            <a:r>
              <a:rPr lang="en-US" dirty="0"/>
              <a:t> Adj. R-squared: 0.709</a:t>
            </a:r>
          </a:p>
          <a:p>
            <a:pPr lvl="1"/>
            <a:r>
              <a:rPr lang="en-US" dirty="0"/>
              <a:t>Following variables were significant at the 95% level.</a:t>
            </a:r>
          </a:p>
        </p:txBody>
      </p:sp>
      <p:pic>
        <p:nvPicPr>
          <p:cNvPr id="2" name="Picture 1">
            <a:extLst>
              <a:ext uri="{FF2B5EF4-FFF2-40B4-BE49-F238E27FC236}">
                <a16:creationId xmlns:a16="http://schemas.microsoft.com/office/drawing/2014/main" id="{42085AF7-E94A-4FC5-9E36-1F46ED8C3103}"/>
              </a:ext>
            </a:extLst>
          </p:cNvPr>
          <p:cNvPicPr>
            <a:picLocks noChangeAspect="1"/>
          </p:cNvPicPr>
          <p:nvPr/>
        </p:nvPicPr>
        <p:blipFill>
          <a:blip r:embed="rId2"/>
          <a:stretch>
            <a:fillRect/>
          </a:stretch>
        </p:blipFill>
        <p:spPr>
          <a:xfrm>
            <a:off x="1146328" y="3276600"/>
            <a:ext cx="9980831" cy="2643325"/>
          </a:xfrm>
          <a:prstGeom prst="rect">
            <a:avLst/>
          </a:prstGeom>
        </p:spPr>
      </p:pic>
    </p:spTree>
    <p:extLst>
      <p:ext uri="{BB962C8B-B14F-4D97-AF65-F5344CB8AC3E}">
        <p14:creationId xmlns:p14="http://schemas.microsoft.com/office/powerpoint/2010/main" val="68624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id="{CE4E801B-EF82-4AE3-A2E7-A5B8CBB0F273}"/>
              </a:ext>
            </a:extLst>
          </p:cNvPr>
          <p:cNvPicPr>
            <a:picLocks noGrp="1" noChangeAspect="1"/>
          </p:cNvPicPr>
          <p:nvPr>
            <p:ph idx="1"/>
          </p:nvPr>
        </p:nvPicPr>
        <p:blipFill>
          <a:blip r:embed="rId2"/>
          <a:stretch>
            <a:fillRect/>
          </a:stretch>
        </p:blipFill>
        <p:spPr>
          <a:xfrm>
            <a:off x="1621932" y="1825625"/>
            <a:ext cx="8948136" cy="4351338"/>
          </a:xfrm>
          <a:prstGeom prst="rect">
            <a:avLst/>
          </a:prstGeom>
        </p:spPr>
      </p:pic>
    </p:spTree>
    <p:extLst>
      <p:ext uri="{BB962C8B-B14F-4D97-AF65-F5344CB8AC3E}">
        <p14:creationId xmlns:p14="http://schemas.microsoft.com/office/powerpoint/2010/main" val="2869469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2310</Words>
  <Application>Microsoft Office PowerPoint</Application>
  <PresentationFormat>Widescreen</PresentationFormat>
  <Paragraphs>182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ArialMT</vt:lpstr>
      <vt:lpstr>Calibri</vt:lpstr>
      <vt:lpstr>Calibri Light</vt:lpstr>
      <vt:lpstr>Consolas</vt:lpstr>
      <vt:lpstr>Office Theme</vt:lpstr>
      <vt:lpstr>Project: 2018 Data Challenges Sponsored by Teradata University Network</vt:lpstr>
      <vt:lpstr>Overview</vt:lpstr>
      <vt:lpstr>Research Priorities</vt:lpstr>
      <vt:lpstr>Research Priorities</vt:lpstr>
      <vt:lpstr>Data</vt:lpstr>
      <vt:lpstr>National Bike Teams - Initial Model</vt:lpstr>
      <vt:lpstr>National Bike Teams - Initial Model</vt:lpstr>
      <vt:lpstr>National Bike Teams - Initial Model</vt:lpstr>
      <vt:lpstr>National Bike Teams - Initial Model</vt:lpstr>
      <vt:lpstr>National Bike Teams - Initial Model</vt:lpstr>
      <vt:lpstr>National Bike Teams - Revised Model</vt:lpstr>
      <vt:lpstr>National Bike Teams - Revised Model</vt:lpstr>
      <vt:lpstr>National Bike Teams - Revised Model</vt:lpstr>
      <vt:lpstr>National Bike Teams - Revised Model</vt:lpstr>
      <vt:lpstr>National Bike Teams - Revised Model</vt:lpstr>
      <vt:lpstr>Bike Teams -  Initial Model</vt:lpstr>
      <vt:lpstr>Bike Teams -  Initial Model (rerun and drop total offline confirmed gifts and rerun)</vt:lpstr>
      <vt:lpstr>Bike Teams -  Initial Model</vt:lpstr>
      <vt:lpstr>Bike Teams -  Initial Model Residuals</vt:lpstr>
      <vt:lpstr>Events-  Initial Model</vt:lpstr>
      <vt:lpstr>Events-  Initial Model</vt:lpstr>
      <vt:lpstr>Events-  Initial Model</vt:lpstr>
      <vt:lpstr>Events-  Initial Model</vt:lpstr>
      <vt:lpstr>Participants-  Initial Model</vt:lpstr>
      <vt:lpstr>Participants-  Initial Model</vt:lpstr>
      <vt:lpstr>Participants-  Revisions</vt:lpstr>
      <vt:lpstr>Participants-  Revisions Part 2</vt:lpstr>
      <vt:lpstr>Participants-  Revisions Part 2</vt:lpstr>
      <vt:lpstr>PowerPoint Presentation</vt:lpstr>
      <vt:lpstr>PowerPoint Presentation</vt:lpstr>
      <vt:lpstr>PowerPoint Presentation</vt:lpstr>
      <vt:lpstr>Donations</vt:lpstr>
      <vt:lpstr>PowerPoint Presentation</vt:lpstr>
      <vt:lpstr>Donations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2018 Data Challenges Sponsored by Teradata University Network</dc:title>
  <dc:creator>Mills, Jeffrey</dc:creator>
  <cp:lastModifiedBy>Mills, Jeffrey</cp:lastModifiedBy>
  <cp:revision>53</cp:revision>
  <dcterms:created xsi:type="dcterms:W3CDTF">2018-07-02T13:57:44Z</dcterms:created>
  <dcterms:modified xsi:type="dcterms:W3CDTF">2018-07-16T23:11:02Z</dcterms:modified>
</cp:coreProperties>
</file>