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9" r:id="rId9"/>
    <p:sldId id="300" r:id="rId10"/>
    <p:sldId id="270" r:id="rId11"/>
    <p:sldId id="261" r:id="rId12"/>
    <p:sldId id="263" r:id="rId13"/>
    <p:sldId id="265" r:id="rId14"/>
    <p:sldId id="264" r:id="rId15"/>
    <p:sldId id="277" r:id="rId16"/>
    <p:sldId id="274" r:id="rId17"/>
    <p:sldId id="273" r:id="rId18"/>
    <p:sldId id="275" r:id="rId19"/>
    <p:sldId id="276" r:id="rId20"/>
    <p:sldId id="279" r:id="rId21"/>
    <p:sldId id="278" r:id="rId22"/>
    <p:sldId id="281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2" r:id="rId32"/>
    <p:sldId id="290" r:id="rId33"/>
    <p:sldId id="297" r:id="rId34"/>
    <p:sldId id="298" r:id="rId35"/>
    <p:sldId id="299" r:id="rId36"/>
    <p:sldId id="271" r:id="rId37"/>
    <p:sldId id="30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6847-DEC3-4EFD-85C0-8F4738B5A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62C2C-0852-4E1F-AB71-5F9C89CF5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56AA1-E248-49AC-8439-5D2A4202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2BF-5236-494B-842D-F8589A8AFA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3C83E-9D08-46C2-9521-FF242221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EB2A6-3F46-472A-9740-7AE53B2E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AAB5-1524-4B97-9815-C107E384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9A5A-3C8D-47AA-9ECC-8641BC72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99035-B250-4970-9236-8E9AF3A91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227BE-E459-49DA-8AA0-90066F9A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2BF-5236-494B-842D-F8589A8AFA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51420-3595-4686-A8FE-C302A30E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7D1BC-EBF3-4D6D-BA93-0C71D3A2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AAB5-1524-4B97-9815-C107E384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2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ECEBB-B326-493B-90BC-07E75AF2C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901EB-DE87-4606-8901-FB8431F22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D53C2-85B8-4E2A-90DD-40D20198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2BF-5236-494B-842D-F8589A8AFA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09F19-94EC-4CED-B0B0-71FAF10F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DC5F-A422-42C7-A962-F829D5E6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AAB5-1524-4B97-9815-C107E384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BA94-3BEC-4CA4-BFEE-EF9D875B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3DE6-4D41-4E08-B3A0-EF486DB11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980F4-831F-4A31-8457-8825A7A6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2BF-5236-494B-842D-F8589A8AFA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17A32-0C68-46E3-96F6-A3A5BA81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98D1-8E4A-4BF8-B02D-51054F92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AAB5-1524-4B97-9815-C107E384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735B-EAB5-46C6-8A6C-06924F05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118F1-23C9-4FAC-9E25-342E6ED29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61EA-0BB2-43E5-A761-8960E02B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2BF-5236-494B-842D-F8589A8AFA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7310-4226-4F4C-AA6F-83500E78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06981-A1F5-4494-BA27-9D259D92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AAB5-1524-4B97-9815-C107E384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5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3EB9-99D2-41B1-A4B2-DB0DE976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9F8A-FE86-46A7-980F-3BE128B6E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EDD9A-533D-48A8-AAE9-64F571DEF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169F6-46F5-4135-BC77-5263FB69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2BF-5236-494B-842D-F8589A8AFA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9A6D2-6426-4FC8-A756-A8C61CAB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9C856-B90E-4E09-A437-74748FBF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AAB5-1524-4B97-9815-C107E384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4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44EF-1864-438F-B050-7E313E7F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98A3F-5380-483E-BD56-7DA3AF132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C6DC-5E26-4F7D-A42D-6E26D7624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BFDBD-AF8E-4C68-A251-A35348198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1FF7D-D1B3-4FFA-B4CE-8DA886594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D0A62-8337-4F56-AAD4-3292FB9D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2BF-5236-494B-842D-F8589A8AFA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43C8F-61D7-4F0B-9CD0-1AC49F08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4D950-601E-4AE9-B5D4-E8F22818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AAB5-1524-4B97-9815-C107E384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6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B892-CCC6-4965-882A-C6B6AA8E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FEFAC-520E-4F39-B892-8EECF9CE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2BF-5236-494B-842D-F8589A8AFA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A1CFC-0983-415F-9D9A-15025A6F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64A42-4ECC-4E4D-B332-F9B81642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AAB5-1524-4B97-9815-C107E384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7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2BD99-E557-4053-8355-21C0C583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2BF-5236-494B-842D-F8589A8AFA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74B75-0575-4E99-BE27-6C4467D5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381C6-A2C3-4EAD-9B3A-3CBC440B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AAB5-1524-4B97-9815-C107E384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0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B54-A946-404F-8811-B9322C0B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51D8D-969E-4159-94B9-71D8087E2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769B7-5025-43EB-BB4C-1AA3B605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6EFAE-943D-4387-B485-5D35ED72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2BF-5236-494B-842D-F8589A8AFA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35CA7-2480-4622-92F4-92069C80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156FC-9E76-4E54-9877-3BA68C3C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AAB5-1524-4B97-9815-C107E384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5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F459-0843-4E0C-B6CE-21C445B4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82B16-E5BB-4FC9-9D49-69E3CD73E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82752-3476-4D09-954D-B04711C2F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1D8C9-B9AC-4D0C-B71E-C520581B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2BF-5236-494B-842D-F8589A8AFA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F27E7-C1AC-48BF-819A-2801F4ED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972CB-9CCB-4828-82C3-F4731E6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AAB5-1524-4B97-9815-C107E384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4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B1C23-73C0-4DBF-9E71-830F6625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DA5F5-E8B9-4858-8E0A-6F2977136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8614F-96C2-47FE-A8A1-E4561EA13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0E2BF-5236-494B-842D-F8589A8AFA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C0A28-231B-4B2A-858A-508756D1A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8644D-7E8A-4EFC-849A-D8033351E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AAB5-1524-4B97-9815-C107E384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5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fortune.com/fortune500/visualizations/?iid=recirc_f500landing-zone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lls-jeffreyb/GENBA89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tunweb.teradata.ws/datasets/Bike%20MS%20Digital%20Advertising%20Reports.zip" TargetMode="External"/><Relationship Id="rId3" Type="http://schemas.openxmlformats.org/officeDocument/2006/relationships/hyperlink" Target="http://tunweb.teradata.ws/datasets/Events.zip" TargetMode="External"/><Relationship Id="rId7" Type="http://schemas.openxmlformats.org/officeDocument/2006/relationships/hyperlink" Target="http://tunweb.teradata.ws/datasets/Affiliates.zip" TargetMode="External"/><Relationship Id="rId2" Type="http://schemas.openxmlformats.org/officeDocument/2006/relationships/hyperlink" Target="http://tunweb.teradata.ws/datasets/Donations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unweb.teradata.ws/datasets/National%20Teams.zip" TargetMode="External"/><Relationship Id="rId5" Type="http://schemas.openxmlformats.org/officeDocument/2006/relationships/hyperlink" Target="http://tunweb.teradata.ws/datasets/Bike%20Teams.zip" TargetMode="External"/><Relationship Id="rId4" Type="http://schemas.openxmlformats.org/officeDocument/2006/relationships/hyperlink" Target="http://tunweb.teradata.ws/datasets/Participants.zip" TargetMode="External"/><Relationship Id="rId9" Type="http://schemas.openxmlformats.org/officeDocument/2006/relationships/hyperlink" Target="http://tunweb.teradata.ws/datasets/Google%20Analytics.zi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a.com/topics/1686/cycl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5B3C-70F5-4D77-8CDB-229DB09BB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Project: 2018 Data Challenges Sponsored by Teradata University Network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1B69A-44C3-4059-BA24-36FA77EB8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5711"/>
            <a:ext cx="9144000" cy="1655762"/>
          </a:xfrm>
        </p:spPr>
        <p:txBody>
          <a:bodyPr/>
          <a:lstStyle/>
          <a:p>
            <a:r>
              <a:rPr lang="en-US" dirty="0"/>
              <a:t>Capstone Class Project for Jeff Mills</a:t>
            </a:r>
          </a:p>
          <a:p>
            <a:r>
              <a:rPr lang="en-US" dirty="0"/>
              <a:t>Summer 2018</a:t>
            </a:r>
          </a:p>
          <a:p>
            <a:r>
              <a:rPr lang="en-US" dirty="0"/>
              <a:t>Kansas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68347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32D0-5BB9-4803-ACD8-06C23781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Fortune 500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7B80-AC93-4C7D-AFC6-DE1D42385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http://fortune.com/fortune500/visualizations/?iid=recirc_f500landing-zone1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2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C231C-50EF-41FB-9184-0F5EC5AF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National Bike Teams</a:t>
            </a:r>
          </a:p>
        </p:txBody>
      </p:sp>
      <p:sp>
        <p:nvSpPr>
          <p:cNvPr id="12" name="AutoShape 2" descr="data:image/png;base64,iVBORw0KGgoAAAANSUhEUgAABKUAAAL8CAYAAAAx7AZOAAAABHNCSVQICAgIfAhkiAAAAAlwSFlzAAALEgAACxIB0t1+/AAAADl0RVh0U29mdHdhcmUAbWF0cGxvdGxpYiB2ZXJzaW9uIDIuMi4yLCBodHRwOi8vbWF0cGxvdGxpYi5vcmcvhp/UCwAAIABJREFUeJzs3Xm4pFV9J/DvD1pEVFBw2jVREgbULIigwUw0jJiRkGhGjLiEoGaiEhOXuGRiYow6Ex3BNQYEGUeDGzoiOiYKLiGiRtxQEA1NAIOgIQ0oNJtAw5k/3vdKUd7uvtVdfW7T/fk8Tz2365x3+VXVW1fvl3POW621AAAAAEBP2y13AQAAAABse4RSAAAAAHQnlAIAAACgO6EUAAAAAN0JpQAAAADoTigFAAAAQHdCKQC6q6pnVFWrqj2Wu5YFVXXAWNMB6+h/wNi/occ/9q1801TV7lX1tqq6oKp+VFVXV9WXqupPq+qum+mc96iqV1bVL27CMS6tqmPnWNOlE5/hzVX13ar6QFX9xyXuf2JVnTuverYEy3FtLIeq2m+8Hneeat9xvB7+tGMtk9fhuh4/msN53jwe6wdVdcdF+l84cb57TLTvVFUvq6pzquqaqrqyqr5dVe+oqp/a1LoA2PasWO4CAOB24t+SPGKq7YtJ3pXkuIm2Nb0K2lRVdWCSk5NckuQNSb6d5I5JfjnJC5PskuRlm+HU90jyl0nOT3L2Rh7j4CQ/nFtFg/+X5LVJtk/yoCSvSnJ6Vf1ca+0HG9j35UnuPOd6ls0yXhvLYb8M1+P/zm2/vzdk+M5/t2MtByfZYeL5/05yXZLnT7TdMqdz3ZRkpyS/meSkqb7Dk1yd5MfhY1VVko8leWiS1yX5apIdkzw4yZOT/EySi+dUGwDbCKEUACxBa+2GJGdMtg1/o+V7rbUzFt1pC1ZVK5P83yRfT3JQa+36ie5Tq+oNSR62LMUtQWvtzM1w2MsmPssvVNXFSU5J8pQkxyy2Q1XdsbV2Q2vt/M1Qz0ZZqGkT9r9dXxvz0lprmfrOdzjnba7rqromyTWb6XfMjRmu79/NRChVVT+XZJ8MgfszJrbfJ8mjkzyjtfa3E+1/l+TIqjIDA4CZ+R8PALZYVXVYVZ01Th26vKreXVX3XmS7Z1XVmVV1fVX9sKo+W1W/PNH/qrH/qvE4/1BV+3eo/8lV9eWqum6s68Squu/UNoeP9V42To/6WlU9bWqbhWlEfzFOnbq4qq6tqo9W1a5Vde+q+nBVramqi6rqj5dQ3hFJ7p7kD6dChyRJa21Na+0zEzW8tqq+MZ7jsqr6dFXtN1XnQWOdj6uq94zv91VV9bdVdbdxmwcm+edxl3dPTBF6yth/cFWdMk5juraqvllVz5/+g7empu9V1RHjcfatqg+O7+X3quoNVTU58mQWXxl/7jF1jkdU1clVdVWSz459t5m+V1UPHLf9vao6qqpWj+/dO8fP84Hje3hNVf3Lwuuf2v+9VfWv43V9QVW9tX5yitmJVXV+VT2qqs6oquuTvHo89henX9BEXU9fz+ue9dq431jrFeN39RtV9eSp8y7p85mo75njNXfp+N35SE1992vw3PEa+dH4Hh9XVbtMbXeHqnp5VZ1bVTeM1+/fV9XPVtURSd42bnrxxPV4r1rH9L3x+v5y3fr75qSq+tmpbc4YP4NfH9+P68Y6f2M97/vMquqQqvrq+Pp/OL6395/hECckObiqdptoe3qGEYxnTW276/jz0sUO1Fqb1wguALYhQikAtkhV9ewk784QYByS5E+TPDbJZ6vqLhPbvT7J25OcmeTQJIclOT3JT08c7r5J3pTkv2b4L/+rM0zL2ug1jZZQ/wuTvD/DaJMnJnlukn2TnFZVO01sunuSE5M8LcPrPDVDWPOMRQ77+0n2T/KcJH+c5DEZRjN8NMmXx/0/k+SNVfXoDZT4mCTfaa2ds8SXdK8kRyV5fJLfS3JVks/XEDJNOybDlKNDM0yL+u3xNSbJv2YYeZQkr8wwPeoRST41tv1MhtEbz0jyuCTvTfK/krxiiXW+L8k5SZ6QYerTi5K8eIn7Ttt9/HnlVPsHcut1uaG6/jJDwHNYkv+RYVTKMRlGpnx4PMaqJO+t265fdd8kFyZ5QZKDkrwmyW9kmGI47R4ZvisnJPn1JB8az7H/Itf4czJMe/zgempe8rUxhmSfS3Jgkj/J8L6fl+TEdQRfS/18/jLJfTJcBy9J8qsZrvVJb0ry5iQfz3BdvizJbyX5uxpDzKqqDO/zK5J8ZNzu2Rmmjt5r7DtyPN7jc+v1eMU6Xu9vZfi+XZ7h+n5ehu/152sYYTbpQeOxj8zwO+CKJB+eMTRapzH4OynJ98bjvzDD9MrPV9Wu69t3wicyXN9PHo+5XYbfRScssu3ZSX6U5C1VdWhNrDUFAButtebh4eHh4dH1keEPzZZkj3X0b5/k35OcNtX+K+N+zx+f75Hk5iRvnOHc22eYvr4qyVsm2g8Yj33ADMdqSf7nIu13S3JtkmOm2vdMsjbJEes43nZjbe9O8qWJ9h3Hc52TZLuJ9mPG9pdMtO2QIXR42wZq/870+zvje3iHDAHT6ybaDxrr+cjU9v9tbP9P4/MHjs8P28B5anw//keSf5/quzTJsRPPjxiP+bKp7T6d5OwlvKZLk7xjPN8OSfbOEPStTfLzU+d47SL7n5jk3InnC6/x41PbfXxs/+2JtpVj239fT30rMoRFLcmDps7bkjx2kc/o4iRHT11HVyR587yujQyBUUuy/1T75zOsR1WzfD4T79upU9u9fGzfdeK7dEuSP5na7sBxu4PG5wePz5+9ntewUNv9ptoXvnd/OtF2TpJv5bbfw70y/B56zUTbGRnWpLr/RNv9xuO9aIbv2hlJPr2Ovn/JEMbXRNsvjO/LKzZw3DdnmBaYJH+d5Izx3/9lvObvlSHkaknuMbHfUzKEWG18nJshHNx9qa/Jw8PDw8Nj8mGkFABbor0y/KH+3snG1trnk1yUYdREMvyRvl2GkVLrVFWPqarTquqKDH9w3ZThj9q95lz3gkdmWED4vVW1YuGRYeTLhUkeNVHbg8YpN9+fqO2wddR2arvtFJmF6WKnLjS01m7MECrM9U5YNUzNO33iPbwxyf3XUef0KJyFUVLTC8Uvdp771XAnr+9meC9uyhBIrKxxCuAG/P3U82/mtqPm1uf3xvPdkOQbGaYrPaH95Iihk5d4vGQYiTJpsc9sdYYg8cef2Th17C+qalUNd1u7KbeOJpt+z69rrZ062dBauznJ8UkOq6qFBdifNL6m4zI/j0pyQfvJNY/ek2G01/QdNpf6+Sy2XSa2fWyG0HL6O3Z6hs9v4Tu2ELK8cwmvZb3G0Uc/l+T9k9/D1tqqDFM9f3Vql2+11i6a2O6SDIHOUq/H9dVynwzv7ftaa23iHN/MMKJpupb1OSHJL40j9Q5P8qnW2rqm6J2Yof4nZwjFb8wQXn2zqn5pY14LANs2oRQAW6KFqSf/tkjfpRP9C+ugXLKuA1XVQzOMTrkmw4id/TMs0nxWhpEQm8PCNJ7P59ZgZeHxHzPWPYYsn8owOuSlGUaCPSxDGLdYbdN3m7txPe0bem0XZwiVNqiqHpFhMeMrkjwzt76H567jPP8++aS1dm2GkWP3XWTbyfOsyBBGPCbDne8OGM9z1LjJUj6v6bvk3bDE/ZJhWtbDMtxd7J6ttT1aax9bZLvFrst1Weyzubm1dvUi7ZN1viFDGPeuDFPyHp5bpz1Ov55FA4QMYe2dkjx1fH5EktNba/+8ju0XLPnayPBdXNf3dKF/0lI/n8W2y8S2C9+xS3Lb79eNGe4SuPC7YbcMo+xuWkf9s1jq76UFi92xcZbrcZ61rFNr7asZ7q743AzTKhebuje5/ZrW2gdba3/YWvvFDN/XOyT5q6WeEwAWuPseAFuihT/m7rVI370y3Io8GdZ1SYawY9U6jvXEDCMlDpn8w7Sq7p6fXCtoXhbWo3lahik20xZuO//IDLX/1/EPw4Xa7rCZ6pr06SSvqqqfX2Qk0LTfzhDq/fY4AifJj0eOXLTI9vecfDKO1LlzhrVv1udBSX4xyZNaax+a2P9JG9hvXi6f/BzWo214k0325CTHt9Zeu9CwnjV8Fq2ntXZpVX0kyXOq6owM6w39zhLOPcu18YMMn9u0he/uomszzcHCcQ/IEHhOu2z8eXmSe1bVitba2k0854Z+L22u17oxtVy+SPv6vDtDqHRNhrW3lqy19pmq+kKSB894TgAwUgqALdKqDKNtpu9I9ssZRnB8dmz6dIb1U569nmPtlGG9lx//4T4uAr7JU2jW4/Qk1yf5mdbaVxd5nDdRWzKM8FiobWWGdXA2t2MzjOI5uqruNN1ZVXedWCx9pwzB3uR7eHBuHa0y7dCp5wuf48Ld4BZGvUyfd7H34465daTPNmFcnPtOmXgfRs/ciMMdk2S/JEdnCCpOWsI+s1wbn02yR03diTFDIPu9JBdsRM1L8cncug7UYt+xiya2W5H1v3fruh5vo7X2gwxrSh06fkZJknHa23659ffSZtda+36Gxdqn73L48xmC3VlreXeSjyX5q7bIHRfHY999YiroZPsOGW4KMMsIQgBIYqQUAMvroKqannp0VWvtU1X1iiTHVdV7cuv6NH+VYeTRO5OktXZBVb0pyYuq6q4Z7kx2c4apTue21j6Q4U5uL0zyrqp6Z4a1pP4iGx61s9Faaz8YbyP/hnHtl1OTXD2+hv+c5BPjSKDPZRjlcVxVvTrJzhnuEvbvGRZF3mxaa6vHEUgfSfLVqjo6wwLOd0zyS0n+IMnfJvmHDO/hEUneMX4eD0ry51n3H6H7VtVxGe5s9qAMn9sprbUvjP2XZBgt9jtVtSrDnfouyLAWzveTHLlw97QMd2a7MduQ1lqrqk8m+f2qOjfDgvKHZphWOOux/rGqvp1hjaWjWms3LGGfWa6N45P8UZKPVtXLM0wde3qGUYBPn1zvaJ5aa9+uqjcnefsYxHwuQ7j00xnWkXpra+2fMly7f5fkb6pq9yT/mGH63AFJPjRu8+3xsM+rqvdlCGC/sY5TvzzDmmIfHa/xu2VYiP+yJG+Z9+vcgD9P8oGqOinDIv33SPI/M/xuO3qWA7XWvpfh7qTrs2+S/1tVJyQ5LcNorftmuB4eMNYDADMRSgGwnN66SNu3Mtzt7O1VdV2GtZY+mmFayccz3G3rmoWNW2svqarzM6yH8vQMIc/ZGUZIpLV2alU9P8Ot55+YYaTD4Rn+uNxsWmt/XVUXjec9PMPd0L6XYQTDN8dtvl9VT8xwy/iTMoQ1b8wwGuyFm7O+8fyfqaq9M7zHL8nwB+aNGf5If1OSt43bfbSqXpLk+RlGPZ09/nzdOg793AwjOD6YYTHqk5K8YOK8N1XV72f4Y/4zGf7/yFNbaydW1W9luC7em2E61NvHnzP9kb0VOCLJ32R4j2/JMIrl8CRfWN9O6/ChDEHsem8IMGmGa2NNVT0ywzX8+iR3SfLPSZ4yhsKbTWvtRVV1ToZQ5AUZAunvZrimvjNu08bv2Msy3EDgJRmm7X4p49pnrbUvVdVrMoym+sMMMwnunUWm947fhd/K8H6elORH4/n+ZFywvpvW2geram2SP8sQAF+fYY26PxlHdc3b2Rm+mwdm+P7vmiFc/lqS32ytTS9ODwAbVJvpP2ABANuYqjoow93mHjneKZEtQFV9NckPW2u/tty1AABMMlIKAGArU1U7Jtknw/pk+yZ57PJWBADwk4RSAABbnwck+acM6/68srX2yeUtBwDgJ5m+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/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/QfXlUXVNV1VfWlqtp3av/9qurLY/8FVXVYz/oBAAAAmI/eI6XeneQhrbWdkzwgyXeTnJgkVfUrSd6W5A+S3D3JSUk+XlU7j/27JPnE2H73JEckObaqHtH5NQAAAACwibqGUq21c1trV41PK8ktSfYanz8ryYdba59srd2Q5KgkNyR5wth/SJLrkxzZWruhtfapJCcnefYsNVTVblW1Z1XtuXbt2k18RQAAAABsjO5rSlXV06rqqiTXJHlBkleOXXsn+drCdq21luTrY/tC/5lj+4IzJ/qX6nlJViVZtXr16pnrBwAAAGDTdQ+lWmvva63tkuTeGQKpb45dd01y1dTmVybZeYn9S/XWDKOz9lq5cuWMuwIAAAAwD8t2973W2qVJjk/yd1W1a5Krk+wytdndkqwZ/72h/qWe94rW2nmttfNWrFgxe+EAAAAAbLJlC6VGK5LcOcl9kpyV5KELHVVVSR4ytmf8uc/U/vtM9AMAAABwO9EtlKqq7arqj6pq5fj8fkmOTvKvSc7NMGrqkKo6sKp2SPLiJDtmWMw848+dquqlVbVDVR2YYfHzt/d6DQAAAADMR++RUgcnOaeqrk3ypSTXJXlMa21ta+3zSZ6bIZy6KsmhSQ5ura1JktbaleP+Txr7j09yRGvti51fAwAAAACbqNuiSq21WzKESuvb5oQkJ6yn/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/zOq6paqumbi8f6pY+xXVV+uquuq6oKqOqxX/QAAAADMT8+RUjcnOSzJbkn2TnK/JO+c2ubC1tpdJh5PXeioql2SfCLJSUnunuSIJMdW1SO6VA8AAADA3HQLpVprf9Za+3pr7abW2mVJ/ibJATMc4pAk1yc5srV2Q2vtU0lOTvLsWeqoqt2qas+q2nPt2rWz7AoAAADAnCznmlIHJjl7qu2nqurSqrq4qk6sqt0n+vZOcmZrrU20nTm2z+J5SVYlWbV69eqZiwYAAABg0y1LKFVVT0zyrCQvmGg+PckvJLlPkocl+VGST1XVncf+uya5aupQVybZecbTvzXJXkn2Wrly5Yy7AgAAADAP3UOpqnpSkuOTPL61duZCe2vtwtbaea21W1prl2YIre6TZP9xk6uT7DJ1uLslWTPL+VtrV4znOW/FihUb/ToAAAAA2HhdQ6mqemaS45I8rrV22gY2b+OjxudnJdlnapt9xnYAAAAAbke6hVJV9fwkr0/y2NbaFxbp/42qul8Ndk1ydJLLk5wxbnJykp2q6qVVtUNVHZhh8fO3d3oJAAAAAMxJz5FSb8mw/tNpVXXNwmOi/4AkX05yTZJvJdktya+11q5JktbalUkOTvKkDGtLHZ/kiNbaF/u9BAAAAADmoduiSq212kD/S5O8dAPbfCXJw+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/9F1TVYb3qBwAAAGB+eo6UujnJYUl2S7J3kvsleedCZ1X9SpK3JfmDJHdPclKSj1fVzmP/Lkk+MbbfPckRSY6tqkd0fA0AAAAAzEG3UKq19metta+31m5qrV2W5G+SHDCxybOSfLi19snW2g1JjkpyQ5InjP2HJLk+yZGttRtaa59KcnKSZ89SR1XtVlV7VtWea9eu3cRXBQAAAMDGWM41pQ5McvbE872TfG3hSWutJfn62L7Qf+bYvuDMif6lel6SVUlWrV69etaaAQAAAJiDZQmlquqJGUZGvWCi+a5Jrpra9MokOy+xf6nemmSvJHutXLlyxl0BAAAAmIfuoVRVPSnJ8Uke31o7c6Lr6iS7TG1+tyRrlti/JK21K1pr57XWzluxYsUsuwIAAAAwJ11Dqap6ZpLjkjyutXbaVPdZSR46sW0lecjYvtC/z9Q++0z0AwAAAHA70S2UqqrnJ3l9kse21r6wyCbHJzmkqg6sqh2SvDjJjhkWM8/4c6eqemlV7VBVB2ZY/PztHcoHAAAAYI56zl97S5K1SU4bBkENWmt3GX9+vqqemyGcuneSbyY5uLW2Zuy/sqoOTnJ0klcn+bckR7TWvtjxNQAAAAAwB91CqdZaLWGbE5KcsJ7+ryR5+DzrAgAAAKC/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+3LAAAAAC2ZrOMlKp1tO+Q5KY51AIAAADANmLFhjaoqsPHf7Ykh1bVmonu7ZP8apLzN0NtAAAAAGylNhhKJXnHxL/fNNV3Y5ILk/zx3CoCAAAAYKu3wVCqtXaHJKmq7yR5WGvt8s1eFQAAAABbtaWMlEqStNZ235yFAAAAALDtWHIolSRVtXuSA5LcM1OLpLfWXjO/sgAAAADYmi05lKqq30nyzgx32rssw8LnC1oSoRQAAAAASzLLSKlXJXlzkj9rra3dTPUAAAAAsA3YbsOb/Ni9kxwfx6X0AAAgAElEQVQrkAIAAABgU80SSp2W5CGbqxAAAAAAth2zTN87IcmRVfVTSb6RYW2pH2ut/dM8CwMAAABg6zVLKHXi+PNNi/S1JNtvejkAAAAAbAtmCaV232xVAAAAALBNWXIo1Vq7aHMWAgAAAMC2Y8mhVFU9bX39rbX3bXo5AAAAAGwLZpm+9551tLfxp1AKAAAAgCXZbqkbtta2m3wk2SHJ/km+kORXNleBAAAAAGx9lhxKTWutrW2tfTnJnyc5en4lAQAAALC12+hQasLqJHvN4TgAAAAAbCNmWej8PtNNSe6T5JVJvj3HmgAAAADYys2y0PkluXVR8wWV5KIkh86tIgAAAAC2erOEUv956vktGabund9au3l+JQEAAACwtVtyKNVa++zmLAQAAACAbccsI6VSVf8hyR8lefDYdE6SY1prl827MAAAAAC2Xku++15V7Z/k/CTPnGj+vST/UlUPn3dhAAAAAGy9Zhkp9fokH0ny31pra5OkqrZP8o4kb0jyyPmXBwAAAMDWaJZQat8kz1oIpJKktXZzVR2Z5KtzrwwAAACArdaSp+8luSbJvRZpX5nk2vmUAwAAAMC2YJZQ6v8lOb6qHlNVdxofByY5NsO0PgAAAABYklmm7/1xkncl+WSSNtF+cpIXz7EmAAAAALZySw6lWmtrkhxSVXskedDY/O3W2gWbpTIAAAAAtlpLDqWq6v8kOae19sYk50+0vyjJg1trv78Z6gMAAABgKzTLmlIHJfnMIu2nJfn1+ZQDAAAAwLZgllBq1wx34Ju2Jslu8ykHAAAAgG3BLKHUhUkevUj7o5NcNJ9yAAAAANgWzHL3vWOTvL6qdkry6bHtwCSvTvKqeRcGAAAAwNZrlrvv/XVVrUzy2iRvHJtvTPLG1tqbNkdxAAAAAGydZhkpldbay6vqtUkePDZ9u7V27fzLAgAAAGBrNlMolSRjCPWVzVALAAAAANuIWRY632RV9ZSq+lxVramqtVN9B1RVq6prJh7/NLXNHlX16aq6tqouqaoX96wfAAAAgPmYeaTUJvphkmOS3CnJ2xfpv7m1dpfFdqyq7ZN8LMMi649P8sAkp1TVJa21D2ymegEAAADYDLqOlGqtndpae3+SCzdi90cluX+Sl7XWrmutnZnkuCRHzHKQqtqtqvasqj3Xrl274R0AAAAAmLuuodQSbF9VF1fVpVX191W190Tf3knOa61dM9F25tg+i+clWZVk1erVqzexXAAAAAA2xpYUSp2b5CFJds8wNe/sJP9QVfcZ+++a5Kqpfa5MsvOM53lrkr2S7LVy5cqNrxYAAACAjbbFhFKttUtba2e11ta21q5srb0syQ+S/Pq4ydVJdpna7W5J1sx4nitaa+e11s5bsaL3kloAAAAAJFtQKLUOtySp8d9nJdmzqu480b/P2A4AAADA7UjXUKqqtq+qHZPsMD7fcXxUVT26qvaoqu2q6i5V9cok90xy6rj76UkuSvKaqrpTVT0kyXMyLHYOAAAAwO1I75FSv5vk+gxB0/bjv6/PcFe9vZN8JsM0vQuT7J/k11prFydJa+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+V1VrqmrtIv0HVdW3qur6qjqnqv7LVP8eVfXpqrq2qi6pqhf3qx4AAACAeek9UuqHSY5J8sLpjqr6mSQfTvLaJLuMP0+uqgeM/dsn+ViSf07yH5I8Psl/r6on9ygcAAAAgPnpGkq11k5trb0/yYWLdD89yddaa+9prd3YWntvkjPH9iR5VJL7J3lZa+261tqZSY5LcsQsNVTVblW1Z1XtuXbtTwzWAgAAAKCDLWlNqb2TfG2q7cyxfaH/vNbaNevoX6rnJVmVZNXq1as3pk4AAAAANtGWFErdNclVU21XJtl5if1L9dYkeyXZa+XKlbPWCAAAAMAcbEmh1NUZ1pKadLcka5bYvySttStaa+e11s5bsWLFRhUKAAAAwKbZkkKps5I8dKptn7F9oX/PqrrzOvoBAAAAuJ3oGkpV1fZVtWOSHcbnO46PSnJCkv2q6qlVdYeqemqSfZP87bj76UkuSvKaqrpTVT0kyXMyLHYOAAAAwO1I7/lrv5vknRPPrx9/7t5au6CqDknyhiT/J8Md+p7QWvvXJGmt3VxVj8sQQl2RYT2po1prJ/YqHgAAAID56BpKtdbeleRd6+k/Jckp6+k/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/2fvvsNkqcv0jd8P5xBUMggYAEHBrCgsoqIgiotx3QUVQVAQMKxpjSvyM2JYw4pZwUCSFRF1TQi6igqKroiyiGRBRHIOkt/fH1Xj6dNnQs8JXd1z7s919TVdYXqemeruqXr7GyQNnUUpSZIkSZIkDd38rgNI0nSe+Mkndh1hzjv5NScvs8f+6ZO3W2aPrcZ2P/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+4orrlgqgSVJkiRJkjQ7o1aU+iTwEGBdmtZP2wGH9GxfDbi+73uuA2bTfe+TwIOBB6+33nqLn1SSJEmSJEmLbaSKUlV1alVdXlV3V9UfgH8DdkmycrvLjcAafd+2JnDDLH7G1VV1TlWdM3/+/KUTXJIkSZIkSbMy6lWZu9uvab/+HnjsxMYkAbYAvjHkXJIkzWmfeuN3uo6wXHj1R5/TdQRJkqTOjFRLqSS7Jlmzvb8Z8FHg21V1a7vLIcC/JHlqkpWANwKrAN/sJLAkSZIkSZIWy0gVpYBXABckuRk4ATgF2GtiY1WdBLyKpjh1PfAC4JlVNXD3PUmSJEmSJHVvpLrvVdX2A+xzOHD4sk8jSZIkSZKkZWWkilKSJElacu978S5dR5jz3n7k17uOIEnS2Bu17nuSJEmSJElaDliUkiRJkiRJ0tDZfU+SJEkaEX9834+7jrBceOjbd+g6giQJW0pJkiRJkiSpAxalJEmSJEmSNHQWpSRJkiRJkjR0FqUkSZIkSZI0dBalJEmSJEmSNHQWpSRJkiRJkjR0FqUkSZIkSZI0dBalJEmSJEmSNHQWpSRJkiRJkjR0FqUkSZIkSZI0dBalJEmSJEmSNHQWpSRJkiRJkjR0FqUkSZIkSZI0dBalJEmSJEmSNHTzuw4gSZIkSXPBu971rq4jzHn+jaW5xZZSkiRJkiRJGjqLUpIkSZIkSRo6i1KSJEmSJEkaOotSkiRJkiRJGjqLUpIkSZIkSRo6i1KSJEmSJEkaOotSkiRJkiRJGjqLUpIkSZIkSRo6i1KSJEmSJEkaOotSkiRJkiRJGjqLUpIkSZIkSRo6i1KSJEmSJEkaOotSkiRJkiRJGjqLUpIkSZIkSRo6i1KSJEmSJEkauvldB5AkSZIkqWtfO2brriPMeS94/q+7jqARY0spSZIkSZIkDZ1FKUmSJEmSJA2dRSlJkiRJkiQNnUUpSZIkSZIkDZ1FKUmSJEmSJA2dRSlJkiRJkiQNnUUpSZIkSZIkDZ1FKUmSJEmSJA2dRSlJkiRJkiQNnUUpSZIkSZIkDZ1FKUmSJEmSJA2dRSlJkiRJkiQN3fyuA0iSJEmSJC2uR3/9+K4jLBd+v8s/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/AY8D7t+uO6K7OJIkSZIkSZqtcSxK7Qf8R1VdUFXXA28BdkrygEG+Ock6STZPsvmdd965DGNKkiRJkiRpKqmqrjMMLMkawHXAY6rqdz3rrwf2qKpvD/AY7wLe2S7eAvxxGUTt2jxgfeBy4K6Os2j2PH7jzeM3vjx2483jN748duPN4zfePH7jy2M33paH43dVVe00007jVpTaEPgzsGlV/aln/UXA26vqyAEeYx1gnXbx6qq6epmE7VCSzYGzgQdX1Tld59HsePzGm8dvfHnsxpvHb3x57Mabx2+8efzGl8duvHn8FpjfdYBZurH9ukbf+jWBGwZ5gLYINecKUZIkSZIkSeNkrMaUqqrraFpKPXZiXZJNgdWB07vKJUmSJEmSpNkZq6JU62DgrUk2SbI68B/A8VV1YbexRsrVwLuxRdi48viNN4/f+PLYjTeP3/jy2I03j9948/iNL4/dePP4tcZqTCmAJPNoClEvBVYGfgjsV1VXdZlLkiRJkiRJgxu7opQkSZIkSZLG3zh235MkSZIkSdKYsyglSZIkSZKkobMoJUmSJEmSpKGzKCVJkiRJkqShsyglSZIkSZKkobMoJUmSJEmSpKGzKCVJkiRJkqShsyglSRKQZPUkWyRZpesskiRJmps851yYRakxl+RJSbbqWb5fkh8luSrJN5Ks2WU+zV6S7ZO8Psk/dJ1FmquS/GuS5/UsbwtcBPwWuCjJozoLp4EkuVeStyU5NskJvbeus2lqSeYnWbFv3UuTHJTkX7rKpcF4/MZfknlJtu4/jhptSbZLsnXP8v2TnJjkuiTfTrJ2l/k0Nc85Z2ZRavy9D1inZ/mTwHrAgcDG7VeNqCSHJNm3Z3lf4MfAAcAvet/ANPqS3DfJNl3n0ED2ozkhmPAx4AfAo4DvAu/pIpRm5UvAXsD5wMl9N42uo2mOGwBJDgAOBrYFvpLkZV0F00A8fmOuqu4CfgLc2XUWzcqBQG9jg0+1ywcAGwDv7SKUBuI55wxSVV1n0BJIciXwgKq6Ock9gWuAJ1bVqUk2B46vqk26TampJDkP2LGq/tQuXwR8qqo+nOSVwO5VtW2nITWjJOsBRwE7ALdU1apJXghsV1Wv6jadJpPkGmC9qrozyb2BS4GNq+qSJOsCp1fVfbtNqekkuRbYvKqu7DqLBtf+n3t8Vf21Xb4ceHNVHZ5kZ2D/qtqy05Caksdvbkjyv8Dzq+rCrrNoMFNc8z2+qk5Lshlwgtd8o8lzzpnZUmr8rVRVN7f3HwPcXFWnAlTVOSzcikqj5949BalNgfsCn2u3fQl4cFfBNCufAP4E3Bu4o133Y+DpnSXSTALc1d7fErikqi4BqKqrgNW6CqaBXQ3c1HUIzdpaPQWNhwJrAF9rt30LeEBHuTQYj9/ccATwrSS7J9k2yRMmbl0H05R6r/keS3PNdxpAVZ2L13yjzHPOGViUGn9XtNVxaJpOnzKxIcnqwO2dpNKgbkuycnt/K+DsqrqxXb4DWHnyb9OIeQrwmqq6GiiAtvXGvTtNpemcBzytvb8T8LOJDUk2AG6c7Js0UvYHPuE4GmPn5iSrtve3As6oqlvb5QDzu4mlAXn85oaDaLoOHUHz/++k9vbzLkNpWpe3vWCgueb75cSG9prvtk5SaRCec87Afxzj70jg2CTfpumv+oaebY8HzukklQb1G+A1ST4F7An8sGfbpoDdUsbDbfS9n7YXytd0E0cD+BDNe+eZNJ84btezbSfgtE5SaTa+AswD9k5yV++Gqlqpm0gawM+B9yb5PPBymnE1JjyYpluDRpfHbw6oKhsmjJ8jgG8m+Q6wD/Danm1PwGu+UeY55wwcU2rMJVkBeDtNAepnVfXBnm1vBG6sqoO7yqfpJdmCphC1NnA58Liqurjdtj/wsKp6cYcRNYAkX6Bplvtq4PKqWjvJJ4AVqurV3abTVNpuCtsAJ1fVr3rW/xNwdVWd1Fk4zSjJdlNtq6qfDjOLBpdkE+D7NAWMM4Dtq+qadtv7acbd2KfDiJqGx29uSRJgg6qymDji2mP17yy45vtIz7Z/A26oqi92lU/T85xzehalpI4luRfNyd05VXVTz/oH0xQV/9pZOA2kbRX1LZpPP1ahGefmd8Dzquq6LrNJ0ihKsvZEMaNn3ZrA7VV1S0exNCCP33hru2B+HNgduKuq7tXO+Pzoqnp3t+kkLW8sSo25JDOO1G9RQxqOJFvRDPJ6EfCb8g12ZCXZc6Z9qurwYWTR4mtn+9oH2BC4GPhCVR3bbSpJGm1t98v7Ae8EflRVayW5H/DDqnpYt+k0mSQbzbRPVf15GFk0O55zzsyi1JjrG0cj7dfqWa6qmjfcVBpUki/NtE9V7T2MLNLyJMndwCXA31jw3tmrqmrzSdZrRCTZD/gA8HngfOCBNGMrHlBVn5vue9WdJD+eaZ+q2mEYWTR7Hr+5IcklNENEXJ/kmqpau11/XVWt2XE8TWKKaz5orvu85hthnnPOzIHOx9+NNE/yg4HvsGC6SY2HlwJnAr9g8jcpjYG2C+ZraWYiWmha16p6eiehNJPjga1pul0eUlWnd5xHs/d64Jl9YzN8CzgMsCg1uran+b/3DZwtahxtj8dvLgjNBfKCFU2Xvpsm310j4HqaiQQOBv6bZpZujQfPOWdgS6kxl+QewAuAfYFNgENpui/8qctcGkyStwIvozmxOwQ4oqqu7TaVZivJ0cBjaP7Z3Ny7zbEZRleSDWlef3uz4ETvq1V187TfqJGQ5Dpg7aq6u2fdPOCqqlqru2SaTpIX0nS53IJmNqlDquqP3abSoDx+c0OSY4AzqurdEy2lkryNpvXUHl3n06KSrAzsQnPN92DgcJrX33mdBtNAPOecnkWpOSTJw2jeqHajGWR5v6q6qNtUGkSS7WmO3TNoZrX5fFX9vNNQGliSa4HNq+rKrrNo9tpZTJ9B8xrcHnhKVS330/OOuiSnAJ/pHYchyYuB11TV47pLpkG0s7jtQ9Ni+E803TCPrqrbu8ylwXj8xlt7gTzRFXNj4GxgReCpVXVJZ8E0kCSb05yz7AH8AXhZVV3YaSgNxHPOya3QdQAtPVV1JvAZ4GvAU2kGMNQYqKoTq2p34EHAn4GfJHlKx7E0uKuxyfs4uxfNSfnGwDX0dWnQyHor8LkkP09yWJKf0VwYv6XjXBpAVf2pqt4ObAT8D/BlYNtuU2lQHr/xVlUXA48A3gbsD7wHeIwFqfFQVecAXwKOBbYD7tNtIs2C55yTsCg1ByRZKcluSU4EfgbcAjy0qn7RbTLNRpKnAp8FXgkcSTNmg8bD/sAnkqzddRANLsnjk3yZphC8PfDWqtq0qs7qNpkGUVU/BR5O07r0ZuA44OHteo24JPdM8jKaMRX3Ag4ETu02lQbl8Rt/VXVbVX29qj5SVcdUlRfHIy7JKkn2THIS8CPgOmCzqvplx9E0A885p2f3vTGX5CBgd5oTgUOA/66qO7tNpUEl2YDmZO5lNIPWfwE4sqqu7zSYZiXJHcA8mhlQFppsoKpW6iSUppXk/2i6KnwBOLSqruo4krRcSLIVTbeFXWg+SPsCcFzv2GAaXR6/uSFJgF2ZfIKW/ToJpWkl+RTNMTuF5prvu1XlBFdjwHPOmVmUGnPtFJNnAxfSXBAvoqqeOcxMGlyS24Bzad6kfj3ZPrZ4G31Jtptqm602RlP73jlxMjfVe6cFxRGT5PlVdUx7f7ep9quqo4aXSrPRvvbOpJmY5a+T7ePxG10ev7khyeeA59N0veyfoGWvTkJpWu1r7xzgYqY+b3HG5xHkOefMLEqNuSTvnWmfqvp/w8ii2WvfpKZTVTVvKGGk5ch0hcQJFhRHT5IzquoR7f2pZpmtqtp0iLE0C0kuZIqT8pbHb4R5/OaGJFcDW1fV+V1n0WCSvHOmfZzxeTR5zjkzi1KStBQk2ZlmJqINaT7F+kJVHdttKkmSpIUluRjYtKru6DqLJDnQuSQtoST7AQcDpwEfa79+PskrOg0mzWFJ3j7F+rcNO4skjZkPAe9ox5aSpE7ZUkqSllCSM4G9qupXPeu2Bg6rqod2l0yau5LcUFWrT7L+mqpyJkxJ6pHkXBbuevkAmhm7r+jdr6o2H2IsSWJ+1wEkaQ64L/C/fetOBTboIIs0pyW5b3t3hST3AXo/6d8MuG34qSRp5B3YdQBJmoxFKUlacmcBLwYO71n3IppZUiQtXX9hwaf9f+lZH5rZbZzcQ5L6VNVhE/eTPKCqLuzfJ8nGQw0lSdh9b85Ishpwe1Xd1vYP3x24s6q+2nE0ac5rZ9U4jqZ11AXApsBjgWcu77NpjLokTwT+UlUXJVmPZpyNO4F/r6qruk2nybQXTQF+Bzy6Z9PdwJVVdWsnwbREkqwC3F1Vt3edRbPn8Rsvdn8eX0nWoLnm+1uSFYA9ac5bvlJe2I80zzmn5kDnc8f3gS3a++8EPgJ8OIlNdcdAkn9NskV7f8skFyU5L8lWXWfTzNrC08NoXoc3t18fbkFqLHwWWLG9/x/A/YD1gU93lkjTqqqLqurCqlqzvT9xu9iC1PhIcmA79h5JdgSuAa5J8vRuk2kQHr+xt8gA50lWZOExpzSavgc8sr3/LuD9wPvam0ab55xTsKXUHJHkKmD9qroryXnAPwM3AD+rKpvijrgkFwCPq6orkxwHnA7cCOxYVdt1m05TSbLnTPtU1eEz7aPuJLm2qtZqW5heATycZuDXC6pqvW7TaTpJvggc3lv8bVstvriq9u0umQbRTkn/8Kq6IcnPgGNozlteXVX/0G06zcTjN56S/JCm8LQ9cGLf5o2Ai6tqxyHH0iwkuRpYr73mOx94Ls1r7+Sq2qjbdJqO55xTsyg1RyS5rqrWTLIR8Iuqun+7ftLmuRotSa6vqjWSrEzzJrU+cAdNVxSbUY+odiabyRRwb2D1qpo3xEiapbagvyHwUJrZEh/ZNoe/vqpW6zadppPkCmDDqrqtZ90qwEVVtX53yTSInv979wL+CqxTVXdOnLR3nU/T8/iNpyTvbO/uT9PCZsLdwGXAMVV13dCDaWA913wbAydV1Ybteq/5RpznnFNzoPO54w9J3kbzKccPAZJsANzUaSoN6qZ2RqlHAqdX1a1JVgIsaIywqtqsf12StYF3APsBhy3yTRo1Pwa+BqwDfKtdtznNyblG2zyaC6ledwErdZBFs3d1kocAjwB+1RY07tF1KA3M4zeGqurdAEn+BlwNrAdcCfywqi7qMpsG9n9JDqC55jsBoJ2J1mu+0ec55xQsSs0dr6Hpp3obzYB3ADvRPPk1+g4FfgWsTPPpFcA/AOd1FUiz047F8G37vIQAACAASURBVDqa4/drYJuqOr3bVBrAfsCbgdtpBpwEeBDwqc4SaVB/AHYFjuhZ9wLgzG7iaJYOopkcAprJWQCeDPyxmziaJY/fmGpbSx1AM67UVcC6wN1JPlhV7+g0nAbxGpoxiG4HXtqu25G2QKWR5jnnFOy+J42IdqDQ2yfGR2kHOV+tqn7SbTLNJMmuwAdoxgF7S1X9oONI0pzXjh/1A+DbwDnAZjRjazyzqk7sMJoGlGQzmpmC/9Qubw6sVFVndJtMg/D4jZ92LMyDgH8DjqqqO9oP1V4EfAx4Q1XZylvSUFmUmkPaPqmb0oxl8/dZNarqF52FkuawJNvSzHR5f5oue4dWVX93Io24tgvK9iz63vmerjJpMEkeBbwceABwIfB5WyhK0uSS/C/woao6ZpJtuwBvq6oth59Ms5FkHs0HMf3nLT/rLJQG4jnn5CxKzRFJtgCOBTahGWQ57VccaHn0tbMw7AM8lUXfpHboKpeml+RumqbvhwA3T7ZPVb1/svUaDUleRNN99nTgUe3XR9PMXPq0DqNJc1o7/tABTP5/b9OucmkwHr/xlOQGmpnbbp1k2yo0E+ws1wMuj7okjwW+QTOmVO81311V5ZiKI8xzzqmt0HUALTUfB74HrE0zLehawBdY0M9fo+19wHuBi4FtaMZpeBjwuy5DaUY/oxnX5gk0/fn7b8v1P5gx8XZgj3YK81var68AftttLA0iybZJDk7ynXZ5yyRP7jqXBvIx4Hk0Y4KtD3yUZlzML3UZSgPz+I2nu4GpBqS/B4tOHqHRcxDwTWANmmu+1YHPs2B8KY0uzzmnYEupOSLJtcAGVXVbz1ShqwG/nWyGMI2WJBcC/1RVv5+YTjnJNjTjE/1Lx/GkOav91HiNqqqe19584OKquk/X+TS1JLvRDA56JPCSdnr6xwL/WVXbdxpOM0pyCfCkqrqg57zlYcAnq+qpXefT9Dx+4ynJccDJVXXgJNv2B7arqn8cfjINaoprvlWB31XVg7rOp6l5zjk1Z9+bO+7ouX99knsD1wPL9RN8jKxdVb9v79+VZF5VnZLkKZ2mkua+62g+bbwOuDzJQ2mmyb5Xp6k0iLcDT6+q3yTZo113BvDwDjNpcKtW1QXt/duTrFRVZyb5h05TaVAev/H0HuDHSR4AfAW4BLgfsBvwYprumBpt/dd869Fc823QUR4NznPOKViUmjt+S/OP5Ps0XYoOA26hOUHX6LskyUZV9WfgAuAZSa5i4X88kpa+HwH/DHwZ+Fq7fAdwXJehNJD7VtVv2vsTzb7vBBxHcTz8KclDq+qPwFnA3kmuo7m40ujz+I2hqvplkn+iaWW6NwvGJLoA+GcnRxoLp9IMEfFd4ESaLrS30IxPpNHmOecU7L43RyTZEFihqi5qW0l9CFgN+H/tCYNGWJLX0jTd/GY7CN4RNCcJ75ysibWkpa+dcGA3mvfOw6rqbx1H0jSS/AZ4bVX9Isk1VbV2OyPmh6vq8V3n0/SSvBC4rqqOT7IjzRgpKwOvrKovdJtOM/H4jb8kE7O3XVlV53adR4NJcj+aa76Lk6wDfJDmvOWdVXV2t+k0KM85F2ZRShpBSe5P0zT+rK6zSNIoSvI8mpkvPw68FXgX8Hpgv6pa7j91HDdJVgRWqqpJZzLVaPP4SZIWl0WpOSTJfWmmlVxoKteq+lo3iSRpNLUDuk6rqt4/jCxafG0LjdcCmwAXAQdV1Q+7TSVJ0rLT9pDZgkWv+Y7qJpEG0baO2hXYikWP3X6dhBoRFqXmiCQvAz4D3NzeJlRVbdRNKg0qyfo0g09O9ia1eSehpDksyU/6Vj0ROLlnuapqhyFGkpYrSTYHPsnk//dW6iSUBubxk7qRZD+aMcGuY9Frvk27SaVBJPkc8Hzgf1j42FFVe3USakRYlJojkvwZeGNVHdN1Fs1ekh8AqwJHseib1GGdhJKWIxNT83adQ7OTZBVgMxa9KHaw3hGX5BfAX4BDWfT/3k+7yKTBefykbiS5mGY8xW92nUWzk+RqYOuqOr/rLKPGotQc4QXVeEtyPXC/qrqp6yzS8mhioOyuc2hwSZ5LM9PsGn2bqqqcgW/EJbkBWKeqnGV2DHn8pG54zTe+2oLipr5vLmqFrgNoqTk2yU5dh9Bi+wuwYtchJGmMfBR4N82kECv03CxIjYezgPW6DqHF5vGTunFMkmd1HUKL5UPAO9qxpdTDllJjLMlnehZXAV4A/BC4tHe/qnrVMHNpMO3A9BN2oDl+7wIu692vqv46xFjScsmWUuMnyQ1VtXrXOTS4JE/oWXw08BKak/T+/3t2vxxBHj+pG0kO7llcBdgZ+DGLXvMt14Nlj6Ik5wK9BZcHALcAV/Tut7yPITy/6wBaIqv1LX9zivUaTX9hwZvURMX82X3rCvBTf2kpm2T2vVX61zn73sg7Ick2VXVK10E0sJMmWff1vmX/740uj5/Ujd7eFHcBX5tkvUbTgV0HGAe2lJI6kmTjQfarqouWdRZpeTPJ7Hv9nH1vxCX5CLAncDSLflpsQVGSJGkMWJSSJEljZ5rCogVFSZKkMWFRSpIkSZIkSUPn7HuSJEmSJEkaOotSkiRp7CTZPMnxSa5OcnvvretskiRJGoyz70mSpHF0KM0spnsAN3cbRbOVZI+qOmKS9btX1Ve6yCRJ0rKS5MlTbLoNuKiqLhtmnlHimFJjLMkdNFPvTquqVhpCHC2hJC8GXgKsX1WPat+41q2qb3QcTZJGTpIbgHWq6o6us2j2ktxQVatPsv6aqlq7i0waXJJ5wNtozlvWq6o1kvwjsElVfa7bdNLckuRuBrvmmzeEOFpM7bX7CkB6Vvce158Cu1fVQjMKLw/svjfengbs2N7eAvwJeC3wHOB1wPnAmztLp4EleQPwbuA4YKN29ZU0x1WStKizgPW6DqHFlkVWJA8A7hx6Ei2O9wLPBd7Kgouqc4CXd5ZImrueBDy5vb2BBa+1pwOvoPl/+G+dpdOg9gaOAR4ErNh+PRp4GfAw4G/AQZ2l65AtpeaIJKcCL6yq83rWbQZ8taq27C6ZBpHkXOBZVXVOkmuraq32U8jLq2rdrvNJ0qhJ8kqaVhofAhZq8l5Vv+gklGbU08p7HnBX3+Z5wGeq6jVDD6ZZSXIh8PiqunSidVuSANdU1Vodx5PmrCSnAbtU1fk96x4IfL2qHtNdMs0kyZ+AR1bVTT3rVgNOr6pNkqwP/L6qNugsZEccU2ru2Az4c9+6P9NUYDX61q6qc9r7E5XiMEBTXUlaTn26/fr1vvUTBQ+NpqfR/H/7PvCMnvV3A5dV1bmdpNJs3Qu4om/dSsCtHWSRlicPBC7uW3cJsGkHWTQ7qwMrAzf1rFsZWKO9fyVwz2GHGgV235s7TgM+mGRlgCQrAe8Hft9pKg3qzCTP7lu3Ex4/SZpUVa0wxc2C1Airqp9W1YnAA9v7E7efW5AaK6cCe/Wt2w34dQdZpOXJqcBHkqwC0H79IM21oEbb94BvJtkuySZJtqf5YO277fbHARd1Fa5Ldt+bI5JsTvOEvi9wObA+cCnwnKo6q8tsmlmSJ9G8UX0NeBHwJWBX4NlV9asus0nSqEuyblVd1XUOzU6SDYEtgNV611fVUd0k0qCSPAI4EfgdsC3wQ2Ar4Cmed0rLTpIHAd8BHkDTWnE9mkLGc3t6XWgEJVkV+ARNAX8l4HbgKOC1VXVTO67iParqj52F7IhFqTkkyXzgicD9aJpxnlxVDhg6JpI8nGawwk1o/rl8pqr+0G0qSRpN7afDH6FprbEKTbehLwFvriq7EI24JPsBnwKuA27u2VRVZTeUMZDk3sCeLDhvObyqLu82lTT3tePObsOCa75Tqqp/jD6NqHb8vXsDV5bFGMCilCRJGkNJPkbzQcwBNLPNPhB4D/DLqnIWohGX5GKaT4e/2XUWSZLUHYtSc0SSewCvpmk63d8M/pmdhNLAkpxH8wn/oVX1167zSNKoS3IRsE1VXdqz7r40nxhv1F0yDWJiptmuc2jxJPlXmhb5v0uyJXAscCewa1X9ptt00tyS5OBB9quq/ZZ1Fi2+dridTzL59fpKnYQaEc6+N3d8meYJ/m0Wbgav8fA+mqnN35Xkf2gKVN+qqju6jSVJI+uewLV9664F7tFBFs3eMUmeVVXf6zqIFssbacbBBDgQOBq4EfgosF1XoaQ5asWuA2ipOBT4C7AHXq8vxJZSc0SSa4GH2Jd/vCV5IPBSmjerVYGvVNXrOg0lSSMoybeAvwJvqKpb2zGmPgpsWFXP7TadZpLkcGBn4Mc0E7P8nZ/2j74k11fVGu2sz1fQTLBzB80YKWt3m06SRk+SG4B1bHSwqBW6DqCl5hrg+q5DaMlU1flV9f9oBi/8FU2XTEnSol4LPAm4tu3Kdy3wZOA1nabSoO6iaWlzFU0rgN6bRt9NbXfZ7YHT28kF5rU3SdKizqKZLVF97L43dxwAHJTkrVVlcWoMtTNpPJtmJqmdgFOBl3caSpJGVFX9OckWwNbAhsDFwK+dgWg8VNVeXWfQEjmU5sOzlYH923X/AJzXVSBprkpyWlU9pr1/LjBpV6eq2nyowTRbXwaOTfIh4LLeDVX1i24ijQa7780RSf4GTAyQdlvvtqq65/ATaTaS/CewO3A7cCTw5ao6p9tUkjR6kswH7lNVF0+ybUPg0qq6c/jJNFtJ1gCeBdy/qj6UZANgBSf8GA9JdgRur6qftstbAatV1U+6TSbNLUl2q6qj2vsvmWq/qjpseKk0W0nunmJTVdVy3crUotQckeSpU22rqv8ZZhbNXpJjaAY3P76qpnrDkqTlXpI3Ao+sqpdOsu1LwP9V1ceGHkyzkuSxwPE040ltUlWrJXk68PKq2rnbdJIkaVgsSkmSpLGR5FTgxVX1x0m2PYRmgogth59Ms5Hk58CXqurLSa6tqrWSrAqcXVX36zqfppfkh0zdhejpQ44jLVfaiT02A1brXb+8dwHT+HJMqTkkya7AS4D1q+qxSZ5EM8L/tzqOpkkkeVNVfaS9v/9U+1XV+4eXSpJG3saTFaQAquqsJBsPO5AWy8NpxiWCtrhRVTcluVdniTQbJ/Ut3xfYhQXHVNIykOS5wGHAGn2bCicaGDlJPlFVr23vHzzVfsv7rLMWpeaIJK8DXg98Fnh7u/pq4EOARanRtAPwkfb+jlPsU4BFKUlaYKUka0w2qUc7RtFKk3yPRs+VwEbARRMrkjwIuKSzRBpYVb27f12SI3D2S2lZ+yjwbuDgqrql6zCa0YpT3FcPu+/NEUnOAZ5TVWf3NIOfB1xRVet0nU+SpKWh7fZ1SFUdPsm2PYH9qmrb4SfTbLQthJ8DvBn4DvA0moutb1XVQV1m0+JJEuC6qupvwSFpKUlyQ1Wt3nUOaWlaoesAWmrWraqz2/sTlcYADpo9BqZqzpnks8POIkkj7pPAQUl2b2fiI8n8JLsD/wl8vNN0GtR/AD8Bvk/TDeUnwM+BT3QZSosnyYrAK4Crus4izXEnJNmm6xDS0mRLqTkiyUnA+6vq+0muqaq1kzwTeFNV7dB1Pk1vqk89klxtSzdJWliSdwIHtItXAevSfCBzYFW9p7NgGkjboubewFVVdXeSdavKYsYYSXIHCw90Pg+4Cdirqr7RTSppbuobe3ZtYE/gaJrZS//OcWhHT5JzmWJSiF5VtfkQ4owsi1JzRJLtaJq/HwXsARwM7A48z5kYRleSJ7R3T6AZVyo9mzcD3ltVGw09mCSNuHZA86fTFDeuBE6oqoum/y6NgiQrADcDq1XVnV3n0ey15529bqKZOfGmLvJIc1mSnwywW9kQYfQkeckg+1XVYcs6yyizKDWHJHkk8CpgE5qBQz9dVad3m0rTSTLRvbJYuCBVNJ9+vH15f5OSJM09Sf4AbF9VV3adRZIkdceilDQCkvyuqrboOockScOQZG/gRcC7aD5I+/sYmFX1145iaRaS7AzsA2wIXAx8oaqO7TaVNDclWR/Yrqq+Nsm25wM/raorhp9Ms5FkI2A34P7AX4D/spW3RamxlmTLqjq1vb/1VPtV1a+Hl0qSJGl6PS2FYeEJWqqq5nUQSbOQZD/gA8DngfOBBwL7AQdU1ee6zCbNRUn+E7i6qt43ybZ/B+5dVW8cfjINKslOwDeB3wAXAg8AtgL+uap+0F2y7lmUGmNJbqyq1dr7U82y58ndmEiyI/BUmvFR/t6Vr6r27iyUJEnLQDsm2KT81Hj0JTmTZlDzX/Ws2xo4rKoe2l0yaW5KchZNS6nLJ9m2HvDzqnrw8JNpUEn+D/hAVR3Vs+5FNMX8h3eXrHsWpcZYkhWq6u72/pSFp6q6a3iptDiSvI7mE8fvAc8Gvgs8A/hGVe3ZZTZJkqReSa4D1p44D23XzaOZUXGt7pJJc1OS66pqzWm2X19Vawwzk2YnyY3AGn3vmysA1080NFlerdB1AC2+noLUfOAbwIpVdVf/rduUGtCrgWdW1fOBW9uvLwTu6DaWJI2uJDsnOS7JGe3XnbvOpMEl2THJB5N8McmXJm5d59JAzgJe3LfuRcA5HWSRlge3J7nPZBva9V4zjL4Tge371m0H/HToSUbM/K4DaMlV1Z1JtgGcVnl8bVBVJ7b3J5ovfh84DHhZJ4kkaYT1jWnzdZoxbT6f5N6OaTP6pmsh3GUuDeytwHFJ9gUuoJn5eUvgmZ2mkuauk4HXAPtPsu1fgZ8PN44GkaT3eJ0HfDPJt1gwptTzgC8OP9losfveHNEOfndBVX2q6yyavSTnA0+oqsuTnA7sC1wF/G9Vrd1tOkkaPY5pM96SnAvsW1UnJrm2qtZK8izgX6rKD2PGQJJNgF1ZMPvef1XVhZ2GkuaoJFvRFJ6OBP4LuAS4H00Lxd2Bbavqt90l1GSS/GSA3aqqdljmYUaYRak5IsnxwFNoPq26kIWnVvZTqxGX5H3AH6rqqCSvBT5I0/LtiKr6127TSdLocUyb8dY3Wcs1VbV2kgBXVtW6HceTpJHTTor0aeBBND0rQtP65lVV9aMus0lLwu57c8ev25vGUFW9vef+J5KcCqwGHN9dKkkaaRNj2hzes84xbcbHFUnWb2eS+kuSx9G0EHa80zGR5IXAXsD9gb8Ah1bVV7tNJc1dVfVDYPMkm9HM1n1lVZ3bcSxpidlSSpIkjZ0k2wHHAafSN6ZNVS33g4aOOlsIj7ckbwXeABzMgrFR9gU+VlX/0V0ySRodSU6rqse0989lwdjBC6mqzYcabMRYlBpzSQ6uqv16lreuKltMjYEkBw+yX+/xlSQt4Jg2c0eSJwCrA8eXJ6cjL8mfgef1jmGT5DHAt6tqw+6SSdLoSLJbVR3V3n/JVPtV1WHDSzV6LEqNuSQ3VNXqPcvXODD2eEjy5UH2q6q9lnUWSZKGJcmDgEcCv6+qC7rOo9lLchXNzMF39qybD1zmmGCSpNmwKDXmegcKbZevdYBXSdJclWTPmfapqsNn2kfdSPIvwNHAPOB2mtn2vt9tKs1WO+vzpVX14Z51bwLuU1Vv7C6ZJI2WtmCfqrqjZ91LgS2An1XVN7rKNiosSo05W0rNHe2sUY8DNqyqo5Pck2aK0L91HE2SRkY7JsNkimbg19Wrat4QI2kWkvyWZjrzzwCvBp5TVdt2m0qzleRHwJOBvwIXARsD96GZsr53BuindxJQkkZEkmNpuqYf3C4fALwDOB14OPDqqvpihxE7Z1FqzCW5FXhPz6oDgAN796mq9w81lGYtyQOB79Kc0M2vqlWTPA/Ypape3G06SRptSdamOcHbD/hqVe3dcSRNIcm1wDpVdXeSFYGLq2qDrnNpdpK8c5D9qurdyzqLJI2yJBcBj6+qv7bLlwNvrqrDk+wM7F9VW3YasmMWpcZckhOZYhT/VlXVDkOKo8WU5PvAr4D3AldX1VpJ1qQZb2PjbtNJ0mhqixqvA/YHfg28papO7zaVpmMLb0nS8qT3/16ShwKnAWtW1a1tT5krqmqdTkN2bH7XAbRkqmr7rjNoqdgaeG77yXEBVNV1bWFKktQnya7AB4Abgd2q6gcdR9JgVkqyf8/yKn3LtvAeYY6NIkmzdnOSVavqJmAr4IyqurXdFqzJsELXASQBcAOwUAEqyX2By7uJI0mjKcm2SU4BPkLTunQLC1Jj5RRgx57br/qWn9ZdNA3gaODvswK3Y6McDGwLfCXJy7oKJkkj6ufAe5M8BHg50HvO8mDg0k5SjRC770kjIMlHgM2BV9EMercZ8FngrKp6R5fZJGmUJLkbuAo4BLh5sn1saSMtG46NIkmzk2QT4Ps0BagzgO2r6pp22/uB9apqnw4jds6ilDQCktwD+CKwa7uqgKOAfXuad0rScs+xFKXuODaKJC2eJGtPFKN61q0J3F5Vt3QUayRYlJJGSJJ1gE2Ai6rqyq7zSJIkTUhyKbBZVd2UZA/gdVW1VbttPs1kLWt0GlKSNFYcU0oaIVV1dVX9ZqIglWTPrjNJkiS1HBtFkrRUWZSSOpZk0yT/kuQRPeuek+QM4D87jCZJktTrrcBOwJnA6ix8nrI7cFIXoSRJ48vue1KHkuxCM3bUfJoxUvYBdgCeRXOi9/GqurG7hJIkSQtzbBRJ0tJiUUrqUJLTgENpZpF6FfAemtkZ9q2qazuMJkmSJEnSMmVRSupQkmuBdarq7iQrAbe0y9d3HE2SJEmSpGXKMaWkbs2rqrsBqup24AYLUpIkSZKk5cH8rgNIy7mVkuzfs7xy3zJV9f4hZ5IkSZIkaZmz+57UoSQn0gxwPpWqqh2GFEeSJEmSpKGxKCVJkiRJkqShc0wpSZIkSZIkDZ1FKUmSJEmSJA2dRSlJkiRJkiQNnUUpSZJGTJJ3JTmv6xzLoyQPSVJJtuoww2VJ3tTVz9f0kuzUPkfW7TqLJEnjzqKUJEk9khya5Edd55hKku3bC+Lpbod2nXMqSZ6X5EdJrk1yS5Izk3wsyYZL+eccmeQHi/Gt5wL3AX63hD//FX3H5LIk/53koQN8+yOBzyzJz+9CGnsnOTnJDUluTPL7tsg6dgWcJPPbY7dr36Yf0zxHrl6GP3unzPw6/9wSPP517WO8aJJtx7XbDupZt3qSDyc5P8mtSa5K8sskL1vcDJIkgUUpSZLGzS9oLognbh8FLuxb97quwk0nyfuBY4BTgB2AhwCvBFYD/r3DaH9XVXdV1WVVdedSeLhbaI7HfYGdgQ2B45Pca7Kdk6zSZriyqm5ZCj9/Vtqi0sqL+73AEcDHgW8BjwceAbyFpsg2Z4oXVXV7+xxZllNYTxS+Jm6fAs7uW/eWJfwZfwb26V3RFod3AC7p2/cw4NnAq2letzsCXwLWXsIMkqTlnEUpSZJmIckaSb7YthS4tW0V8vi+fTZLcmxPa6DTkjyl3bZW24rnz0n+luScJG9OMtD/5J4L4suq6jLgJuCu3nVVdX37s+6f5L+SXNO2jDghySN6ct673X5xm+XsJK9vCwwT+3w1yXeTvDHJJW3rl8+0rUj+Lclf2t/z00nmT/N3eyLwNuBNVXVAVZ1WVX+uqp9W1T7AAYuRaf8klya5OcnRSdZst38Q2B34x55WJbu2296U5PT2ey5N8pUkG/Q89kLd93qWd05yfHs8z0vywsEOV11WVZdW1cnAm2kKUxOPfVmSdyb5QpJrge/0rP979712+R3tfje0ufdLco8khyS5vj0O+/X9zWf6XSda4+yU5BTgVuAF7d/9n/se61Htvo+c4nfdrf2bv7iqPlxVf6iqi6rq+KraGTi457FekeTcJLcnuSDJG/p+1mVJDkjy2fZ3uzTJB/qeA6e0z7kDk1yR5Or2b7FK32PtleQPaV6r57bPmXk921dO8r4kFya5Lc3r8l3t5r+0X/+r/d1v7fu7rdvzONu1mW5NcmWSz6Wn+NjznH1t+9y+PsnXk0xa1JnkdX4zcGff6/yG9rEfm+Qn7XG7Ns37yzpTHKdeRwBPSrJpz7q9gROAy3qyzweeBRxYVcdV1YXt6/eQqvrwAD9HkqQpWZSSJGl2vgw8BdgV2BI4n6b1y/oASe4DnAysCjyTprXIu3u+f2Xg/4DnAQ8D3gO8E9hraYZMsirwU+AOmpYPjwPOAn7Sc8F6D+BU4Lltlg+0t936Hu5JNK0jngq8BNiXpoDyKJoWEy+haXGxxzSR9gCuAz492caqunaWmZ4MPLb9+c8BtgY+3247EDgW+AkLWpV8q912N/B6muOyC7AZzcX5TD7YPv6jgO8Bh2f2XQ7/1n5dsWfdG2meQ1vTtEKZyuuB39P8zl8APgt8AziD5nn4eeCzSR7U8z2D/q4foXmOPgT4EU1rtn369tkXOKWq/m+KfHsAZ1TVf0+2ceL4JnkB8Emalj+PoPm7vj/J3n3f8gaarpRb0bSieyvw/L59Xkzzt3wS8FLgRcBrJzYmeVX7+O8GHgq8BngFbQG09RWa195b2n1eCFzabntM+/UVNM+hjSf73ZJsBPyA5lg8ts31TJpj1OtJNMdqJ5rn9xNpnquLrS3EngBcQ/Mc+qc2w38N8O2XAd+nbcWWpjC+N83z6+/aVoNXA89JssaS5JUkaRFV5c2bN2/evHlrb8ChwI+m2LYZUMA/9qxbEbgYeG+7fCDNRe09Z/EzPw78sGf5XcB5A37vpPvSdIs7D1ihZ11ouvq9eprH+zzwnZ7lr9K0GJnfs+5/2t9xxZ513wOOnOZxfwz8ajGPyWSZrgNW7Vn3XJoizEbt8pHADwZ47Me3x3Sddvkh7fJWfcuv6vmeVWiKfbtP87ivAG7qWV4fOB64Fli7XXcZ8N1JvvcymhZlvctf7VmeT9Oq6es96+YBNwD7zOJ33ald3qVvv22BO4H79/y+1wB7T/PYFwBHD/D3/g3w5b51BwHn9v2+X+vb5yTgkJ7lU4Bf9+1z5MTrqH2uXwbs2bfPXsDV7f1HtL//M6fIOr/dvmvf+om/27rt8kdo7PSTfgAABshJREFUXmvzevZ5Xvt8nPgbfpWmS1zva+bA3t97hr/bB2mKfv3r30RTMLpnz7pt2nxbTvN419EUQZ/V5prX/l5/bX/v3wAH9ez/9HbbncBpwOfoeR/05s2bN2/eFvdmSylJkgY3MUj1SRMrquoO4Fc0rXqgaaXwi5piTKAkK6Tprndami6AN9EUMCZthbEEtgIeANyQ5Kb259xI031sszbLvCRvS/K7nix7TZLlD7XwGEuXAWe2v3vvuvWmyZNpti3YafBMp1fVTT3LJ7c/4yEzPP5T0nRjvDjJjTQtg5jk8fudNnGnqm6lKdKsP8P33Kv9299M8/e5P00B6JqefX49w2NM+H3Pz59oudK77i7gSnqOwSx+14UyVNVJNK3qJlrv7UJTqDh6mnwDHV+a19BJfetOAjbNwuNZnda3zyUs+veebp/7t/c/N/H8b59LnwHWTrIWzWu1aIqsS+JhwC/bYzDhJJq/Se/A9mf0vWYm+50W52f/tu/95tfA7Sx4T5rOD2iKZ8+gaQ13aE0ynlpVnUDzvHkKTSusjYHjkhy+ZPElScs7i1KSJA3XG4D/R9N9aUdgC5ruMist5Z+zAs0Mclv03R7Mgi5Db6PptvSxniyHT5Lljr7lmmLddOcVZwObZ5pxp2aZqd9EUWTKwaeTPBA4DjiHppvWVizoEjbT48/294VmoPMtaLr8rVZVD6+q/gLIoAOaz+oYzPJ3nSzDwcDe7ThO+wBHVdXN0+Q7mxmKID1jQg0yQPggf+/p9pn4+goWfv4/kqYoe8Mssgxiaf1Oy+pnT/6NTSHtUJrukc8GvjjNvndU1c+r6kNV9Qya7pB7JHn04v58SZIsSkmSNLgz269PmFjRFlm2Bv7Qrvot8Pgk95jiMbYDjquqL1YzWPB5tC2XlrJT28e9pqrO67td2ZPl21V12DLOAk3XqjVpuhUuom25MptMj8zCs9hNdE07q12+naZLUq9taLpbvr6qflFVZwMbsOxU+/c+v69V1zAs6e96BE0rnlfSHJNDZtj/SOARSZ4z2cYka1VVAX+kGUup1xOB86vqtlnkm8nFwBXAZpM8/89rizG/pTkXfsoUj3FXe+t/HvU7E9gmC09W8ESa5+Mfl+i3mNmZwGP63m/+gabw+IfJv2URX6TJe1JVnT+Lnz3xWpuuhaQkSdOyKCVJ0qJWTbJF3+3BbYHkG8Cn265RD6Np5bQmCwbw/gzNBeGxSbZJsmmSf8r/b+/eQewowziMP38RSW9ARDBaeAsW2qhgBIWIIDZeCrVUQdBiTSGCwURQggaMFxBcEmIKLzEriAoWUQsRIhi8FAqKIImKkEYM9r4W73fYlbhsFs/u6ub5wRbLzJz5Zs4O7Ly8lzF9j84ouXEcf2mSp+km5NN2gH4pf2+c66Ik149JY5PzfQ9sTXJDksuS7KazSaZulITtBp5Psmes5cJx7lnms7dOd01nA68muXLc2xeBuar6eWz/Edicnp63Mck5dNbQWcC2JBcnuRN4fCWu9z/gX11rdWPyOTpj7auq+mKJQ16ny/sOJXkiyTVJNiXZmuQQMJkM+CydXfNwekrlA3Q20zPLu7wl1/8nsAN4ND058vIkm5PcnWTX2Ocb4B1gX5K7xn26LmOK4QiiHQNuSnJ+Fp9o9xJdFvtykiuS3Ez/Pb5WVb8scsy07KO/5wPjWdhCB5k+rKovT+cDquoYsJEeGHCKUVJ7JMn96Ul/m5LcAuwBTgCfTeNCJElnJoNSkiSd6lq6X83Cn0k/nfuAT4G36UyLS+iGvycAqupX5htFH6Yn7e1gvsTmKXoq3rv0y9y59EvtVI3MnC10cOIgHex5g+4FMxn3vpPuh/UB3ZNpA93AeEVU1WN0KdlVdGP07+gysT+AXctc0yf0vf14fNZR4MEF218Z2z+ney3dUVVH6fLJGTrDZGb8vu5M6Vr30gHWpbKkJgGcyfS7W+nv5VvgOXoq3d6x39xYyyNj+3Zge1XtX+ballRVs8xP5fsaOAJsA44v2O1eukfSC/Qz8hZ/zyiboZ+j43QPqH86z090T6arx3nepHs1PTS1i1lEVf1Ol7meRz8D74813LPMz/ltsT54dM+pj+gyzsP0fZqlm6FvWYMsQEnSOpL+H0KSJOn/IclBevLebWu9lvUsye10Gd8FVXVyrdcjSZLWn6WajUqSJOkMkmQDnS20E9hvQEqSJK0Uy/ckSZK00JPAD8BJuvRUkiRpRVi+J0mSJEmSpFVnppQkSZIkSZJWnUEpSZIkSZIkrTqDUpIkSZIkSVp1BqUkSZIkSZK06gxKSZIkSZIkadX9BWYtq97zo1oQAAAAAElFTkSuQmCC">
            <a:extLst>
              <a:ext uri="{FF2B5EF4-FFF2-40B4-BE49-F238E27FC236}">
                <a16:creationId xmlns:a16="http://schemas.microsoft.com/office/drawing/2014/main" id="{23E3C875-DA1F-4982-A334-2D91E52ECC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23549CE-D5C9-48CC-886C-B5B419A0E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6914" y="1372619"/>
            <a:ext cx="8528179" cy="547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08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C231C-50EF-41FB-9184-0F5EC5AF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7800" cy="982240"/>
          </a:xfrm>
        </p:spPr>
        <p:txBody>
          <a:bodyPr/>
          <a:lstStyle/>
          <a:p>
            <a:r>
              <a:rPr lang="en-US" dirty="0"/>
              <a:t>National Bike Teams</a:t>
            </a:r>
          </a:p>
        </p:txBody>
      </p:sp>
      <p:sp>
        <p:nvSpPr>
          <p:cNvPr id="12" name="AutoShape 2" descr="data:image/png;base64,iVBORw0KGgoAAAANSUhEUgAABKUAAAL8CAYAAAAx7AZOAAAABHNCSVQICAgIfAhkiAAAAAlwSFlzAAALEgAACxIB0t1+/AAAADl0RVh0U29mdHdhcmUAbWF0cGxvdGxpYiB2ZXJzaW9uIDIuMi4yLCBodHRwOi8vbWF0cGxvdGxpYi5vcmcvhp/UCwAAIABJREFUeJzs3Xm4pFV9J/DvD1pEVFBw2jVREgbULIigwUw0jJiRkGhGjLiEoGaiEhOXuGRiYow6Ex3BNQYEGUeDGzoiOiYKLiGiRtxQEA1NAIOgIQ0oNJtAw5k/3vdKUd7uvtVdfW7T/fk8Tz2365x3+VXVW1fvl3POW621AAAAAEBP2y13AQAAAABse4RSAAAAAHQnlAIAAACgO6EUAAAAAN0JpQAAAADoTigFAAAAQHdCKQC6q6pnVFWrqj2Wu5YFVXXAWNMB6+h/wNi/occ/9q1801TV7lX1tqq6oKp+VFVXV9WXqupPq+qum+mc96iqV1bVL27CMS6tqmPnWNOlE5/hzVX13ar6QFX9xyXuf2JVnTuverYEy3FtLIeq2m+8Hneeat9xvB7+tGMtk9fhuh4/msN53jwe6wdVdcdF+l84cb57TLTvVFUvq6pzquqaqrqyqr5dVe+oqp/a1LoA2PasWO4CAOB24t+SPGKq7YtJ3pXkuIm2Nb0K2lRVdWCSk5NckuQNSb6d5I5JfjnJC5PskuRlm+HU90jyl0nOT3L2Rh7j4CQ/nFtFg/+X5LVJtk/yoCSvSnJ6Vf1ca+0HG9j35UnuPOd6ls0yXhvLYb8M1+P/zm2/vzdk+M5/t2MtByfZYeL5/05yXZLnT7TdMqdz3ZRkpyS/meSkqb7Dk1yd5MfhY1VVko8leWiS1yX5apIdkzw4yZOT/EySi+dUGwDbCKEUACxBa+2GJGdMtg1/o+V7rbUzFt1pC1ZVK5P83yRfT3JQa+36ie5Tq+oNSR62LMUtQWvtzM1w2MsmPssvVNXFSU5J8pQkxyy2Q1XdsbV2Q2vt/M1Qz0ZZqGkT9r9dXxvz0lprmfrOdzjnba7rqromyTWb6XfMjRmu79/NRChVVT+XZJ8MgfszJrbfJ8mjkzyjtfa3E+1/l+TIqjIDA4CZ+R8PALZYVXVYVZ01Th26vKreXVX3XmS7Z1XVmVV1fVX9sKo+W1W/PNH/qrH/qvE4/1BV+3eo/8lV9eWqum6s68Squu/UNoeP9V42To/6WlU9bWqbhWlEfzFOnbq4qq6tqo9W1a5Vde+q+nBVramqi6rqj5dQ3hFJ7p7kD6dChyRJa21Na+0zEzW8tqq+MZ7jsqr6dFXtN1XnQWOdj6uq94zv91VV9bdVdbdxmwcm+edxl3dPTBF6yth/cFWdMk5juraqvllVz5/+g7empu9V1RHjcfatqg+O7+X3quoNVTU58mQWXxl/7jF1jkdU1clVdVWSz459t5m+V1UPHLf9vao6qqpWj+/dO8fP84Hje3hNVf3Lwuuf2v+9VfWv43V9QVW9tX5yitmJVXV+VT2qqs6oquuTvHo89henX9BEXU9fz+ue9dq431jrFeN39RtV9eSp8y7p85mo75njNXfp+N35SE1992vw3PEa+dH4Hh9XVbtMbXeHqnp5VZ1bVTeM1+/fV9XPVtURSd42bnrxxPV4r1rH9L3x+v5y3fr75qSq+tmpbc4YP4NfH9+P68Y6f2M97/vMquqQqvrq+Pp/OL6395/hECckObiqdptoe3qGEYxnTW276/jz0sUO1Fqb1wguALYhQikAtkhV9ewk784QYByS5E+TPDbJZ6vqLhPbvT7J25OcmeTQJIclOT3JT08c7r5J3pTkv2b4L/+rM0zL2ug1jZZQ/wuTvD/DaJMnJnlukn2TnFZVO01sunuSE5M8LcPrPDVDWPOMRQ77+0n2T/KcJH+c5DEZRjN8NMmXx/0/k+SNVfXoDZT4mCTfaa2ds8SXdK8kRyV5fJLfS3JVks/XEDJNOybDlKNDM0yL+u3xNSbJv2YYeZQkr8wwPeoRST41tv1MhtEbz0jyuCTvTfK/krxiiXW+L8k5SZ6QYerTi5K8eIn7Ttt9/HnlVPsHcut1uaG6/jJDwHNYkv+RYVTKMRlGpnx4PMaqJO+t265fdd8kFyZ5QZKDkrwmyW9kmGI47R4ZvisnJPn1JB8az7H/Itf4czJMe/zgempe8rUxhmSfS3Jgkj/J8L6fl+TEdQRfS/18/jLJfTJcBy9J8qsZrvVJb0ry5iQfz3BdvizJbyX5uxpDzKqqDO/zK5J8ZNzu2Rmmjt5r7DtyPN7jc+v1eMU6Xu9vZfi+XZ7h+n5ehu/152sYYTbpQeOxj8zwO+CKJB+eMTRapzH4OynJ98bjvzDD9MrPV9Wu69t3wicyXN9PHo+5XYbfRScssu3ZSX6U5C1VdWhNrDUFAButtebh4eHh4dH1keEPzZZkj3X0b5/k35OcNtX+K+N+zx+f75Hk5iRvnOHc22eYvr4qyVsm2g8Yj33ADMdqSf7nIu13S3JtkmOm2vdMsjbJEes43nZjbe9O8qWJ9h3Hc52TZLuJ9mPG9pdMtO2QIXR42wZq/870+zvje3iHDAHT6ybaDxrr+cjU9v9tbP9P4/MHjs8P28B5anw//keSf5/quzTJsRPPjxiP+bKp7T6d5OwlvKZLk7xjPN8OSfbOEPStTfLzU+d47SL7n5jk3InnC6/x41PbfXxs/+2JtpVj239fT30rMoRFLcmDps7bkjx2kc/o4iRHT11HVyR587yujQyBUUuy/1T75zOsR1WzfD4T79upU9u9fGzfdeK7dEuSP5na7sBxu4PG5wePz5+9ntewUNv9ptoXvnd/OtF2TpJv5bbfw70y/B56zUTbGRnWpLr/RNv9xuO9aIbv2hlJPr2Ovn/JEMbXRNsvjO/LKzZw3DdnmBaYJH+d5Izx3/9lvObvlSHkaknuMbHfUzKEWG18nJshHNx9qa/Jw8PDw8Nj8mGkFABbor0y/KH+3snG1trnk1yUYdREMvyRvl2GkVLrVFWPqarTquqKDH9w3ZThj9q95lz3gkdmWED4vVW1YuGRYeTLhUkeNVHbg8YpN9+fqO2wddR2arvtFJmF6WKnLjS01m7MECrM9U5YNUzNO33iPbwxyf3XUef0KJyFUVLTC8Uvdp771XAnr+9meC9uyhBIrKxxCuAG/P3U82/mtqPm1uf3xvPdkOQbGaYrPaH95Iihk5d4vGQYiTJpsc9sdYYg8cef2Th17C+qalUNd1u7KbeOJpt+z69rrZ062dBauznJ8UkOq6qFBdifNL6m4zI/j0pyQfvJNY/ek2G01/QdNpf6+Sy2XSa2fWyG0HL6O3Z6hs9v4Tu2ELK8cwmvZb3G0Uc/l+T9k9/D1tqqDFM9f3Vql2+11i6a2O6SDIHOUq/H9dVynwzv7ftaa23iHN/MMKJpupb1OSHJL40j9Q5P8qnW2rqm6J2Yof4nZwjFb8wQXn2zqn5pY14LANs2oRQAW6KFqSf/tkjfpRP9C+ugXLKuA1XVQzOMTrkmw4id/TMs0nxWhpEQm8PCNJ7P59ZgZeHxHzPWPYYsn8owOuSlGUaCPSxDGLdYbdN3m7txPe0bem0XZwiVNqiqHpFhMeMrkjwzt76H567jPP8++aS1dm2GkWP3XWTbyfOsyBBGPCbDne8OGM9z1LjJUj6v6bvk3bDE/ZJhWtbDMtxd7J6ttT1aax9bZLvFrst1Weyzubm1dvUi7ZN1viFDGPeuDFPyHp5bpz1Ov55FA4QMYe2dkjx1fH5EktNba/+8ju0XLPnayPBdXNf3dKF/0lI/n8W2y8S2C9+xS3Lb79eNGe4SuPC7YbcMo+xuWkf9s1jq76UFi92xcZbrcZ61rFNr7asZ7q743AzTKhebuje5/ZrW2gdba3/YWvvFDN/XOyT5q6WeEwAWuPseAFuihT/m7rVI370y3Io8GdZ1SYawY9U6jvXEDCMlDpn8w7Sq7p6fXCtoXhbWo3lahik20xZuO//IDLX/1/EPw4Xa7rCZ6pr06SSvqqqfX2Qk0LTfzhDq/fY4AifJj0eOXLTI9vecfDKO1LlzhrVv1udBSX4xyZNaax+a2P9JG9hvXi6f/BzWo214k0325CTHt9Zeu9CwnjV8Fq2ntXZpVX0kyXOq6owM6w39zhLOPcu18YMMn9u0he/uomszzcHCcQ/IEHhOu2z8eXmSe1bVitba2k0854Z+L22u17oxtVy+SPv6vDtDqHRNhrW3lqy19pmq+kKSB894TgAwUgqALdKqDKNtpu9I9ssZRnB8dmz6dIb1U569nmPtlGG9lx//4T4uAr7JU2jW4/Qk1yf5mdbaVxd5nDdRWzKM8FiobWWGdXA2t2MzjOI5uqruNN1ZVXedWCx9pwzB3uR7eHBuHa0y7dCp5wuf48Ld4BZGvUyfd7H34465daTPNmFcnPtOmXgfRs/ciMMdk2S/JEdnCCpOWsI+s1wbn02yR03diTFDIPu9JBdsRM1L8cncug7UYt+xiya2W5H1v3fruh5vo7X2gwxrSh06fkZJknHa23659ffSZtda+36Gxdqn73L48xmC3VlreXeSjyX5q7bIHRfHY999YiroZPsOGW4KMMsIQgBIYqQUAMvroKqannp0VWvtU1X1iiTHVdV7cuv6NH+VYeTRO5OktXZBVb0pyYuq6q4Z7kx2c4apTue21j6Q4U5uL0zyrqp6Z4a1pP4iGx61s9Faaz8YbyP/hnHtl1OTXD2+hv+c5BPjSKDPZRjlcVxVvTrJzhnuEvbvGRZF3mxaa6vHEUgfSfLVqjo6wwLOd0zyS0n+IMnfJvmHDO/hEUneMX4eD0ry51n3H6H7VtVxGe5s9qAMn9sprbUvjP2XZBgt9jtVtSrDnfouyLAWzveTHLlw97QMd2a7MduQ1lqrqk8m+f2qOjfDgvKHZphWOOux/rGqvp1hjaWjWms3LGGfWa6N45P8UZKPVtXLM0wde3qGUYBPn1zvaJ5aa9+uqjcnefsYxHwuQ7j00xnWkXpra+2fMly7f5fkb6pq9yT/mGH63AFJPjRu8+3xsM+rqvdlCGC/sY5TvzzDmmIfHa/xu2VYiP+yJG+Z9+vcgD9P8oGqOinDIv33SPI/M/xuO3qWA7XWvpfh7qTrs2+S/1tVJyQ5LcNorftmuB4eMNYDADMRSgGwnN66SNu3Mtzt7O1VdV2GtZY+mmFayccz3G3rmoWNW2svqarzM6yH8vQMIc/ZGUZIpLV2alU9P8Ot55+YYaTD4Rn+uNxsWmt/XVUXjec9PMPd0L6XYQTDN8dtvl9VT8xwy/iTMoQ1b8wwGuyFm7O+8fyfqaq9M7zHL8nwB+aNGf5If1OSt43bfbSqXpLk+RlGPZ09/nzdOg793AwjOD6YYTHqk5K8YOK8N1XV72f4Y/4zGf7/yFNbaydW1W9luC7em2E61NvHnzP9kb0VOCLJ32R4j2/JMIrl8CRfWN9O6/ChDEHsem8IMGmGa2NNVT0ywzX8+iR3SfLPSZ4yhsKbTWvtRVV1ToZQ5AUZAunvZrimvjNu08bv2Msy3EDgJRmm7X4p49pnrbUvVdVrMoym+sMMMwnunUWm947fhd/K8H6elORH4/n+ZFywvpvW2geram2SP8sQAF+fYY26PxlHdc3b2Rm+mwdm+P7vmiFc/lqS32ytTS9ODwAbVJvpP2ABANuYqjoow93mHjneKZEtQFV9NckPW2u/tty1AABMMlIKAGArU1U7Jtknw/pk+yZ57PJWBADwk4RSAABbnwck+acM6/68srX2yeUtBwDgJ5m+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/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/QfXlUXVNV1VfWlqtp3av/9qurLY/8FVXVYz/oBAAAAmI/eI6XeneQhrbWdkzwgyXeTnJgkVfUrSd6W5A+S3D3JSUk+XlU7j/27JPnE2H73JEckObaqHtH5NQAAAACwibqGUq21c1trV41PK8ktSfYanz8ryYdba59srd2Q5KgkNyR5wth/SJLrkxzZWruhtfapJCcnefYsNVTVblW1Z1XtuXbt2k18RQAAAABsjO5rSlXV06rqqiTXJHlBkleOXXsn+drCdq21luTrY/tC/5lj+4IzJ/qX6nlJViVZtXr16pnrBwAAAGDTdQ+lWmvva63tkuTeGQKpb45dd01y1dTmVybZeYn9S/XWDKOz9lq5cuWMuwIAAAAwD8t2973W2qVJjk/yd1W1a5Krk+wytdndkqwZ/72h/qWe94rW2nmttfNWrFgxe+EAAAAAbLJlC6VGK5LcOcl9kpyV5KELHVVVSR4ytmf8uc/U/vtM9AMAAABwO9EtlKqq7arqj6pq5fj8fkmOTvKvSc7NMGrqkKo6sKp2SPLiJDtmWMw848+dquqlVbVDVR2YYfHzt/d6DQAAAADMR++RUgcnOaeqrk3ypSTXJXlMa21ta+3zSZ6bIZy6KsmhSQ5ura1JktbaleP+Txr7j09yRGvti51fAwAAAACbqNuiSq21WzKESuvb5oQkJ6yn/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/zOq6paqumbi8f6pY+xXVV+uquuq6oKqOqxX/QAAAADMT8+RUjcnOSzJbkn2TnK/JO+c2ubC1tpdJh5PXeioql2SfCLJSUnunuSIJMdW1SO6VA8AAADA3HQLpVprf9Za+3pr7abW2mVJ/ibJATMc4pAk1yc5srV2Q2vtU0lOTvLsWeqoqt2qas+q2nPt2rWz7AoAAADAnCznmlIHJjl7qu2nqurSqrq4qk6sqt0n+vZOcmZrrU20nTm2z+J5SVYlWbV69eqZiwYAAABg0y1LKFVVT0zyrCQvmGg+PckvJLlPkocl+VGST1XVncf+uya5aupQVybZecbTvzXJXkn2Wrly5Yy7AgAAADAP3UOpqnpSkuOTPL61duZCe2vtwtbaea21W1prl2YIre6TZP9xk6uT7DJ1uLslWTPL+VtrV4znOW/FihUb/ToAAAAA2HhdQ6mqemaS45I8rrV22gY2b+OjxudnJdlnapt9xnYAAAAAbke6hVJV9fwkr0/y2NbaFxbp/42qul8Ndk1ydJLLk5wxbnJykp2q6qVVtUNVHZhh8fO3d3oJAAAAAMxJz5FSb8mw/tNpVXXNwmOi/4AkX05yTZJvJdktya+11q5JktbalUkOTvKkDGtLHZ/kiNbaF/u9BAAAAADmoduiSq212kD/S5O8dAPbfCXJw+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/9F1TVYb3qBwAAAGB+eo6UujnJYUl2S7J3kvsleedCZ1X9SpK3JfmDJHdPclKSj1fVzmP/Lkk+MbbfPckRSY6tqkd0fA0AAAAAzEG3UKq19metta+31m5qrV2W5G+SHDCxybOSfLi19snW2g1JjkpyQ5InjP2HJLk+yZGttRtaa59KcnKSZ89SR1XtVlV7VtWea9eu3cRXBQAAAMDGWM41pQ5McvbE872TfG3hSWutJfn62L7Qf+bYvuDMif6lel6SVUlWrV69etaaAQAAAJiDZQmlquqJGUZGvWCi+a5Jrpra9MokOy+xf6nemmSvJHutXLlyxl0BAAAAmIfuoVRVPSnJ8Uke31o7c6Lr6iS7TG1+tyRrlti/JK21K1pr57XWzluxYsUsuwIAAAAwJ11Dqap6ZpLjkjyutXbaVPdZSR46sW0lecjYvtC/z9Q++0z0AwAAAHA70S2UqqrnJ3l9kse21r6wyCbHJzmkqg6sqh2SvDjJjhkWM8/4c6eqemlV7VBVB2ZY/PztHcoHAAAAYI56zl97S5K1SU4bBkENWmt3GX9+vqqemyGcuneSbyY5uLW2Zuy/sqoOTnJ0klcn+bckR7TWvtjxNQAAAAAwB91CqdZaLWGbE5KcsJ7+ryR5+DzrAgAAAKC/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+3LAAAAAC2ZrOMlKp1tO+Q5KY51AIAAADANmLFhjaoqsPHf7Ykh1bVmonu7ZP8apLzN0NtAAAAAGylNhhKJXnHxL/fNNV3Y5ILk/zx3CoCAAAAYKu3wVCqtXaHJKmq7yR5WGvt8s1eFQAAAABbtaWMlEqStNZ235yFAAAAALDtWHIolSRVtXuSA5LcM1OLpLfWXjO/sgAAAADYmi05lKqq30nyzgx32rssw8LnC1oSoRQAAAAASzLLSKlXJXlzkj9rra3dTPUAAAAAsA3YbsOb/Ni9kxwfx6X0AAAgAElEQVQrkAIAAABgU80SSp2W5CGbqxAAAAAAth2zTN87IcmRVfVTSb6RYW2pH2ut/dM8CwMAAABg6zVLKHXi+PNNi/S1JNtvejkAAAAAbAtmCaV232xVAAAAALBNWXIo1Vq7aHMWAgAAAMC2Y8mhVFU9bX39rbX3bXo5AAAAAGwLZpm+9551tLfxp1AKAAAAgCXZbqkbtta2m3wk2SHJ/km+kORXNleBAAAAAGx9lhxKTWutrW2tfTnJnyc5en4lAQAAALC12+hQasLqJHvN4TgAAAAAbCNmWej8PtNNSe6T5JVJvj3HmgAAAADYys2y0PkluXVR8wWV5KIkh86tIgAAAAC2erOEUv956vktGabund9au3l+JQEAAACwtVtyKNVa++zmLAQAAACAbccsI6VSVf8hyR8lefDYdE6SY1prl827MAAAAAC2Xku++15V7Z/k/CTPnGj+vST/UlUPn3dhAAAAAGy9Zhkp9fokH0ny31pra5OkqrZP8o4kb0jyyPmXBwAAAMDWaJZQat8kz1oIpJKktXZzVR2Z5KtzrwwAAACArdaSp+8luSbJvRZpX5nk2vmUAwAAAMC2YJZQ6v8lOb6qHlNVdxofByY5NsO0PgAAAABYklmm7/1xkncl+WSSNtF+cpIXz7EmAAAAALZySw6lWmtrkhxSVXskedDY/O3W2gWbpTIAAAAAtlpLDqWq6v8kOae19sYk50+0vyjJg1trv78Z6gMAAABgKzTLmlIHJfnMIu2nJfn1+ZQDAAAAwLZgllBq1wx34Ju2Jslu8ykHAAAAgG3BLKHUhUkevUj7o5NcNJ9yAAAAANgWzHL3vWOTvL6qdkry6bHtwCSvTvKqeRcGAAAAwNZrlrvv/XVVrUzy2iRvHJtvTPLG1tqbNkdxAAAAAGydZhkpldbay6vqtUkePDZ9u7V27fzLAgAAAGBrNlMolSRjCPWVzVALAAAAANuIWRY632RV9ZSq+lxVramqtVN9B1RVq6prJh7/NLXNHlX16aq6tqouqaoX96wfAAAAgPmYeaTUJvphkmOS3CnJ2xfpv7m1dpfFdqyq7ZN8LMMi649P8sAkp1TVJa21D2ymegEAAADYDLqOlGqtndpae3+SCzdi90cluX+Sl7XWrmutnZnkuCRHzHKQqtqtqvasqj3Xrl274R0AAAAAmLuuodQSbF9VF1fVpVX191W190Tf3knOa61dM9F25tg+i+clWZVk1erVqzexXAAAAAA2xpYUSp2b5CFJds8wNe/sJP9QVfcZ+++a5Kqpfa5MsvOM53lrkr2S7LVy5cqNrxYAAACAjbbFhFKttUtba2e11ta21q5srb0syQ+S/Pq4ydVJdpna7W5J1sx4nitaa+e11s5bsaL3kloAAAAAJFtQKLUOtySp8d9nJdmzqu480b/P2A4AAADA7UjXUKqqtq+qHZPsMD7fcXxUVT26qvaoqu2q6i5V9cok90xy6rj76UkuSvKaqrpTVT0kyXMyLHYOAAAAwO1I75FSv5vk+gxB0/bjv6/PcFe9vZN8JsM0vQuT7J/k11prFydJa+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+V1VrqmrtIv0HVdW3qur6qjqnqv7LVP8eVfXpqrq2qi6pqhf3qx4AAACAeek9UuqHSY5J8sLpjqr6mSQfTvLaJLuMP0+uqgeM/dsn+ViSf07yH5I8Psl/r6on9ygcAAAAgPnpGkq11k5trb0/yYWLdD89yddaa+9prd3YWntvkjPH9iR5VJL7J3lZa+261tqZSY5LcsQsNVTVblW1Z1XtuXbtTwzWAgAAAKCDLWlNqb2TfG2q7cyxfaH/vNbaNevoX6rnJVmVZNXq1as3pk4AAAAANtGWFErdNclVU21XJtl5if1L9dYkeyXZa+XKlbPWCAAAAMAcbEmh1NUZ1pKadLcka5bYvySttStaa+e11s5bsWLFRhUKAAAAwKbZkkKps5I8dKptn7F9oX/PqrrzOvoBAAAAuJ3oGkpV1fZVtWOSHcbnO46PSnJCkv2q6qlVdYeqemqSfZP87bj76UkuSvKaqrpTVT0kyXMyLHYOAAAAwO1I7/lrv5vknRPPrx9/7t5au6CqDknyhiT/J8Md+p7QWvvXJGmt3VxVj8sQQl2RYT2po1prJ/YqHgAAAID56BpKtdbeleRd6+k/Jckp6+k/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/2fvvsNkqcv0jd8P5xBUMggYAEHBrCgsoqIgiotx3QUVQVAQMKxpjSvyM2JYw4pZwUCSFRF1TQi6igqKroiyiGRBRHIOkt/fH1Xj6dNnQs8JXd1z7s919TVdYXqemeruqXr7GyQNnUUpSZIkSZIkDd38rgNI0nSe+Mkndh1hzjv5NScvs8f+6ZO3W2aPrcZ2P/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+4orrlgqgSVJkiRJkjQ7o1aU+iTwEGBdmtZP2wGH9GxfDbi+73uuA2bTfe+TwIOBB6+33nqLn1SSJEmSJEmLbaSKUlV1alVdXlV3V9UfgH8DdkmycrvLjcAafd+2JnDDLH7G1VV1TlWdM3/+/KUTXJIkSZIkSbMy6lWZu9uvab/+HnjsxMYkAbYAvjHkXJIkzWmfeuN3uo6wXHj1R5/TdQRJkqTOjFRLqSS7Jlmzvb8Z8FHg21V1a7vLIcC/JHlqkpWANwKrAN/sJLAkSZIkSZIWy0gVpYBXABckuRk4ATgF2GtiY1WdBLyKpjh1PfAC4JlVNXD3PUmSJEmSJHVvpLrvVdX2A+xzOHD4sk8jSZIkSZKkZWWkilKSJElacu978S5dR5jz3n7k17uOIEnS2Bu17nuSJEmSJElaDliUkiRJkiRJ0tDZfU+SJEkaEX9834+7jrBceOjbd+g6giQJW0pJkiRJkiSpAxalJEmSJEmSNHQWpSRJkiRJkjR0FqUkSZIkSZI0dBalJEmSJEmSNHQWpSRJkiRJkjR0FqUkSZIkSZI0dBalJEmSJEmSNHQWpSRJkiRJkjR0FqUkSZIkSZI0dBalJEmSJEmSNHQWpSRJkiRJkjR0FqUkSZIkSZI0dBalJEmSJEmSNHTzuw4gSZIkSXPBu971rq4jzHn+jaW5xZZSkiRJkiRJGjqLUpIkSZIkSRo6i1KSJEmSJEkaOotSkiRJkiRJGjqLUpIkSZIkSRo6i1KSJEmSJEkaOotSkiRJkiRJGjqLUpIkSZIkSRo6i1KSJEmSJEkaOotSkiRJkiRJGjqLUpIkSZIkSRo6i1KSJEmSJEkaOotSkiRJkiRJGjqLUpIkSZIkSRo6i1KSJEmSJEkauvldB5AkSZIkqWtfO2brriPMeS94/q+7jqARY0spSZIkSZIkDZ1FKUmSJEmSJA2dRSlJkiRJkiQNnUUpSZIkSZIkDZ1FKUmSJEmSJA2dRSlJkiRJkiQNnUUpSZIkSZIkDZ1FKUmSJEmSJA2dRSlJkiRJkiQNnUUpSZIkSZIkDZ1FKUmSJEmSJA2dRSlJkiRJkiQN3fyuA0iSJEmSJC2uR3/9+K4jLBd+v8s/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/AY8D7t+uO6K7OJIkSZIkSZqtcSxK7Qf8R1VdUFXXA28BdkrygEG+Ock6STZPsvmdd965DGNKkiRJkiRpKqmqrjMMLMkawHXAY6rqdz3rrwf2qKpvD/AY7wLe2S7eAvxxGUTt2jxgfeBy4K6Os2j2PH7jzeM3vjx2483jN748duPN4zfePH7jy2M33paH43dVVe00007jVpTaEPgzsGlV/aln/UXA26vqyAEeYx1gnXbx6qq6epmE7VCSzYGzgQdX1Tld59HsePzGm8dvfHnsxpvHb3x57Mabx2+8efzGl8duvHn8FpjfdYBZurH9ukbf+jWBGwZ5gLYINecKUZIkSZIkSeNkrMaUqqrraFpKPXZiXZJNgdWB07vKJUmSJEmSpNkZq6JU62DgrUk2SbI68B/A8VV1YbexRsrVwLuxRdi48viNN4/f+PLYjTeP3/jy2I03j9948/iNL4/dePP4tcZqTCmAJPNoClEvBVYGfgjsV1VXdZlLkiRJkiRJgxu7opQkSZIkSZLG3zh235MkSZIkSdKYsyglSZIkSZKkobMoJUmSJEmSpKGzKCVJkiRJkqShsyglSZIkSZKkobMoJUmSJEmSpKGzKCVJkiRJkqShsyglSRKQZPUkWyRZpesskiRJmps851yYRakxl+RJSbbqWb5fkh8luSrJN5Ks2WU+zV6S7ZO8Psk/dJ1FmquS/GuS5/UsbwtcBPwWuCjJozoLp4EkuVeStyU5NskJvbeus2lqSeYnWbFv3UuTHJTkX7rKpcF4/MZfknlJtu4/jhptSbZLsnXP8v2TnJjkuiTfTrJ2l/k0Nc85Z2ZRavy9D1inZ/mTwHrAgcDG7VeNqCSHJNm3Z3lf4MfAAcAvet/ANPqS3DfJNl3n0ED2ozkhmPAx4AfAo4DvAu/pIpRm5UvAXsD5wMl9N42uo2mOGwBJDgAOBrYFvpLkZV0F00A8fmOuqu4CfgLc2XUWzcqBQG9jg0+1ywcAGwDv7SKUBuI55wxSVV1n0BJIciXwgKq6Ock9gWuAJ1bVqUk2B46vqk26TampJDkP2LGq/tQuXwR8qqo+nOSVwO5VtW2nITWjJOsBRwE7ALdU1apJXghsV1Wv6jadJpPkGmC9qrozyb2BS4GNq+qSJOsCp1fVfbtNqekkuRbYvKqu7DqLBtf+n3t8Vf21Xb4ceHNVHZ5kZ2D/qtqy05Caksdvbkjyv8Dzq+rCrrNoMFNc8z2+qk5Lshlwgtd8o8lzzpnZUmr8rVRVN7f3HwPcXFWnAlTVOSzcikqj5949BalNgfsCn2u3fQl4cFfBNCufAP4E3Bu4o133Y+DpnSXSTALc1d7fErikqi4BqKqrgNW6CqaBXQ3c1HUIzdpaPQWNhwJrAF9rt30LeEBHuTQYj9/ccATwrSS7J9k2yRMmbl0H05R6r/keS3PNdxpAVZ2L13yjzHPOGViUGn9XtNVxaJpOnzKxIcnqwO2dpNKgbkuycnt/K+DsqrqxXb4DWHnyb9OIeQrwmqq6GiiAtvXGvTtNpemcBzytvb8T8LOJDUk2AG6c7Js0UvYHPuE4GmPn5iSrtve3As6oqlvb5QDzu4mlAXn85oaDaLoOHUHz/++k9vbzLkNpWpe3vWCgueb75cSG9prvtk5SaRCec87Afxzj70jg2CTfpumv+oaebY8HzukklQb1G+A1ST4F7An8sGfbpoDdUsbDbfS9n7YXytd0E0cD+BDNe+eZNJ84btezbSfgtE5SaTa+AswD9k5yV++Gqlqpm0gawM+B9yb5PPBymnE1JjyYpluDRpfHbw6oKhsmjJ8jgG8m+Q6wD/Danm1PwGu+UeY55wwcU2rMJVkBeDtNAepnVfXBnm1vBG6sqoO7yqfpJdmCphC1NnA58Liqurjdtj/wsKp6cYcRNYAkX6Bplvtq4PKqWjvJJ4AVqurV3abTVNpuCtsAJ1fVr3rW/xNwdVWd1Fk4zSjJdlNtq6qfDjOLBpdkE+D7NAWMM4Dtq+qadtv7acbd2KfDiJqGx29uSRJgg6qymDji2mP17yy45vtIz7Z/A26oqi92lU/T85xzehalpI4luRfNyd05VXVTz/oH0xQV/9pZOA2kbRX1LZpPP1ahGefmd8Dzquq6LrNJ0ihKsvZEMaNn3ZrA7VV1S0exNCCP33hru2B+HNgduKuq7tXO+Pzoqnp3t+kkLW8sSo25JDOO1G9RQxqOJFvRDPJ6EfCb8g12ZCXZc6Z9qurwYWTR4mtn+9oH2BC4GPhCVR3bbSpJGm1t98v7Ae8EflRVayW5H/DDqnpYt+k0mSQbzbRPVf15GFk0O55zzsyi1JjrG0cj7dfqWa6qmjfcVBpUki/NtE9V7T2MLNLyJMndwCXA31jw3tmrqmrzSdZrRCTZD/gA8HngfOCBNGMrHlBVn5vue9WdJD+eaZ+q2mEYWTR7Hr+5IcklNENEXJ/kmqpau11/XVWt2XE8TWKKaz5orvu85hthnnPOzIHOx9+NNE/yg4HvsGC6SY2HlwJnAr9g8jcpjYG2C+ZraWYiWmha16p6eiehNJPjga1pul0eUlWnd5xHs/d64Jl9YzN8CzgMsCg1uran+b/3DZwtahxtj8dvLgjNBfKCFU2Xvpsm310j4HqaiQQOBv6bZpZujQfPOWdgS6kxl+QewAuAfYFNgENpui/8qctcGkyStwIvozmxOwQ4oqqu7TaVZivJ0cBjaP7Z3Ny7zbEZRleSDWlef3uz4ETvq1V187TfqJGQ5Dpg7aq6u2fdPOCqqlqru2SaTpIX0nS53IJmNqlDquqP3abSoDx+c0OSY4AzqurdEy2lkryNpvXUHl3n06KSrAzsQnPN92DgcJrX33mdBtNAPOecnkWpOSTJw2jeqHajGWR5v6q6qNtUGkSS7WmO3TNoZrX5fFX9vNNQGliSa4HNq+rKrrNo9tpZTJ9B8xrcHnhKVS330/OOuiSnAJ/pHYchyYuB11TV47pLpkG0s7jtQ9Ni+E803TCPrqrbu8ylwXj8xlt7gTzRFXNj4GxgReCpVXVJZ8E0kCSb05yz7AH8AXhZVV3YaSgNxHPOya3QdQAtPVV1JvAZ4GvAU2kGMNQYqKoTq2p34EHAn4GfJHlKx7E0uKuxyfs4uxfNSfnGwDX0dWnQyHor8LkkP09yWJKf0VwYv6XjXBpAVf2pqt4ObAT8D/BlYNtuU2lQHr/xVlUXA48A3gbsD7wHeIwFqfFQVecAXwKOBbYD7tNtIs2C55yTsCg1ByRZKcluSU4EfgbcAjy0qn7RbTLNRpKnAp8FXgkcSTNmg8bD/sAnkqzddRANLsnjk3yZphC8PfDWqtq0qs7qNpkGUVU/BR5O07r0ZuA44OHteo24JPdM8jKaMRX3Ag4ETu02lQbl8Rt/VXVbVX29qj5SVcdUlRfHIy7JKkn2THIS8CPgOmCzqvplx9E0A885p2f3vTGX5CBgd5oTgUOA/66qO7tNpUEl2YDmZO5lNIPWfwE4sqqu7zSYZiXJHcA8mhlQFppsoKpW6iSUppXk/2i6KnwBOLSqruo4krRcSLIVTbeFXWg+SPsCcFzv2GAaXR6/uSFJgF2ZfIKW/ToJpWkl+RTNMTuF5prvu1XlBFdjwHPOmVmUGnPtFJNnAxfSXBAvoqqeOcxMGlyS24Bzad6kfj3ZPrZ4G31Jtptqm602RlP73jlxMjfVe6cFxRGT5PlVdUx7f7ep9quqo4aXSrPRvvbOpJmY5a+T7ePxG10ev7khyeeA59N0veyfoGWvTkJpWu1r7xzgYqY+b3HG5xHkOefMLEqNuSTvnWmfqvp/w8ii2WvfpKZTVTVvKGGk5ch0hcQJFhRHT5IzquoR7f2pZpmtqtp0iLE0C0kuZIqT8pbHb4R5/OaGJFcDW1fV+V1n0WCSvHOmfZzxeTR5zjkzi1KStBQk2ZlmJqINaT7F+kJVHdttKkmSpIUluRjYtKru6DqLJDnQuSQtoST7AQcDpwEfa79+PskrOg0mzWFJ3j7F+rcNO4skjZkPAe9ox5aSpE7ZUkqSllCSM4G9qupXPeu2Bg6rqod2l0yau5LcUFWrT7L+mqpyJkxJ6pHkXBbuevkAmhm7r+jdr6o2H2IsSWJ+1wEkaQ64L/C/fetOBTboIIs0pyW5b3t3hST3AXo/6d8MuG34qSRp5B3YdQBJmoxFKUlacmcBLwYO71n3IppZUiQtXX9hwaf9f+lZH5rZbZzcQ5L6VNVhE/eTPKCqLuzfJ8nGQw0lSdh9b85Ishpwe1Xd1vYP3x24s6q+2nE0ac5rZ9U4jqZ11AXApsBjgWcu77NpjLokTwT+UlUXJVmPZpyNO4F/r6qruk2nybQXTQF+Bzy6Z9PdwJVVdWsnwbREkqwC3F1Vt3edRbPn8Rsvdn8eX0nWoLnm+1uSFYA9ac5bvlJe2I80zzmn5kDnc8f3gS3a++8EPgJ8OIlNdcdAkn9NskV7f8skFyU5L8lWXWfTzNrC08NoXoc3t18fbkFqLHwWWLG9/x/A/YD1gU93lkjTqqqLqurCqlqzvT9xu9iC1PhIcmA79h5JdgSuAa5J8vRuk2kQHr+xt8gA50lWZOExpzSavgc8sr3/LuD9wPvam0ab55xTsKXUHJHkKmD9qroryXnAPwM3AD+rKpvijrgkFwCPq6orkxwHnA7cCOxYVdt1m05TSbLnTPtU1eEz7aPuJLm2qtZqW5heATycZuDXC6pqvW7TaTpJvggc3lv8bVstvriq9u0umQbRTkn/8Kq6IcnPgGNozlteXVX/0G06zcTjN56S/JCm8LQ9cGLf5o2Ai6tqxyHH0iwkuRpYr73mOx94Ls1r7+Sq2qjbdJqO55xTsyg1RyS5rqrWTLIR8Iuqun+7ftLmuRotSa6vqjWSrEzzJrU+cAdNVxSbUY+odiabyRRwb2D1qpo3xEiapbagvyHwUJrZEh/ZNoe/vqpW6zadppPkCmDDqrqtZ90qwEVVtX53yTSInv979wL+CqxTVXdOnLR3nU/T8/iNpyTvbO/uT9PCZsLdwGXAMVV13dCDaWA913wbAydV1Ybteq/5RpznnFNzoPO54w9J3kbzKccPAZJsANzUaSoN6qZ2RqlHAqdX1a1JVgIsaIywqtqsf12StYF3APsBhy3yTRo1Pwa+BqwDfKtdtznNyblG2zyaC6ledwErdZBFs3d1kocAjwB+1RY07tF1KA3M4zeGqurdAEn+BlwNrAdcCfywqi7qMpsG9n9JDqC55jsBoJ2J1mu+0ec55xQsSs0dr6Hpp3obzYB3ADvRPPk1+g4FfgWsTPPpFcA/AOd1FUiz047F8G37vIQAACAASURBVDqa4/drYJuqOr3bVBrAfsCbgdtpBpwEeBDwqc4SaVB/AHYFjuhZ9wLgzG7iaJYOopkcAprJWQCeDPyxmziaJY/fmGpbSx1AM67UVcC6wN1JPlhV7+g0nAbxGpoxiG4HXtqu25G2QKWR5jnnFOy+J42IdqDQ2yfGR2kHOV+tqn7SbTLNJMmuwAdoxgF7S1X9oONI0pzXjh/1A+DbwDnAZjRjazyzqk7sMJoGlGQzmpmC/9Qubw6sVFVndJtMg/D4jZ92LMyDgH8DjqqqO9oP1V4EfAx4Q1XZylvSUFmUmkPaPqmb0oxl8/dZNarqF52FkuawJNvSzHR5f5oue4dWVX93Io24tgvK9iz63vmerjJpMEkeBbwceABwIfB5WyhK0uSS/C/woao6ZpJtuwBvq6oth59Ms5FkHs0HMf3nLT/rLJQG4jnn5CxKzRFJtgCOBTahGWQ57VccaHn0tbMw7AM8lUXfpHboKpeml+RumqbvhwA3T7ZPVb1/svUaDUleRNN99nTgUe3XR9PMXPq0DqNJc1o7/tABTP5/b9OucmkwHr/xlOQGmpnbbp1k2yo0E+ws1wMuj7okjwW+QTOmVO81311V5ZiKI8xzzqmt0HUALTUfB74HrE0zLehawBdY0M9fo+19wHuBi4FtaMZpeBjwuy5DaUY/oxnX5gk0/fn7b8v1P5gx8XZgj3YK81var68AftttLA0iybZJDk7ynXZ5yyRP7jqXBvIx4Hk0Y4KtD3yUZlzML3UZSgPz+I2nu4GpBqS/B4tOHqHRcxDwTWANmmu+1YHPs2B8KY0uzzmnYEupOSLJtcAGVXVbz1ShqwG/nWyGMI2WJBcC/1RVv5+YTjnJNjTjE/1Lx/GkOav91HiNqqqe19584OKquk/X+TS1JLvRDA56JPCSdnr6xwL/WVXbdxpOM0pyCfCkqrqg57zlYcAnq+qpXefT9Dx+4ynJccDJVXXgJNv2B7arqn8cfjINaoprvlWB31XVg7rOp6l5zjk1Z9+bO+7ouX99knsD1wPL9RN8jKxdVb9v79+VZF5VnZLkKZ2mkua+62g+bbwOuDzJQ2mmyb5Xp6k0iLcDT6+q3yTZo113BvDwDjNpcKtW1QXt/duTrFRVZyb5h05TaVAev/H0HuDHSR4AfAW4BLgfsBvwYprumBpt/dd869Fc823QUR4NznPOKViUmjt+S/OP5Ps0XYoOA26hOUHX6LskyUZV9WfgAuAZSa5i4X88kpa+HwH/DHwZ+Fq7fAdwXJehNJD7VtVv2vsTzb7vBBxHcTz8KclDq+qPwFnA3kmuo7m40ujz+I2hqvplkn+iaWW6NwvGJLoA+GcnRxoLp9IMEfFd4ESaLrS30IxPpNHmOecU7L43RyTZEFihqi5qW0l9CFgN+H/tCYNGWJLX0jTd/GY7CN4RNCcJ75ysibWkpa+dcGA3mvfOw6rqbx1H0jSS/AZ4bVX9Isk1VbV2OyPmh6vq8V3n0/SSvBC4rqqOT7IjzRgpKwOvrKovdJtOM/H4jb8kE7O3XVlV53adR4NJcj+aa76Lk6wDfJDmvOWdVXV2t+k0KM85F2ZRShpBSe5P0zT+rK6zSNIoSvI8mpkvPw68FXgX8Hpgv6pa7j91HDdJVgRWqqpJZzLVaPP4SZIWl0WpOSTJfWmmlVxoKteq+lo3iSRpNLUDuk6rqt4/jCxafG0LjdcCmwAXAQdV1Q+7TSVJ0rLT9pDZgkWv+Y7qJpEG0baO2hXYikWP3X6dhBoRFqXmiCQvAz4D3NzeJlRVbdRNKg0qyfo0g09O9ia1eSehpDksyU/6Vj0ROLlnuapqhyFGkpYrSTYHPsnk//dW6iSUBubxk7qRZD+aMcGuY9Frvk27SaVBJPkc8Hzgf1j42FFVe3USakRYlJojkvwZeGNVHdN1Fs1ekh8AqwJHseib1GGdhJKWIxNT83adQ7OTZBVgMxa9KHaw3hGX5BfAX4BDWfT/3k+7yKTBefykbiS5mGY8xW92nUWzk+RqYOuqOr/rLKPGotQc4QXVeEtyPXC/qrqp6yzS8mhioOyuc2hwSZ5LM9PsGn2bqqqcgW/EJbkBWKeqnGV2DHn8pG54zTe+2oLipr5vLmqFrgNoqTk2yU5dh9Bi+wuwYtchJGmMfBR4N82kECv03CxIjYezgPW6DqHF5vGTunFMkmd1HUKL5UPAO9qxpdTDllJjLMlnehZXAV4A/BC4tHe/qnrVMHNpMO3A9BN2oDl+7wIu692vqv46xFjScsmWUuMnyQ1VtXrXOTS4JE/oWXw08BKak/T+/3t2vxxBHj+pG0kO7llcBdgZ+DGLXvMt14Nlj6Ik5wK9BZcHALcAV/Tut7yPITy/6wBaIqv1LX9zivUaTX9hwZvURMX82X3rCvBTf2kpm2T2vVX61zn73sg7Ick2VXVK10E0sJMmWff1vmX/740uj5/Ujd7eFHcBX5tkvUbTgV0HGAe2lJI6kmTjQfarqouWdRZpeTPJ7Hv9nH1vxCX5CLAncDSLflpsQVGSJGkMWJSSJEljZ5rCogVFSZKkMWFRSpIkSZIkSUPn7HuSJEmSJEkaOotSkiRp7CTZPMnxSa5OcnvvretskiRJGoyz70mSpHF0KM0spnsAN3cbRbOVZI+qOmKS9btX1Ve6yCRJ0rKS5MlTbLoNuKiqLhtmnlHimFJjLMkdNFPvTquqVhpCHC2hJC8GXgKsX1WPat+41q2qb3QcTZJGTpIbgHWq6o6us2j2ktxQVatPsv6aqlq7i0waXJJ5wNtozlvWq6o1kvwjsElVfa7bdNLckuRuBrvmmzeEOFpM7bX7CkB6Vvce158Cu1fVQjMKLw/svjfengbs2N7eAvwJeC3wHOB1wPnAmztLp4EleQPwbuA4YKN29ZU0x1WStKizgPW6DqHFlkVWJA8A7hx6Ei2O9wLPBd7Kgouqc4CXd5ZImrueBDy5vb2BBa+1pwOvoPl/+G+dpdOg9gaOAR4ErNh+PRp4GfAw4G/AQZ2l65AtpeaIJKcCL6yq83rWbQZ8taq27C6ZBpHkXOBZVXVOkmuraq32U8jLq2rdrvNJ0qhJ8kqaVhofAhZq8l5Vv+gklGbU08p7HnBX3+Z5wGeq6jVDD6ZZSXIh8PiqunSidVuSANdU1Vodx5PmrCSnAbtU1fk96x4IfL2qHtNdMs0kyZ+AR1bVTT3rVgNOr6pNkqwP/L6qNugsZEccU2ru2Az4c9+6P9NUYDX61q6qc9r7E5XiMEBTXUlaTn26/fr1vvUTBQ+NpqfR/H/7PvCMnvV3A5dV1bmdpNJs3Qu4om/dSsCtHWSRlicPBC7uW3cJsGkHWTQ7qwMrAzf1rFsZWKO9fyVwz2GHGgV235s7TgM+mGRlgCQrAe8Hft9pKg3qzCTP7lu3Ex4/SZpUVa0wxc2C1Airqp9W1YnAA9v7E7efW5AaK6cCe/Wt2w34dQdZpOXJqcBHkqwC0H79IM21oEbb94BvJtkuySZJtqf5YO277fbHARd1Fa5Ldt+bI5JsTvOEvi9wObA+cCnwnKo6q8tsmlmSJ9G8UX0NeBHwJWBX4NlV9asus0nSqEuyblVd1XUOzU6SDYEtgNV611fVUd0k0qCSPAI4EfgdsC3wQ2Ar4Cmed0rLTpIHAd8BHkDTWnE9mkLGc3t6XWgEJVkV+ARNAX8l4HbgKOC1VXVTO67iParqj52F7IhFqTkkyXzgicD9aJpxnlxVDhg6JpI8nGawwk1o/rl8pqr+0G0qSRpN7afDH6FprbEKTbehLwFvriq7EI24JPsBnwKuA27u2VRVZTeUMZDk3sCeLDhvObyqLu82lTT3tePObsOCa75Tqqp/jD6NqHb8vXsDV5bFGMCilCRJGkNJPkbzQcwBNLPNPhB4D/DLqnIWohGX5GKaT4e/2XUWSZLUHYtSc0SSewCvpmk63d8M/pmdhNLAkpxH8wn/oVX1167zSNKoS3IRsE1VXdqz7r40nxhv1F0yDWJiptmuc2jxJPlXmhb5v0uyJXAscCewa1X9ptt00tyS5OBB9quq/ZZ1Fi2+dridTzL59fpKnYQaEc6+N3d8meYJ/m0Wbgav8fA+mqnN35Xkf2gKVN+qqju6jSVJI+uewLV9664F7tFBFs3eMUmeVVXf6zqIFssbacbBBDgQOBq4EfgosF1XoaQ5asWuA2ipOBT4C7AHXq8vxJZSc0SSa4GH2Jd/vCV5IPBSmjerVYGvVNXrOg0lSSMoybeAvwJvqKpb2zGmPgpsWFXP7TadZpLkcGBn4Mc0E7P8nZ/2j74k11fVGu2sz1fQTLBzB80YKWt3m06SRk+SG4B1bHSwqBW6DqCl5hrg+q5DaMlU1flV9f9oBi/8FU2XTEnSol4LPAm4tu3Kdy3wZOA1nabSoO6iaWlzFU0rgN6bRt9NbXfZ7YHT28kF5rU3SdKizqKZLVF97L43dxwAHJTkrVVlcWoMtTNpPJtmJqmdgFOBl3caSpJGVFX9OckWwNbAhsDFwK+dgWg8VNVeXWfQEjmU5sOzlYH923X/AJzXVSBprkpyWlU9pr1/LjBpV6eq2nyowTRbXwaOTfIh4LLeDVX1i24ijQa7780RSf4GTAyQdlvvtqq65/ATaTaS/CewO3A7cCTw5ao6p9tUkjR6kswH7lNVF0+ybUPg0qq6c/jJNFtJ1gCeBdy/qj6UZANgBSf8GA9JdgRur6qftstbAatV1U+6TSbNLUl2q6qj2vsvmWq/qjpseKk0W0nunmJTVdVy3crUotQckeSpU22rqv8ZZhbNXpJjaAY3P76qpnrDkqTlXpI3Ao+sqpdOsu1LwP9V1ceGHkyzkuSxwPE040ltUlWrJXk68PKq2rnbdJIkaVgsSkmSpLGR5FTgxVX1x0m2PYRmgogth59Ms5Hk58CXqurLSa6tqrWSrAqcXVX36zqfppfkh0zdhejpQ44jLVfaiT02A1brXb+8dwHT+HJMqTkkya7AS4D1q+qxSZ5EM8L/tzqOpkkkeVNVfaS9v/9U+1XV+4eXSpJG3saTFaQAquqsJBsPO5AWy8NpxiWCtrhRVTcluVdniTQbJ/Ut3xfYhQXHVNIykOS5wGHAGn2bCicaGDlJPlFVr23vHzzVfsv7rLMWpeaIJK8DXg98Fnh7u/pq4EOARanRtAPwkfb+jlPsU4BFKUlaYKUka0w2qUc7RtFKk3yPRs+VwEbARRMrkjwIuKSzRBpYVb27f12SI3D2S2lZ+yjwbuDgqrql6zCa0YpT3FcPu+/NEUnOAZ5TVWf3NIOfB1xRVet0nU+SpKWh7fZ1SFUdPsm2PYH9qmrb4SfTbLQthJ8DvBn4DvA0moutb1XVQV1m0+JJEuC6qupvwSFpKUlyQ1Wt3nUOaWlaoesAWmrWraqz2/sTlcYADpo9BqZqzpnks8POIkkj7pPAQUl2b2fiI8n8JLsD/wl8vNN0GtR/AD8Bvk/TDeUnwM+BT3QZSosnyYrAK4Crus4izXEnJNmm6xDS0mRLqTkiyUnA+6vq+0muqaq1kzwTeFNV7dB1Pk1vqk89klxtSzdJWliSdwIHtItXAevSfCBzYFW9p7NgGkjboubewFVVdXeSdavKYsYYSXIHCw90Pg+4Cdirqr7RTSppbuobe3ZtYE/gaJrZS//OcWhHT5JzmWJSiF5VtfkQ4owsi1JzRJLtaJq/HwXsARwM7A48z5kYRleSJ7R3T6AZVyo9mzcD3ltVGw09mCSNuHZA86fTFDeuBE6oqoum/y6NgiQrADcDq1XVnV3n0ey15529bqKZOfGmLvJIc1mSnwywW9kQYfQkeckg+1XVYcs6yyizKDWHJHkk8CpgE5qBQz9dVad3m0rTSTLRvbJYuCBVNJ9+vH15f5OSJM09Sf4AbF9VV3adRZIkdceilDQCkvyuqrboOockScOQZG/gRcC7aD5I+/sYmFX1145iaRaS7AzsA2wIXAx8oaqO7TaVNDclWR/Yrqq+Nsm25wM/raorhp9Ms5FkI2A34P7AX4D/spW3RamxlmTLqjq1vb/1VPtV1a+Hl0qSJGl6PS2FYeEJWqqq5nUQSbOQZD/gA8DngfOBBwL7AQdU1ee6zCbNRUn+E7i6qt43ybZ/B+5dVW8cfjINKslOwDeB3wAXAg8AtgL+uap+0F2y7lmUGmNJbqyq1dr7U82y58ndmEiyI/BUmvFR/t6Vr6r27iyUJEnLQDsm2KT81Hj0JTmTZlDzX/Ws2xo4rKoe2l0yaW5KchZNS6nLJ9m2HvDzqnrw8JNpUEn+D/hAVR3Vs+5FNMX8h3eXrHsWpcZYkhWq6u72/pSFp6q6a3iptDiSvI7mE8fvAc8Gvgs8A/hGVe3ZZTZJkqReSa4D1p44D23XzaOZUXGt7pJJc1OS66pqzWm2X19Vawwzk2YnyY3AGn3vmysA1080NFlerdB1AC2+noLUfOAbwIpVdVf/rduUGtCrgWdW1fOBW9uvLwTu6DaWJI2uJDsnOS7JGe3XnbvOpMEl2THJB5N8McmXJm5d59JAzgJe3LfuRcA5HWSRlge3J7nPZBva9V4zjL4Tge371m0H/HToSUbM/K4DaMlV1Z1JtgGcVnl8bVBVJ7b3J5ovfh84DHhZJ4kkaYT1jWnzdZoxbT6f5N6OaTP6pmsh3GUuDeytwHFJ9gUuoJn5eUvgmZ2mkuauk4HXAPtPsu1fgZ8PN44GkaT3eJ0HfDPJt1gwptTzgC8OP9losfveHNEOfndBVX2q6yyavSTnA0+oqsuTnA7sC1wF/G9Vrd1tOkkaPY5pM96SnAvsW1UnJrm2qtZK8izgX6rKD2PGQJJNgF1ZMPvef1XVhZ2GkuaoJFvRFJ6OBP4LuAS4H00Lxd2Bbavqt90l1GSS/GSA3aqqdljmYUaYRak5IsnxwFNoPq26kIWnVvZTqxGX5H3AH6rqqCSvBT5I0/LtiKr6127TSdLocUyb8dY3Wcs1VbV2kgBXVtW6HceTpJHTTor0aeBBND0rQtP65lVV9aMus0lLwu57c8ev25vGUFW9vef+J5KcCqwGHN9dKkkaaRNj2hzes84xbcbHFUnWb2eS+kuSx9G0EHa80zGR5IXAXsD9gb8Ah1bVV7tNJc1dVfVDYPMkm9HM1n1lVZ3bcSxpidlSSpIkjZ0k2wHHAafSN6ZNVS33g4aOOlsIj7ckbwXeABzMgrFR9gU+VlX/0V0ySRodSU6rqse0989lwdjBC6mqzYcabMRYlBpzSQ6uqv16lreuKltMjYEkBw+yX+/xlSQt4Jg2c0eSJwCrA8eXJ6cjL8mfgef1jmGT5DHAt6tqw+6SSdLoSLJbVR3V3n/JVPtV1WHDSzV6LEqNuSQ3VNXqPcvXODD2eEjy5UH2q6q9lnUWSZKGJcmDgEcCv6+qC7rOo9lLchXNzMF39qybD1zmmGCSpNmwKDXmegcKbZevdYBXSdJclWTPmfapqsNn2kfdSPIvwNHAPOB2mtn2vt9tKs1WO+vzpVX14Z51bwLuU1Vv7C6ZJI2WtmCfqrqjZ91LgS2An1XVN7rKNiosSo05W0rNHe2sUY8DNqyqo5Pck2aK0L91HE2SRkY7JsNkimbg19Wrat4QI2kWkvyWZjrzzwCvBp5TVdt2m0qzleRHwJOBvwIXARsD96GZsr53BuindxJQkkZEkmNpuqYf3C4fALwDOB14OPDqqvpihxE7Z1FqzCW5FXhPz6oDgAN796mq9w81lGYtyQOB79Kc0M2vqlWTPA/Ypape3G06SRptSdamOcHbD/hqVe3dcSRNIcm1wDpVdXeSFYGLq2qDrnNpdpK8c5D9qurdyzqLJI2yJBcBj6+qv7bLlwNvrqrDk+wM7F9VW3YasmMWpcZckhOZYhT/VlXVDkOKo8WU5PvAr4D3AldX1VpJ1qQZb2PjbtNJ0mhqixqvA/YHfg28papO7zaVpmMLb0nS8qT3/16ShwKnAWtW1a1tT5krqmqdTkN2bH7XAbRkqmr7rjNoqdgaeG77yXEBVNV1bWFKktQnya7AB4Abgd2q6gcdR9JgVkqyf8/yKn3LtvAeYY6NIkmzdnOSVavqJmAr4IyqurXdFqzJsELXASQBcAOwUAEqyX2By7uJI0mjKcm2SU4BPkLTunQLC1Jj5RRgx57br/qWn9ZdNA3gaODvswK3Y6McDGwLfCXJy7oKJkkj6ufAe5M8BHg50HvO8mDg0k5SjRC770kjIMlHgM2BV9EMercZ8FngrKp6R5fZJGmUJLkbuAo4BLh5sn1saSMtG46NIkmzk2QT4Ps0BagzgO2r6pp22/uB9apqnw4jds6ilDQCktwD+CKwa7uqgKOAfXuad0rScs+xFKXuODaKJC2eJGtPFKN61q0J3F5Vt3QUayRYlJJGSJJ1gE2Ai6rqyq7zSJIkTUhyKbBZVd2UZA/gdVW1VbttPs1kLWt0GlKSNFYcU0oaIVV1dVX9ZqIglWTPrjNJkiS1HBtFkrRUWZSSOpZk0yT/kuQRPeuek+QM4D87jCZJktTrrcBOwJnA6ix8nrI7cFIXoSRJ48vue1KHkuxCM3bUfJoxUvYBdgCeRXOi9/GqurG7hJIkSQtzbBRJ0tJiUUrqUJLTgENpZpF6FfAemtkZ9q2qazuMJkmSJEnSMmVRSupQkmuBdarq7iQrAbe0y9d3HE2SJEmSpGXKMaWkbs2rqrsBqup24AYLUpIkSZKk5cH8rgNIy7mVkuzfs7xy3zJV9f4hZ5IkSZIkaZmz+57UoSQn0gxwPpWqqh2GFEeSJEmSpKGxKCVJkiRJkqShc0wpSZIkSZIkDZ1FKUmSJEmSJA2dRSlJkiRJkiQNnUUpSZJGTJJ3JTmv6xzLoyQPSVJJtuoww2VJ3tTVz9f0kuzUPkfW7TqLJEnjzqKUJEk9khya5Edd55hKku3bC+Lpbod2nXMqSZ6X5EdJrk1yS5Izk3wsyYZL+eccmeQHi/Gt5wL3AX63hD//FX3H5LIk/53koQN8+yOBzyzJz+9CGnsnOTnJDUluTPL7tsg6dgWcJPPbY7dr36Yf0zxHrl6GP3unzPw6/9wSPP517WO8aJJtx7XbDupZt3qSDyc5P8mtSa5K8sskL1vcDJIkgUUpSZLGzS9oLognbh8FLuxb97quwk0nyfuBY4BTgB2AhwCvBFYD/r3DaH9XVXdV1WVVdedSeLhbaI7HfYGdgQ2B45Pca7Kdk6zSZriyqm5ZCj9/Vtqi0sqL+73AEcDHgW8BjwceAbyFpsg2Z4oXVXV7+xxZllNYTxS+Jm6fAs7uW/eWJfwZfwb26V3RFod3AC7p2/cw4NnAq2letzsCXwLWXsIMkqTlnEUpSZJmIckaSb7YthS4tW0V8vi+fTZLcmxPa6DTkjyl3bZW24rnz0n+luScJG9OMtD/5J4L4suq6jLgJuCu3nVVdX37s+6f5L+SXNO2jDghySN6ct673X5xm+XsJK9vCwwT+3w1yXeTvDHJJW3rl8+0rUj+Lclf2t/z00nmT/N3eyLwNuBNVXVAVZ1WVX+uqp9W1T7AAYuRaf8klya5OcnRSdZst38Q2B34x55WJbu2296U5PT2ey5N8pUkG/Q89kLd93qWd05yfHs8z0vywsEOV11WVZdW1cnAm2kKUxOPfVmSdyb5QpJrge/0rP979712+R3tfje0ufdLco8khyS5vj0O+/X9zWf6XSda4+yU5BTgVuAF7d/9n/se61Htvo+c4nfdrf2bv7iqPlxVf6iqi6rq+KraGTi457FekeTcJLcnuSDJG/p+1mVJDkjy2fZ3uzTJB/qeA6e0z7kDk1yR5Or2b7FK32PtleQPaV6r57bPmXk921dO8r4kFya5Lc3r8l3t5r+0X/+r/d1v7fu7rdvzONu1mW5NcmWSz6Wn+NjznH1t+9y+PsnXk0xa1JnkdX4zcGff6/yG9rEfm+Qn7XG7Ns37yzpTHKdeRwBPSrJpz7q9gROAy3qyzweeBRxYVcdV1YXt6/eQqvrwAD9HkqQpWZSSJGl2vgw8BdgV2BI4n6b1y/oASe4DnAysCjyTprXIu3u+f2Xg/4DnAQ8D3gO8E9hraYZMsirwU+AOmpYPjwPOAn7Sc8F6D+BU4Lltlg+0t936Hu5JNK0jngq8BNiXpoDyKJoWEy+haXGxxzSR9gCuAz492caqunaWmZ4MPLb9+c8BtgY+3247EDgW+AkLWpV8q912N/B6muOyC7AZzcX5TD7YPv6jgO8Bh2f2XQ7/1n5dsWfdG2meQ1vTtEKZyuuB39P8zl8APgt8AziD5nn4eeCzSR7U8z2D/q4foXmOPgT4EU1rtn369tkXOKWq/m+KfHsAZ1TVf0+2ceL4JnkB8Emalj+PoPm7vj/J3n3f8gaarpRb0bSieyvw/L59Xkzzt3wS8FLgRcBrJzYmeVX7+O8GHgq8BngFbQG09RWa195b2n1eCFzabntM+/UVNM+hjSf73ZJsBPyA5lg8ts31TJpj1OtJNMdqJ5rn9xNpnquLrS3EngBcQ/Mc+qc2w38N8O2XAd+nbcWWpjC+N83z6+/aVoNXA89JssaS5JUkaRFV5c2bN2/evHlrb8ChwI+m2LYZUMA/9qxbEbgYeG+7fCDNRe09Z/EzPw78sGf5XcB5A37vpPvSdIs7D1ihZ11ouvq9eprH+zzwnZ7lr9K0GJnfs+5/2t9xxZ513wOOnOZxfwz8ajGPyWSZrgNW7Vn3XJoizEbt8pHADwZ47Me3x3Sddvkh7fJWfcuv6vmeVWiKfbtP87ivAG7qWV4fOB64Fli7XXcZ8N1JvvcymhZlvctf7VmeT9Oq6es96+YBNwD7zOJ33ald3qVvv22BO4H79/y+1wB7T/PYFwBHD/D3/g3w5b51BwHn9v2+X+vb5yTgkJ7lU4Bf9+1z5MTrqH2uXwbs2bfPXsDV7f1HtL//M6fIOr/dvmvf+om/27rt8kdo7PSTfgAABshJREFUXmvzevZ5Xvt8nPgbfpWmS1zva+bA3t97hr/bB2mKfv3r30RTMLpnz7pt2nxbTvN419EUQZ/V5prX/l5/bX/v3wAH9ez/9HbbncBpwOfoeR/05s2bN2/eFvdmSylJkgY3MUj1SRMrquoO4Fc0rXqgaaXwi5piTKAkK6Tprndami6AN9EUMCZthbEEtgIeANyQ5Kb259xI031sszbLvCRvS/K7nix7TZLlD7XwGEuXAWe2v3vvuvWmyZNpti3YafBMp1fVTT3LJ7c/4yEzPP5T0nRjvDjJjTQtg5jk8fudNnGnqm6lKdKsP8P33Kv9299M8/e5P00B6JqefX49w2NM+H3Pz59oudK77i7gSnqOwSx+14UyVNVJNK3qJlrv7UJTqDh6mnwDHV+a19BJfetOAjbNwuNZnda3zyUs+veebp/7t/c/N/H8b59LnwHWTrIWzWu1aIqsS+JhwC/bYzDhJJq/Se/A9mf0vWYm+50W52f/tu/95tfA7Sx4T5rOD2iKZ8+gaQ13aE0ynlpVnUDzvHkKTSusjYHjkhy+ZPElScs7i1KSJA3XG4D/R9N9aUdgC5ruMist5Z+zAs0Mclv03R7Mgi5Db6PptvSxniyHT5Lljr7lmmLddOcVZwObZ5pxp2aZqd9EUWTKwaeTPBA4DjiHppvWVizoEjbT48/294VmoPMtaLr8rVZVD6+q/gLIoAOaz+oYzPJ3nSzDwcDe7ThO+wBHVdXN0+Q7mxmKID1jQg0yQPggf+/p9pn4+goWfv4/kqYoe8Mssgxiaf1Oy+pnT/6NTSHtUJrukc8GvjjNvndU1c+r6kNV9Qya7pB7JHn04v58SZIsSkmSNLgz269PmFjRFlm2Bv7Qrvot8Pgk95jiMbYDjquqL1YzWPB5tC2XlrJT28e9pqrO67td2ZPl21V12DLOAk3XqjVpuhUuom25MptMj8zCs9hNdE07q12+naZLUq9taLpbvr6qflFVZwMbsOxU+/c+v69V1zAs6e96BE0rnlfSHJNDZtj/SOARSZ4z2cYka1VVAX+kGUup1xOB86vqtlnkm8nFwBXAZpM8/89rizG/pTkXfsoUj3FXe+t/HvU7E9gmC09W8ESa5+Mfl+i3mNmZwGP63m/+gabw+IfJv2URX6TJe1JVnT+Lnz3xWpuuhaQkSdOyKCVJ0qJWTbJF3+3BbYHkG8Cn265RD6Np5bQmCwbw/gzNBeGxSbZJsmmSf8r/b+/eQewowziMP38RSW9ARDBaeAsW2qhgBIWIIDZeCrVUQdBiTSGCwURQggaMFxBcEmIKLzEriAoWUQsRIhi8FAqKIImKkEYM9r4W73fYlbhsFs/u6ub5wRbLzJz5Zs4O7Ly8lzF9j84ouXEcf2mSp+km5NN2gH4pf2+c66Ik149JY5PzfQ9sTXJDksuS7KazSaZulITtBp5Psmes5cJx7lnms7dOd01nA68muXLc2xeBuar6eWz/Edicnp63Mck5dNbQWcC2JBcnuRN4fCWu9z/gX11rdWPyOTpj7auq+mKJQ16ny/sOJXkiyTVJNiXZmuQQMJkM+CydXfNwekrlA3Q20zPLu7wl1/8nsAN4ND058vIkm5PcnWTX2Ocb4B1gX5K7xn26LmOK4QiiHQNuSnJ+Fp9o9xJdFvtykiuS3Ez/Pb5WVb8scsy07KO/5wPjWdhCB5k+rKovT+cDquoYsJEeGHCKUVJ7JMn96Ul/m5LcAuwBTgCfTeNCJElnJoNSkiSd6lq6X83Cn0k/nfuAT4G36UyLS+iGvycAqupX5htFH6Yn7e1gvsTmKXoq3rv0y9y59EvtVI3MnC10cOIgHex5g+4FMxn3vpPuh/UB3ZNpA93AeEVU1WN0KdlVdGP07+gysT+AXctc0yf0vf14fNZR4MEF218Z2z+ney3dUVVH6fLJGTrDZGb8vu5M6Vr30gHWpbKkJgGcyfS7W+nv5VvgOXoq3d6x39xYyyNj+3Zge1XtX+ballRVs8xP5fsaOAJsA44v2O1eukfSC/Qz8hZ/zyiboZ+j43QPqH86z090T6arx3nepHs1PTS1i1lEVf1Ol7meRz8D74813LPMz/ltsT54dM+pj+gyzsP0fZqlm6FvWYMsQEnSOpL+H0KSJOn/IclBevLebWu9lvUsye10Gd8FVXVyrdcjSZLWn6WajUqSJOkMkmQDnS20E9hvQEqSJK0Uy/ckSZK00JPAD8BJuvRUkiRpRVi+J0mSJEmSpFVnppQkSZIkSZJWnUEpSZIkSZIkrTqDUpIkSZIkSVp1BqUkSZIkSZK06gxKSZIkSZIkadX9BWYtq97zo1oQAAAAAElFTkSuQmCC">
            <a:extLst>
              <a:ext uri="{FF2B5EF4-FFF2-40B4-BE49-F238E27FC236}">
                <a16:creationId xmlns:a16="http://schemas.microsoft.com/office/drawing/2014/main" id="{23E3C875-DA1F-4982-A334-2D91E52ECC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B05F38-3850-4A88-9E10-2E1833D78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70" y="941958"/>
            <a:ext cx="9400622" cy="5916042"/>
          </a:xfrm>
        </p:spPr>
      </p:pic>
    </p:spTree>
    <p:extLst>
      <p:ext uri="{BB962C8B-B14F-4D97-AF65-F5344CB8AC3E}">
        <p14:creationId xmlns:p14="http://schemas.microsoft.com/office/powerpoint/2010/main" val="2725166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C231C-50EF-41FB-9184-0F5EC5AF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National Bike Teams</a:t>
            </a:r>
          </a:p>
        </p:txBody>
      </p:sp>
      <p:sp>
        <p:nvSpPr>
          <p:cNvPr id="12" name="AutoShape 2" descr="data:image/png;base64,iVBORw0KGgoAAAANSUhEUgAABKUAAAL8CAYAAAAx7AZOAAAABHNCSVQICAgIfAhkiAAAAAlwSFlzAAALEgAACxIB0t1+/AAAADl0RVh0U29mdHdhcmUAbWF0cGxvdGxpYiB2ZXJzaW9uIDIuMi4yLCBodHRwOi8vbWF0cGxvdGxpYi5vcmcvhp/UCwAAIABJREFUeJzs3Xm4pFV9J/DvD1pEVFBw2jVREgbULIigwUw0jJiRkGhGjLiEoGaiEhOXuGRiYow6Ex3BNQYEGUeDGzoiOiYKLiGiRtxQEA1NAIOgIQ0oNJtAw5k/3vdKUd7uvtVdfW7T/fk8Tz2365x3+VXVW1fvl3POW621AAAAAEBP2y13AQAAAABse4RSAAAAAHQnlAIAAACgO6EUAAAAAN0JpQAAAADoTigFAAAAQHdCKQC6q6pnVFWrqj2Wu5YFVXXAWNMB6+h/wNi/occ/9q1801TV7lX1tqq6oKp+VFVXV9WXqupPq+qum+mc96iqV1bVL27CMS6tqmPnWNOlE5/hzVX13ar6QFX9xyXuf2JVnTuverYEy3FtLIeq2m+8Hneeat9xvB7+tGMtk9fhuh4/msN53jwe6wdVdcdF+l84cb57TLTvVFUvq6pzquqaqrqyqr5dVe+oqp/a1LoA2PasWO4CAOB24t+SPGKq7YtJ3pXkuIm2Nb0K2lRVdWCSk5NckuQNSb6d5I5JfjnJC5PskuRlm+HU90jyl0nOT3L2Rh7j4CQ/nFtFg/+X5LVJtk/yoCSvSnJ6Vf1ca+0HG9j35UnuPOd6ls0yXhvLYb8M1+P/zm2/vzdk+M5/t2MtByfZYeL5/05yXZLnT7TdMqdz3ZRkpyS/meSkqb7Dk1yd5MfhY1VVko8leWiS1yX5apIdkzw4yZOT/EySi+dUGwDbCKEUACxBa+2GJGdMtg1/o+V7rbUzFt1pC1ZVK5P83yRfT3JQa+36ie5Tq+oNSR62LMUtQWvtzM1w2MsmPssvVNXFSU5J8pQkxyy2Q1XdsbV2Q2vt/M1Qz0ZZqGkT9r9dXxvz0lprmfrOdzjnba7rqromyTWb6XfMjRmu79/NRChVVT+XZJ8MgfszJrbfJ8mjkzyjtfa3E+1/l+TIqjIDA4CZ+R8PALZYVXVYVZ01Th26vKreXVX3XmS7Z1XVmVV1fVX9sKo+W1W/PNH/qrH/qvE4/1BV+3eo/8lV9eWqum6s68Squu/UNoeP9V42To/6WlU9bWqbhWlEfzFOnbq4qq6tqo9W1a5Vde+q+nBVramqi6rqj5dQ3hFJ7p7kD6dChyRJa21Na+0zEzW8tqq+MZ7jsqr6dFXtN1XnQWOdj6uq94zv91VV9bdVdbdxmwcm+edxl3dPTBF6yth/cFWdMk5juraqvllVz5/+g7empu9V1RHjcfatqg+O7+X3quoNVTU58mQWXxl/7jF1jkdU1clVdVWSz459t5m+V1UPHLf9vao6qqpWj+/dO8fP84Hje3hNVf3Lwuuf2v+9VfWv43V9QVW9tX5yitmJVXV+VT2qqs6oquuTvHo89henX9BEXU9fz+ue9dq431jrFeN39RtV9eSp8y7p85mo75njNXfp+N35SE1992vw3PEa+dH4Hh9XVbtMbXeHqnp5VZ1bVTeM1+/fV9XPVtURSd42bnrxxPV4r1rH9L3x+v5y3fr75qSq+tmpbc4YP4NfH9+P68Y6f2M97/vMquqQqvrq+Pp/OL6395/hECckObiqdptoe3qGEYxnTW276/jz0sUO1Fqb1wguALYhQikAtkhV9ewk784QYByS5E+TPDbJZ6vqLhPbvT7J25OcmeTQJIclOT3JT08c7r5J3pTkv2b4L/+rM0zL2ug1jZZQ/wuTvD/DaJMnJnlukn2TnFZVO01sunuSE5M8LcPrPDVDWPOMRQ77+0n2T/KcJH+c5DEZRjN8NMmXx/0/k+SNVfXoDZT4mCTfaa2ds8SXdK8kRyV5fJLfS3JVks/XEDJNOybDlKNDM0yL+u3xNSbJv2YYeZQkr8wwPeoRST41tv1MhtEbz0jyuCTvTfK/krxiiXW+L8k5SZ6QYerTi5K8eIn7Ttt9/HnlVPsHcut1uaG6/jJDwHNYkv+RYVTKMRlGpnx4PMaqJO+t265fdd8kFyZ5QZKDkrwmyW9kmGI47R4ZvisnJPn1JB8az7H/Itf4czJMe/zgempe8rUxhmSfS3Jgkj/J8L6fl+TEdQRfS/18/jLJfTJcBy9J8qsZrvVJb0ry5iQfz3BdvizJbyX5uxpDzKqqDO/zK5J8ZNzu2Rmmjt5r7DtyPN7jc+v1eMU6Xu9vZfi+XZ7h+n5ehu/152sYYTbpQeOxj8zwO+CKJB+eMTRapzH4OynJ98bjvzDD9MrPV9Wu69t3wicyXN9PHo+5XYbfRScssu3ZSX6U5C1VdWhNrDUFAButtebh4eHh4dH1keEPzZZkj3X0b5/k35OcNtX+K+N+zx+f75Hk5iRvnOHc22eYvr4qyVsm2g8Yj33ADMdqSf7nIu13S3JtkmOm2vdMsjbJEes43nZjbe9O8qWJ9h3Hc52TZLuJ9mPG9pdMtO2QIXR42wZq/870+zvje3iHDAHT6ybaDxrr+cjU9v9tbP9P4/MHjs8P28B5anw//keSf5/quzTJsRPPjxiP+bKp7T6d5OwlvKZLk7xjPN8OSfbOEPStTfLzU+d47SL7n5jk3InnC6/x41PbfXxs/+2JtpVj239fT30rMoRFLcmDps7bkjx2kc/o4iRHT11HVyR587yujQyBUUuy/1T75zOsR1WzfD4T79upU9u9fGzfdeK7dEuSP5na7sBxu4PG5wePz5+9ntewUNv9ptoXvnd/OtF2TpJv5bbfw70y/B56zUTbGRnWpLr/RNv9xuO9aIbv2hlJPr2Ovn/JEMbXRNsvjO/LKzZw3DdnmBaYJH+d5Izx3/9lvObvlSHkaknuMbHfUzKEWG18nJshHNx9qa/Jw8PDw8Nj8mGkFABbor0y/KH+3snG1trnk1yUYdREMvyRvl2GkVLrVFWPqarTquqKDH9w3ZThj9q95lz3gkdmWED4vVW1YuGRYeTLhUkeNVHbg8YpN9+fqO2wddR2arvtFJmF6WKnLjS01m7MECrM9U5YNUzNO33iPbwxyf3XUef0KJyFUVLTC8Uvdp771XAnr+9meC9uyhBIrKxxCuAG/P3U82/mtqPm1uf3xvPdkOQbGaYrPaH95Iihk5d4vGQYiTJpsc9sdYYg8cef2Th17C+qalUNd1u7KbeOJpt+z69rrZ062dBauznJ8UkOq6qFBdifNL6m4zI/j0pyQfvJNY/ek2G01/QdNpf6+Sy2XSa2fWyG0HL6O3Z6hs9v4Tu2ELK8cwmvZb3G0Uc/l+T9k9/D1tqqDFM9f3Vql2+11i6a2O6SDIHOUq/H9dVynwzv7ftaa23iHN/MMKJpupb1OSHJL40j9Q5P8qnW2rqm6J2Yof4nZwjFb8wQXn2zqn5pY14LANs2oRQAW6KFqSf/tkjfpRP9C+ugXLKuA1XVQzOMTrkmw4id/TMs0nxWhpEQm8PCNJ7P59ZgZeHxHzPWPYYsn8owOuSlGUaCPSxDGLdYbdN3m7txPe0bem0XZwiVNqiqHpFhMeMrkjwzt76H567jPP8++aS1dm2GkWP3XWTbyfOsyBBGPCbDne8OGM9z1LjJUj6v6bvk3bDE/ZJhWtbDMtxd7J6ttT1aax9bZLvFrst1Weyzubm1dvUi7ZN1viFDGPeuDFPyHp5bpz1Ov55FA4QMYe2dkjx1fH5EktNba/+8ju0XLPnayPBdXNf3dKF/0lI/n8W2y8S2C9+xS3Lb79eNGe4SuPC7YbcMo+xuWkf9s1jq76UFi92xcZbrcZ61rFNr7asZ7q743AzTKhebuje5/ZrW2gdba3/YWvvFDN/XOyT5q6WeEwAWuPseAFuihT/m7rVI370y3Io8GdZ1SYawY9U6jvXEDCMlDpn8w7Sq7p6fXCtoXhbWo3lahik20xZuO//IDLX/1/EPw4Xa7rCZ6pr06SSvqqqfX2Qk0LTfzhDq/fY4AifJj0eOXLTI9vecfDKO1LlzhrVv1udBSX4xyZNaax+a2P9JG9hvXi6f/BzWo214k0325CTHt9Zeu9CwnjV8Fq2ntXZpVX0kyXOq6owM6w39zhLOPcu18YMMn9u0he/uomszzcHCcQ/IEHhOu2z8eXmSe1bVitba2k0854Z+L22u17oxtVy+SPv6vDtDqHRNhrW3lqy19pmq+kKSB894TgAwUgqALdKqDKNtpu9I9ssZRnB8dmz6dIb1U569nmPtlGG9lx//4T4uAr7JU2jW4/Qk1yf5mdbaVxd5nDdRWzKM8FiobWWGdXA2t2MzjOI5uqruNN1ZVXedWCx9pwzB3uR7eHBuHa0y7dCp5wuf48Ld4BZGvUyfd7H34465daTPNmFcnPtOmXgfRs/ciMMdk2S/JEdnCCpOWsI+s1wbn02yR03diTFDIPu9JBdsRM1L8cncug7UYt+xiya2W5H1v3fruh5vo7X2gwxrSh06fkZJknHa23659ffSZtda+36Gxdqn73L48xmC3VlreXeSjyX5q7bIHRfHY999YiroZPsOGW4KMMsIQgBIYqQUAMvroKqannp0VWvtU1X1iiTHVdV7cuv6NH+VYeTRO5OktXZBVb0pyYuq6q4Z7kx2c4apTue21j6Q4U5uL0zyrqp6Z4a1pP4iGx61s9Faaz8YbyP/hnHtl1OTXD2+hv+c5BPjSKDPZRjlcVxVvTrJzhnuEvbvGRZF3mxaa6vHEUgfSfLVqjo6wwLOd0zyS0n+IMnfJvmHDO/hEUneMX4eD0ry51n3H6H7VtVxGe5s9qAMn9sprbUvjP2XZBgt9jtVtSrDnfouyLAWzveTHLlw97QMd2a7MduQ1lqrqk8m+f2qOjfDgvKHZphWOOux/rGqvp1hjaWjWms3LGGfWa6N45P8UZKPVtXLM0wde3qGUYBPn1zvaJ5aa9+uqjcnefsYxHwuQ7j00xnWkXpra+2fMly7f5fkb6pq9yT/mGH63AFJPjRu8+3xsM+rqvdlCGC/sY5TvzzDmmIfHa/xu2VYiP+yJG+Z9+vcgD9P8oGqOinDIv33SPI/M/xuO3qWA7XWvpfh7qTrs2+S/1tVJyQ5LcNorftmuB4eMNYDADMRSgGwnN66SNu3Mtzt7O1VdV2GtZY+mmFayccz3G3rmoWNW2svqarzM6yH8vQMIc/ZGUZIpLV2alU9P8Ot55+YYaTD4Rn+uNxsWmt/XVUXjec9PMPd0L6XYQTDN8dtvl9VT8xwy/iTMoQ1b8wwGuyFm7O+8fyfqaq9M7zHL8nwB+aNGf5If1OSt43bfbSqXpLk+RlGPZ09/nzdOg793AwjOD6YYTHqk5K8YOK8N1XV72f4Y/4zGf7/yFNbaydW1W9luC7em2E61NvHnzP9kb0VOCLJ32R4j2/JMIrl8CRfWN9O6/ChDEHsem8IMGmGa2NNVT0ywzX8+iR3SfLPSZ4yhsKbTWvtRVV1ToZQ5AUZAunvZrimvjNu08bv2Msy3EDgJRmm7X4p49pnrbUvVdVrMoym+sMMMwnunUWm947fhd/K8H6elORH4/n+ZFywvpvW2geram2SP8sQAF+fYY26PxlHdc3b2Rm+mwdm+P7vmiFc/lqS32ytTS9ODwAbVJvpP2ABANuYqjoow93mHjneKZEtQFV9NckPW2u/tty1AABMMlIKAGArU1U7Jtknw/pk+yZ57PJWBADwk4RSAABbnwck+acM6/68srX2yeUtBwDgJ5m+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/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/QfXlUXVNV1VfWlqtp3av/9qurLY/8FVXVYz/oBAAAAmI/eI6XeneQhrbWdkzwgyXeTnJgkVfUrSd6W5A+S3D3JSUk+XlU7j/27JPnE2H73JEckObaqHtH5NQAAAACwibqGUq21c1trV41PK8ktSfYanz8ryYdba59srd2Q5KgkNyR5wth/SJLrkxzZWruhtfapJCcnefYsNVTVblW1Z1XtuXbt2k18RQAAAABsjO5rSlXV06rqqiTXJHlBkleOXXsn+drCdq21luTrY/tC/5lj+4IzJ/qX6nlJViVZtXr16pnrBwAAAGDTdQ+lWmvva63tkuTeGQKpb45dd01y1dTmVybZeYn9S/XWDKOz9lq5cuWMuwIAAAAwD8t2973W2qVJjk/yd1W1a5Krk+wytdndkqwZ/72h/qWe94rW2nmttfNWrFgxe+EAAAAAbLJlC6VGK5LcOcl9kpyV5KELHVVVSR4ytmf8uc/U/vtM9AMAAABwO9EtlKqq7arqj6pq5fj8fkmOTvKvSc7NMGrqkKo6sKp2SPLiJDtmWMw848+dquqlVbVDVR2YYfHzt/d6DQAAAADMR++RUgcnOaeqrk3ypSTXJXlMa21ta+3zSZ6bIZy6KsmhSQ5ura1JktbaleP+Txr7j09yRGvti51fAwAAAACbqNuiSq21WzKESuvb5oQkJ6yn/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/zOq6paqumbi8f6pY+xXVV+uquuq6oKqOqxX/QAAAADMT8+RUjcnOSzJbkn2TnK/JO+c2ubC1tpdJh5PXeioql2SfCLJSUnunuSIJMdW1SO6VA8AAADA3HQLpVprf9Za+3pr7abW2mVJ/ibJATMc4pAk1yc5srV2Q2vtU0lOTvLsWeqoqt2qas+q2nPt2rWz7AoAAADAnCznmlIHJjl7qu2nqurSqrq4qk6sqt0n+vZOcmZrrU20nTm2z+J5SVYlWbV69eqZiwYAAABg0y1LKFVVT0zyrCQvmGg+PckvJLlPkocl+VGST1XVncf+uya5aupQVybZecbTvzXJXkn2Wrly5Yy7AgAAADAP3UOpqnpSkuOTPL61duZCe2vtwtbaea21W1prl2YIre6TZP9xk6uT7DJ1uLslWTPL+VtrV4znOW/FihUb/ToAAAAA2HhdQ6mqemaS45I8rrV22gY2b+OjxudnJdlnapt9xnYAAAAAbke6hVJV9fwkr0/y2NbaFxbp/42qul8Ndk1ydJLLk5wxbnJykp2q6qVVtUNVHZhh8fO3d3oJAAAAAMxJz5FSb8mw/tNpVXXNwmOi/4AkX05yTZJvJdktya+11q5JktbalUkOTvKkDGtLHZ/kiNbaF/u9BAAAAADmoduiSq212kD/S5O8dAPbfCXJw+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/9F1TVYb3qBwAAAGB+eo6UujnJYUl2S7J3kvsleedCZ1X9SpK3JfmDJHdPclKSj1fVzmP/Lkk+MbbfPckRSY6tqkd0fA0AAAAAzEG3UKq19metta+31m5qrV2W5G+SHDCxybOSfLi19snW2g1JjkpyQ5InjP2HJLk+yZGttRtaa59KcnKSZ89SR1XtVlV7VtWea9eu3cRXBQAAAMDGWM41pQ5McvbE872TfG3hSWutJfn62L7Qf+bYvuDMif6lel6SVUlWrV69etaaAQAAAJiDZQmlquqJGUZGvWCi+a5Jrpra9MokOy+xf6nemmSvJHutXLlyxl0BAAAAmIfuoVRVPSnJ8Uke31o7c6Lr6iS7TG1+tyRrlti/JK21K1pr57XWzluxYsUsuwIAAAAwJ11Dqap6ZpLjkjyutXbaVPdZSR46sW0lecjYvtC/z9Q++0z0AwAAAHA70S2UqqrnJ3l9kse21r6wyCbHJzmkqg6sqh2SvDjJjhkWM8/4c6eqemlV7VBVB2ZY/PztHcoHAAAAYI56zl97S5K1SU4bBkENWmt3GX9+vqqemyGcuneSbyY5uLW2Zuy/sqoOTnJ0klcn+bckR7TWvtjxNQAAAAAwB91CqdZaLWGbE5KcsJ7+ryR5+DzrAgAAAKC/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+3LAAAAAC2ZrOMlKp1tO+Q5KY51AIAAADANmLFhjaoqsPHf7Ykh1bVmonu7ZP8apLzN0NtAAAAAGylNhhKJXnHxL/fNNV3Y5ILk/zx3CoCAAAAYKu3wVCqtXaHJKmq7yR5WGvt8s1eFQAAAABbtaWMlEqStNZ235yFAAAAALDtWHIolSRVtXuSA5LcM1OLpLfWXjO/sgAAAADYmi05lKqq30nyzgx32rssw8LnC1oSoRQAAAAASzLLSKlXJXlzkj9rra3dTPUAAAAAsA3YbsOb/Ni9kxwfx6X0AAAgAElEQVQrkAIAAABgU80SSp2W5CGbqxAAAAAAth2zTN87IcmRVfVTSb6RYW2pH2ut/dM8CwMAAABg6zVLKHXi+PNNi/S1JNtvejkAAAAAbAtmCaV232xVAAAAALBNWXIo1Vq7aHMWAgAAAMC2Y8mhVFU9bX39rbX3bXo5AAAAAGwLZpm+9551tLfxp1AKAAAAgCXZbqkbtta2m3wk2SHJ/km+kORXNleBAAAAAGx9lhxKTWutrW2tfTnJnyc5en4lAQAAALC12+hQasLqJHvN4TgAAAAAbCNmWej8PtNNSe6T5JVJvj3HmgAAAADYys2y0PkluXVR8wWV5KIkh86tIgAAAAC2erOEUv956vktGabund9au3l+JQEAAACwtVtyKNVa++zmLAQAAACAbccsI6VSVf8hyR8lefDYdE6SY1prl827MAAAAAC2Xku++15V7Z/k/CTPnGj+vST/UlUPn3dhAAAAAGy9Zhkp9fokH0ny31pra5OkqrZP8o4kb0jyyPmXBwAAAMDWaJZQat8kz1oIpJKktXZzVR2Z5KtzrwwAAACArdaSp+8luSbJvRZpX5nk2vmUAwAAAMC2YJZQ6v8lOb6qHlNVdxofByY5NsO0PgAAAABYklmm7/1xkncl+WSSNtF+cpIXz7EmAAAAALZySw6lWmtrkhxSVXskedDY/O3W2gWbpTIAAAAAtlpLDqWq6v8kOae19sYk50+0vyjJg1trv78Z6gMAAABgKzTLmlIHJfnMIu2nJfn1+ZQDAAAAwLZgllBq1wx34Ju2Jslu8ykHAAAAgG3BLKHUhUkevUj7o5NcNJ9yAAAAANgWzHL3vWOTvL6qdkry6bHtwCSvTvKqeRcGAAAAwNZrlrvv/XVVrUzy2iRvHJtvTPLG1tqbNkdxAAAAAGydZhkpldbay6vqtUkePDZ9u7V27fzLAgAAAGBrNlMolSRjCPWVzVALAAAAANuIWRY632RV9ZSq+lxVramqtVN9B1RVq6prJh7/NLXNHlX16aq6tqouqaoX96wfAAAAgPmYeaTUJvphkmOS3CnJ2xfpv7m1dpfFdqyq7ZN8LMMi649P8sAkp1TVJa21D2ymegEAAADYDLqOlGqtndpae3+SCzdi90cluX+Sl7XWrmutnZnkuCRHzHKQqtqtqvasqj3Xrl274R0AAAAAmLuuodQSbF9VF1fVpVX191W190Tf3knOa61dM9F25tg+i+clWZVk1erVqzexXAAAAAA2xpYUSp2b5CFJds8wNe/sJP9QVfcZ+++a5Kqpfa5MsvOM53lrkr2S7LVy5cqNrxYAAACAjbbFhFKttUtba2e11ta21q5srb0syQ+S/Pq4ydVJdpna7W5J1sx4nitaa+e11s5bsaL3kloAAAAAJFtQKLUOtySp8d9nJdmzqu480b/P2A4AAADA7UjXUKqqtq+qHZPsMD7fcXxUVT26qvaoqu2q6i5V9cok90xy6rj76UkuSvKaqrpTVT0kyXMyLHYOAAAAwO1I75FSv5vk+gxB0/bjv6/PcFe9vZN8JsM0vQuT7J/k11prFydJa+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+V1VrqmrtIv0HVdW3qur6qjqnqv7LVP8eVfXpqrq2qi6pqhf3qx4AAACAeek9UuqHSY5J8sLpjqr6mSQfTvLaJLuMP0+uqgeM/dsn+ViSf07yH5I8Psl/r6on9ygcAAAAgPnpGkq11k5trb0/yYWLdD89yddaa+9prd3YWntvkjPH9iR5VJL7J3lZa+261tqZSY5LcsQsNVTVblW1Z1XtuXbtTwzWAgAAAKCDLWlNqb2TfG2q7cyxfaH/vNbaNevoX6rnJVmVZNXq1as3pk4AAAAANtGWFErdNclVU21XJtl5if1L9dYkeyXZa+XKlbPWCAAAAMAcbEmh1NUZ1pKadLcka5bYvySttStaa+e11s5bsWLFRhUKAAAAwKbZkkKps5I8dKptn7F9oX/PqrrzOvoBAAAAuJ3oGkpV1fZVtWOSHcbnO46PSnJCkv2q6qlVdYeqemqSfZP87bj76UkuSvKaqrpTVT0kyXMyLHYOAAAAwO1I7/lrv5vknRPPrx9/7t5au6CqDknyhiT/J8Md+p7QWvvXJGmt3VxVj8sQQl2RYT2po1prJ/YqHgAAAID56BpKtdbeleRd6+k/Jckp6+k/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/2fvvsNkqcv0jd8P5xBUMggYAEHBrCgsoqIgiotx3QUVQVAQMKxpjSvyM2JYw4pZwUCSFRF1TQi6igqKroiyiGRBRHIOkt/fH1Xj6dNnQs8JXd1z7s919TVdYXqemeruqXr7GyQNnUUpSZIkSZIkDd38rgNI0nSe+Mkndh1hzjv5NScvs8f+6ZO3W2aPrcZ2P/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+4orrlgqgSVJkiRJkjQ7o1aU+iTwEGBdmtZP2wGH9GxfDbi+73uuA2bTfe+TwIOBB6+33nqLn1SSJEmSJEmLbaSKUlV1alVdXlV3V9UfgH8DdkmycrvLjcAafd+2JnDDLH7G1VV1TlWdM3/+/KUTXJIkSZIkSbMy6lWZu9uvab/+HnjsxMYkAbYAvjHkXJIkzWmfeuN3uo6wXHj1R5/TdQRJkqTOjFRLqSS7Jlmzvb8Z8FHg21V1a7vLIcC/JHlqkpWANwKrAN/sJLAkSZIkSZIWy0gVpYBXABckuRk4ATgF2GtiY1WdBLyKpjh1PfAC4JlVNXD3PUmSJEmSJHVvpLrvVdX2A+xzOHD4sk8jSZIkSZKkZWWkilKSJElacu978S5dR5jz3n7k17uOIEnS2Bu17nuSJEmSJElaDliUkiRJkiRJ0tDZfU+SJEkaEX9834+7jrBceOjbd+g6giQJW0pJkiRJkiSpAxalJEmSJEmSNHQWpSRJkiRJkjR0FqUkSZIkSZI0dBalJEmSJEmSNHQWpSRJkiRJkjR0FqUkSZIkSZI0dBalJEmSJEmSNHQWpSRJkiRJkjR0FqUkSZIkSZI0dBalJEmSJEmSNHQWpSRJkiRJkjR0FqUkSZIkSZI0dBalJEmSJEmSNHTzuw4gSZIkSXPBu971rq4jzHn+jaW5xZZSkiRJkiRJGjqLUpIkSZIkSRo6i1KSJEmSJEkaOotSkiRJkiRJGjqLUpIkSZIkSRo6i1KSJEmSJEkaOotSkiRJkiRJGjqLUpIkSZIkSRo6i1KSJEmSJEkaOotSkiRJkiRJGjqLUpIkSZIkSRo6i1KSJEmSJEkaOotSkiRJkiRJGjqLUpIkSZIkSRo6i1KSJEmSJEkauvldB5AkSZIkqWtfO2brriPMeS94/q+7jqARY0spSZIkSZIkDZ1FKUmSJEmSJA2dRSlJkiRJkiQNnUUpSZIkSZIkDZ1FKUmSJEmSJA2dRSlJkiRJkiQNnUUpSZIkSZIkDZ1FKUmSJEmSJA2dRSlJkiRJkiQNnUUpSZIkSZIkDZ1FKUmSJEmSJA2dRSlJkiRJkiQN3fyuA0iSJEmSJC2uR3/9+K4jLBd+v8s/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/AY8D7t+uO6K7OJIkSZIkSZqtcSxK7Qf8R1VdUFXXA28BdkrygEG+Ock6STZPsvmdd965DGNKkiRJkiRpKqmqrjMMLMkawHXAY6rqdz3rrwf2qKpvD/AY7wLe2S7eAvxxGUTt2jxgfeBy4K6Os2j2PH7jzeM3vjx2483jN748duPN4zfePH7jy2M33paH43dVVe00007jVpTaEPgzsGlV/aln/UXA26vqyAEeYx1gnXbx6qq6epmE7VCSzYGzgQdX1Tld59HsePzGm8dvfHnsxpvHb3x57Mabx2+8efzGl8duvHn8FpjfdYBZurH9ukbf+jWBGwZ5gLYINecKUZIkSZIkSeNkrMaUqqrraFpKPXZiXZJNgdWB07vKJUmSJEmSpNkZq6JU62DgrUk2SbI68B/A8VV1YbexRsrVwLuxRdi48viNN4/f+PLYjTeP3/jy2I03j9948/iNL4/dePP4tcZqTCmAJPNoClEvBVYGfgjsV1VXdZlLkiRJkiRJgxu7opQkSZIkSZLG3zh235MkSZIkSdKYsyglSZIkSZKkobMoJUmSJEmSpKGzKCVJkiRJkqShsyglSZIkSZKkobMoJUmSJEmSpKGzKCVJkiRJkqShsyglSRKQZPUkWyRZpesskiRJmps851yYRakxl+RJSbbqWb5fkh8luSrJN5Ks2WU+zV6S7ZO8Psk/dJ1FmquS/GuS5/UsbwtcBPwWuCjJozoLp4EkuVeStyU5NskJvbeus2lqSeYnWbFv3UuTHJTkX7rKpcF4/MZfknlJtu4/jhptSbZLsnXP8v2TnJjkuiTfTrJ2l/k0Nc85Z2ZRavy9D1inZ/mTwHrAgcDG7VeNqCSHJNm3Z3lf4MfAAcAvet/ANPqS3DfJNl3n0ED2ozkhmPAx4AfAo4DvAu/pIpRm5UvAXsD5wMl9N42uo2mOGwBJDgAOBrYFvpLkZV0F00A8fmOuqu4CfgLc2XUWzcqBQG9jg0+1ywcAGwDv7SKUBuI55wxSVV1n0BJIciXwgKq6Ock9gWuAJ1bVqUk2B46vqk26TampJDkP2LGq/tQuXwR8qqo+nOSVwO5VtW2nITWjJOsBRwE7ALdU1apJXghsV1Wv6jadJpPkGmC9qrozyb2BS4GNq+qSJOsCp1fVfbtNqekkuRbYvKqu7DqLBtf+n3t8Vf21Xb4ceHNVHZ5kZ2D/qtqy05Caksdvbkjyv8Dzq+rCrrNoMFNc8z2+qk5Lshlwgtd8o8lzzpnZUmr8rVRVN7f3HwPcXFWnAlTVOSzcikqj5949BalNgfsCn2u3fQl4cFfBNCufAP4E3Bu4o133Y+DpnSXSTALc1d7fErikqi4BqKqrgNW6CqaBXQ3c1HUIzdpaPQWNhwJrAF9rt30LeEBHuTQYj9/ccATwrSS7J9k2yRMmbl0H05R6r/keS3PNdxpAVZ2L13yjzHPOGViUGn9XtNVxaJpOnzKxIcnqwO2dpNKgbkuycnt/K+DsqrqxXb4DWHnyb9OIeQrwmqq6GiiAtvXGvTtNpemcBzytvb8T8LOJDUk2AG6c7Js0UvYHPuE4GmPn5iSrtve3As6oqlvb5QDzu4mlAXn85oaDaLoOHUHz/++k9vbzLkNpWpe3vWCgueb75cSG9prvtk5SaRCec87Afxzj70jg2CTfpumv+oaebY8HzukklQb1G+A1ST4F7An8sGfbpoDdUsbDbfS9n7YXytd0E0cD+BDNe+eZNJ84btezbSfgtE5SaTa+AswD9k5yV++Gqlqpm0gawM+B9yb5PPBymnE1JjyYpluDRpfHbw6oKhsmjJ8jgG8m+Q6wD/Danm1PwGu+UeY55wwcU2rMJVkBeDtNAepnVfXBnm1vBG6sqoO7yqfpJdmCphC1NnA58Liqurjdtj/wsKp6cYcRNYAkX6Bplvtq4PKqWjvJJ4AVqurV3abTVNpuCtsAJ1fVr3rW/xNwdVWd1Fk4zSjJdlNtq6qfDjOLBpdkE+D7NAWMM4Dtq+qadtv7acbd2KfDiJqGx29uSRJgg6qymDji2mP17yy45vtIz7Z/A26oqi92lU/T85xzehalpI4luRfNyd05VXVTz/oH0xQV/9pZOA2kbRX1LZpPP1ahGefmd8Dzquq6LrNJ0ihKsvZEMaNn3ZrA7VV1S0exNCCP33hru2B+HNgduKuq7tXO+Pzoqnp3t+kkLW8sSo25JDOO1G9RQxqOJFvRDPJ6EfCb8g12ZCXZc6Z9qurwYWTR4mtn+9oH2BC4GPhCVR3bbSpJGm1t98v7Ae8EflRVayW5H/DDqnpYt+k0mSQbzbRPVf15GFk0O55zzsyi1JjrG0cj7dfqWa6qmjfcVBpUki/NtE9V7T2MLNLyJMndwCXA31jw3tmrqmrzSdZrRCTZD/gA8HngfOCBNGMrHlBVn5vue9WdJD+eaZ+q2mEYWTR7Hr+5IcklNENEXJ/kmqpau11/XVWt2XE8TWKKaz5orvu85hthnnPOzIHOx9+NNE/yg4HvsGC6SY2HlwJnAr9g8jcpjYG2C+ZraWYiWmha16p6eiehNJPjga1pul0eUlWnd5xHs/d64Jl9YzN8CzgMsCg1uran+b/3DZwtahxtj8dvLgjNBfKCFU2Xvpsm310j4HqaiQQOBv6bZpZujQfPOWdgS6kxl+QewAuAfYFNgENpui/8qctcGkyStwIvozmxOwQ4oqqu7TaVZivJ0cBjaP7Z3Ny7zbEZRleSDWlef3uz4ETvq1V187TfqJGQ5Dpg7aq6u2fdPOCqqlqru2SaTpIX0nS53IJmNqlDquqP3abSoDx+c0OSY4AzqurdEy2lkryNpvXUHl3n06KSrAzsQnPN92DgcJrX33mdBtNAPOecnkWpOSTJw2jeqHajGWR5v6q6qNtUGkSS7WmO3TNoZrX5fFX9vNNQGliSa4HNq+rKrrNo9tpZTJ9B8xrcHnhKVS330/OOuiSnAJ/pHYchyYuB11TV47pLpkG0s7jtQ9Ni+E803TCPrqrbu8ylwXj8xlt7gTzRFXNj4GxgReCpVXVJZ8E0kCSb05yz7AH8AXhZVV3YaSgNxHPOya3QdQAtPVV1JvAZ4GvAU2kGMNQYqKoTq2p34EHAn4GfJHlKx7E0uKuxyfs4uxfNSfnGwDX0dWnQyHor8LkkP09yWJKf0VwYv6XjXBpAVf2pqt4ObAT8D/BlYNtuU2lQHr/xVlUXA48A3gbsD7wHeIwFqfFQVecAXwKOBbYD7tNtIs2C55yTsCg1ByRZKcluSU4EfgbcAjy0qn7RbTLNRpKnAp8FXgkcSTNmg8bD/sAnkqzddRANLsnjk3yZphC8PfDWqtq0qs7qNpkGUVU/BR5O07r0ZuA44OHteo24JPdM8jKaMRX3Ag4ETu02lQbl8Rt/VXVbVX29qj5SVcdUlRfHIy7JKkn2THIS8CPgOmCzqvplx9E0A885p2f3vTGX5CBgd5oTgUOA/66qO7tNpUEl2YDmZO5lNIPWfwE4sqqu7zSYZiXJHcA8mhlQFppsoKpW6iSUppXk/2i6KnwBOLSqruo4krRcSLIVTbeFXWg+SPsCcFzv2GAaXR6/uSFJgF2ZfIKW/ToJpWkl+RTNMTuF5prvu1XlBFdjwHPOmVmUGnPtFJNnAxfSXBAvoqqeOcxMGlyS24Bzad6kfj3ZPrZ4G31Jtptqm602RlP73jlxMjfVe6cFxRGT5PlVdUx7f7ep9quqo4aXSrPRvvbOpJmY5a+T7ePxG10ev7khyeeA59N0veyfoGWvTkJpWu1r7xzgYqY+b3HG5xHkOefMLEqNuSTvnWmfqvp/w8ii2WvfpKZTVTVvKGGk5ch0hcQJFhRHT5IzquoR7f2pZpmtqtp0iLE0C0kuZIqT8pbHb4R5/OaGJFcDW1fV+V1n0WCSvHOmfZzxeTR5zjkzi1KStBQk2ZlmJqINaT7F+kJVHdttKkmSpIUluRjYtKru6DqLJDnQuSQtoST7AQcDpwEfa79+PskrOg0mzWFJ3j7F+rcNO4skjZkPAe9ox5aSpE7ZUkqSllCSM4G9qupXPeu2Bg6rqod2l0yau5LcUFWrT7L+mqpyJkxJ6pHkXBbuevkAmhm7r+jdr6o2H2IsSWJ+1wEkaQ64L/C/fetOBTboIIs0pyW5b3t3hST3AXo/6d8MuG34qSRp5B3YdQBJmoxFKUlacmcBLwYO71n3IppZUiQtXX9hwaf9f+lZH5rZbZzcQ5L6VNVhE/eTPKCqLuzfJ8nGQw0lSdh9b85Ishpwe1Xd1vYP3x24s6q+2nE0ac5rZ9U4jqZ11AXApsBjgWcu77NpjLokTwT+UlUXJVmPZpyNO4F/r6qruk2nybQXTQF+Bzy6Z9PdwJVVdWsnwbREkqwC3F1Vt3edRbPn8Rsvdn8eX0nWoLnm+1uSFYA9ac5bvlJe2I80zzmn5kDnc8f3gS3a++8EPgJ8OIlNdcdAkn9NskV7f8skFyU5L8lWXWfTzNrC08NoXoc3t18fbkFqLHwWWLG9/x/A/YD1gU93lkjTqqqLqurCqlqzvT9xu9iC1PhIcmA79h5JdgSuAa5J8vRuk2kQHr+xt8gA50lWZOExpzSavgc8sr3/LuD9wPvam0ab55xTsKXUHJHkKmD9qroryXnAPwM3AD+rKpvijrgkFwCPq6orkxwHnA7cCOxYVdt1m05TSbLnTPtU1eEz7aPuJLm2qtZqW5heATycZuDXC6pqvW7TaTpJvggc3lv8bVstvriq9u0umQbRTkn/8Kq6IcnPgGNozlteXVX/0G06zcTjN56S/JCm8LQ9cGLf5o2Ai6tqxyHH0iwkuRpYr73mOx94Ls1r7+Sq2qjbdJqO55xTsyg1RyS5rqrWTLIR8Iuqun+7ftLmuRotSa6vqjWSrEzzJrU+cAdNVxSbUY+odiabyRRwb2D1qpo3xEiapbagvyHwUJrZEh/ZNoe/vqpW6zadppPkCmDDqrqtZ90qwEVVtX53yTSInv979wL+CqxTVXdOnLR3nU/T8/iNpyTvbO/uT9PCZsLdwGXAMVV13dCDaWA913wbAydV1Ybteq/5RpznnFNzoPO54w9J3kbzKccPAZJsANzUaSoN6qZ2RqlHAqdX1a1JVgIsaIywqtqsf12StYF3APsBhy3yTRo1Pwa+BqwDfKtdtznNyblG2zyaC6ledwErdZBFs3d1kocAjwB+1RY07tF1KA3M4zeGqurdAEn+BlwNrAdcCfywqi7qMpsG9n9JDqC55jsBoJ2J1mu+0ec55xQsSs0dr6Hpp3obzYB3ADvRPPk1+g4FfgWsTPPpFcA/AOd1FUiz047F8G37vIQAACAASURBVDqa4/drYJuqOr3bVBrAfsCbgdtpBpwEeBDwqc4SaVB/AHYFjuhZ9wLgzG7iaJYOopkcAprJWQCeDPyxmziaJY/fmGpbSx1AM67UVcC6wN1JPlhV7+g0nAbxGpoxiG4HXtqu25G2QKWR5jnnFOy+J42IdqDQ2yfGR2kHOV+tqn7SbTLNJMmuwAdoxgF7S1X9oONI0pzXjh/1A+DbwDnAZjRjazyzqk7sMJoGlGQzmpmC/9Qubw6sVFVndJtMg/D4jZ92LMyDgH8DjqqqO9oP1V4EfAx4Q1XZylvSUFmUmkPaPqmb0oxl8/dZNarqF52FkuawJNvSzHR5f5oue4dWVX93Io24tgvK9iz63vmerjJpMEkeBbwceABwIfB5WyhK0uSS/C/woao6ZpJtuwBvq6oth59Ms5FkHs0HMf3nLT/rLJQG4jnn5CxKzRFJtgCOBTahGWQ57VccaHn0tbMw7AM8lUXfpHboKpeml+RumqbvhwA3T7ZPVb1/svUaDUleRNN99nTgUe3XR9PMXPq0DqNJc1o7/tABTP5/b9OucmkwHr/xlOQGmpnbbp1k2yo0E+ws1wMuj7okjwW+QTOmVO81311V5ZiKI8xzzqmt0HUALTUfB74HrE0zLehawBdY0M9fo+19wHuBi4FtaMZpeBjwuy5DaUY/oxnX5gk0/fn7b8v1P5gx8XZgj3YK81var68AftttLA0iybZJDk7ynXZ5yyRP7jqXBvIx4Hk0Y4KtD3yUZlzML3UZSgPz+I2nu4GpBqS/B4tOHqHRcxDwTWANmmu+1YHPs2B8KY0uzzmnYEupOSLJtcAGVXVbz1ShqwG/nWyGMI2WJBcC/1RVv5+YTjnJNjTjE/1Lx/GkOav91HiNqqqe19584OKquk/X+TS1JLvRDA56JPCSdnr6xwL/WVXbdxpOM0pyCfCkqrqg57zlYcAnq+qpXefT9Dx+4ynJccDJVXXgJNv2B7arqn8cfjINaoprvlWB31XVg7rOp6l5zjk1Z9+bO+7ouX99knsD1wPL9RN8jKxdVb9v79+VZF5VnZLkKZ2mkua+62g+bbwOuDzJQ2mmyb5Xp6k0iLcDT6+q3yTZo113BvDwDjNpcKtW1QXt/duTrFRVZyb5h05TaVAev/H0HuDHSR4AfAW4BLgfsBvwYprumBpt/dd869Fc823QUR4NznPOKViUmjt+S/OP5Ps0XYoOA26hOUHX6LskyUZV9WfgAuAZSa5i4X88kpa+HwH/DHwZ+Fq7fAdwXJehNJD7VtVv2vsTzb7vBBxHcTz8KclDq+qPwFnA3kmuo7m40ujz+I2hqvplkn+iaWW6NwvGJLoA+GcnRxoLp9IMEfFd4ESaLrS30IxPpNHmOecU7L43RyTZEFihqi5qW0l9CFgN+H/tCYNGWJLX0jTd/GY7CN4RNCcJ75ysibWkpa+dcGA3mvfOw6rqbx1H0jSS/AZ4bVX9Isk1VbV2OyPmh6vq8V3n0/SSvBC4rqqOT7IjzRgpKwOvrKovdJtOM/H4jb8kE7O3XVlV53adR4NJcj+aa76Lk6wDfJDmvOWdVXV2t+k0KM85F2ZRShpBSe5P0zT+rK6zSNIoSvI8mpkvPw68FXgX8Hpgv6pa7j91HDdJVgRWqqpJZzLVaPP4SZIWl0WpOSTJfWmmlVxoKteq+lo3iSRpNLUDuk6rqt4/jCxafG0LjdcCmwAXAQdV1Q+7TSVJ0rLT9pDZgkWv+Y7qJpEG0baO2hXYikWP3X6dhBoRFqXmiCQvAz4D3NzeJlRVbdRNKg0qyfo0g09O9ia1eSehpDksyU/6Vj0ROLlnuapqhyFGkpYrSTYHPsnk//dW6iSUBubxk7qRZD+aMcGuY9Frvk27SaVBJPkc8Hzgf1j42FFVe3USakRYlJojkvwZeGNVHdN1Fs1ekh8AqwJHseib1GGdhJKWIxNT83adQ7OTZBVgMxa9KHaw3hGX5BfAX4BDWfT/3k+7yKTBefykbiS5mGY8xW92nUWzk+RqYOuqOr/rLKPGotQc4QXVeEtyPXC/qrqp6yzS8mhioOyuc2hwSZ5LM9PsGn2bqqqcgW/EJbkBWKeqnGV2DHn8pG54zTe+2oLipr5vLmqFrgNoqTk2yU5dh9Bi+wuwYtchJGmMfBR4N82kECv03CxIjYezgPW6DqHF5vGTunFMkmd1HUKL5UPAO9qxpdTDllJjLMlnehZXAV4A/BC4tHe/qnrVMHNpMO3A9BN2oDl+7wIu692vqv46xFjScsmWUuMnyQ1VtXrXOTS4JE/oWXw08BKak/T+/3t2vxxBHj+pG0kO7llcBdgZ+DGLXvMt14Nlj6Ik5wK9BZcHALcAV/Tut7yPITy/6wBaIqv1LX9zivUaTX9hwZvURMX82X3rCvBTf2kpm2T2vVX61zn73sg7Ick2VXVK10E0sJMmWff1vmX/740uj5/Ujd7eFHcBX5tkvUbTgV0HGAe2lJI6kmTjQfarqouWdRZpeTPJ7Hv9nH1vxCX5CLAncDSLflpsQVGSJGkMWJSSJEljZ5rCogVFSZKkMWFRSpIkSZIkSUPn7HuSJEmSJEkaOotSkiRp7CTZPMnxSa5OcnvvretskiRJGoyz70mSpHF0KM0spnsAN3cbRbOVZI+qOmKS9btX1Ve6yCRJ0rKS5MlTbLoNuKiqLhtmnlHimFJjLMkdNFPvTquqVhpCHC2hJC8GXgKsX1WPat+41q2qb3QcTZJGTpIbgHWq6o6us2j2ktxQVatPsv6aqlq7i0waXJJ5wNtozlvWq6o1kvwjsElVfa7bdNLckuRuBrvmmzeEOFpM7bX7CkB6Vvce158Cu1fVQjMKLw/svjfengbs2N7eAvwJeC3wHOB1wPnAmztLp4EleQPwbuA4YKN29ZU0x1WStKizgPW6DqHFlkVWJA8A7hx6Ei2O9wLPBd7Kgouqc4CXd5ZImrueBDy5vb2BBa+1pwOvoPl/+G+dpdOg9gaOAR4ErNh+PRp4GfAw4G/AQZ2l65AtpeaIJKcCL6yq83rWbQZ8taq27C6ZBpHkXOBZVXVOkmuraq32U8jLq2rdrvNJ0qhJ8kqaVhofAhZq8l5Vv+gklGbU08p7HnBX3+Z5wGeq6jVDD6ZZSXIh8PiqunSidVuSANdU1Vodx5PmrCSnAbtU1fk96x4IfL2qHtNdMs0kyZ+AR1bVTT3rVgNOr6pNkqwP/L6qNugsZEccU2ru2Az4c9+6P9NUYDX61q6qc9r7E5XiMEBTXUlaTn26/fr1vvUTBQ+NpqfR/H/7PvCMnvV3A5dV1bmdpNJs3Qu4om/dSsCtHWSRlicPBC7uW3cJsGkHWTQ7qwMrAzf1rFsZWKO9fyVwz2GHGgV235s7TgM+mGRlgCQrAe8Hft9pKg3qzCTP7lu3Ex4/SZpUVa0wxc2C1Airqp9W1YnAA9v7E7efW5AaK6cCe/Wt2w34dQdZpOXJqcBHkqwC0H79IM21oEbb94BvJtkuySZJtqf5YO277fbHARd1Fa5Ldt+bI5JsTvOEvi9wObA+cCnwnKo6q8tsmlmSJ9G8UX0NeBHwJWBX4NlV9asus0nSqEuyblVd1XUOzU6SDYEtgNV611fVUd0k0qCSPAI4EfgdsC3wQ2Ar4Cmed0rLTpIHAd8BHkDTWnE9mkLGc3t6XWgEJVkV+ARNAX8l4HbgKOC1VXVTO67iParqj52F7IhFqTkkyXzgicD9aJpxnlxVDhg6JpI8nGawwk1o/rl8pqr+0G0qSRpN7afDH6FprbEKTbehLwFvriq7EI24JPsBnwKuA27u2VRVZTeUMZDk3sCeLDhvObyqLu82lTT3tePObsOCa75Tqqp/jD6NqHb8vXsDV5bFGMCilCRJGkNJPkbzQcwBNLPNPhB4D/DLqnIWohGX5GKaT4e/2XUWSZLUHYtSc0SSewCvpmk63d8M/pmdhNLAkpxH8wn/oVX1167zSNKoS3IRsE1VXdqz7r40nxhv1F0yDWJiptmuc2jxJPlXmhb5v0uyJXAscCewa1X9ptt00tyS5OBB9quq/ZZ1Fi2+dridTzL59fpKnYQaEc6+N3d8meYJ/m0Wbgav8fA+mqnN35Xkf2gKVN+qqju6jSVJI+uewLV9664F7tFBFs3eMUmeVVXf6zqIFssbacbBBDgQOBq4EfgosF1XoaQ5asWuA2ipOBT4C7AHXq8vxJZSc0SSa4GH2Jd/vCV5IPBSmjerVYGvVNXrOg0lSSMoybeAvwJvqKpb2zGmPgpsWFXP7TadZpLkcGBn4Mc0E7P8nZ/2j74k11fVGu2sz1fQTLBzB80YKWt3m06SRk+SG4B1bHSwqBW6DqCl5hrg+q5DaMlU1flV9f9oBi/8FU2XTEnSol4LPAm4tu3Kdy3wZOA1nabSoO6iaWlzFU0rgN6bRt9NbXfZ7YHT28kF5rU3SdKizqKZLVF97L43dxwAHJTkrVVlcWoMtTNpPJtmJqmdgFOBl3caSpJGVFX9OckWwNbAhsDFwK+dgWg8VNVeXWfQEjmU5sOzlYH923X/AJzXVSBprkpyWlU9pr1/LjBpV6eq2nyowTRbXwaOTfIh4LLeDVX1i24ijQa7780RSf4GTAyQdlvvtqq65/ATaTaS/CewO3A7cCTw5ao6p9tUkjR6kswH7lNVF0+ybUPg0qq6c/jJNFtJ1gCeBdy/qj6UZANgBSf8GA9JdgRur6qftstbAatV1U+6TSbNLUl2q6qj2vsvmWq/qjpseKk0W0nunmJTVdVy3crUotQckeSpU22rqv8ZZhbNXpJjaAY3P76qpnrDkqTlXpI3Ao+sqpdOsu1LwP9V1ceGHkyzkuSxwPE040ltUlWrJXk68PKq2rnbdJIkaVgsSkmSpLGR5FTgxVX1x0m2PYRmgogth59Ms5Hk58CXqurLSa6tqrWSrAqcXVX36zqfppfkh0zdhejpQ44jLVfaiT02A1brXb+8dwHT+HJMqTkkya7AS4D1q+qxSZ5EM8L/tzqOpkkkeVNVfaS9v/9U+1XV+4eXSpJG3saTFaQAquqsJBsPO5AWy8NpxiWCtrhRVTcluVdniTQbJ/Ut3xfYhQXHVNIykOS5wGHAGn2bCicaGDlJPlFVr23vHzzVfsv7rLMWpeaIJK8DXg98Fnh7u/pq4EOARanRtAPwkfb+jlPsU4BFKUlaYKUka0w2qUc7RtFKk3yPRs+VwEbARRMrkjwIuKSzRBpYVb27f12SI3D2S2lZ+yjwbuDgqrql6zCa0YpT3FcPu+/NEUnOAZ5TVWf3NIOfB1xRVet0nU+SpKWh7fZ1SFUdPsm2PYH9qmrb4SfTbLQthJ8DvBn4DvA0moutb1XVQV1m0+JJEuC6qupvwSFpKUlyQ1Wt3nUOaWlaoesAWmrWraqz2/sTlcYADpo9BqZqzpnks8POIkkj7pPAQUl2b2fiI8n8JLsD/wl8vNN0GtR/AD8Bvk/TDeUnwM+BT3QZSosnyYrAK4Crus4izXEnJNmm6xDS0mRLqTkiyUnA+6vq+0muqaq1kzwTeFNV7dB1Pk1vqk89klxtSzdJWliSdwIHtItXAevSfCBzYFW9p7NgGkjboubewFVVdXeSdavKYsYYSXIHCw90Pg+4Cdirqr7RTSppbuobe3ZtYE/gaJrZS//OcWhHT5JzmWJSiF5VtfkQ4owsi1JzRJLtaJq/HwXsARwM7A48z5kYRleSJ7R3T6AZVyo9mzcD3ltVGw09mCSNuHZA86fTFDeuBE6oqoum/y6NgiQrADcDq1XVnV3n0ey15529bqKZOfGmLvJIc1mSnwywW9kQYfQkeckg+1XVYcs6yyizKDWHJHkk8CpgE5qBQz9dVad3m0rTSTLRvbJYuCBVNJ9+vH15f5OSJM09Sf4AbF9VV3adRZIkdceilDQCkvyuqrboOockScOQZG/gRcC7aD5I+/sYmFX1145iaRaS7AzsA2wIXAx8oaqO7TaVNDclWR/Yrqq+Nsm25wM/raorhp9Ms5FkI2A34P7AX4D/spW3RamxlmTLqjq1vb/1VPtV1a+Hl0qSJGl6PS2FYeEJWqqq5nUQSbOQZD/gA8DngfOBBwL7AQdU1ee6zCbNRUn+E7i6qt43ybZ/B+5dVW8cfjINKslOwDeB3wAXAg8AtgL+uap+0F2y7lmUGmNJbqyq1dr7U82y58ndmEiyI/BUmvFR/t6Vr6r27iyUJEnLQDsm2KT81Hj0JTmTZlDzX/Ws2xo4rKoe2l0yaW5KchZNS6nLJ9m2HvDzqnrw8JNpUEn+D/hAVR3Vs+5FNMX8h3eXrHsWpcZYkhWq6u72/pSFp6q6a3iptDiSvI7mE8fvAc8Gvgs8A/hGVe3ZZTZJkqReSa4D1p44D23XzaOZUXGt7pJJc1OS66pqzWm2X19Vawwzk2YnyY3AGn3vmysA1080NFlerdB1AC2+noLUfOAbwIpVdVf/rduUGtCrgWdW1fOBW9uvLwTu6DaWJI2uJDsnOS7JGe3XnbvOpMEl2THJB5N8McmXJm5d59JAzgJe3LfuRcA5HWSRlge3J7nPZBva9V4zjL4Tge371m0H/HToSUbM/K4DaMlV1Z1JtgGcVnl8bVBVJ7b3J5ovfh84DHhZJ4kkaYT1jWnzdZoxbT6f5N6OaTP6pmsh3GUuDeytwHFJ9gUuoJn5eUvgmZ2mkuauk4HXAPtPsu1fgZ8PN44GkaT3eJ0HfDPJt1gwptTzgC8OP9losfveHNEOfndBVX2q6yyavSTnA0+oqsuTnA7sC1wF/G9Vrd1tOkkaPY5pM96SnAvsW1UnJrm2qtZK8izgX6rKD2PGQJJNgF1ZMPvef1XVhZ2GkuaoJFvRFJ6OBP4LuAS4H00Lxd2Bbavqt90l1GSS/GSA3aqqdljmYUaYRak5IsnxwFNoPq26kIWnVvZTqxGX5H3AH6rqqCSvBT5I0/LtiKr6127TSdLocUyb8dY3Wcs1VbV2kgBXVtW6HceTpJHTTor0aeBBND0rQtP65lVV9aMus0lLwu57c8ev25vGUFW9vef+J5KcCqwGHN9dKkkaaRNj2hzes84xbcbHFUnWb2eS+kuSx9G0EHa80zGR5IXAXsD9gb8Ah1bVV7tNJc1dVfVDYPMkm9HM1n1lVZ3bcSxpidlSSpIkjZ0k2wHHAafSN6ZNVS33g4aOOlsIj7ckbwXeABzMgrFR9gU+VlX/0V0ySRodSU6rqse0989lwdjBC6mqzYcabMRYlBpzSQ6uqv16lreuKltMjYEkBw+yX+/xlSQt4Jg2c0eSJwCrA8eXJ6cjL8mfgef1jmGT5DHAt6tqw+6SSdLoSLJbVR3V3n/JVPtV1WHDSzV6LEqNuSQ3VNXqPcvXODD2eEjy5UH2q6q9lnUWSZKGJcmDgEcCv6+qC7rOo9lLchXNzMF39qybD1zmmGCSpNmwKDXmegcKbZevdYBXSdJclWTPmfapqsNn2kfdSPIvwNHAPOB2mtn2vt9tKs1WO+vzpVX14Z51bwLuU1Vv7C6ZJI2WtmCfqrqjZ91LgS2An1XVN7rKNiosSo05W0rNHe2sUY8DNqyqo5Pck2aK0L91HE2SRkY7JsNkimbg19Wrat4QI2kWkvyWZjrzzwCvBp5TVdt2m0qzleRHwJOBvwIXARsD96GZsr53BuindxJQkkZEkmNpuqYf3C4fALwDOB14OPDqqvpihxE7Z1FqzCW5FXhPz6oDgAN796mq9w81lGYtyQOB79Kc0M2vqlWTPA/Ypape3G06SRptSdamOcHbD/hqVe3dcSRNIcm1wDpVdXeSFYGLq2qDrnNpdpK8c5D9qurdyzqLJI2yJBcBj6+qv7bLlwNvrqrDk+wM7F9VW3YasmMWpcZckhOZYhT/VlXVDkOKo8WU5PvAr4D3AldX1VpJ1qQZb2PjbtNJ0mhqixqvA/YHfg28papO7zaVpmMLb0nS8qT3/16ShwKnAWtW1a1tT5krqmqdTkN2bH7XAbRkqmr7rjNoqdgaeG77yXEBVNV1bWFKktQnya7AB4Abgd2q6gcdR9JgVkqyf8/yKn3LtvAeYY6NIkmzdnOSVavqJmAr4IyqurXdFqzJsELXASQBcAOwUAEqyX2By7uJI0mjKcm2SU4BPkLTunQLC1Jj5RRgx57br/qWn9ZdNA3gaODvswK3Y6McDGwLfCXJy7oKJkkj6ufAe5M8BHg50HvO8mDg0k5SjRC770kjIMlHgM2BV9EMercZ8FngrKp6R5fZJGmUJLkbuAo4BLh5sn1saSMtG46NIkmzk2QT4Ps0BagzgO2r6pp22/uB9apqnw4jds6ilDQCktwD+CKwa7uqgKOAfXuad0rScs+xFKXuODaKJC2eJGtPFKN61q0J3F5Vt3QUayRYlJJGSJJ1gE2Ai6rqyq7zSJIkTUhyKbBZVd2UZA/gdVW1VbttPs1kLWt0GlKSNFYcU0oaIVV1dVX9ZqIglWTPrjNJkiS1HBtFkrRUWZSSOpZk0yT/kuQRPeuek+QM4D87jCZJktTrrcBOwJnA6ix8nrI7cFIXoSRJ48vue1KHkuxCM3bUfJoxUvYBdgCeRXOi9/GqurG7hJIkSQtzbBRJ0tJiUUrqUJLTgENpZpF6FfAemtkZ9q2qazuMJkmSJEnSMmVRSupQkmuBdarq7iQrAbe0y9d3HE2SJEmSpGXKMaWkbs2rqrsBqup24AYLUpIkSZKk5cH8rgNIy7mVkuzfs7xy3zJV9f4hZ5IkSZIkaZmz+57UoSQn0gxwPpWqqh2GFEeSJEmSpKGxKCVJkiRJkqShc0wpSZIkSZIkDZ1FKUmSJEmSJA2dRSlJkiRJkiQNnUUpSZJGTJJ3JTmv6xzLoyQPSVJJtuoww2VJ3tTVz9f0kuzUPkfW7TqLJEnjzqKUJEk9khya5Edd55hKku3bC+Lpbod2nXMqSZ6X5EdJrk1yS5Izk3wsyYZL+eccmeQHi/Gt5wL3AX63hD//FX3H5LIk/53koQN8+yOBzyzJz+9CGnsnOTnJDUluTPL7tsg6dgWcJPPbY7dr36Yf0zxHrl6GP3unzPw6/9wSPP517WO8aJJtx7XbDupZt3qSDyc5P8mtSa5K8sskL1vcDJIkgUUpSZLGzS9oLognbh8FLuxb97quwk0nyfuBY4BTgB2AhwCvBFYD/r3DaH9XVXdV1WVVdedSeLhbaI7HfYGdgQ2B45Pca7Kdk6zSZriyqm5ZCj9/Vtqi0sqL+73AEcDHgW8BjwceAbyFpsg2Z4oXVXV7+xxZllNYTxS+Jm6fAs7uW/eWJfwZfwb26V3RFod3AC7p2/cw4NnAq2letzsCXwLWXsIMkqTlnEUpSZJmIckaSb7YthS4tW0V8vi+fTZLcmxPa6DTkjyl3bZW24rnz0n+luScJG9OMtD/5J4L4suq6jLgJuCu3nVVdX37s+6f5L+SXNO2jDghySN6ct673X5xm+XsJK9vCwwT+3w1yXeTvDHJJW3rl8+0rUj+Lclf2t/z00nmT/N3eyLwNuBNVXVAVZ1WVX+uqp9W1T7AAYuRaf8klya5OcnRSdZst38Q2B34x55WJbu2296U5PT2ey5N8pUkG/Q89kLd93qWd05yfHs8z0vywsEOV11WVZdW1cnAm2kKUxOPfVmSdyb5QpJrge/0rP979712+R3tfje0ufdLco8khyS5vj0O+/X9zWf6XSda4+yU5BTgVuAF7d/9n/se61Htvo+c4nfdrf2bv7iqPlxVf6iqi6rq+KraGTi457FekeTcJLcnuSDJG/p+1mVJDkjy2fZ3uzTJB/qeA6e0z7kDk1yR5Or2b7FK32PtleQPaV6r57bPmXk921dO8r4kFya5Lc3r8l3t5r+0X/+r/d1v7fu7rdvzONu1mW5NcmWSz6Wn+NjznH1t+9y+PsnXk0xa1JnkdX4zcGff6/yG9rEfm+Qn7XG7Ns37yzpTHKdeRwBPSrJpz7q9gROAy3qyzweeBRxYVcdV1YXt6/eQqvrwAD9HkqQpWZSSJGl2vgw8BdgV2BI4n6b1y/oASe4DnAysCjyTprXIu3u+f2Xg/4DnAQ8D3gO8E9hraYZMsirwU+AOmpYPjwPOAn7Sc8F6D+BU4Lltlg+0t936Hu5JNK0jngq8BNiXpoDyKJoWEy+haXGxxzSR9gCuAz492caqunaWmZ4MPLb9+c8BtgY+3247EDgW+AkLWpV8q912N/B6muOyC7AZzcX5TD7YPv6jgO8Bh2f2XQ7/1n5dsWfdG2meQ1vTtEKZyuuB39P8zl8APgt8AziD5nn4eeCzSR7U8z2D/q4foXmOPgT4EU1rtn369tkXOKWq/m+KfHsAZ1TVf0+2ceL4JnkB8Emalj+PoPm7vj/J3n3f8gaarpRb0bSieyvw/L59Xkzzt3wS8FLgRcBrJzYmeVX7+O8GHgq8BngFbQG09RWa195b2n1eCFzabntM+/UVNM+hjSf73ZJsBPyA5lg8ts31TJpj1OtJNMdqJ5rn9xNpnquLrS3EngBcQ/Mc+qc2w38N8O2XAd+nbcWWpjC+N83z6+/aVoNXA89JssaS5JUkaRFV5c2bN2/evHlrb8ChwI+m2LYZUMA/9qxbEbgYeG+7fCDNRe09Z/EzPw78sGf5XcB5A37vpPvSdIs7D1ihZ11ouvq9eprH+zzwnZ7lr9K0GJnfs+5/2t9xxZ513wOOnOZxfwz8ajGPyWSZrgNW7Vn3XJoizEbt8pHADwZ47Me3x3Sddvkh7fJWfcuv6vmeVWiKfbtP87ivAG7qWV4fOB64Fli7XXcZ8N1JvvcymhZlvctf7VmeT9Oq6es96+YBNwD7zOJ33ald3qVvv22BO4H79/y+1wB7T/PYFwBHD/D3/g3w5b51BwHn9v2+X+vb5yTgkJ7lU4Bf9+1z5MTrqH2uXwbs2bfPXsDV7f1HtL//M6fIOr/dvmvf+om/27rt8kdo7PSTfgAABshJREFUXmvzevZ5Xvt8nPgbfpWmS1zva+bA3t97hr/bB2mKfv3r30RTMLpnz7pt2nxbTvN419EUQZ/V5prX/l5/bX/v3wAH9ez/9HbbncBpwOfoeR/05s2bN2/eFvdmSylJkgY3MUj1SRMrquoO4Fc0rXqgaaXwi5piTKAkK6Tprndami6AN9EUMCZthbEEtgIeANyQ5Kb259xI031sszbLvCRvS/K7nix7TZLlD7XwGEuXAWe2v3vvuvWmyZNpti3YafBMp1fVTT3LJ7c/4yEzPP5T0nRjvDjJjTQtg5jk8fudNnGnqm6lKdKsP8P33Kv9299M8/e5P00B6JqefX49w2NM+H3Pz59oudK77i7gSnqOwSx+14UyVNVJNK3qJlrv7UJTqDh6mnwDHV+a19BJfetOAjbNwuNZnda3zyUs+veebp/7t/c/N/H8b59LnwHWTrIWzWu1aIqsS+JhwC/bYzDhJJq/Se/A9mf0vWYm+50W52f/tu/95tfA7Sx4T5rOD2iKZ8+gaQ13aE0ynlpVnUDzvHkKTSusjYHjkhy+ZPElScs7i1KSJA3XG4D/R9N9aUdgC5ruMist5Z+zAs0Mclv03R7Mgi5Db6PptvSxniyHT5Lljr7lmmLddOcVZwObZ5pxp2aZqd9EUWTKwaeTPBA4DjiHppvWVizoEjbT48/294VmoPMtaLr8rVZVD6+q/gLIoAOaz+oYzPJ3nSzDwcDe7ThO+wBHVdXN0+Q7mxmKID1jQg0yQPggf+/p9pn4+goWfv4/kqYoe8Mssgxiaf1Oy+pnT/6NTSHtUJrukc8GvjjNvndU1c+r6kNV9Qya7pB7JHn04v58SZIsSkmSNLgz269PmFjRFlm2Bv7Qrvot8Pgk95jiMbYDjquqL1YzWPB5tC2XlrJT28e9pqrO67td2ZPl21V12DLOAk3XqjVpuhUuom25MptMj8zCs9hNdE07q12+naZLUq9taLpbvr6qflFVZwMbsOxU+/c+v69V1zAs6e96BE0rnlfSHJNDZtj/SOARSZ4z2cYka1VVAX+kGUup1xOB86vqtlnkm8nFwBXAZpM8/89rizG/pTkXfsoUj3FXe+t/HvU7E9gmC09W8ESa5+Mfl+i3mNmZwGP63m/+gabw+IfJv2URX6TJe1JVnT+Lnz3xWpuuhaQkSdOyKCVJ0qJWTbJF3+3BbYHkG8Cn265RD6Np5bQmCwbw/gzNBeGxSbZJsmmSf8r/b+/eQewowziMP38RSW9ARDBaeAsW2qhgBIWIIDZeCrVUQdBiTSGCwURQggaMFxBcEmIKLzEriAoWUQsRIhi8FAqKIImKkEYM9r4W73fYlbhsFs/u6ub5wRbLzJz5Zs4O7Ly8lzF9j84ouXEcf2mSp+km5NN2gH4pf2+c66Ik149JY5PzfQ9sTXJDksuS7KazSaZulITtBp5Psmes5cJx7lnms7dOd01nA68muXLc2xeBuar6eWz/Edicnp63Mck5dNbQWcC2JBcnuRN4fCWu9z/gX11rdWPyOTpj7auq+mKJQ16ny/sOJXkiyTVJNiXZmuQQMJkM+CydXfNwekrlA3Q20zPLu7wl1/8nsAN4ND058vIkm5PcnWTX2Ocb4B1gX5K7xn26LmOK4QiiHQNuSnJ+Fp9o9xJdFvtykiuS3Ez/Pb5WVb8scsy07KO/5wPjWdhCB5k+rKovT+cDquoYsJEeGHCKUVJ7JMn96Ul/m5LcAuwBTgCfTeNCJElnJoNSkiSd6lq6X83Cn0k/nfuAT4G36UyLS+iGvycAqupX5htFH6Yn7e1gvsTmKXoq3rv0y9y59EvtVI3MnC10cOIgHex5g+4FMxn3vpPuh/UB3ZNpA93AeEVU1WN0KdlVdGP07+gysT+AXctc0yf0vf14fNZR4MEF218Z2z+ney3dUVVH6fLJGTrDZGb8vu5M6Vr30gHWpbKkJgGcyfS7W+nv5VvgOXoq3d6x39xYyyNj+3Zge1XtX+ballRVs8xP5fsaOAJsA44v2O1eukfSC/Qz8hZ/zyiboZ+j43QPqH86z090T6arx3nepHs1PTS1i1lEVf1Ol7meRz8D74813LPMz/ltsT54dM+pj+gyzsP0fZqlm6FvWYMsQEnSOpL+H0KSJOn/IclBevLebWu9lvUsye10Gd8FVXVyrdcjSZLWn6WajUqSJOkMkmQDnS20E9hvQEqSJK0Uy/ckSZK00JPAD8BJuvRUkiRpRVi+J0mSJEmSpFVnppQkSZIkSZJWnUEpSZIkSZIkrTqDUpIkSZIkSVp1BqUkSZIkSZK06gxKSZIkSZIkadX9BWYtq97zo1oQAAAAAElFTkSuQmCC">
            <a:extLst>
              <a:ext uri="{FF2B5EF4-FFF2-40B4-BE49-F238E27FC236}">
                <a16:creationId xmlns:a16="http://schemas.microsoft.com/office/drawing/2014/main" id="{23E3C875-DA1F-4982-A334-2D91E52ECC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EACFD8-C10B-4781-9E50-0A346B5CB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29" y="1349763"/>
            <a:ext cx="9926451" cy="5143112"/>
          </a:xfrm>
        </p:spPr>
      </p:pic>
    </p:spTree>
    <p:extLst>
      <p:ext uri="{BB962C8B-B14F-4D97-AF65-F5344CB8AC3E}">
        <p14:creationId xmlns:p14="http://schemas.microsoft.com/office/powerpoint/2010/main" val="57479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C231C-50EF-41FB-9184-0F5EC5AF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National Bike Teams</a:t>
            </a:r>
          </a:p>
        </p:txBody>
      </p:sp>
      <p:sp>
        <p:nvSpPr>
          <p:cNvPr id="12" name="AutoShape 2" descr="data:image/png;base64,iVBORw0KGgoAAAANSUhEUgAABKUAAAL8CAYAAAAx7AZOAAAABHNCSVQICAgIfAhkiAAAAAlwSFlzAAALEgAACxIB0t1+/AAAADl0RVh0U29mdHdhcmUAbWF0cGxvdGxpYiB2ZXJzaW9uIDIuMi4yLCBodHRwOi8vbWF0cGxvdGxpYi5vcmcvhp/UCwAAIABJREFUeJzs3Xm4pFV9J/DvD1pEVFBw2jVREgbULIigwUw0jJiRkGhGjLiEoGaiEhOXuGRiYow6Ex3BNQYEGUeDGzoiOiYKLiGiRtxQEA1NAIOgIQ0oNJtAw5k/3vdKUd7uvtVdfW7T/fk8Tz2365x3+VXVW1fvl3POW621AAAAAEBP2y13AQAAAABse4RSAAAAAHQnlAIAAACgO6EUAAAAAN0JpQAAAADoTigFAAAAQHdCKQC6q6pnVFWrqj2Wu5YFVXXAWNMB6+h/wNi/occ/9q1801TV7lX1tqq6oKp+VFVXV9WXqupPq+qum+mc96iqV1bVL27CMS6tqmPnWNOlE5/hzVX13ar6QFX9xyXuf2JVnTuverYEy3FtLIeq2m+8Hneeat9xvB7+tGMtk9fhuh4/msN53jwe6wdVdcdF+l84cb57TLTvVFUvq6pzquqaqrqyqr5dVe+oqp/a1LoA2PasWO4CAOB24t+SPGKq7YtJ3pXkuIm2Nb0K2lRVdWCSk5NckuQNSb6d5I5JfjnJC5PskuRlm+HU90jyl0nOT3L2Rh7j4CQ/nFtFg/+X5LVJtk/yoCSvSnJ6Vf1ca+0HG9j35UnuPOd6ls0yXhvLYb8M1+P/zm2/vzdk+M5/t2MtByfZYeL5/05yXZLnT7TdMqdz3ZRkpyS/meSkqb7Dk1yd5MfhY1VVko8leWiS1yX5apIdkzw4yZOT/EySi+dUGwDbCKEUACxBa+2GJGdMtg1/o+V7rbUzFt1pC1ZVK5P83yRfT3JQa+36ie5Tq+oNSR62LMUtQWvtzM1w2MsmPssvVNXFSU5J8pQkxyy2Q1XdsbV2Q2vt/M1Qz0ZZqGkT9r9dXxvz0lprmfrOdzjnba7rqromyTWb6XfMjRmu79/NRChVVT+XZJ8MgfszJrbfJ8mjkzyjtfa3E+1/l+TIqjIDA4CZ+R8PALZYVXVYVZ01Th26vKreXVX3XmS7Z1XVmVV1fVX9sKo+W1W/PNH/qrH/qvE4/1BV+3eo/8lV9eWqum6s68Squu/UNoeP9V42To/6WlU9bWqbhWlEfzFOnbq4qq6tqo9W1a5Vde+q+nBVramqi6rqj5dQ3hFJ7p7kD6dChyRJa21Na+0zEzW8tqq+MZ7jsqr6dFXtN1XnQWOdj6uq94zv91VV9bdVdbdxmwcm+edxl3dPTBF6yth/cFWdMk5juraqvllVz5/+g7empu9V1RHjcfatqg+O7+X3quoNVTU58mQWXxl/7jF1jkdU1clVdVWSz459t5m+V1UPHLf9vao6qqpWj+/dO8fP84Hje3hNVf3Lwuuf2v+9VfWv43V9QVW9tX5yitmJVXV+VT2qqs6oquuTvHo89henX9BEXU9fz+ue9dq431jrFeN39RtV9eSp8y7p85mo75njNXfp+N35SE1992vw3PEa+dH4Hh9XVbtMbXeHqnp5VZ1bVTeM1+/fV9XPVtURSd42bnrxxPV4r1rH9L3x+v5y3fr75qSq+tmpbc4YP4NfH9+P68Y6f2M97/vMquqQqvrq+Pp/OL6395/hECckObiqdptoe3qGEYxnTW276/jz0sUO1Fqb1wguALYhQikAtkhV9ewk784QYByS5E+TPDbJZ6vqLhPbvT7J25OcmeTQJIclOT3JT08c7r5J3pTkv2b4L/+rM0zL2ug1jZZQ/wuTvD/DaJMnJnlukn2TnFZVO01sunuSE5M8LcPrPDVDWPOMRQ77+0n2T/KcJH+c5DEZRjN8NMmXx/0/k+SNVfXoDZT4mCTfaa2ds8SXdK8kRyV5fJLfS3JVks/XEDJNOybDlKNDM0yL+u3xNSbJv2YYeZQkr8wwPeoRST41tv1MhtEbz0jyuCTvTfK/krxiiXW+L8k5SZ6QYerTi5K8eIn7Ttt9/HnlVPsHcut1uaG6/jJDwHNYkv+RYVTKMRlGpnx4PMaqJO+t265fdd8kFyZ5QZKDkrwmyW9kmGI47R4ZvisnJPn1JB8az7H/Itf4czJMe/zgempe8rUxhmSfS3Jgkj/J8L6fl+TEdQRfS/18/jLJfTJcBy9J8qsZrvVJb0ry5iQfz3BdvizJbyX5uxpDzKqqDO/zK5J8ZNzu2Rmmjt5r7DtyPN7jc+v1eMU6Xu9vZfi+XZ7h+n5ehu/152sYYTbpQeOxj8zwO+CKJB+eMTRapzH4OynJ98bjvzDD9MrPV9Wu69t3wicyXN9PHo+5XYbfRScssu3ZSX6U5C1VdWhNrDUFAButtebh4eHh4dH1keEPzZZkj3X0b5/k35OcNtX+K+N+zx+f75Hk5iRvnOHc22eYvr4qyVsm2g8Yj33ADMdqSf7nIu13S3JtkmOm2vdMsjbJEes43nZjbe9O8qWJ9h3Hc52TZLuJ9mPG9pdMtO2QIXR42wZq/870+zvje3iHDAHT6ybaDxrr+cjU9v9tbP9P4/MHjs8P28B5anw//keSf5/quzTJsRPPjxiP+bKp7T6d5OwlvKZLk7xjPN8OSfbOEPStTfLzU+d47SL7n5jk3InnC6/x41PbfXxs/+2JtpVj239fT30rMoRFLcmDps7bkjx2kc/o4iRHT11HVyR587yujQyBUUuy/1T75zOsR1WzfD4T79upU9u9fGzfdeK7dEuSP5na7sBxu4PG5wePz5+9ntewUNv9ptoXvnd/OtF2TpJv5bbfw70y/B56zUTbGRnWpLr/RNv9xuO9aIbv2hlJPr2Ovn/JEMbXRNsvjO/LKzZw3DdnmBaYJH+d5Izx3/9lvObvlSHkaknuMbHfUzKEWG18nJshHNx9qa/Jw8PDw8Nj8mGkFABbor0y/KH+3snG1trnk1yUYdREMvyRvl2GkVLrVFWPqarTquqKDH9w3ZThj9q95lz3gkdmWED4vVW1YuGRYeTLhUkeNVHbg8YpN9+fqO2wddR2arvtFJmF6WKnLjS01m7MECrM9U5YNUzNO33iPbwxyf3XUef0KJyFUVLTC8Uvdp771XAnr+9meC9uyhBIrKxxCuAG/P3U82/mtqPm1uf3xvPdkOQbGaYrPaH95Iihk5d4vGQYiTJpsc9sdYYg8cef2Th17C+qalUNd1u7KbeOJpt+z69rrZ062dBauznJ8UkOq6qFBdifNL6m4zI/j0pyQfvJNY/ek2G01/QdNpf6+Sy2XSa2fWyG0HL6O3Z6hs9v4Tu2ELK8cwmvZb3G0Uc/l+T9k9/D1tqqDFM9f3Vql2+11i6a2O6SDIHOUq/H9dVynwzv7ftaa23iHN/MMKJpupb1OSHJL40j9Q5P8qnW2rqm6J2Yof4nZwjFb8wQXn2zqn5pY14LANs2oRQAW6KFqSf/tkjfpRP9C+ugXLKuA1XVQzOMTrkmw4id/TMs0nxWhpEQm8PCNJ7P59ZgZeHxHzPWPYYsn8owOuSlGUaCPSxDGLdYbdN3m7txPe0bem0XZwiVNqiqHpFhMeMrkjwzt76H567jPP8++aS1dm2GkWP3XWTbyfOsyBBGPCbDne8OGM9z1LjJUj6v6bvk3bDE/ZJhWtbDMtxd7J6ttT1aax9bZLvFrst1Weyzubm1dvUi7ZN1viFDGPeuDFPyHp5bpz1Ov55FA4QMYe2dkjx1fH5EktNba/+8ju0XLPnayPBdXNf3dKF/0lI/n8W2y8S2C9+xS3Lb79eNGe4SuPC7YbcMo+xuWkf9s1jq76UFi92xcZbrcZ61rFNr7asZ7q743AzTKhebuje5/ZrW2gdba3/YWvvFDN/XOyT5q6WeEwAWuPseAFuihT/m7rVI370y3Io8GdZ1SYawY9U6jvXEDCMlDpn8w7Sq7p6fXCtoXhbWo3lahik20xZuO//IDLX/1/EPw4Xa7rCZ6pr06SSvqqqfX2Qk0LTfzhDq/fY4AifJj0eOXLTI9vecfDKO1LlzhrVv1udBSX4xyZNaax+a2P9JG9hvXi6f/BzWo214k0325CTHt9Zeu9CwnjV8Fq2ntXZpVX0kyXOq6owM6w39zhLOPcu18YMMn9u0he/uomszzcHCcQ/IEHhOu2z8eXmSe1bVitba2k0854Z+L22u17oxtVy+SPv6vDtDqHRNhrW3lqy19pmq+kKSB894TgAwUgqALdKqDKNtpu9I9ssZRnB8dmz6dIb1U569nmPtlGG9lx//4T4uAr7JU2jW4/Qk1yf5mdbaVxd5nDdRWzKM8FiobWWGdXA2t2MzjOI5uqruNN1ZVXedWCx9pwzB3uR7eHBuHa0y7dCp5wuf48Ld4BZGvUyfd7H34465daTPNmFcnPtOmXgfRs/ciMMdk2S/JEdnCCpOWsI+s1wbn02yR03diTFDIPu9JBdsRM1L8cncug7UYt+xiya2W5H1v3fruh5vo7X2gwxrSh06fkZJknHa23659ffSZtda+36Gxdqn73L48xmC3VlreXeSjyX5q7bIHRfHY999YiroZPsOGW4KMMsIQgBIYqQUAMvroKqannp0VWvtU1X1iiTHVdV7cuv6NH+VYeTRO5OktXZBVb0pyYuq6q4Z7kx2c4apTue21j6Q4U5uL0zyrqp6Z4a1pP4iGx61s9Faaz8YbyP/hnHtl1OTXD2+hv+c5BPjSKDPZRjlcVxVvTrJzhnuEvbvGRZF3mxaa6vHEUgfSfLVqjo6wwLOd0zyS0n+IMnfJvmHDO/hEUneMX4eD0ry51n3H6H7VtVxGe5s9qAMn9sprbUvjP2XZBgt9jtVtSrDnfouyLAWzveTHLlw97QMd2a7MduQ1lqrqk8m+f2qOjfDgvKHZphWOOux/rGqvp1hjaWjWms3LGGfWa6N45P8UZKPVtXLM0wde3qGUYBPn1zvaJ5aa9+uqjcnefsYxHwuQ7j00xnWkXpra+2fMly7f5fkb6pq9yT/mGH63AFJPjRu8+3xsM+rqvdlCGC/sY5TvzzDmmIfHa/xu2VYiP+yJG+Z9+vcgD9P8oGqOinDIv33SPI/M/xuO3qWA7XWvpfh7qTrs2+S/1tVJyQ5LcNorftmuB4eMNYDADMRSgGwnN66SNu3Mtzt7O1VdV2GtZY+mmFayccz3G3rmoWNW2svqarzM6yH8vQMIc/ZGUZIpLV2alU9P8Ot55+YYaTD4Rn+uNxsWmt/XVUXjec9PMPd0L6XYQTDN8dtvl9VT8xwy/iTMoQ1b8wwGuyFm7O+8fyfqaq9M7zHL8nwB+aNGf5If1OSt43bfbSqXpLk+RlGPZ09/nzdOg793AwjOD6YYTHqk5K8YOK8N1XV72f4Y/4zGf7/yFNbaydW1W9luC7em2E61NvHnzP9kb0VOCLJ32R4j2/JMIrl8CRfWN9O6/ChDEHsem8IMGmGa2NNVT0ywzX8+iR3SfLPSZ4yhsKbTWvtRVV1ToZQ5AUZAunvZrimvjNu08bv2Msy3EDgJRmm7X4p49pnrbUvVdVrMoym+sMMMwnunUWm947fhd/K8H6elORH4/n+ZFywvpvW2geram2SP8sQAF+fYY26PxlHdc3b2Rm+mwdm+P7vmiFc/lqS32ytTS9ODwAbVJvpP2ABANuYqjoow93mHjneKZEtQFV9NckPW2u/tty1AABMMlIKAGArU1U7Jtknw/pk+yZ57PJWBADwk4RSAABbnwck+acM6/68srX2yeUtBwDgJ5m+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/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/QfXlUXVNV1VfWlqtp3av/9qurLY/8FVXVYz/oBAAAAmI/eI6XeneQhrbWdkzwgyXeTnJgkVfUrSd6W5A+S3D3JSUk+XlU7j/27JPnE2H73JEckObaqHtH5NQAAAACwibqGUq21c1trV41PK8ktSfYanz8ryYdba59srd2Q5KgkNyR5wth/SJLrkxzZWruhtfapJCcnefYsNVTVblW1Z1XtuXbt2k18RQAAAABsjO5rSlXV06rqqiTXJHlBkleOXXsn+drCdq21luTrY/tC/5lj+4IzJ/qX6nlJViVZtXr16pnrBwAAAGDTdQ+lWmvva63tkuTeGQKpb45dd01y1dTmVybZeYn9S/XWDKOz9lq5cuWMuwIAAAAwD8t2973W2qVJjk/yd1W1a5Krk+wytdndkqwZ/72h/qWe94rW2nmttfNWrFgxe+EAAAAAbLJlC6VGK5LcOcl9kpyV5KELHVVVSR4ytmf8uc/U/vtM9AMAAABwO9EtlKqq7arqj6pq5fj8fkmOTvKvSc7NMGrqkKo6sKp2SPLiJDtmWMw848+dquqlVbVDVR2YYfHzt/d6DQAAAADMR++RUgcnOaeqrk3ypSTXJXlMa21ta+3zSZ6bIZy6KsmhSQ5ura1JktbaleP+Txr7j09yRGvti51fAwAAAACbqNuiSq21WzKESuvb5oQkJ6yn/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/zOq6paqumbi8f6pY+xXVV+uquuq6oKqOqxX/QAAAADMT8+RUjcnOSzJbkn2TnK/JO+c2ubC1tpdJh5PXeioql2SfCLJSUnunuSIJMdW1SO6VA8AAADA3HQLpVprf9Za+3pr7abW2mVJ/ibJATMc4pAk1yc5srV2Q2vtU0lOTvLsWeqoqt2qas+q2nPt2rWz7AoAAADAnCznmlIHJjl7qu2nqurSqrq4qk6sqt0n+vZOcmZrrU20nTm2z+J5SVYlWbV69eqZiwYAAABg0y1LKFVVT0zyrCQvmGg+PckvJLlPkocl+VGST1XVncf+uya5aupQVybZecbTvzXJXkn2Wrly5Yy7AgAAADAP3UOpqnpSkuOTPL61duZCe2vtwtbaea21W1prl2YIre6TZP9xk6uT7DJ1uLslWTPL+VtrV4znOW/FihUb/ToAAAAA2HhdQ6mqemaS45I8rrV22gY2b+OjxudnJdlnapt9xnYAAAAAbke6hVJV9fwkr0/y2NbaFxbp/42qul8Ndk1ydJLLk5wxbnJykp2q6qVVtUNVHZhh8fO3d3oJAAAAAMxJz5FSb8mw/tNpVXXNwmOi/4AkX05yTZJvJdktya+11q5JktbalUkOTvKkDGtLHZ/kiNbaF/u9BAAAAADmoduiSq212kD/S5O8dAPbfCXJw+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/9F1TVYb3qBwAAAGB+eo6UujnJYUl2S7J3kvsleedCZ1X9SpK3JfmDJHdPclKSj1fVzmP/Lkk+MbbfPckRSY6tqkd0fA0AAAAAzEG3UKq19metta+31m5qrV2W5G+SHDCxybOSfLi19snW2g1JjkpyQ5InjP2HJLk+yZGttRtaa59KcnKSZ89SR1XtVlV7VtWea9eu3cRXBQAAAMDGWM41pQ5McvbE872TfG3hSWutJfn62L7Qf+bYvuDMif6lel6SVUlWrV69etaaAQAAAJiDZQmlquqJGUZGvWCi+a5Jrpra9MokOy+xf6nemmSvJHutXLlyxl0BAAAAmIfuoVRVPSnJ8Uke31o7c6Lr6iS7TG1+tyRrlti/JK21K1pr57XWzluxYsUsuwIAAAAwJ11Dqap6ZpLjkjyutXbaVPdZSR46sW0lecjYvtC/z9Q++0z0AwAAAHA70S2UqqrnJ3l9kse21r6wyCbHJzmkqg6sqh2SvDjJjhkWM8/4c6eqemlV7VBVB2ZY/PztHcoHAAAAYI56zl97S5K1SU4bBkENWmt3GX9+vqqemyGcuneSbyY5uLW2Zuy/sqoOTnJ0klcn+bckR7TWvtjxNQAAAAAwB91CqdZaLWGbE5KcsJ7+ryR5+DzrAgAAAKC/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+3LAAAAAC2ZrOMlKp1tO+Q5KY51AIAAADANmLFhjaoqsPHf7Ykh1bVmonu7ZP8apLzN0NtAAAAAGylNhhKJXnHxL/fNNV3Y5ILk/zx3CoCAAAAYKu3wVCqtXaHJKmq7yR5WGvt8s1eFQAAAABbtaWMlEqStNZ235yFAAAAALDtWHIolSRVtXuSA5LcM1OLpLfWXjO/sgAAAADYmi05lKqq30nyzgx32rssw8LnC1oSoRQAAAAASzLLSKlXJXlzkj9rra3dTPUAAAAAsA3YbsOb/Ni9kxwfx6X0AAAgAElEQVQrkAIAAABgU80SSp2W5CGbqxAAAAAAth2zTN87IcmRVfVTSb6RYW2pH2ut/dM8CwMAAABg6zVLKHXi+PNNi/S1JNtvejkAAAAAbAtmCaV232xVAAAAALBNWXIo1Vq7aHMWAgAAAMC2Y8mhVFU9bX39rbX3bXo5AAAAAGwLZpm+9551tLfxp1AKAAAAgCXZbqkbtta2m3wk2SHJ/km+kORXNleBAAAAAGx9lhxKTWutrW2tfTnJnyc5en4lAQAAALC12+hQasLqJHvN4TgAAAAAbCNmWej8PtNNSe6T5JVJvj3HmgAAAADYys2y0PkluXVR8wWV5KIkh86tIgAAAAC2erOEUv956vktGabund9au3l+JQEAAACwtVtyKNVa++zmLAQAAACAbccsI6VSVf8hyR8lefDYdE6SY1prl827MAAAAAC2Xku++15V7Z/k/CTPnGj+vST/UlUPn3dhAAAAAGy9Zhkp9fokH0ny31pra5OkqrZP8o4kb0jyyPmXBwAAAMDWaJZQat8kz1oIpJKktXZzVR2Z5KtzrwwAAACArdaSp+8luSbJvRZpX5nk2vmUAwAAAMC2YJZQ6v8lOb6qHlNVdxofByY5NsO0PgAAAABYklmm7/1xkncl+WSSNtF+cpIXz7EmAAAAALZySw6lWmtrkhxSVXskedDY/O3W2gWbpTIAAAAAtlpLDqWq6v8kOae19sYk50+0vyjJg1trv78Z6gMAAABgKzTLmlIHJfnMIu2nJfn1+ZQDAAAAwLZgllBq1wx34Ju2Jslu8ykHAAAAgG3BLKHUhUkevUj7o5NcNJ9yAAAAANgWzHL3vWOTvL6qdkry6bHtwCSvTvKqeRcGAAAAwNZrlrvv/XVVrUzy2iRvHJtvTPLG1tqbNkdxAAAAAGydZhkpldbay6vqtUkePDZ9u7V27fzLAgAAAGBrNlMolSRjCPWVzVALAAAAANuIWRY632RV9ZSq+lxVramqtVN9B1RVq6prJh7/NLXNHlX16aq6tqouqaoX96wfAAAAgPmYeaTUJvphkmOS3CnJ2xfpv7m1dpfFdqyq7ZN8LMMi649P8sAkp1TVJa21D2ymegEAAADYDLqOlGqtndpae3+SCzdi90cluX+Sl7XWrmutnZnkuCRHzHKQqtqtqvasqj3Xrl274R0AAAAAmLuuodQSbF9VF1fVpVX191W190Tf3knOa61dM9F25tg+i+clWZVk1erVqzexXAAAAAA2xpYUSp2b5CFJds8wNe/sJP9QVfcZ+++a5Kqpfa5MsvOM53lrkr2S7LVy5cqNrxYAAACAjbbFhFKttUtba2e11ta21q5srb0syQ+S/Pq4ydVJdpna7W5J1sx4nitaa+e11s5bsaL3kloAAAAAJFtQKLUOtySp8d9nJdmzqu480b/P2A4AAADA7UjXUKqqtq+qHZPsMD7fcXxUVT26qvaoqu2q6i5V9cok90xy6rj76UkuSvKaqrpTVT0kyXMyLHYOAAAAwO1I75FSv5vk+gxB0/bjv6/PcFe9vZN8JsM0vQuT7J/k11prFydJa+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+V1VrqmrtIv0HVdW3qur6qjqnqv7LVP8eVfXpqrq2qi6pqhf3qx4AAACAeek9UuqHSY5J8sLpjqr6mSQfTvLaJLuMP0+uqgeM/dsn+ViSf07yH5I8Psl/r6on9ygcAAAAgPnpGkq11k5trb0/yYWLdD89yddaa+9prd3YWntvkjPH9iR5VJL7J3lZa+261tqZSY5LcsQsNVTVblW1Z1XtuXbtTwzWAgAAAKCDLWlNqb2TfG2q7cyxfaH/vNbaNevoX6rnJVmVZNXq1as3pk4AAAAANtGWFErdNclVU21XJtl5if1L9dYkeyXZa+XKlbPWCAAAAMAcbEmh1NUZ1pKadLcka5bYvySttStaa+e11s5bsWLFRhUKAAAAwKbZkkKps5I8dKptn7F9oX/PqrrzOvoBAAAAuJ3oGkpV1fZVtWOSHcbnO46PSnJCkv2q6qlVdYeqemqSfZP87bj76UkuSvKaqrpTVT0kyXMyLHYOAAAAwO1I7/lrv5vknRPPrx9/7t5au6CqDknyhiT/J8Md+p7QWvvXJGmt3VxVj8sQQl2RYT2po1prJ/YqHgAAAID56BpKtdbeleRd6+k/Jckp6+k/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/2fvvsNkqcv0jd8P5xBUMggYAEHBrCgsoqIgiotx3QUVQVAQMKxpjSvyM2JYw4pZwUCSFRF1TQi6igqKroiyiGRBRHIOkt/fH1Xj6dNnQs8JXd1z7s919TVdYXqemeruqXr7GyQNnUUpSZIkSZIkDd38rgNI0nSe+Mkndh1hzjv5NScvs8f+6ZO3W2aPrcZ2P/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+4orrlgqgSVJkiRJkjQ7o1aU+iTwEGBdmtZP2wGH9GxfDbi+73uuA2bTfe+TwIOBB6+33nqLn1SSJEmSJEmLbaSKUlV1alVdXlV3V9UfgH8DdkmycrvLjcAafd+2JnDDLH7G1VV1TlWdM3/+/KUTXJIkSZIkSbMy6lWZu9uvab/+HnjsxMYkAbYAvjHkXJIkzWmfeuN3uo6wXHj1R5/TdQRJkqTOjFRLqSS7Jlmzvb8Z8FHg21V1a7vLIcC/JHlqkpWANwKrAN/sJLAkSZIkSZIWy0gVpYBXABckuRk4ATgF2GtiY1WdBLyKpjh1PfAC4JlVNXD3PUmSJEmSJHVvpLrvVdX2A+xzOHD4sk8jSZIkSZKkZWWkilKSJElacu978S5dR5jz3n7k17uOIEnS2Bu17nuSJEmSJElaDliUkiRJkiRJ0tDZfU+SJEkaEX9834+7jrBceOjbd+g6giQJW0pJkiRJkiSpAxalJEmSJEmSNHQWpSRJkiRJkjR0FqUkSZIkSZI0dBalJEmSJEmSNHQWpSRJkiRJkjR0FqUkSZIkSZI0dBalJEmSJEmSNHQWpSRJkiRJkjR0FqUkSZIkSZI0dBalJEmSJEmSNHQWpSRJkiRJkjR0FqUkSZIkSZI0dBalJEmSJEmSNHTzuw4gSZIkSXPBu971rq4jzHn+jaW5xZZSkiRJkiRJGjqLUpIkSZIkSRo6i1KSJEmSJEkaOotSkiRJkiRJGjqLUpIkSZIkSRo6i1KSJEmSJEkaOotSkiRJkiRJGjqLUpIkSZIkSRo6i1KSJEmSJEkaOotSkiRJkiRJGjqLUpIkSZIkSRo6i1KSJEmSJEkaOotSkiRJkiRJGjqLUpIkSZIkSRo6i1KSJEmSJEkauvldB5AkSZIkqWtfO2brriPMeS94/q+7jqARY0spSZIkSZIkDZ1FKUmSJEmSJA2dRSlJkiRJkiQNnUUpSZIkSZIkDZ1FKUmSJEmSJA2dRSlJkiRJkiQNnUUpSZIkSZIkDZ1FKUmSJEmSJA2dRSlJkiRJkiQNnUUpSZIkSZIkDZ1FKUmSJEmSJA2dRSlJkiRJkiQN3fyuA0iSJEmSJC2uR3/9+K4jLBd+v8s/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/AY8D7t+uO6K7OJIkSZIkSZqtcSxK7Qf8R1VdUFXXA28BdkrygEG+Ock6STZPsvmdd965DGNKkiRJkiRpKqmqrjMMLMkawHXAY6rqdz3rrwf2qKpvD/AY7wLe2S7eAvxxGUTt2jxgfeBy4K6Os2j2PH7jzeM3vjx2483jN748duPN4zfePH7jy2M33paH43dVVe00007jVpTaEPgzsGlV/aln/UXA26vqyAEeYx1gnXbx6qq6epmE7VCSzYGzgQdX1Tld59HsePzGm8dvfHnsxpvHb3x57Mabx2+8efzGl8duvHn8FpjfdYBZurH9ukbf+jWBGwZ5gLYINecKUZIkSZIkSeNkrMaUqqrraFpKPXZiXZJNgdWB07vKJUmSJEmSpNkZq6JU62DgrUk2SbI68B/A8VV1YbexRsrVwLuxRdi48viNN4/f+PLYjTeP3/jy2I03j9948/iNL4/dePP4tcZqTCmAJPNoClEvBVYGfgjsV1VXdZlLkiRJkiRJgxu7opQkSZIkSZLG3zh235MkSZIkSdKYsyglSZIkSZKkobMoJUmSJEmSpKGzKCVJkiRJkqShsyglSZIkSZKkobMoJUmSJEmSpKGzKCVJkiRJkqShsyglSRKQZPUkWyRZpesskiRJmps851yYRakxl+RJSbbqWb5fkh8luSrJN5Ks2WU+zV6S7ZO8Psk/dJ1FmquS/GuS5/UsbwtcBPwWuCjJozoLp4EkuVeStyU5NskJvbeus2lqSeYnWbFv3UuTHJTkX7rKpcF4/MZfknlJtu4/jhptSbZLsnXP8v2TnJjkuiTfTrJ2l/k0Nc85Z2ZRavy9D1inZ/mTwHrAgcDG7VeNqCSHJNm3Z3lf4MfAAcAvet/ANPqS3DfJNl3n0ED2ozkhmPAx4AfAo4DvAu/pIpRm5UvAXsD5wMl9N42uo2mOGwBJDgAOBrYFvpLkZV0F00A8fmOuqu4CfgLc2XUWzcqBQG9jg0+1ywcAGwDv7SKUBuI55wxSVV1n0BJIciXwgKq6Ock9gWuAJ1bVqUk2B46vqk26TampJDkP2LGq/tQuXwR8qqo+nOSVwO5VtW2nITWjJOsBRwE7ALdU1apJXghsV1Wv6jadJpPkGmC9qrozyb2BS4GNq+qSJOsCp1fVfbtNqekkuRbYvKqu7DqLBtf+n3t8Vf21Xb4ceHNVHZ5kZ2D/qtqy05Caksdvbkjyv8Dzq+rCrrNoMFNc8z2+qk5Lshlwgtd8o8lzzpnZUmr8rVRVN7f3HwPcXFWnAlTVOSzcikqj5949BalNgfsCn2u3fQl4cFfBNCufAP4E3Bu4o133Y+DpnSXSTALc1d7fErikqi4BqKqrgNW6CqaBXQ3c1HUIzdpaPQWNhwJrAF9rt30LeEBHuTQYj9/ccATwrSS7J9k2yRMmbl0H05R6r/keS3PNdxpAVZ2L13yjzHPOGViUGn9XtNVxaJpOnzKxIcnqwO2dpNKgbkuycnt/K+DsqrqxXb4DWHnyb9OIeQrwmqq6GiiAtvXGvTtNpemcBzytvb8T8LOJDUk2AG6c7Js0UvYHPuE4GmPn5iSrtve3As6oqlvb5QDzu4mlAXn85oaDaLoOHUHz/++k9vbzLkNpWpe3vWCgueb75cSG9prvtk5SaRCec87Afxzj70jg2CTfpumv+oaebY8HzukklQb1G+A1ST4F7An8sGfbpoDdUsbDbfS9n7YXytd0E0cD+BDNe+eZNJ84btezbSfgtE5SaTa+AswD9k5yV++Gqlqpm0gawM+B9yb5PPBymnE1JjyYpluDRpfHbw6oKhsmjJ8jgG8m+Q6wD/Danm1PwGu+UeY55wwcU2rMJVkBeDtNAepnVfXBnm1vBG6sqoO7yqfpJdmCphC1NnA58Liqurjdtj/wsKp6cYcRNYAkX6Bplvtq4PKqWjvJJ4AVqurV3abTVNpuCtsAJ1fVr3rW/xNwdVWd1Fk4zSjJdlNtq6qfDjOLBpdkE+D7NAWMM4Dtq+qadtv7acbd2KfDiJqGx29uSRJgg6qymDji2mP17yy45vtIz7Z/A26oqi92lU/T85xzehalpI4luRfNyd05VXVTz/oH0xQV/9pZOA2kbRX1LZpPP1ahGefmd8Dzquq6LrNJ0ihKsvZEMaNn3ZrA7VV1S0exNCCP33hru2B+HNgduKuq7tXO+Pzoqnp3t+kkLW8sSo25JDOO1G9RQxqOJFvRDPJ6EfCb8g12ZCXZc6Z9qurwYWTR4mtn+9oH2BC4GPhCVR3bbSpJGm1t98v7Ae8EflRVayW5H/DDqnpYt+k0mSQbzbRPVf15GFk0O55zzsyi1JjrG0cj7dfqWa6qmjfcVBpUki/NtE9V7T2MLNLyJMndwCXA31jw3tmrqmrzSdZrRCTZD/gA8HngfOCBNGMrHlBVn5vue9WdJD+eaZ+q2mEYWTR7Hr+5IcklNENEXJ/kmqpau11/XVWt2XE8TWKKaz5orvu85hthnnPOzIHOx9+NNE/yg4HvsGC6SY2HlwJnAr9g8jcpjYG2C+ZraWYiWmha16p6eiehNJPjga1pul0eUlWnd5xHs/d64Jl9YzN8CzgMsCg1uran+b/3DZwtahxtj8dvLgjNBfKCFU2Xvpsm310j4HqaiQQOBv6bZpZujQfPOWdgS6kxl+QewAuAfYFNgENpui/8qctcGkyStwIvozmxOwQ4oqqu7TaVZivJ0cBjaP7Z3Ny7zbEZRleSDWlef3uz4ETvq1V187TfqJGQ5Dpg7aq6u2fdPOCqqlqru2SaTpIX0nS53IJmNqlDquqP3abSoDx+c0OSY4AzqurdEy2lkryNpvXUHl3n06KSrAzsQnPN92DgcJrX33mdBtNAPOecnkWpOSTJw2jeqHajGWR5v6q6qNtUGkSS7WmO3TNoZrX5fFX9vNNQGliSa4HNq+rKrrNo9tpZTJ9B8xrcHnhKVS330/OOuiSnAJ/pHYchyYuB11TV47pLpkG0s7jtQ9Ni+E803TCPrqrbu8ylwXj8xlt7gTzRFXNj4GxgReCpVXVJZ8E0kCSb05yz7AH8AXhZVV3YaSgNxHPOya3QdQAtPVV1JvAZ4GvAU2kGMNQYqKoTq2p34EHAn4GfJHlKx7E0uKuxyfs4uxfNSfnGwDX0dWnQyHor8LkkP09yWJKf0VwYv6XjXBpAVf2pqt4ObAT8D/BlYNtuU2lQHr/xVlUXA48A3gbsD7wHeIwFqfFQVecAXwKOBbYD7tNtIs2C55yTsCg1ByRZKcluSU4EfgbcAjy0qn7RbTLNRpKnAp8FXgkcSTNmg8bD/sAnkqzddRANLsnjk3yZphC8PfDWqtq0qs7qNpkGUVU/BR5O07r0ZuA44OHteo24JPdM8jKaMRX3Ag4ETu02lQbl8Rt/VXVbVX29qj5SVcdUlRfHIy7JKkn2THIS8CPgOmCzqvplx9E0A885p2f3vTGX5CBgd5oTgUOA/66qO7tNpUEl2YDmZO5lNIPWfwE4sqqu7zSYZiXJHcA8mhlQFppsoKpW6iSUppXk/2i6KnwBOLSqruo4krRcSLIVTbeFXWg+SPsCcFzv2GAaXR6/uSFJgF2ZfIKW/ToJpWkl+RTNMTuF5prvu1XlBFdjwHPOmVmUGnPtFJNnAxfSXBAvoqqeOcxMGlyS24Bzad6kfj3ZPrZ4G31Jtptqm602RlP73jlxMjfVe6cFxRGT5PlVdUx7f7ep9quqo4aXSrPRvvbOpJmY5a+T7ePxG10ev7khyeeA59N0veyfoGWvTkJpWu1r7xzgYqY+b3HG5xHkOefMLEqNuSTvnWmfqvp/w8ii2WvfpKZTVTVvKGGk5ch0hcQJFhRHT5IzquoR7f2pZpmtqtp0iLE0C0kuZIqT8pbHb4R5/OaGJFcDW1fV+V1n0WCSvHOmfZzxeTR5zjkzi1KStBQk2ZlmJqINaT7F+kJVHdttKkmSpIUluRjYtKru6DqLJDnQuSQtoST7AQcDpwEfa79+PskrOg0mzWFJ3j7F+rcNO4skjZkPAe9ox5aSpE7ZUkqSllCSM4G9qupXPeu2Bg6rqod2l0yau5LcUFWrT7L+mqpyJkxJ6pHkXBbuevkAmhm7r+jdr6o2H2IsSWJ+1wEkaQ64L/C/fetOBTboIIs0pyW5b3t3hST3AXo/6d8MuG34qSRp5B3YdQBJmoxFKUlacmcBLwYO71n3IppZUiQtXX9hwaf9f+lZH5rZbZzcQ5L6VNVhE/eTPKCqLuzfJ8nGQw0lSdh9b85Ishpwe1Xd1vYP3x24s6q+2nE0ac5rZ9U4jqZ11AXApsBjgWcu77NpjLokTwT+UlUXJVmPZpyNO4F/r6qruk2nybQXTQF+Bzy6Z9PdwJVVdWsnwbREkqwC3F1Vt3edRbPn8Rsvdn8eX0nWoLnm+1uSFYA9ac5bvlJe2I80zzmn5kDnc8f3gS3a++8EPgJ8OIlNdcdAkn9NskV7f8skFyU5L8lWXWfTzNrC08NoXoc3t18fbkFqLHwWWLG9/x/A/YD1gU93lkjTqqqLqurCqlqzvT9xu9iC1PhIcmA79h5JdgSuAa5J8vRuk2kQHr+xt8gA50lWZOExpzSavgc8sr3/LuD9wPvam0ab55xTsKXUHJHkKmD9qroryXnAPwM3AD+rKpvijrgkFwCPq6orkxwHnA7cCOxYVdt1m05TSbLnTPtU1eEz7aPuJLm2qtZqW5heATycZuDXC6pqvW7TaTpJvggc3lv8bVstvriq9u0umQbRTkn/8Kq6IcnPgGNozlteXVX/0G06zcTjN56S/JCm8LQ9cGLf5o2Ai6tqxyHH0iwkuRpYr73mOx94Ls1r7+Sq2qjbdJqO55xTsyg1RyS5rqrWTLIR8Iuqun+7ftLmuRotSa6vqjWSrEzzJrU+cAdNVxSbUY+odiabyRRwb2D1qpo3xEiapbagvyHwUJrZEh/ZNoe/vqpW6zadppPkCmDDqrqtZ90qwEVVtX53yTSInv979wL+CqxTVXdOnLR3nU/T8/iNpyTvbO/uT9PCZsLdwGXAMVV13dCDaWA913wbAydV1Ybteq/5RpznnFNzoPO54w9J3kbzKccPAZJsANzUaSoN6qZ2RqlHAqdX1a1JVgIsaIywqtqsf12StYF3APsBhy3yTRo1Pwa+BqwDfKtdtznNyblG2zyaC6ledwErdZBFs3d1kocAjwB+1RY07tF1KA3M4zeGqurdAEn+BlwNrAdcCfywqi7qMpsG9n9JDqC55jsBoJ2J1mu+0ec55xQsSs0dr6Hpp3obzYB3ADvRPPk1+g4FfgWsTPPpFcA/AOd1FUiz047F8G37vIQAACAASURBVDqa4/drYJuqOr3bVBrAfsCbgdtpBpwEeBDwqc4SaVB/AHYFjuhZ9wLgzG7iaJYOopkcAprJWQCeDPyxmziaJY/fmGpbSx1AM67UVcC6wN1JPlhV7+g0nAbxGpoxiG4HXtqu25G2QKWR5jnnFOy+J42IdqDQ2yfGR2kHOV+tqn7SbTLNJMmuwAdoxgF7S1X9oONI0pzXjh/1A+DbwDnAZjRjazyzqk7sMJoGlGQzmpmC/9Qubw6sVFVndJtMg/D4jZ92LMyDgH8DjqqqO9oP1V4EfAx4Q1XZylvSUFmUmkPaPqmb0oxl8/dZNarqF52FkuawJNvSzHR5f5oue4dWVX93Io24tgvK9iz63vmerjJpMEkeBbwceABwIfB5WyhK0uSS/C/woao6ZpJtuwBvq6oth59Ms5FkHs0HMf3nLT/rLJQG4jnn5CxKzRFJtgCOBTahGWQ57VccaHn0tbMw7AM8lUXfpHboKpeml+RumqbvhwA3T7ZPVb1/svUaDUleRNN99nTgUe3XR9PMXPq0DqNJc1o7/tABTP5/b9OucmkwHr/xlOQGmpnbbp1k2yo0E+ws1wMuj7okjwW+QTOmVO81311V5ZiKI8xzzqmt0HUALTUfB74HrE0zLehawBdY0M9fo+19wHuBi4FtaMZpeBjwuy5DaUY/oxnX5gk0/fn7b8v1P5gx8XZgj3YK81var68AftttLA0iybZJDk7ynXZ5yyRP7jqXBvIx4Hk0Y4KtD3yUZlzML3UZSgPz+I2nu4GpBqS/B4tOHqHRcxDwTWANmmu+1YHPs2B8KY0uzzmnYEupOSLJtcAGVXVbz1ShqwG/nWyGMI2WJBcC/1RVv5+YTjnJNjTjE/1Lx/GkOav91HiNqqqe19584OKquk/X+TS1JLvRDA56JPCSdnr6xwL/WVXbdxpOM0pyCfCkqrqg57zlYcAnq+qpXefT9Dx+4ynJccDJVXXgJNv2B7arqn8cfjINaoprvlWB31XVg7rOp6l5zjk1Z9+bO+7ouX99knsD1wPL9RN8jKxdVb9v79+VZF5VnZLkKZ2mkua+62g+bbwOuDzJQ2mmyb5Xp6k0iLcDT6+q3yTZo113BvDwDjNpcKtW1QXt/duTrFRVZyb5h05TaVAev/H0HuDHSR4AfAW4BLgfsBvwYprumBpt/dd869Fc823QUR4NznPOKViUmjt+S/OP5Ps0XYoOA26hOUHX6LskyUZV9WfgAuAZSa5i4X88kpa+HwH/DHwZ+Fq7fAdwXJehNJD7VtVv2vsTzb7vBBxHcTz8KclDq+qPwFnA3kmuo7m40ujz+I2hqvplkn+iaWW6NwvGJLoA+GcnRxoLp9IMEfFd4ESaLrS30IxPpNHmOecU7L43RyTZEFihqi5qW0l9CFgN+H/tCYNGWJLX0jTd/GY7CN4RNCcJ75ysibWkpa+dcGA3mvfOw6rqbx1H0jSS/AZ4bVX9Isk1VbV2OyPmh6vq8V3n0/SSvBC4rqqOT7IjzRgpKwOvrKovdJtOM/H4jb8kE7O3XVlV53adR4NJcj+aa76Lk6wDfJDmvOWdVXV2t+k0KM85F2ZRShpBSe5P0zT+rK6zSNIoSvI8mpkvPw68FXgX8Hpgv6pa7j91HDdJVgRWqqpJZzLVaPP4SZIWl0WpOSTJfWmmlVxoKteq+lo3iSRpNLUDuk6rqt4/jCxafG0LjdcCmwAXAQdV1Q+7TSVJ0rLT9pDZgkWv+Y7qJpEG0baO2hXYikWP3X6dhBoRFqXmiCQvAz4D3NzeJlRVbdRNKg0qyfo0g09O9ia1eSehpDksyU/6Vj0ROLlnuapqhyFGkpYrSTYHPsnk//dW6iSUBubxk7qRZD+aMcGuY9Frvk27SaVBJPkc8Hzgf1j42FFVe3USakRYlJojkvwZeGNVHdN1Fs1ekh8AqwJHseib1GGdhJKWIxNT83adQ7OTZBVgMxa9KHaw3hGX5BfAX4BDWfT/3k+7yKTBefykbiS5mGY8xW92nUWzk+RqYOuqOr/rLKPGotQc4QXVeEtyPXC/qrqp6yzS8mhioOyuc2hwSZ5LM9PsGn2bqqqcgW/EJbkBWKeqnGV2DHn8pG54zTe+2oLipr5vLmqFrgNoqTk2yU5dh9Bi+wuwYtchJGmMfBR4N82kECv03CxIjYezgPW6DqHF5vGTunFMkmd1HUKL5UPAO9qxpdTDllJjLMlnehZXAV4A/BC4tHe/qnrVMHNpMO3A9BN2oDl+7wIu692vqv46xFjScsmWUuMnyQ1VtXrXOTS4JE/oWXw08BKak/T+/3t2vxxBHj+pG0kO7llcBdgZ+DGLXvMt14Nlj6Ik5wK9BZcHALcAV/Tut7yPITy/6wBaIqv1LX9zivUaTX9hwZvURMX82X3rCvBTf2kpm2T2vVX61zn73sg7Ick2VXVK10E0sJMmWff1vmX/740uj5/Ujd7eFHcBX5tkvUbTgV0HGAe2lJI6kmTjQfarqouWdRZpeTPJ7Hv9nH1vxCX5CLAncDSLflpsQVGSJGkMWJSSJEljZ5rCogVFSZKkMWFRSpIkSZIkSUPn7HuSJEmSJEkaOotSkiRp7CTZPMnxSa5OcnvvretskiRJGoyz70mSpHF0KM0spnsAN3cbRbOVZI+qOmKS9btX1Ve6yCRJ0rKS5MlTbLoNuKiqLhtmnlHimFJjLMkdNFPvTquqVhpCHC2hJC8GXgKsX1WPat+41q2qb3QcTZJGTpIbgHWq6o6us2j2ktxQVatPsv6aqlq7i0waXJJ5wNtozlvWq6o1kvwjsElVfa7bdNLckuRuBrvmmzeEOFpM7bX7CkB6Vvce158Cu1fVQjMKLw/svjfengbs2N7eAvwJeC3wHOB1wPnAmztLp4EleQPwbuA4YKN29ZU0x1WStKizgPW6DqHFlkVWJA8A7hx6Ei2O9wLPBd7Kgouqc4CXd5ZImrueBDy5vb2BBa+1pwOvoPl/+G+dpdOg9gaOAR4ErNh+PRp4GfAw4G/AQZ2l65AtpeaIJKcCL6yq83rWbQZ8taq27C6ZBpHkXOBZVXVOkmuraq32U8jLq2rdrvNJ0qhJ8kqaVhofAhZq8l5Vv+gklGbU08p7HnBX3+Z5wGeq6jVDD6ZZSXIh8PiqunSidVuSANdU1Vodx5PmrCSnAbtU1fk96x4IfL2qHtNdMs0kyZ+AR1bVTT3rVgNOr6pNkqwP/L6qNugsZEccU2ru2Az4c9+6P9NUYDX61q6qc9r7E5XiMEBTXUlaTn26/fr1vvUTBQ+NpqfR/H/7PvCMnvV3A5dV1bmdpNJs3Qu4om/dSsCtHWSRlicPBC7uW3cJsGkHWTQ7qwMrAzf1rFsZWKO9fyVwz2GHGgV235s7TgM+mGRlgCQrAe8Hft9pKg3qzCTP7lu3Ex4/SZpUVa0wxc2C1Airqp9W1YnAA9v7E7efW5AaK6cCe/Wt2w34dQdZpOXJqcBHkqwC0H79IM21oEbb94BvJtkuySZJtqf5YO277fbHARd1Fa5Ldt+bI5JsTvOEvi9wObA+cCnwnKo6q8tsmlmSJ9G8UX0NeBHwJWBX4NlV9asus0nSqEuyblVd1XUOzU6SDYEtgNV611fVUd0k0qCSPAI4EfgdsC3wQ2Ar4Cmed0rLTpIHAd8BHkDTWnE9mkLGc3t6XWgEJVkV+ARNAX8l4HbgKOC1VXVTO67iParqj52F7IhFqTkkyXzgicD9aJpxnlxVDhg6JpI8nGawwk1o/rl8pqr+0G0qSRpN7afDH6FprbEKTbehLwFvriq7EI24JPsBnwKuA27u2VRVZTeUMZDk3sCeLDhvObyqLu82lTT3tePObsOCa75Tqqp/jD6NqHb8vXsDV5bFGMCilCRJGkNJPkbzQcwBNLPNPhB4D/DLqnIWohGX5GKaT4e/2XUWSZLUHYtSc0SSewCvpmk63d8M/pmdhNLAkpxH8wn/oVX1167zSNKoS3IRsE1VXdqz7r40nxhv1F0yDWJiptmuc2jxJPlXmhb5v0uyJXAscCewa1X9ptt00tyS5OBB9quq/ZZ1Fi2+dridTzL59fpKnYQaEc6+N3d8meYJ/m0Wbgav8fA+mqnN35Xkf2gKVN+qqju6jSVJI+uewLV9664F7tFBFs3eMUmeVVXf6zqIFssbacbBBDgQOBq4EfgosF1XoaQ5asWuA2ipOBT4C7AHXq8vxJZSc0SSa4GH2Jd/vCV5IPBSmjerVYGvVNXrOg0lSSMoybeAvwJvqKpb2zGmPgpsWFXP7TadZpLkcGBn4Mc0E7P8nZ/2j74k11fVGu2sz1fQTLBzB80YKWt3m06SRk+SG4B1bHSwqBW6DqCl5hrg+q5DaMlU1flV9f9oBi/8FU2XTEnSol4LPAm4tu3Kdy3wZOA1nabSoO6iaWlzFU0rgN6bRt9NbXfZ7YHT28kF5rU3SdKizqKZLVF97L43dxwAHJTkrVVlcWoMtTNpPJtmJqmdgFOBl3caSpJGVFX9OckWwNbAhsDFwK+dgWg8VNVeXWfQEjmU5sOzlYH923X/AJzXVSBprkpyWlU9pr1/LjBpV6eq2nyowTRbXwaOTfIh4LLeDVX1i24ijQa7780RSf4GTAyQdlvvtqq65/ATaTaS/CewO3A7cCTw5ao6p9tUkjR6kswH7lNVF0+ybUPg0qq6c/jJNFtJ1gCeBdy/qj6UZANgBSf8GA9JdgRur6qftstbAatV1U+6TSbNLUl2q6qj2vsvmWq/qjpseKk0W0nunmJTVdVy3crUotQckeSpU22rqv8ZZhbNXpJjaAY3P76qpnrDkqTlXpI3Ao+sqpdOsu1LwP9V1ceGHkyzkuSxwPE040ltUlWrJXk68PKq2rnbdJIkaVgsSkmSpLGR5FTgxVX1x0m2PYRmgogth59Ms5Hk58CXqurLSa6tqrWSrAqcXVX36zqfppfkh0zdhejpQ44jLVfaiT02A1brXb+8dwHT+HJMqTkkya7AS4D1q+qxSZ5EM8L/tzqOpkkkeVNVfaS9v/9U+1XV+4eXSpJG3saTFaQAquqsJBsPO5AWy8NpxiWCtrhRVTcluVdniTQbJ/Ut3xfYhQXHVNIykOS5wGHAGn2bCicaGDlJPlFVr23vHzzVfsv7rLMWpeaIJK8DXg98Fnh7u/pq4EOARanRtAPwkfb+jlPsU4BFKUlaYKUka0w2qUc7RtFKk3yPRs+VwEbARRMrkjwIuKSzRBpYVb27f12SI3D2S2lZ+yjwbuDgqrql6zCa0YpT3FcPu+/NEUnOAZ5TVWf3NIOfB1xRVet0nU+SpKWh7fZ1SFUdPsm2PYH9qmrb4SfTbLQthJ8DvBn4DvA0moutb1XVQV1m0+JJEuC6qupvwSFpKUlyQ1Wt3nUOaWlaoesAWmrWraqz2/sTlcYADpo9BqZqzpnks8POIkkj7pPAQUl2b2fiI8n8JLsD/wl8vNN0GtR/AD8Bvk/TDeUnwM+BT3QZSosnyYrAK4Crus4izXEnJNmm6xDS0mRLqTkiyUnA+6vq+0muqaq1kzwTeFNV7dB1Pk1vqk89klxtSzdJWliSdwIHtItXAevSfCBzYFW9p7NgGkjboubewFVVdXeSdavKYsYYSXIHCw90Pg+4Cdirqr7RTSppbuobe3ZtYE/gaJrZS//OcWhHT5JzmWJSiF5VtfkQ4owsi1JzRJLtaJq/HwXsARwM7A48z5kYRleSJ7R3T6AZVyo9mzcD3ltVGw09mCSNuHZA86fTFDeuBE6oqoum/y6NgiQrADcDq1XVnV3n0ey15529bqKZOfGmLvJIc1mSnwywW9kQYfQkeckg+1XVYcs6yyizKDWHJHkk8CpgE5qBQz9dVad3m0rTSTLRvbJYuCBVNJ9+vH15f5OSJM09Sf4AbF9VV3adRZIkdceilDQCkvyuqrboOockScOQZG/gRcC7aD5I+/sYmFX1145iaRaS7AzsA2wIXAx8oaqO7TaVNDclWR/Yrqq+Nsm25wM/raorhp9Ms5FkI2A34P7AX4D/spW3RamxlmTLqjq1vb/1VPtV1a+Hl0qSJGl6PS2FYeEJWqqq5nUQSbOQZD/gA8DngfOBBwL7AQdU1ee6zCbNRUn+E7i6qt43ybZ/B+5dVW8cfjINKslOwDeB3wAXAg8AtgL+uap+0F2y7lmUGmNJbqyq1dr7U82y58ndmEiyI/BUmvFR/t6Vr6r27iyUJEnLQDsm2KT81Hj0JTmTZlDzX/Ws2xo4rKoe2l0yaW5KchZNS6nLJ9m2HvDzqnrw8JNpUEn+D/hAVR3Vs+5FNMX8h3eXrHsWpcZYkhWq6u72/pSFp6q6a3iptDiSvI7mE8fvAc8Gvgs8A/hGVe3ZZTZJkqReSa4D1p44D23XzaOZUXGt7pJJc1OS66pqzWm2X19Vawwzk2YnyY3AGn3vmysA1080NFlerdB1AC2+noLUfOAbwIpVdVf/rduUGtCrgWdW1fOBW9uvLwTu6DaWJI2uJDsnOS7JGe3XnbvOpMEl2THJB5N8McmXJm5d59JAzgJe3LfuRcA5HWSRlge3J7nPZBva9V4zjL4Tge371m0H/HToSUbM/K4DaMlV1Z1JtgGcVnl8bVBVJ7b3J5ovfh84DHhZJ4kkaYT1jWnzdZoxbT6f5N6OaTP6pmsh3GUuDeytwHFJ9gUuoJn5eUvgmZ2mkuauk4HXAPtPsu1fgZ8PN44GkaT3eJ0HfDPJt1gwptTzgC8OP9losfveHNEOfndBVX2q6yyavSTnA0+oqsuTnA7sC1wF/G9Vrd1tOkkaPY5pM96SnAvsW1UnJrm2qtZK8izgX6rKD2PGQJJNgF1ZMPvef1XVhZ2GkuaoJFvRFJ6OBP4LuAS4H00Lxd2Bbavqt90l1GSS/GSA3aqqdljmYUaYRak5IsnxwFNoPq26kIWnVvZTqxGX5H3AH6rqqCSvBT5I0/LtiKr6127TSdLocUyb8dY3Wcs1VbV2kgBXVtW6HceTpJHTTor0aeBBND0rQtP65lVV9aMus0lLwu57c8ev25vGUFW9vef+J5KcCqwGHN9dKkkaaRNj2hzes84xbcbHFUnWb2eS+kuSx9G0EHa80zGR5IXAXsD9gb8Ah1bVV7tNJc1dVfVDYPMkm9HM1n1lVZ3bcSxpidlSSpIkjZ0k2wHHAafSN6ZNVS33g4aOOlsIj7ckbwXeABzMgrFR9gU+VlX/0V0ySRodSU6rqse0989lwdjBC6mqzYcabMRYlBpzSQ6uqv16lreuKltMjYEkBw+yX+/xlSQt4Jg2c0eSJwCrA8eXJ6cjL8mfgef1jmGT5DHAt6tqw+6SSdLoSLJbVR3V3n/JVPtV1WHDSzV6LEqNuSQ3VNXqPcvXODD2eEjy5UH2q6q9lnUWSZKGJcmDgEcCv6+qC7rOo9lLchXNzMF39qybD1zmmGCSpNmwKDXmegcKbZevdYBXSdJclWTPmfapqsNn2kfdSPIvwNHAPOB2mtn2vt9tKs1WO+vzpVX14Z51bwLuU1Vv7C6ZJI2WtmCfqrqjZ91LgS2An1XVN7rKNiosSo05W0rNHe2sUY8DNqyqo5Pck2aK0L91HE2SRkY7JsNkimbg19Wrat4QI2kWkvyWZjrzzwCvBp5TVdt2m0qzleRHwJOBvwIXARsD96GZsr53BuindxJQkkZEkmNpuqYf3C4fALwDOB14OPDqqvpihxE7Z1FqzCW5FXhPz6oDgAN796mq9w81lGYtyQOB79Kc0M2vqlWTPA/Ypape3G06SRptSdamOcHbD/hqVe3dcSRNIcm1wDpVdXeSFYGLq2qDrnNpdpK8c5D9qurdyzqLJI2yJBcBj6+qv7bLlwNvrqrDk+wM7F9VW3YasmMWpcZckhOZYhT/VlXVDkOKo8WU5PvAr4D3AldX1VpJ1qQZb2PjbtNJ0mhqixqvA/YHfg28papO7zaVpmMLb0nS8qT3/16ShwKnAWtW1a1tT5krqmqdTkN2bH7XAbRkqmr7rjNoqdgaeG77yXEBVNV1bWFKktQnya7AB4Abgd2q6gcdR9JgVkqyf8/yKn3LtvAeYY6NIkmzdnOSVavqJmAr4IyqurXdFqzJsELXASQBcAOwUAEqyX2By7uJI0mjKcm2SU4BPkLTunQLC1Jj5RRgx57br/qWn9ZdNA3gaODvswK3Y6McDGwLfCXJy7oKJkkj6ufAe5M8BHg50HvO8mDg0k5SjRC770kjIMlHgM2BV9EMercZ8FngrKp6R5fZJGmUJLkbuAo4BLh5sn1saSMtG46NIkmzk2QT4Ps0BagzgO2r6pp22/uB9apqnw4jds6ilDQCktwD+CKwa7uqgKOAfXuad0rScs+xFKXuODaKJC2eJGtPFKN61q0J3F5Vt3QUayRYlJJGSJJ1gE2Ai6rqyq7zSJIkTUhyKbBZVd2UZA/gdVW1VbttPs1kLWt0GlKSNFYcU0oaIVV1dVX9ZqIglWTPrjNJkiS1HBtFkrRUWZSSOpZk0yT/kuQRPeuek+QM4D87jCZJktTrrcBOwJnA6ix8nrI7cFIXoSRJ48vue1KHkuxCM3bUfJoxUvYBdgCeRXOi9/GqurG7hJIkSQtzbBRJ0tJiUUrqUJLTgENpZpF6FfAemtkZ9q2qazuMJkmSJEnSMmVRSupQkmuBdarq7iQrAbe0y9d3HE2SJEmSpGXKMaWkbs2rqrsBqup24AYLUpIkSZKk5cH8rgNIy7mVkuzfs7xy3zJV9f4hZ5IkSZIkaZmz+57UoSQn0gxwPpWqqh2GFEeSJEmSpKGxKCVJkiRJkqShc0wpSZIkSZIkDZ1FKUmSJEmSJA2dRSlJkiRJkiQNnUUpSZJGTJJ3JTmv6xzLoyQPSVJJtuoww2VJ3tTVz9f0kuzUPkfW7TqLJEnjzqKUJEk9khya5Edd55hKku3bC+Lpbod2nXMqSZ6X5EdJrk1yS5Izk3wsyYZL+eccmeQHi/Gt5wL3AX63hD//FX3H5LIk/53koQN8+yOBzyzJz+9CGnsnOTnJDUluTPL7tsg6dgWcJPPbY7dr36Yf0zxHrl6GP3unzPw6/9wSPP517WO8aJJtx7XbDupZt3qSDyc5P8mtSa5K8sskL1vcDJIkgUUpSZLGzS9oLognbh8FLuxb97quwk0nyfuBY4BTgB2AhwCvBFYD/r3DaH9XVXdV1WVVdedSeLhbaI7HfYGdgQ2B45Pca7Kdk6zSZriyqm5ZCj9/Vtqi0sqL+73AEcDHgW8BjwceAbyFpsg2Z4oXVXV7+xxZllNYTxS+Jm6fAs7uW/eWJfwZfwb26V3RFod3AC7p2/cw4NnAq2letzsCXwLWXsIMkqTlnEUpSZJmIckaSb7YthS4tW0V8vi+fTZLcmxPa6DTkjyl3bZW24rnz0n+luScJG9OMtD/5J4L4suq6jLgJuCu3nVVdX37s+6f5L+SXNO2jDghySN6ct673X5xm+XsJK9vCwwT+3w1yXeTvDHJJW3rl8+0rUj+Lclf2t/z00nmT/N3eyLwNuBNVXVAVZ1WVX+uqp9W1T7AAYuRaf8klya5OcnRSdZst38Q2B34x55WJbu2296U5PT2ey5N8pUkG/Q89kLd93qWd05yfHs8z0vywsEOV11WVZdW1cnAm2kKUxOPfVmSdyb5QpJrge/0rP979712+R3tfje0ufdLco8khyS5vj0O+/X9zWf6XSda4+yU5BTgVuAF7d/9n/se61Htvo+c4nfdrf2bv7iqPlxVf6iqi6rq+KraGTi457FekeTcJLcnuSDJG/p+1mVJDkjy2fZ3uzTJB/qeA6e0z7kDk1yR5Or2b7FK32PtleQPaV6r57bPmXk921dO8r4kFya5Lc3r8l3t5r+0X/+r/d1v7fu7rdvzONu1mW5NcmWSz6Wn+NjznH1t+9y+PsnXk0xa1JnkdX4zcGff6/yG9rEfm+Qn7XG7Ns37yzpTHKdeRwBPSrJpz7q9gROAy3qyzweeBRxYVcdV1YXt6/eQqvrwAD9HkqQpWZSSJGl2vgw8BdgV2BI4n6b1y/oASe4DnAysCjyTprXIu3u+f2Xg/4DnAQ8D3gO8E9hraYZMsirwU+AOmpYPjwPOAn7Sc8F6D+BU4Lltlg+0t936Hu5JNK0jngq8BNiXpoDyKJoWEy+haXGxxzSR9gCuAz492caqunaWmZ4MPLb9+c8BtgY+3247EDgW+AkLWpV8q912N/B6muOyC7AZzcX5TD7YPv6jgO8Bh2f2XQ7/1n5dsWfdG2meQ1vTtEKZyuuB39P8zl8APgt8AziD5nn4eeCzSR7U8z2D/q4foXmOPgT4EU1rtn369tkXOKWq/m+KfHsAZ1TVf0+2ceL4JnkB8Emalj+PoPm7vj/J3n3f8gaarpRb0bSieyvw/L59Xkzzt3wS8FLgRcBrJzYmeVX7+O8GHgq8BngFbQG09RWa195b2n1eCFzabntM+/UVNM+hjSf73ZJsBPyA5lg8ts31TJpj1OtJNMdqJ5rn9xNpnquLrS3EngBcQ/Mc+qc2w38N8O2XAd+nbcWWpjC+N83z6+/aVoNXA89JssaS5JUkaRFV5c2bN2/evHlrb8ChwI+m2LYZUMA/9qxbEbgYeG+7fCDNRe09Z/EzPw78sGf5XcB5A37vpPvSdIs7D1ihZ11ouvq9eprH+zzwnZ7lr9K0GJnfs+5/2t9xxZ513wOOnOZxfwz8ajGPyWSZrgNW7Vn3XJoizEbt8pHADwZ47Me3x3Sddvkh7fJWfcuv6vmeVWiKfbtP87ivAG7qWV4fOB64Fli7XXcZ8N1JvvcymhZlvctf7VmeT9Oq6es96+YBNwD7zOJ33ald3qVvv22BO4H79/y+1wB7T/PYFwBHD/D3/g3w5b51BwHn9v2+X+vb5yTgkJ7lU4Bf9+1z5MTrqH2uXwbs2bfPXsDV7f1HtL//M6fIOr/dvmvf+om/27rt8kdo7PSTfgAABshJREFUXmvzevZ5Xvt8nPgbfpWmS1zva+bA3t97hr/bB2mKfv3r30RTMLpnz7pt2nxbTvN419EUQZ/V5prX/l5/bX/v3wAH9ez/9HbbncBpwOfoeR/05s2bN2/eFvdmSylJkgY3MUj1SRMrquoO4Fc0rXqgaaXwi5piTKAkK6Tprndami6AN9EUMCZthbEEtgIeANyQ5Kb259xI031sszbLvCRvS/K7nix7TZLlD7XwGEuXAWe2v3vvuvWmyZNpti3YafBMp1fVTT3LJ7c/4yEzPP5T0nRjvDjJjTQtg5jk8fudNnGnqm6lKdKsP8P33Kv9299M8/e5P00B6JqefX49w2NM+H3Pz59oudK77i7gSnqOwSx+14UyVNVJNK3qJlrv7UJTqDh6mnwDHV+a19BJfetOAjbNwuNZnda3zyUs+veebp/7t/c/N/H8b59LnwHWTrIWzWu1aIqsS+JhwC/bYzDhJJq/Se/A9mf0vWYm+50W52f/tu/95tfA7Sx4T5rOD2iKZ8+gaQ13aE0ynlpVnUDzvHkKTSusjYHjkhy+ZPElScs7i1KSJA3XG4D/R9N9aUdgC5ruMist5Z+zAs0Mclv03R7Mgi5Db6PptvSxniyHT5Lljr7lmmLddOcVZwObZ5pxp2aZqd9EUWTKwaeTPBA4DjiHppvWVizoEjbT48/294VmoPMtaLr8rVZVD6+q/gLIoAOaz+oYzPJ3nSzDwcDe7ThO+wBHVdXN0+Q7mxmKID1jQg0yQPggf+/p9pn4+goWfv4/kqYoe8Mssgxiaf1Oy+pnT/6NTSHtUJrukc8GvjjNvndU1c+r6kNV9Qya7pB7JHn04v58SZIsSkmSNLgz269PmFjRFlm2Bv7Qrvot8Pgk95jiMbYDjquqL1YzWPB5tC2XlrJT28e9pqrO67td2ZPl21V12DLOAk3XqjVpuhUuom25MptMj8zCs9hNdE07q12+naZLUq9taLpbvr6qflFVZwMbsOxU+/c+v69V1zAs6e96BE0rnlfSHJNDZtj/SOARSZ4z2cYka1VVAX+kGUup1xOB86vqtlnkm8nFwBXAZpM8/89rizG/pTkXfsoUj3FXe+t/HvU7E9gmC09W8ESa5+Mfl+i3mNmZwGP63m/+gabw+IfJv2URX6TJe1JVnT+Lnz3xWpuuhaQkSdOyKCVJ0qJWTbJF3+3BbYHkG8Cn265RD6Np5bQmCwbw/gzNBeGxSbZJsmmSf8r/b+/eQewowziMP38RSW9ARDBaeAsW2qhgBIWIIDZeCrVUQdBiTSGCwURQggaMFxBcEmIKLzEriAoWUQsRIhi8FAqKIImKkEYM9r4W73fYlbhsFs/u6ub5wRbLzJz5Zs4O7Ly8lzF9j84ouXEcf2mSp+km5NN2gH4pf2+c66Ik149JY5PzfQ9sTXJDksuS7KazSaZulITtBp5Psmes5cJx7lnms7dOd01nA68muXLc2xeBuar6eWz/Edicnp63Mck5dNbQWcC2JBcnuRN4fCWu9z/gX11rdWPyOTpj7auq+mKJQ16ny/sOJXkiyTVJNiXZmuQQMJkM+CydXfNwekrlA3Q20zPLu7wl1/8nsAN4ND058vIkm5PcnWTX2Ocb4B1gX5K7xn26LmOK4QiiHQNuSnJ+Fp9o9xJdFvtykiuS3Ez/Pb5WVb8scsy07KO/5wPjWdhCB5k+rKovT+cDquoYsJEeGHCKUVJ7JMn96Ul/m5LcAuwBTgCfTeNCJElnJoNSkiSd6lq6X83Cn0k/nfuAT4G36UyLS+iGvycAqupX5htFH6Yn7e1gvsTmKXoq3rv0y9y59EvtVI3MnC10cOIgHex5g+4FMxn3vpPuh/UB3ZNpA93AeEVU1WN0KdlVdGP07+gysT+AXctc0yf0vf14fNZR4MEF218Z2z+ney3dUVVH6fLJGTrDZGb8vu5M6Vr30gHWpbKkJgGcyfS7W+nv5VvgOXoq3d6x39xYyyNj+3Zge1XtX+ballRVs8xP5fsaOAJsA44v2O1eukfSC/Qz8hZ/zyiboZ+j43QPqH86z090T6arx3nepHs1PTS1i1lEVf1Ol7meRz8D74813LPMz/ltsT54dM+pj+gyzsP0fZqlm6FvWYMsQEnSOpL+H0KSJOn/IclBevLebWu9lvUsye10Gd8FVXVyrdcjSZLWn6WajUqSJOkMkmQDnS20E9hvQEqSJK0Uy/ckSZK00JPAD8BJuvRUkiRpRVi+J0mSJEmSpFVnppQkSZIkSZJWnUEpSZIkSZIkrTqDUpIkSZIkSVp1BqUkSZIkSZK06gxKSZIkSZIkadX9BWYtq97zo1oQAAAAAElFTkSuQmCC">
            <a:extLst>
              <a:ext uri="{FF2B5EF4-FFF2-40B4-BE49-F238E27FC236}">
                <a16:creationId xmlns:a16="http://schemas.microsoft.com/office/drawing/2014/main" id="{23E3C875-DA1F-4982-A334-2D91E52ECC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3222D0-7DE2-4DB3-8C22-61D219FFD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41" y="1690688"/>
            <a:ext cx="11736317" cy="4873755"/>
          </a:xfrm>
        </p:spPr>
      </p:pic>
    </p:spTree>
    <p:extLst>
      <p:ext uri="{BB962C8B-B14F-4D97-AF65-F5344CB8AC3E}">
        <p14:creationId xmlns:p14="http://schemas.microsoft.com/office/powerpoint/2010/main" val="2775946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C231C-50EF-41FB-9184-0F5EC5AF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7800" cy="1147665"/>
          </a:xfrm>
        </p:spPr>
        <p:txBody>
          <a:bodyPr/>
          <a:lstStyle/>
          <a:p>
            <a:r>
              <a:rPr lang="en-US" dirty="0"/>
              <a:t>Bike Teams</a:t>
            </a:r>
          </a:p>
        </p:txBody>
      </p:sp>
      <p:sp>
        <p:nvSpPr>
          <p:cNvPr id="12" name="AutoShape 2" descr="data:image/png;base64,iVBORw0KGgoAAAANSUhEUgAABKUAAAL8CAYAAAAx7AZOAAAABHNCSVQICAgIfAhkiAAAAAlwSFlzAAALEgAACxIB0t1+/AAAADl0RVh0U29mdHdhcmUAbWF0cGxvdGxpYiB2ZXJzaW9uIDIuMi4yLCBodHRwOi8vbWF0cGxvdGxpYi5vcmcvhp/UCwAAIABJREFUeJzs3Xm4pFV9J/DvD1pEVFBw2jVREgbULIigwUw0jJiRkGhGjLiEoGaiEhOXuGRiYow6Ex3BNQYEGUeDGzoiOiYKLiGiRtxQEA1NAIOgIQ0oNJtAw5k/3vdKUd7uvtVdfW7T/fk8Tz2365x3+VXVW1fvl3POW621AAAAAEBP2y13AQAAAABse4RSAAAAAHQnlAIAAACgO6EUAAAAAN0JpQAAAADoTigFAAAAQHdCKQC6q6pnVFWrqj2Wu5YFVXXAWNMB6+h/wNi/occ/9q1801TV7lX1tqq6oKp+VFVXV9WXqupPq+qum+mc96iqV1bVL27CMS6tqmPnWNOlE5/hzVX13ar6QFX9xyXuf2JVnTuverYEy3FtLIeq2m+8Hneeat9xvB7+tGMtk9fhuh4/msN53jwe6wdVdcdF+l84cb57TLTvVFUvq6pzquqaqrqyqr5dVe+oqp/a1LoA2PasWO4CAOB24t+SPGKq7YtJ3pXkuIm2Nb0K2lRVdWCSk5NckuQNSb6d5I5JfjnJC5PskuRlm+HU90jyl0nOT3L2Rh7j4CQ/nFtFg/+X5LVJtk/yoCSvSnJ6Vf1ca+0HG9j35UnuPOd6ls0yXhvLYb8M1+P/zm2/vzdk+M5/t2MtByfZYeL5/05yXZLnT7TdMqdz3ZRkpyS/meSkqb7Dk1yd5MfhY1VVko8leWiS1yX5apIdkzw4yZOT/EySi+dUGwDbCKEUACxBa+2GJGdMtg1/o+V7rbUzFt1pC1ZVK5P83yRfT3JQa+36ie5Tq+oNSR62LMUtQWvtzM1w2MsmPssvVNXFSU5J8pQkxyy2Q1XdsbV2Q2vt/M1Qz0ZZqGkT9r9dXxvz0lprmfrOdzjnba7rqromyTWb6XfMjRmu79/NRChVVT+XZJ8MgfszJrbfJ8mjkzyjtfa3E+1/l+TIqjIDA4CZ+R8PALZYVXVYVZ01Th26vKreXVX3XmS7Z1XVmVV1fVX9sKo+W1W/PNH/qrH/qvE4/1BV+3eo/8lV9eWqum6s68Squu/UNoeP9V42To/6WlU9bWqbhWlEfzFOnbq4qq6tqo9W1a5Vde+q+nBVramqi6rqj5dQ3hFJ7p7kD6dChyRJa21Na+0zEzW8tqq+MZ7jsqr6dFXtN1XnQWOdj6uq94zv91VV9bdVdbdxmwcm+edxl3dPTBF6yth/cFWdMk5juraqvllVz5/+g7empu9V1RHjcfatqg+O7+X3quoNVTU58mQWXxl/7jF1jkdU1clVdVWSz459t5m+V1UPHLf9vao6qqpWj+/dO8fP84Hje3hNVf3Lwuuf2v+9VfWv43V9QVW9tX5yitmJVXV+VT2qqs6oquuTvHo89henX9BEXU9fz+ue9dq431jrFeN39RtV9eSp8y7p85mo75njNXfp+N35SE1992vw3PEa+dH4Hh9XVbtMbXeHqnp5VZ1bVTeM1+/fV9XPVtURSd42bnrxxPV4r1rH9L3x+v5y3fr75qSq+tmpbc4YP4NfH9+P68Y6f2M97/vMquqQqvrq+Pp/OL6395/hECckObiqdptoe3qGEYxnTW276/jz0sUO1Fqb1wguALYhQikAtkhV9ewk784QYByS5E+TPDbJZ6vqLhPbvT7J25OcmeTQJIclOT3JT08c7r5J3pTkv2b4L/+rM0zL2ug1jZZQ/wuTvD/DaJMnJnlukn2TnFZVO01sunuSE5M8LcPrPDVDWPOMRQ77+0n2T/KcJH+c5DEZRjN8NMmXx/0/k+SNVfXoDZT4mCTfaa2ds8SXdK8kRyV5fJLfS3JVks/XEDJNOybDlKNDM0yL+u3xNSbJv2YYeZQkr8wwPeoRST41tv1MhtEbz0jyuCTvTfK/krxiiXW+L8k5SZ6QYerTi5K8eIn7Ttt9/HnlVPsHcut1uaG6/jJDwHNYkv+RYVTKMRlGpnx4PMaqJO+t265fdd8kFyZ5QZKDkrwmyW9kmGI47R4ZvisnJPn1JB8az7H/Itf4czJMe/zgempe8rUxhmSfS3Jgkj/J8L6fl+TEdQRfS/18/jLJfTJcBy9J8qsZrvVJb0ry5iQfz3BdvizJbyX5uxpDzKqqDO/zK5J8ZNzu2Rmmjt5r7DtyPN7jc+v1eMU6Xu9vZfi+XZ7h+n5ehu/152sYYTbpQeOxj8zwO+CKJB+eMTRapzH4OynJ98bjvzDD9MrPV9Wu69t3wicyXN9PHo+5XYbfRScssu3ZSX6U5C1VdWhNrDUFAButtebh4eHh4dH1keEPzZZkj3X0b5/k35OcNtX+K+N+zx+f75Hk5iRvnOHc22eYvr4qyVsm2g8Yj33ADMdqSf7nIu13S3JtkmOm2vdMsjbJEes43nZjbe9O8qWJ9h3Hc52TZLuJ9mPG9pdMtO2QIXR42wZq/870+zvje3iHDAHT6ybaDxrr+cjU9v9tbP9P4/MHjs8P28B5anw//keSf5/quzTJsRPPjxiP+bKp7T6d5OwlvKZLk7xjPN8OSfbOEPStTfLzU+d47SL7n5jk3InnC6/x41PbfXxs/+2JtpVj239fT30rMoRFLcmDps7bkjx2kc/o4iRHT11HVyR587yujQyBUUuy/1T75zOsR1WzfD4T79upU9u9fGzfdeK7dEuSP5na7sBxu4PG5wePz5+9ntewUNv9ptoXvnd/OtF2TpJv5bbfw70y/B56zUTbGRnWpLr/RNv9xuO9aIbv2hlJPr2Ovn/JEMbXRNsvjO/LKzZw3DdnmBaYJH+d5Izx3/9lvObvlSHkaknuMbHfUzKEWG18nJshHNx9qa/Jw8PDw8Nj8mGkFABbor0y/KH+3snG1trnk1yUYdREMvyRvl2GkVLrVFWPqarTquqKDH9w3ZThj9q95lz3gkdmWED4vVW1YuGRYeTLhUkeNVHbg8YpN9+fqO2wddR2arvtFJmF6WKnLjS01m7MECrM9U5YNUzNO33iPbwxyf3XUef0KJyFUVLTC8Uvdp771XAnr+9meC9uyhBIrKxxCuAG/P3U82/mtqPm1uf3xvPdkOQbGaYrPaH95Iihk5d4vGQYiTJpsc9sdYYg8cef2Th17C+qalUNd1u7KbeOJpt+z69rrZ062dBauznJ8UkOq6qFBdifNL6m4zI/j0pyQfvJNY/ek2G01/QdNpf6+Sy2XSa2fWyG0HL6O3Z6hs9v4Tu2ELK8cwmvZb3G0Uc/l+T9k9/D1tqqDFM9f3Vql2+11i6a2O6SDIHOUq/H9dVynwzv7ftaa23iHN/MMKJpupb1OSHJL40j9Q5P8qnW2rqm6J2Yof4nZwjFb8wQXn2zqn5pY14LANs2oRQAW6KFqSf/tkjfpRP9C+ugXLKuA1XVQzOMTrkmw4id/TMs0nxWhpEQm8PCNJ7P59ZgZeHxHzPWPYYsn8owOuSlGUaCPSxDGLdYbdN3m7txPe0bem0XZwiVNqiqHpFhMeMrkjwzt76H567jPP8++aS1dm2GkWP3XWTbyfOsyBBGPCbDne8OGM9z1LjJUj6v6bvk3bDE/ZJhWtbDMtxd7J6ttT1aax9bZLvFrst1Weyzubm1dvUi7ZN1viFDGPeuDFPyHp5bpz1Ov55FA4QMYe2dkjx1fH5EktNba/+8ju0XLPnayPBdXNf3dKF/0lI/n8W2y8S2C9+xS3Lb79eNGe4SuPC7YbcMo+xuWkf9s1jq76UFi92xcZbrcZ61rFNr7asZ7q743AzTKhebuje5/ZrW2gdba3/YWvvFDN/XOyT5q6WeEwAWuPseAFuihT/m7rVI370y3Io8GdZ1SYawY9U6jvXEDCMlDpn8w7Sq7p6fXCtoXhbWo3lahik20xZuO//IDLX/1/EPw4Xa7rCZ6pr06SSvqqqfX2Qk0LTfzhDq/fY4AifJj0eOXLTI9vecfDKO1LlzhrVv1udBSX4xyZNaax+a2P9JG9hvXi6f/BzWo214k0325CTHt9Zeu9CwnjV8Fq2ntXZpVX0kyXOq6owM6w39zhLOPcu18YMMn9u0he/uomszzcHCcQ/IEHhOu2z8eXmSe1bVitba2k0854Z+L22u17oxtVy+SPv6vDtDqHRNhrW3lqy19pmq+kKSB894TgAwUgqALdKqDKNtpu9I9ssZRnB8dmz6dIb1U569nmPtlGG9lx//4T4uAr7JU2jW4/Qk1yf5mdbaVxd5nDdRWzKM8FiobWWGdXA2t2MzjOI5uqruNN1ZVXedWCx9pwzB3uR7eHBuHa0y7dCp5wuf48Ld4BZGvUyfd7H34465daTPNmFcnPtOmXgfRs/ciMMdk2S/JEdnCCpOWsI+s1wbn02yR03diTFDIPu9JBdsRM1L8cncug7UYt+xiya2W5H1v3fruh5vo7X2gwxrSh06fkZJknHa23659ffSZtda+36Gxdqn73L48xmC3VlreXeSjyX5q7bIHRfHY999YiroZPsOGW4KMMsIQgBIYqQUAMvroKqannp0VWvtU1X1iiTHVdV7cuv6NH+VYeTRO5OktXZBVb0pyYuq6q4Z7kx2c4apTue21j6Q4U5uL0zyrqp6Z4a1pP4iGx61s9Faaz8YbyP/hnHtl1OTXD2+hv+c5BPjSKDPZRjlcVxVvTrJzhnuEvbvGRZF3mxaa6vHEUgfSfLVqjo6wwLOd0zyS0n+IMnfJvmHDO/hEUneMX4eD0ry51n3H6H7VtVxGe5s9qAMn9sprbUvjP2XZBgt9jtVtSrDnfouyLAWzveTHLlw97QMd2a7MduQ1lqrqk8m+f2qOjfDgvKHZphWOOux/rGqvp1hjaWjWms3LGGfWa6N45P8UZKPVtXLM0wde3qGUYBPn1zvaJ5aa9+uqjcnefsYxHwuQ7j00xnWkXpra+2fMly7f5fkb6pq9yT/mGH63AFJPjRu8+3xsM+rqvdlCGC/sY5TvzzDmmIfHa/xu2VYiP+yJG+Z9+vcgD9P8oGqOinDIv33SPI/M/xuO3qWA7XWvpfh7qTrs2+S/1tVJyQ5LcNorftmuB4eMNYDADMRSgGwnN66SNu3Mtzt7O1VdV2GtZY+mmFayccz3G3rmoWNW2svqarzM6yH8vQMIc/ZGUZIpLV2alU9P8Ot55+YYaTD4Rn+uNxsWmt/XVUXjec9PMPd0L6XYQTDN8dtvl9VT8xwy/iTMoQ1b8wwGuyFm7O+8fyfqaq9M7zHL8nwB+aNGf5If1OSt43bfbSqXpLk+RlGPZ09/nzdOg793AwjOD6YYTHqk5K8YOK8N1XV72f4Y/4zGf7/yFNbaydW1W9luC7em2E61NvHnzP9kb0VOCLJ32R4j2/JMIrl8CRfWN9O6/ChDEHsem8IMGmGa2NNVT0ywzX8+iR3SfLPSZ4yhsKbTWvtRVV1ToZQ5AUZAunvZrimvjNu08bv2Msy3EDgJRmm7X4p49pnrbUvVdVrMoym+sMMMwnunUWm947fhd/K8H6elORH4/n+ZFywvpvW2geram2SP8sQAF+fYY26PxlHdc3b2Rm+mwdm+P7vmiFc/lqS32ytTS9ODwAbVJvpP2ABANuYqjoow93mHjneKZEtQFV9NckPW2u/tty1AABMMlIKAGArU1U7Jtknw/pk+yZ57PJWBADwk4RSAABbnwck+acM6/68srX2yeUtBwDgJ5m+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/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/QfXlUXVNV1VfWlqtp3av/9qurLY/8FVXVYz/oBAAAAmI/eI6XeneQhrbWdkzwgyXeTnJgkVfUrSd6W5A+S3D3JSUk+XlU7j/27JPnE2H73JEckObaqHtH5NQAAAACwibqGUq21c1trV41PK8ktSfYanz8ryYdba59srd2Q5KgkNyR5wth/SJLrkxzZWruhtfapJCcnefYsNVTVblW1Z1XtuXbt2k18RQAAAABsjO5rSlXV06rqqiTXJHlBkleOXXsn+drCdq21luTrY/tC/5lj+4IzJ/qX6nlJViVZtXr16pnrBwAAAGDTdQ+lWmvva63tkuTeGQKpb45dd01y1dTmVybZeYn9S/XWDKOz9lq5cuWMuwIAAAAwD8t2973W2qVJjk/yd1W1a5Krk+wytdndkqwZ/72h/qWe94rW2nmttfNWrFgxe+EAAAAAbLJlC6VGK5LcOcl9kpyV5KELHVVVSR4ytmf8uc/U/vtM9AMAAABwO9EtlKqq7arqj6pq5fj8fkmOTvKvSc7NMGrqkKo6sKp2SPLiJDtmWMw848+dquqlVbVDVR2YYfHzt/d6DQAAAADMR++RUgcnOaeqrk3ypSTXJXlMa21ta+3zSZ6bIZy6KsmhSQ5ura1JktbaleP+Txr7j09yRGvti51fAwAAAACbqNuiSq21WzKESuvb5oQkJ6yn/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/zOq6paqumbi8f6pY+xXVV+uquuq6oKqOqxX/QAAAADMT8+RUjcnOSzJbkn2TnK/JO+c2ubC1tpdJh5PXeioql2SfCLJSUnunuSIJMdW1SO6VA8AAADA3HQLpVprf9Za+3pr7abW2mVJ/ibJATMc4pAk1yc5srV2Q2vtU0lOTvLsWeqoqt2qas+q2nPt2rWz7AoAAADAnCznmlIHJjl7qu2nqurSqrq4qk6sqt0n+vZOcmZrrU20nTm2z+J5SVYlWbV69eqZiwYAAABg0y1LKFVVT0zyrCQvmGg+PckvJLlPkocl+VGST1XVncf+uya5aupQVybZecbTvzXJXkn2Wrly5Yy7AgAAADAP3UOpqnpSkuOTPL61duZCe2vtwtbaea21W1prl2YIre6TZP9xk6uT7DJ1uLslWTPL+VtrV4znOW/FihUb/ToAAAAA2HhdQ6mqemaS45I8rrV22gY2b+OjxudnJdlnapt9xnYAAAAAbke6hVJV9fwkr0/y2NbaFxbp/42qul8Ndk1ydJLLk5wxbnJykp2q6qVVtUNVHZhh8fO3d3oJAAAAAMxJz5FSb8mw/tNpVXXNwmOi/4AkX05yTZJvJdktya+11q5JktbalUkOTvKkDGtLHZ/kiNbaF/u9BAAAAADmoduiSq212kD/S5O8dAPbfCXJw+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/9F1TVYb3qBwAAAGB+eo6UujnJYUl2S7J3kvsleedCZ1X9SpK3JfmDJHdPclKSj1fVzmP/Lkk+MbbfPckRSY6tqkd0fA0AAAAAzEG3UKq19metta+31m5qrV2W5G+SHDCxybOSfLi19snW2g1JjkpyQ5InjP2HJLk+yZGttRtaa59KcnKSZ89SR1XtVlV7VtWea9eu3cRXBQAAAMDGWM41pQ5McvbE872TfG3hSWutJfn62L7Qf+bYvuDMif6lel6SVUlWrV69etaaAQAAAJiDZQmlquqJGUZGvWCi+a5Jrpra9MokOy+xf6nemmSvJHutXLlyxl0BAAAAmIfuoVRVPSnJ8Uke31o7c6Lr6iS7TG1+tyRrlti/JK21K1pr57XWzluxYsUsuwIAAAAwJ11Dqap6ZpLjkjyutXbaVPdZSR46sW0lecjYvtC/z9Q++0z0AwAAAHA70S2UqqrnJ3l9kse21r6wyCbHJzmkqg6sqh2SvDjJjhkWM8/4c6eqemlV7VBVB2ZY/PztHcoHAAAAYI56zl97S5K1SU4bBkENWmt3GX9+vqqemyGcuneSbyY5uLW2Zuy/sqoOTnJ0klcn+bckR7TWvtjxNQAAAAAwB91CqdZaLWGbE5KcsJ7+ryR5+DzrAgAAAKC/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+3LAAAAAC2ZrOMlKp1tO+Q5KY51AIAAADANmLFhjaoqsPHf7Ykh1bVmonu7ZP8apLzN0NtAAAAAGylNhhKJXnHxL/fNNV3Y5ILk/zx3CoCAAAAYKu3wVCqtXaHJKmq7yR5WGvt8s1eFQAAAABbtaWMlEqStNZ235yFAAAAALDtWHIolSRVtXuSA5LcM1OLpLfWXjO/sgAAAADYmi05lKqq30nyzgx32rssw8LnC1oSoRQAAAAASzLLSKlXJXlzkj9rra3dTPUAAAAAsA3YbsOb/Ni9kxwfx6X0AAAgAElEQVQrkAIAAABgU80SSp2W5CGbqxAAAAAAth2zTN87IcmRVfVTSb6RYW2pH2ut/dM8CwMAAABg6zVLKHXi+PNNi/S1JNtvejkAAAAAbAtmCaV232xVAAAAALBNWXIo1Vq7aHMWAgAAAMC2Y8mhVFU9bX39rbX3bXo5AAAAAGwLZpm+9551tLfxp1AKAAAAgCXZbqkbtta2m3wk2SHJ/km+kORXNleBAAAAAGx9lhxKTWutrW2tfTnJnyc5en4lAQAAALC12+hQasLqJHvN4TgAAAAAbCNmWej8PtNNSe6T5JVJvj3HmgAAAADYys2y0PkluXVR8wWV5KIkh86tIgAAAAC2erOEUv956vktGabund9au3l+JQEAAACwtVtyKNVa++zmLAQAAACAbccsI6VSVf8hyR8lefDYdE6SY1prl827MAAAAAC2Xku++15V7Z/k/CTPnGj+vST/UlUPn3dhAAAAAGy9Zhkp9fokH0ny31pra5OkqrZP8o4kb0jyyPmXBwAAAMDWaJZQat8kz1oIpJKktXZzVR2Z5KtzrwwAAACArdaSp+8luSbJvRZpX5nk2vmUAwAAAMC2YJZQ6v8lOb6qHlNVdxofByY5NsO0PgAAAABYklmm7/1xkncl+WSSNtF+cpIXz7EmAAAAALZySw6lWmtrkhxSVXskedDY/O3W2gWbpTIAAAAAtlpLDqWq6v8kOae19sYk50+0vyjJg1trv78Z6gMAAABgKzTLmlIHJfnMIu2nJfn1+ZQDAAAAwLZgllBq1wx34Ju2Jslu8ykHAAAAgG3BLKHUhUkevUj7o5NcNJ9yAAAAANgWzHL3vWOTvL6qdkry6bHtwCSvTvKqeRcGAAAAwNZrlrvv/XVVrUzy2iRvHJtvTPLG1tqbNkdxAAAAAGydZhkpldbay6vqtUkePDZ9u7V27fzLAgAAAGBrNlMolSRjCPWVzVALAAAAANuIWRY632RV9ZSq+lxVramqtVN9B1RVq6prJh7/NLXNHlX16aq6tqouqaoX96wfAAAAgPmYeaTUJvphkmOS3CnJ2xfpv7m1dpfFdqyq7ZN8LMMi649P8sAkp1TVJa21D2ymegEAAADYDLqOlGqtndpae3+SCzdi90cluX+Sl7XWrmutnZnkuCRHzHKQqtqtqvasqj3Xrl274R0AAAAAmLuuodQSbF9VF1fVpVX191W190Tf3knOa61dM9F25tg+i+clWZVk1erVqzexXAAAAAA2xpYUSp2b5CFJds8wNe/sJP9QVfcZ+++a5Kqpfa5MsvOM53lrkr2S7LVy5cqNrxYAAACAjbbFhFKttUtba2e11ta21q5srb0syQ+S/Pq4ydVJdpna7W5J1sx4nitaa+e11s5bsaL3kloAAAAAJFtQKLUOtySp8d9nJdmzqu480b/P2A4AAADA7UjXUKqqtq+qHZPsMD7fcXxUVT26qvaoqu2q6i5V9cok90xy6rj76UkuSvKaqrpTVT0kyXMyLHYOAAAAwO1I75FSv5vk+gxB0/bjv6/PcFe9vZN8JsM0vQuT7J/k11prFydJa+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+V1VrqmrtIv0HVdW3qur6qjqnqv7LVP8eVfXpqrq2qi6pqhf3qx4AAACAeek9UuqHSY5J8sLpjqr6mSQfTvLaJLuMP0+uqgeM/dsn+ViSf07yH5I8Psl/r6on9ygcAAAAgPnpGkq11k5trb0/yYWLdD89yddaa+9prd3YWntvkjPH9iR5VJL7J3lZa+261tqZSY5LcsQsNVTVblW1Z1XtuXbtTwzWAgAAAKCDLWlNqb2TfG2q7cyxfaH/vNbaNevoX6rnJVmVZNXq1as3pk4AAAAANtGWFErdNclVU21XJtl5if1L9dYkeyXZa+XKlbPWCAAAAMAcbEmh1NUZ1pKadLcka5bYvySttStaa+e11s5bsWLFRhUKAAAAwKbZkkKps5I8dKptn7F9oX/PqrrzOvoBAAAAuJ3oGkpV1fZVtWOSHcbnO46PSnJCkv2q6qlVdYeqemqSfZP87bj76UkuSvKaqrpTVT0kyXMyLHYOAAAAwO1I7/lrv5vknRPPrx9/7t5au6CqDknyhiT/J8Md+p7QWvvXJGmt3VxVj8sQQl2RYT2po1prJ/YqHgAAAID56BpKtdbeleRd6+k/Jckp6+k/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/2fvvsNkqcv0jd8P5xBUMggYAEHBrCgsoqIgiotx3QUVQVAQMKxpjSvyM2JYw4pZwUCSFRF1TQi6igqKroiyiGRBRHIOkt/fH1Xj6dNnQs8JXd1z7s919TVdYXqemeruqXr7GyQNnUUpSZIkSZIkDd38rgNI0nSe+Mkndh1hzjv5NScvs8f+6ZO3W2aPrcZ2P/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+4orrlgqgSVJkiRJkjQ7o1aU+iTwEGBdmtZP2wGH9GxfDbi+73uuA2bTfe+TwIOBB6+33nqLn1SSJEmSJEmLbaSKUlV1alVdXlV3V9UfgH8DdkmycrvLjcAafd+2JnDDLH7G1VV1TlWdM3/+/KUTXJIkSZIkSbMy6lWZu9uvab/+HnjsxMYkAbYAvjHkXJIkzWmfeuN3uo6wXHj1R5/TdQRJkqTOjFRLqSS7Jlmzvb8Z8FHg21V1a7vLIcC/JHlqkpWANwKrAN/sJLAkSZIkSZIWy0gVpYBXABckuRk4ATgF2GtiY1WdBLyKpjh1PfAC4JlVNXD3PUmSJEmSJHVvpLrvVdX2A+xzOHD4sk8jSZIkSZKkZWWkilKSJElacu978S5dR5jz3n7k17uOIEnS2Bu17nuSJEmSJElaDliUkiRJkiRJ0tDZfU+SJEkaEX9834+7jrBceOjbd+g6giQJW0pJkiRJkiSpAxalJEmSJEmSNHQWpSRJkiRJkjR0FqUkSZIkSZI0dBalJEmSJEmSNHQWpSRJkiRJkjR0FqUkSZIkSZI0dBalJEmSJEmSNHQWpSRJkiRJkjR0FqUkSZIkSZI0dBalJEmSJEmSNHQWpSRJkiRJkjR0FqUkSZIkSZI0dBalJEmSJEmSNHTzuw4gSZIkSXPBu971rq4jzHn+jaW5xZZSkiRJkiRJGjqLUpIkSZIkSRo6i1KSJEmSJEkaOotSkiRJkiRJGjqLUpIkSZIkSRo6i1KSJEmSJEkaOotSkiRJkiRJGjqLUpIkSZIkSRo6i1KSJEmSJEkaOotSkiRJkiRJGjqLUpIkSZIkSRo6i1KSJEmSJEkaOotSkiRJkiRJGjqLUpIkSZIkSRo6i1KSJEmSJEkauvldB5AkSZIkqWtfO2brriPMeS94/q+7jqARY0spSZIkSZIkDZ1FKUmSJEmSJA2dRSlJkiRJkiQNnUUpSZIkSZIkDZ1FKUmSJEmSJA2dRSlJkiRJkiQNnUUpSZIkSZIkDZ1FKUmSJEmSJA2dRSlJkiRJkiQNnUUpSZIkSZIkDZ1FKUmSJEmSJA2dRSlJkiRJkiQN3fyuA0iSJEmSJC2uR3/9+K4jLBd+v8s/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/AY8D7t+uO6K7OJIkSZIkSZqtcSxK7Qf8R1VdUFXXA28BdkrygEG+Ock6STZPsvmdd965DGNKkiRJkiRpKqmqrjMMLMkawHXAY6rqdz3rrwf2qKpvD/AY7wLe2S7eAvxxGUTt2jxgfeBy4K6Os2j2PH7jzeM3vjx2483jN748duPN4zfePH7jy2M33paH43dVVe00007jVpTaEPgzsGlV/aln/UXA26vqyAEeYx1gnXbx6qq6epmE7VCSzYGzgQdX1Tld59HsePzGm8dvfHnsxpvHb3x57Mabx2+8efzGl8duvHn8FpjfdYBZurH9ukbf+jWBGwZ5gLYINecKUZIkSZIkSeNkrMaUqqrraFpKPXZiXZJNgdWB07vKJUmSJEmSpNkZq6JU62DgrUk2SbI68B/A8VV1YbexRsrVwLuxRdi48viNN4/f+PLYjTeP3/jy2I03j9948/iNL4/dePP4tcZqTCmAJPNoClEvBVYGfgjsV1VXdZlLkiRJkiRJgxu7opQkSZIkSZLG3zh235MkSZIkSdKYsyglSZIkSZKkobMoJUmSJEmSpKGzKCVJkiRJkqShsyglSZIkSZKkobMoJUmSJEmSpKGzKCVJkiRJkqShsyglSRKQZPUkWyRZpesskiRJmps851yYRakxl+RJSbbqWb5fkh8luSrJN5Ks2WU+zV6S7ZO8Psk/dJ1FmquS/GuS5/UsbwtcBPwWuCjJozoLp4EkuVeStyU5NskJvbeus2lqSeYnWbFv3UuTHJTkX7rKpcF4/MZfknlJtu4/jhptSbZLsnXP8v2TnJjkuiTfTrJ2l/k0Nc85Z2ZRavy9D1inZ/mTwHrAgcDG7VeNqCSHJNm3Z3lf4MfAAcAvet/ANPqS3DfJNl3n0ED2ozkhmPAx4AfAo4DvAu/pIpRm5UvAXsD5wMl9N42uo2mOGwBJDgAOBrYFvpLkZV0F00A8fmOuqu4CfgLc2XUWzcqBQG9jg0+1ywcAGwDv7SKUBuI55wxSVV1n0BJIciXwgKq6Ock9gWuAJ1bVqUk2B46vqk26TampJDkP2LGq/tQuXwR8qqo+nOSVwO5VtW2nITWjJOsBRwE7ALdU1apJXghsV1Wv6jadJpPkGmC9qrozyb2BS4GNq+qSJOsCp1fVfbtNqekkuRbYvKqu7DqLBtf+n3t8Vf21Xb4ceHNVHZ5kZ2D/qtqy05Caksdvbkjyv8Dzq+rCrrNoMFNc8z2+qk5Lshlwgtd8o8lzzpnZUmr8rVRVN7f3HwPcXFWnAlTVOSzcikqj5949BalNgfsCn2u3fQl4cFfBNCufAP4E3Bu4o133Y+DpnSXSTALc1d7fErikqi4BqKqrgNW6CqaBXQ3c1HUIzdpaPQWNhwJrAF9rt30LeEBHuTQYj9/ccATwrSS7J9k2yRMmbl0H05R6r/keS3PNdxpAVZ2L13yjzHPOGViUGn9XtNVxaJpOnzKxIcnqwO2dpNKgbkuycnt/K+DsqrqxXb4DWHnyb9OIeQrwmqq6GiiAtvXGvTtNpemcBzytvb8T8LOJDUk2AG6c7Js0UvYHPuE4GmPn5iSrtve3As6oqlvb5QDzu4mlAXn85oaDaLoOHUHz/++k9vbzLkNpWpe3vWCgueb75cSG9prvtk5SaRCec87Afxzj70jg2CTfpumv+oaebY8HzukklQb1G+A1ST4F7An8sGfbpoDdUsbDbfS9n7YXytd0E0cD+BDNe+eZNJ84btezbSfgtE5SaTa+AswD9k5yV++Gqlqpm0gawM+B9yb5PPBymnE1JjyYpluDRpfHbw6oKhsmjJ8jgG8m+Q6wD/Danm1PwGu+UeY55wwcU2rMJVkBeDtNAepnVfXBnm1vBG6sqoO7yqfpJdmCphC1NnA58Liqurjdtj/wsKp6cYcRNYAkX6Bplvtq4PKqWjvJJ4AVqurV3abTVNpuCtsAJ1fVr3rW/xNwdVWd1Fk4zSjJdlNtq6qfDjOLBpdkE+D7NAWMM4Dtq+qadtv7acbd2KfDiJqGx29uSRJgg6qymDji2mP17yy45vtIz7Z/A26oqi92lU/T85xzehalpI4luRfNyd05VXVTz/oH0xQV/9pZOA2kbRX1LZpPP1ahGefmd8Dzquq6LrNJ0ihKsvZEMaNn3ZrA7VV1S0exNCCP33hru2B+HNgduKuq7tXO+Pzoqnp3t+kkLW8sSo25JDOO1G9RQxqOJFvRDPJ6EfCb8g12ZCXZc6Z9qurwYWTR4mtn+9oH2BC4GPhCVR3bbSpJGm1t98v7Ae8EflRVayW5H/DDqnpYt+k0mSQbzbRPVf15GFk0O55zzsyi1JjrG0cj7dfqWa6qmjfcVBpUki/NtE9V7T2MLNLyJMndwCXA31jw3tmrqmrzSdZrRCTZD/gA8HngfOCBNGMrHlBVn5vue9WdJD+eaZ+q2mEYWTR7Hr+5IcklNENEXJ/kmqpau11/XVWt2XE8TWKKaz5orvu85hthnnPOzIHOx9+NNE/yg4HvsGC6SY2HlwJnAr9g8jcpjYG2C+ZraWYiWmha16p6eiehNJPjga1pul0eUlWnd5xHs/d64Jl9YzN8CzgMsCg1uran+b/3DZwtahxtj8dvLgjNBfKCFU2Xvpsm310j4HqaiQQOBv6bZpZujQfPOWdgS6kxl+QewAuAfYFNgENpui/8qctcGkyStwIvozmxOwQ4oqqu7TaVZivJ0cBjaP7Z3Ny7zbEZRleSDWlef3uz4ETvq1V187TfqJGQ5Dpg7aq6u2fdPOCqqlqru2SaTpIX0nS53IJmNqlDquqP3abSoDx+c0OSY4AzqurdEy2lkryNpvXUHl3n06KSrAzsQnPN92DgcJrX33mdBtNAPOecnkWpOSTJw2jeqHajGWR5v6q6qNtUGkSS7WmO3TNoZrX5fFX9vNNQGliSa4HNq+rKrrNo9tpZTJ9B8xrcHnhKVS330/OOuiSnAJ/pHYchyYuB11TV47pLpkG0s7jtQ9Ni+E803TCPrqrbu8ylwXj8xlt7gTzRFXNj4GxgReCpVXVJZ8E0kCSb05yz7AH8AXhZVV3YaSgNxHPOya3QdQAtPVV1JvAZ4GvAU2kGMNQYqKoTq2p34EHAn4GfJHlKx7E0uKuxyfs4uxfNSfnGwDX0dWnQyHor8LkkP09yWJKf0VwYv6XjXBpAVf2pqt4ObAT8D/BlYNtuU2lQHr/xVlUXA48A3gbsD7wHeIwFqfFQVecAXwKOBbYD7tNtIs2C55yTsCg1ByRZKcluSU4EfgbcAjy0qn7RbTLNRpKnAp8FXgkcSTNmg8bD/sAnkqzddRANLsnjk3yZphC8PfDWqtq0qs7qNpkGUVU/BR5O07r0ZuA44OHteo24JPdM8jKaMRX3Ag4ETu02lQbl8Rt/VXVbVX29qj5SVcdUlRfHIy7JKkn2THIS8CPgOmCzqvplx9E0A885p2f3vTGX5CBgd5oTgUOA/66qO7tNpUEl2YDmZO5lNIPWfwE4sqqu7zSYZiXJHcA8mhlQFppsoKpW6iSUppXk/2i6KnwBOLSqruo4krRcSLIVTbeFXWg+SPsCcFzv2GAaXR6/uSFJgF2ZfIKW/ToJpWkl+RTNMTuF5prvu1XlBFdjwHPOmVmUGnPtFJNnAxfSXBAvoqqeOcxMGlyS24Bzad6kfj3ZPrZ4G31Jtptqm602RlP73jlxMjfVe6cFxRGT5PlVdUx7f7ep9quqo4aXSrPRvvbOpJmY5a+T7ePxG10ev7khyeeA59N0veyfoGWvTkJpWu1r7xzgYqY+b3HG5xHkOefMLEqNuSTvnWmfqvp/w8ii2WvfpKZTVTVvKGGk5ch0hcQJFhRHT5IzquoR7f2pZpmtqtp0iLE0C0kuZIqT8pbHb4R5/OaGJFcDW1fV+V1n0WCSvHOmfZzxeTR5zjkzi1KStBQk2ZlmJqINaT7F+kJVHdttKkmSpIUluRjYtKru6DqLJDnQuSQtoST7AQcDpwEfa79+PskrOg0mzWFJ3j7F+rcNO4skjZkPAe9ox5aSpE7ZUkqSllCSM4G9qupXPeu2Bg6rqod2l0yau5LcUFWrT7L+mqpyJkxJ6pHkXBbuevkAmhm7r+jdr6o2H2IsSWJ+1wEkaQ64L/C/fetOBTboIIs0pyW5b3t3hST3AXo/6d8MuG34qSRp5B3YdQBJmoxFKUlacmcBLwYO71n3IppZUiQtXX9hwaf9f+lZH5rZbZzcQ5L6VNVhE/eTPKCqLuzfJ8nGQw0lSdh9b85Ishpwe1Xd1vYP3x24s6q+2nE0ac5rZ9U4jqZ11AXApsBjgWcu77NpjLokTwT+UlUXJVmPZpyNO4F/r6qruk2nybQXTQF+Bzy6Z9PdwJVVdWsnwbREkqwC3F1Vt3edRbPn8Rsvdn8eX0nWoLnm+1uSFYA9ac5bvlJe2I80zzmn5kDnc8f3gS3a++8EPgJ8OIlNdcdAkn9NskV7f8skFyU5L8lWXWfTzNrC08NoXoc3t18fbkFqLHwWWLG9/x/A/YD1gU93lkjTqqqLqurCqlqzvT9xu9iC1PhIcmA79h5JdgSuAa5J8vRuk2kQHr+xt8gA50lWZOExpzSavgc8sr3/LuD9wPvam0ab55xTsKXUHJHkKmD9qroryXnAPwM3AD+rKpvijrgkFwCPq6orkxwHnA7cCOxYVdt1m05TSbLnTPtU1eEz7aPuJLm2qtZqW5heATycZuDXC6pqvW7TaTpJvggc3lv8bVstvriq9u0umQbRTkn/8Kq6IcnPgGNozlteXVX/0G06zcTjN56S/JCm8LQ9cGLf5o2Ai6tqxyHH0iwkuRpYr73mOx94Ls1r7+Sq2qjbdJqO55xTsyg1RyS5rqrWTLIR8Iuqun+7ftLmuRotSa6vqjWSrEzzJrU+cAdNVxSbUY+odiabyRRwb2D1qpo3xEiapbagvyHwUJrZEh/ZNoe/vqpW6zadppPkCmDDqrqtZ90qwEVVtX53yTSInv979wL+CqxTVXdOnLR3nU/T8/iNpyTvbO/uT9PCZsLdwGXAMVV13dCDaWA913wbAydV1Ybteq/5RpznnFNzoPO54w9J3kbzKccPAZJsANzUaSoN6qZ2RqlHAqdX1a1JVgIsaIywqtqsf12StYF3APsBhy3yTRo1Pwa+BqwDfKtdtznNyblG2zyaC6ledwErdZBFs3d1kocAjwB+1RY07tF1KA3M4zeGqurdAEn+BlwNrAdcCfywqi7qMpsG9n9JDqC55jsBoJ2J1mu+0ec55xQsSs0dr6Hpp3obzYB3ADvRPPk1+g4FfgWsTPPpFcA/AOd1FUiz047F8G37vIQAACAASURBVDqa4/drYJuqOr3bVBrAfsCbgdtpBpwEeBDwqc4SaVB/AHYFjuhZ9wLgzG7iaJYOopkcAprJWQCeDPyxmziaJY/fmGpbSx1AM67UVcC6wN1JPlhV7+g0nAbxGpoxiG4HXtqu25G2QKWR5jnnFOy+J42IdqDQ2yfGR2kHOV+tqn7SbTLNJMmuwAdoxgF7S1X9oONI0pzXjh/1A+DbwDnAZjRjazyzqk7sMJoGlGQzmpmC/9Qubw6sVFVndJtMg/D4jZ92LMyDgH8DjqqqO9oP1V4EfAx4Q1XZylvSUFmUmkPaPqmb0oxl8/dZNarqF52FkuawJNvSzHR5f5oue4dWVX93Io24tgvK9iz63vmerjJpMEkeBbwceABwIfB5WyhK0uSS/C/woao6ZpJtuwBvq6oth59Ms5FkHs0HMf3nLT/rLJQG4jnn5CxKzRFJtgCOBTahGWQ57VccaHn0tbMw7AM8lUXfpHboKpeml+RumqbvhwA3T7ZPVb1/svUaDUleRNN99nTgUe3XR9PMXPq0DqNJc1o7/tABTP5/b9OucmkwHr/xlOQGmpnbbp1k2yo0E+ws1wMuj7okjwW+QTOmVO81311V5ZiKI8xzzqmt0HUALTUfB74HrE0zLehawBdY0M9fo+19wHuBi4FtaMZpeBjwuy5DaUY/oxnX5gk0/fn7b8v1P5gx8XZgj3YK81var68AftttLA0iybZJDk7ynXZ5yyRP7jqXBvIx4Hk0Y4KtD3yUZlzML3UZSgPz+I2nu4GpBqS/B4tOHqHRcxDwTWANmmu+1YHPs2B8KY0uzzmnYEupOSLJtcAGVXVbz1ShqwG/nWyGMI2WJBcC/1RVv5+YTjnJNjTjE/1Lx/GkOav91HiNqqqe19584OKquk/X+TS1JLvRDA56JPCSdnr6xwL/WVXbdxpOM0pyCfCkqrqg57zlYcAnq+qpXefT9Dx+4ynJccDJVXXgJNv2B7arqn8cfjINaoprvlWB31XVg7rOp6l5zjk1Z9+bO+7ouX99knsD1wPL9RN8jKxdVb9v79+VZF5VnZLkKZ2mkua+62g+bbwOuDzJQ2mmyb5Xp6k0iLcDT6+q3yTZo113BvDwDjNpcKtW1QXt/duTrFRVZyb5h05TaVAev/H0HuDHSR4AfAW4BLgfsBvwYprumBpt/dd869Fc823QUR4NznPOKViUmjt+S/OP5Ps0XYoOA26hOUHX6LskyUZV9WfgAuAZSa5i4X88kpa+HwH/DHwZ+Fq7fAdwXJehNJD7VtVv2vsTzb7vBBxHcTz8KclDq+qPwFnA3kmuo7m40ujz+I2hqvplkn+iaWW6NwvGJLoA+GcnRxoLp9IMEfFd4ESaLrS30IxPpNHmOecU7L43RyTZEFihqi5qW0l9CFgN+H/tCYNGWJLX0jTd/GY7CN4RNCcJ75ysibWkpa+dcGA3mvfOw6rqbx1H0jSS/AZ4bVX9Isk1VbV2OyPmh6vq8V3n0/SSvBC4rqqOT7IjzRgpKwOvrKovdJtOM/H4jb8kE7O3XVlV53adR4NJcj+aa76Lk6wDfJDmvOWdVXV2t+k0KM85F2ZRShpBSe5P0zT+rK6zSNIoSvI8mpkvPw68FXgX8Hpgv6pa7j91HDdJVgRWqqpJZzLVaPP4SZIWl0WpOSTJfWmmlVxoKteq+lo3iSRpNLUDuk6rqt4/jCxafG0LjdcCmwAXAQdV1Q+7TSVJ0rLT9pDZgkWv+Y7qJpEG0baO2hXYikWP3X6dhBoRFqXmiCQvAz4D3NzeJlRVbdRNKg0qyfo0g09O9ia1eSehpDksyU/6Vj0ROLlnuapqhyFGkpYrSTYHPsnk//dW6iSUBubxk7qRZD+aMcGuY9Frvk27SaVBJPkc8Hzgf1j42FFVe3USakRYlJojkvwZeGNVHdN1Fs1ekh8AqwJHseib1GGdhJKWIxNT83adQ7OTZBVgMxa9KHaw3hGX5BfAX4BDWfT/3k+7yKTBefykbiS5mGY8xW92nUWzk+RqYOuqOr/rLKPGotQc4QXVeEtyPXC/qrqp6yzS8mhioOyuc2hwSZ5LM9PsGn2bqqqcgW/EJbkBWKeqnGV2DHn8pG54zTe+2oLipr5vLmqFrgNoqTk2yU5dh9Bi+wuwYtchJGmMfBR4N82kECv03CxIjYezgPW6DqHF5vGTunFMkmd1HUKL5UPAO9qxpdTDllJjLMlnehZXAV4A/BC4tHe/qnrVMHNpMO3A9BN2oDl+7wIu692vqv46xFjScsmWUuMnyQ1VtXrXOTS4JE/oWXw08BKak/T+/3t2vxxBHj+pG0kO7llcBdgZ+DGLXvMt14Nlj6Ik5wK9BZcHALcAV/Tut7yPITy/6wBaIqv1LX9zivUaTX9hwZvURMX82X3rCvBTf2kpm2T2vVX61zn73sg7Ick2VXVK10E0sJMmWff1vmX/740uj5/Ujd7eFHcBX5tkvUbTgV0HGAe2lJI6kmTjQfarqouWdRZpeTPJ7Hv9nH1vxCX5CLAncDSLflpsQVGSJGkMWJSSJEljZ5rCogVFSZKkMWFRSpIkSZIkSUPn7HuSJEmSJEkaOotSkiRp7CTZPMnxSa5OcnvvretskiRJGoyz70mSpHF0KM0spnsAN3cbRbOVZI+qOmKS9btX1Ve6yCRJ0rKS5MlTbLoNuKiqLhtmnlHimFJjLMkdNFPvTquqVhpCHC2hJC8GXgKsX1WPat+41q2qb3QcTZJGTpIbgHWq6o6us2j2ktxQVatPsv6aqlq7i0waXJJ5wNtozlvWq6o1kvwjsElVfa7bdNLckuRuBrvmmzeEOFpM7bX7CkB6Vvce158Cu1fVQjMKLw/svjfengbs2N7eAvwJeC3wHOB1wPnAmztLp4EleQPwbuA4YKN29ZU0x1WStKizgPW6DqHFlkVWJA8A7hx6Ei2O9wLPBd7Kgouqc4CXd5ZImrueBDy5vb2BBa+1pwOvoPl/+G+dpdOg9gaOAR4ErNh+PRp4GfAw4G/AQZ2l65AtpeaIJKcCL6yq83rWbQZ8taq27C6ZBpHkXOBZVXVOkmuraq32U8jLq2rdrvNJ0qhJ8kqaVhofAhZq8l5Vv+gklGbU08p7HnBX3+Z5wGeq6jVDD6ZZSXIh8PiqunSidVuSANdU1Vodx5PmrCSnAbtU1fk96x4IfL2qHtNdMs0kyZ+AR1bVTT3rVgNOr6pNkqwP/L6qNugsZEccU2ru2Az4c9+6P9NUYDX61q6qc9r7E5XiMEBTXUlaTn26/fr1vvUTBQ+NpqfR/H/7PvCMnvV3A5dV1bmdpNJs3Qu4om/dSsCtHWSRlicPBC7uW3cJsGkHWTQ7qwMrAzf1rFsZWKO9fyVwz2GHGgV235s7TgM+mGRlgCQrAe8Hft9pKg3qzCTP7lu3Ex4/SZpUVa0wxc2C1Airqp9W1YnAA9v7E7efW5AaK6cCe/Wt2w34dQdZpOXJqcBHkqwC0H79IM21oEbb94BvJtkuySZJtqf5YO277fbHARd1Fa5Ldt+bI5JsTvOEvi9wObA+cCnwnKo6q8tsmlmSJ9G8UX0NeBHwJWBX4NlV9asus0nSqEuyblVd1XUOzU6SDYEtgNV611fVUd0k0qCSPAI4EfgdsC3wQ2Ar4Cmed0rLTpIHAd8BHkDTWnE9mkLGc3t6XWgEJVkV+ARNAX8l4HbgKOC1VXVTO67iParqj52F7IhFqTkkyXzgicD9aJpxnlxVDhg6JpI8nGawwk1o/rl8pqr+0G0qSRpN7afDH6FprbEKTbehLwFvriq7EI24JPsBnwKuA27u2VRVZTeUMZDk3sCeLDhvObyqLu82lTT3tePObsOCa75Tqqp/jD6NqHb8vXsDV5bFGMCilCRJGkNJPkbzQcwBNLPNPhB4D/DLqnIWohGX5GKaT4e/2XUWSZLUHYtSc0SSewCvpmk63d8M/pmdhNLAkpxH8wn/oVX1167zSNKoS3IRsE1VXdqz7r40nxhv1F0yDWJiptmuc2jxJPlXmhb5v0uyJXAscCewa1X9ptt00tyS5OBB9quq/ZZ1Fi2+dridTzL59fpKnYQaEc6+N3d8meYJ/m0Wbgav8fA+mqnN35Xkf2gKVN+qqju6jSVJI+uewLV9664F7tFBFs3eMUmeVVXf6zqIFssbacbBBDgQOBq4EfgosF1XoaQ5asWuA2ipOBT4C7AHXq8vxJZSc0SSa4GH2Jd/vCV5IPBSmjerVYGvVNXrOg0lSSMoybeAvwJvqKpb2zGmPgpsWFXP7TadZpLkcGBn4Mc0E7P8nZ/2j74k11fVGu2sz1fQTLBzB80YKWt3m06SRk+SG4B1bHSwqBW6DqCl5hrg+q5DaMlU1flV9f9oBi/8FU2XTEnSol4LPAm4tu3Kdy3wZOA1nabSoO6iaWlzFU0rgN6bRt9NbXfZ7YHT28kF5rU3SdKizqKZLVF97L43dxwAHJTkrVVlcWoMtTNpPJtmJqmdgFOBl3caSpJGVFX9OckWwNbAhsDFwK+dgWg8VNVeXWfQEjmU5sOzlYH923X/AJzXVSBprkpyWlU9pr1/LjBpV6eq2nyowTRbXwaOTfIh4LLeDVX1i24ijQa7780RSf4GTAyQdlvvtqq65/ATaTaS/CewO3A7cCTw5ao6p9tUkjR6kswH7lNVF0+ybUPg0qq6c/jJNFtJ1gCeBdy/qj6UZANgBSf8GA9JdgRur6qftstbAatV1U+6TSbNLUl2q6qj2vsvmWq/qjpseKk0W0nunmJTVdVy3crUotQckeSpU22rqv8ZZhbNXpJjaAY3P76qpnrDkqTlXpI3Ao+sqpdOsu1LwP9V1ceGHkyzkuSxwPE040ltUlWrJXk68PKq2rnbdJIkaVgsSkmSpLGR5FTgxVX1x0m2PYRmgogth59Ms5Hk58CXqurLSa6tqrWSrAqcXVX36zqfppfkh0zdhejpQ44jLVfaiT02A1brXb+8dwHT+HJMqTkkya7AS4D1q+qxSZ5EM8L/tzqOpkkkeVNVfaS9v/9U+1XV+4eXSpJG3saTFaQAquqsJBsPO5AWy8NpxiWCtrhRVTcluVdniTQbJ/Ut3xfYhQXHVNIykOS5wGHAGn2bCicaGDlJPlFVr23vHzzVfsv7rLMWpeaIJK8DXg98Fnh7u/pq4EOARanRtAPwkfb+jlPsU4BFKUlaYKUka0w2qUc7RtFKk3yPRs+VwEbARRMrkjwIuKSzRBpYVb27f12SI3D2S2lZ+yjwbuDgqrql6zCa0YpT3FcPu+/NEUnOAZ5TVWf3NIOfB1xRVet0nU+SpKWh7fZ1SFUdPsm2PYH9qmrb4SfTbLQthJ8DvBn4DvA0moutb1XVQV1m0+JJEuC6qupvwSFpKUlyQ1Wt3nUOaWlaoesAWmrWraqz2/sTlcYADpo9BqZqzpnks8POIkkj7pPAQUl2b2fiI8n8JLsD/wl8vNN0GtR/AD8Bvk/TDeUnwM+BT3QZSosnyYrAK4Crus4izXEnJNmm6xDS0mRLqTkiyUnA+6vq+0muqaq1kzwTeFNV7dB1Pk1vqk89klxtSzdJWliSdwIHtItXAevSfCBzYFW9p7NgGkjboubewFVVdXeSdavKYsYYSXIHCw90Pg+4Cdirqr7RTSppbuobe3ZtYE/gaJrZS//OcWhHT5JzmWJSiF5VtfkQ4owsi1JzRJLtaJq/HwXsARwM7A48z5kYRleSJ7R3T6AZVyo9mzcD3ltVGw09mCSNuHZA86fTFDeuBE6oqoum/y6NgiQrADcDq1XVnV3n0ey15529bqKZOfGmLvJIc1mSnwywW9kQYfQkeckg+1XVYcs6yyizKDWHJHkk8CpgE5qBQz9dVad3m0rTSTLRvbJYuCBVNJ9+vH15f5OSJM09Sf4AbF9VV3adRZIkdceilDQCkvyuqrboOockScOQZG/gRcC7aD5I+/sYmFX1145iaRaS7AzsA2wIXAx8oaqO7TaVNDclWR/Yrqq+Nsm25wM/raorhp9Ms5FkI2A34P7AX4D/spW3RamxlmTLqjq1vb/1VPtV1a+Hl0qSJGl6PS2FYeEJWqqq5nUQSbOQZD/gA8DngfOBBwL7AQdU1ee6zCbNRUn+E7i6qt43ybZ/B+5dVW8cfjINKslOwDeB3wAXAg8AtgL+uap+0F2y7lmUGmNJbqyq1dr7U82y58ndmEiyI/BUmvFR/t6Vr6r27iyUJEnLQDsm2KT81Hj0JTmTZlDzX/Ws2xo4rKoe2l0yaW5KchZNS6nLJ9m2HvDzqnrw8JNpUEn+D/hAVR3Vs+5FNMX8h3eXrHsWpcZYkhWq6u72/pSFp6q6a3iptDiSvI7mE8fvAc8Gvgs8A/hGVe3ZZTZJkqReSa4D1p44D23XzaOZUXGt7pJJc1OS66pqzWm2X19Vawwzk2YnyY3AGn3vmysA1080NFlerdB1AC2+noLUfOAbwIpVdVf/rduUGtCrgWdW1fOBW9uvLwTu6DaWJI2uJDsnOS7JGe3XnbvOpMEl2THJB5N8McmXJm5d59JAzgJe3LfuRcA5HWSRlge3J7nPZBva9V4zjL4Tge371m0H/HToSUbM/K4DaMlV1Z1JtgGcVnl8bVBVJ7b3J5ovfh84DHhZJ4kkaYT1jWnzdZoxbT6f5N6OaTP6pmsh3GUuDeytwHFJ9gUuoJn5eUvgmZ2mkuauk4HXAPtPsu1fgZ8PN44GkaT3eJ0HfDPJt1gwptTzgC8OP9losfveHNEOfndBVX2q6yyavSTnA0+oqsuTnA7sC1wF/G9Vrd1tOkkaPY5pM96SnAvsW1UnJrm2qtZK8izgX6rKD2PGQJJNgF1ZMPvef1XVhZ2GkuaoJFvRFJ6OBP4LuAS4H00Lxd2Bbavqt90l1GSS/GSA3aqqdljmYUaYRak5IsnxwFNoPq26kIWnVvZTqxGX5H3AH6rqqCSvBT5I0/LtiKr6127TSdLocUyb8dY3Wcs1VbV2kgBXVtW6HceTpJHTTor0aeBBND0rQtP65lVV9aMus0lLwu57c8ev25vGUFW9vef+J5KcCqwGHN9dKkkaaRNj2hzes84xbcbHFUnWb2eS+kuSx9G0EHa80zGR5IXAXsD9gb8Ah1bVV7tNJc1dVfVDYPMkm9HM1n1lVZ3bcSxpidlSSpIkjZ0k2wHHAafSN6ZNVS33g4aOOlsIj7ckbwXeABzMgrFR9gU+VlX/0V0ySRodSU6rqse0989lwdjBC6mqzYcabMRYlBpzSQ6uqv16lreuKltMjYEkBw+yX+/xlSQt4Jg2c0eSJwCrA8eXJ6cjL8mfgef1jmGT5DHAt6tqw+6SSdLoSLJbVR3V3n/JVPtV1WHDSzV6LEqNuSQ3VNXqPcvXODD2eEjy5UH2q6q9lnUWSZKGJcmDgEcCv6+qC7rOo9lLchXNzMF39qybD1zmmGCSpNmwKDXmegcKbZevdYBXSdJclWTPmfapqsNn2kfdSPIvwNHAPOB2mtn2vt9tKs1WO+vzpVX14Z51bwLuU1Vv7C6ZJI2WtmCfqrqjZ91LgS2An1XVN7rKNiosSo05W0rNHe2sUY8DNqyqo5Pck2aK0L91HE2SRkY7JsNkimbg19Wrat4QI2kWkvyWZjrzzwCvBp5TVdt2m0qzleRHwJOBvwIXARsD96GZsr53BuindxJQkkZEkmNpuqYf3C4fALwDOB14OPDqqvpihxE7Z1FqzCW5FXhPz6oDgAN796mq9w81lGYtyQOB79Kc0M2vqlWTPA/Ypape3G06SRptSdamOcHbD/hqVe3dcSRNIcm1wDpVdXeSFYGLq2qDrnNpdpK8c5D9qurdyzqLJI2yJBcBj6+qv7bLlwNvrqrDk+wM7F9VW3YasmMWpcZckhOZYhT/VlXVDkOKo8WU5PvAr4D3AldX1VpJ1qQZb2PjbtNJ0mhqixqvA/YHfg28papO7zaVpmMLb0nS8qT3/16ShwKnAWtW1a1tT5krqmqdTkN2bH7XAbRkqmr7rjNoqdgaeG77yXEBVNV1bWFKktQnya7AB4Abgd2q6gcdR9JgVkqyf8/yKn3LtvAeYY6NIkmzdnOSVavqJmAr4IyqurXdFqzJsELXASQBcAOwUAEqyX2By7uJI0mjKcm2SU4BPkLTunQLC1Jj5RRgx57br/qWn9ZdNA3gaODvswK3Y6McDGwLfCXJy7oKJkkj6ufAe5M8BHg50HvO8mDg0k5SjRC770kjIMlHgM2BV9EMercZ8FngrKp6R5fZJGmUJLkbuAo4BLh5sn1saSMtG46NIkmzk2QT4Ps0BagzgO2r6pp22/uB9apqnw4jds6ilDQCktwD+CKwa7uqgKOAfXuad0rScs+xFKXuODaKJC2eJGtPFKN61q0J3F5Vt3QUayRYlJJGSJJ1gE2Ai6rqyq7zSJIkTUhyKbBZVd2UZA/gdVW1VbttPs1kLWt0GlKSNFYcU0oaIVV1dVX9ZqIglWTPrjNJkiS1HBtFkrRUWZSSOpZk0yT/kuQRPeuek+QM4D87jCZJktTrrcBOwJnA6ix8nrI7cFIXoSRJ48vue1KHkuxCM3bUfJoxUvYBdgCeRXOi9/GqurG7hJIkSQtzbBRJ0tJiUUrqUJLTgENpZpF6FfAemtkZ9q2qazuMJkmSJEnSMmVRSupQkmuBdarq7iQrAbe0y9d3HE2SJEmSpGXKMaWkbs2rqrsBqup24AYLUpIkSZKk5cH8rgNIy7mVkuzfs7xy3zJV9f4hZ5IkSZIkaZmz+57UoSQn0gxwPpWqqh2GFEeSJEmSpKGxKCVJkiRJkqShc0wpSZIkSZIkDZ1FKUmSJEmSJA2dRSlJkiRJkiQNnUUpSZJGTJJ3JTmv6xzLoyQPSVJJtuoww2VJ3tTVz9f0kuzUPkfW7TqLJEnjzqKUJEk9khya5Edd55hKku3bC+Lpbod2nXMqSZ6X5EdJrk1yS5Izk3wsyYZL+eccmeQHi/Gt5wL3AX63hD//FX3H5LIk/53koQN8+yOBzyzJz+9CGnsnOTnJDUluTPL7tsg6dgWcJPPbY7dr36Yf0zxHrl6GP3unzPw6/9wSPP517WO8aJJtx7XbDupZt3qSDyc5P8mtSa5K8sskL1vcDJIkgUUpSZLGzS9oLognbh8FLuxb97quwk0nyfuBY4BTgB2AhwCvBFYD/r3DaH9XVXdV1WVVdedSeLhbaI7HfYGdgQ2B45Pca7Kdk6zSZriyqm5ZCj9/Vtqi0sqL+73AEcDHgW8BjwceAbyFpsg2Z4oXVXV7+xxZllNYTxS+Jm6fAs7uW/eWJfwZfwb26V3RFod3AC7p2/cw4NnAq2letzsCXwLWXsIMkqTlnEUpSZJmIckaSb7YthS4tW0V8vi+fTZLcmxPa6DTkjyl3bZW24rnz0n+luScJG9OMtD/5J4L4suq6jLgJuCu3nVVdX37s+6f5L+SXNO2jDghySN6ct673X5xm+XsJK9vCwwT+3w1yXeTvDHJJW3rl8+0rUj+Lclf2t/z00nmT/N3eyLwNuBNVXVAVZ1WVX+uqp9W1T7AAYuRaf8klya5OcnRSdZst38Q2B34x55WJbu2296U5PT2ey5N8pUkG/Q89kLd93qWd05yfHs8z0vywsEOV11WVZdW1cnAm2kKUxOPfVmSdyb5QpJrge/0rP979712+R3tfje0ufdLco8khyS5vj0O+/X9zWf6XSda4+yU5BTgVuAF7d/9n/se61Htvo+c4nfdrf2bv7iqPlxVf6iqi6rq+KraGTi457FekeTcJLcnuSDJG/p+1mVJDkjy2fZ3uzTJB/qeA6e0z7kDk1yR5Or2b7FK32PtleQPaV6r57bPmXk921dO8r4kFya5Lc3r8l3t5r+0X/+r/d1v7fu7rdvzONu1mW5NcmWSz6Wn+NjznH1t+9y+PsnXk0xa1JnkdX4zcGff6/yG9rEfm+Qn7XG7Ns37yzpTHKdeRwBPSrJpz7q9gROAy3qyzweeBRxYVcdV1YXt6/eQqvrwAD9HkqQpWZSSJGl2vgw8BdgV2BI4n6b1y/oASe4DnAysCjyTprXIu3u+f2Xg/4DnAQ8D3gO8E9hraYZMsirwU+AOmpYPjwPOAn7Sc8F6D+BU4Lltlg+0t936Hu5JNK0jngq8BNiXpoDyKJoWEy+haXGxxzSR9gCuAz492caqunaWmZ4MPLb9+c8BtgY+3247EDgW+AkLWpV8q912N/B6muOyC7AZzcX5TD7YPv6jgO8Bh2f2XQ7/1n5dsWfdG2meQ1vTtEKZyuuB39P8zl8APgt8AziD5nn4eeCzSR7U8z2D/q4foXmOPgT4EU1rtn369tkXOKWq/m+KfHsAZ1TVf0+2ceL4JnkB8Emalj+PoPm7vj/J3n3f8gaarpRb0bSieyvw/L59Xkzzt3wS8FLgRcBrJzYmeVX7+O8GHgq8BngFbQG09RWa195b2n1eCFzabntM+/UVNM+hjSf73ZJsBPyA5lg8ts31TJpj1OtJNMdqJ5rn9xNpnquLrS3EngBcQ/Mc+qc2w38N8O2XAd+nbcWWpjC+N83z6+/aVoNXA89JssaS5JUkaRFV5c2bN2/evHlrb8ChwI+m2LYZUMA/9qxbEbgYeG+7fCDNRe09Z/EzPw78sGf5XcB5A37vpPvSdIs7D1ihZ11ouvq9eprH+zzwnZ7lr9K0GJnfs+5/2t9xxZ513wOOnOZxfwz8ajGPyWSZrgNW7Vn3XJoizEbt8pHADwZ47Me3x3Sddvkh7fJWfcuv6vmeVWiKfbtP87ivAG7qWV4fOB64Fli7XXcZ8N1JvvcymhZlvctf7VmeT9Oq6es96+YBNwD7zOJ33ald3qVvv22BO4H79/y+1wB7T/PYFwBHD/D3/g3w5b51BwHn9v2+X+vb5yTgkJ7lU4Bf9+1z5MTrqH2uXwbs2bfPXsDV7f1HtL//M6fIOr/dvmvf+om/27rt8kdo7PSTfgAABshJREFUXmvzevZ5Xvt8nPgbfpWmS1zva+bA3t97hr/bB2mKfv3r30RTMLpnz7pt2nxbTvN419EUQZ/V5prX/l5/bX/v3wAH9ez/9HbbncBpwOfoeR/05s2bN2/eFvdmSylJkgY3MUj1SRMrquoO4Fc0rXqgaaXwi5piTKAkK6Tprndami6AN9EUMCZthbEEtgIeANyQ5Kb259xI031sszbLvCRvS/K7nix7TZLlD7XwGEuXAWe2v3vvuvWmyZNpti3YafBMp1fVTT3LJ7c/4yEzPP5T0nRjvDjJjTQtg5jk8fudNnGnqm6lKdKsP8P33Kv9299M8/e5P00B6JqefX49w2NM+H3Pz59oudK77i7gSnqOwSx+14UyVNVJNK3qJlrv7UJTqDh6mnwDHV+a19BJfetOAjbNwuNZnda3zyUs+veebp/7t/c/N/H8b59LnwHWTrIWzWu1aIqsS+JhwC/bYzDhJJq/Se/A9mf0vWYm+50W52f/tu/95tfA7Sx4T5rOD2iKZ8+gaQ13aE0ynlpVnUDzvHkKTSusjYHjkhy+ZPElScs7i1KSJA3XG4D/R9N9aUdgC5ruMist5Z+zAs0Mclv03R7Mgi5Db6PptvSxniyHT5Lljr7lmmLddOcVZwObZ5pxp2aZqd9EUWTKwaeTPBA4DjiHppvWVizoEjbT48/294VmoPMtaLr8rVZVD6+q/gLIoAOaz+oYzPJ3nSzDwcDe7ThO+wBHVdXN0+Q7mxmKID1jQg0yQPggf+/p9pn4+goWfv4/kqYoe8Mssgxiaf1Oy+pnT/6NTSHtUJrukc8GvjjNvndU1c+r6kNV9Qya7pB7JHn04v58SZIsSkmSNLgz269PmFjRFlm2Bv7Qrvot8Pgk95jiMbYDjquqL1YzWPB5tC2XlrJT28e9pqrO67td2ZPl21V12DLOAk3XqjVpuhUuom25MptMj8zCs9hNdE07q12+naZLUq9taLpbvr6qflFVZwMbsOxU+/c+v69V1zAs6e96BE0rnlfSHJNDZtj/SOARSZ4z2cYka1VVAX+kGUup1xOB86vqtlnkm8nFwBXAZpM8/89rizG/pTkXfsoUj3FXe+t/HvU7E9gmC09W8ESa5+Mfl+i3mNmZwGP63m/+gabw+IfJv2URX6TJe1JVnT+Lnz3xWpuuhaQkSdOyKCVJ0qJWTbJF3+3BbYHkG8Cn265RD6Np5bQmCwbw/gzNBeGxSbZJsmmSf8r/b+/eQewowziMP38RSW9ARDBaeAsW2qhgBIWIIDZeCrVUQdBiTSGCwURQggaMFxBcEmIKLzEriAoWUQsRIhi8FAqKIImKkEYM9r4W73fYlbhsFs/u6ub5wRbLzJz5Zs4O7Ly8lzF9j84ouXEcf2mSp+km5NN2gH4pf2+c66Ik149JY5PzfQ9sTXJDksuS7KazSaZulITtBp5Psmes5cJx7lnms7dOd01nA68muXLc2xeBuar6eWz/Edicnp63Mck5dNbQWcC2JBcnuRN4fCWu9z/gX11rdWPyOTpj7auq+mKJQ16ny/sOJXkiyTVJNiXZmuQQMJkM+CydXfNwekrlA3Q20zPLu7wl1/8nsAN4ND058vIkm5PcnWTX2Ocb4B1gX5K7xn26LmOK4QiiHQNuSnJ+Fp9o9xJdFvtykiuS3Ez/Pb5WVb8scsy07KO/5wPjWdhCB5k+rKovT+cDquoYsJEeGHCKUVJ7JMn96Ul/m5LcAuwBTgCfTeNCJElnJoNSkiSd6lq6X83Cn0k/nfuAT4G36UyLS+iGvycAqupX5htFH6Yn7e1gvsTmKXoq3rv0y9y59EvtVI3MnC10cOIgHex5g+4FMxn3vpPuh/UB3ZNpA93AeEVU1WN0KdlVdGP07+gysT+AXctc0yf0vf14fNZR4MEF218Z2z+ney3dUVVH6fLJGTrDZGb8vu5M6Vr30gHWpbKkJgGcyfS7W+nv5VvgOXoq3d6x39xYyyNj+3Zge1XtX+ballRVs8xP5fsaOAJsA44v2O1eukfSC/Qz8hZ/zyiboZ+j43QPqH86z090T6arx3nepHs1PTS1i1lEVf1Ol7meRz8D74813LPMz/ltsT54dM+pj+gyzsP0fZqlm6FvWYMsQEnSOpL+H0KSJOn/IclBevLebWu9lvUsye10Gd8FVXVyrdcjSZLWn6WajUqSJOkMkmQDnS20E9hvQEqSJK0Uy/ckSZK00JPAD8BJuvRUkiRpRVi+J0mSJEmSpFVnppQkSZIkSZJWnUEpSZIkSZIkrTqDUpIkSZIkSVp1BqUkSZIkSZK06gxKSZIkSZIkadX9BWYtq97zo1oQAAAAAElFTkSuQmCC">
            <a:extLst>
              <a:ext uri="{FF2B5EF4-FFF2-40B4-BE49-F238E27FC236}">
                <a16:creationId xmlns:a16="http://schemas.microsoft.com/office/drawing/2014/main" id="{23E3C875-DA1F-4982-A334-2D91E52ECC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850856-CC4F-419D-872D-7FD6BEEF9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0"/>
            <a:ext cx="9601200" cy="6877981"/>
          </a:xfrm>
        </p:spPr>
      </p:pic>
    </p:spTree>
    <p:extLst>
      <p:ext uri="{BB962C8B-B14F-4D97-AF65-F5344CB8AC3E}">
        <p14:creationId xmlns:p14="http://schemas.microsoft.com/office/powerpoint/2010/main" val="1068916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C231C-50EF-41FB-9184-0F5EC5AF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7800" cy="1325563"/>
          </a:xfrm>
        </p:spPr>
        <p:txBody>
          <a:bodyPr/>
          <a:lstStyle/>
          <a:p>
            <a:r>
              <a:rPr lang="en-US" dirty="0"/>
              <a:t>Bike Teams</a:t>
            </a:r>
          </a:p>
        </p:txBody>
      </p:sp>
      <p:sp>
        <p:nvSpPr>
          <p:cNvPr id="12" name="AutoShape 2" descr="data:image/png;base64,iVBORw0KGgoAAAANSUhEUgAABKUAAAL8CAYAAAAx7AZOAAAABHNCSVQICAgIfAhkiAAAAAlwSFlzAAALEgAACxIB0t1+/AAAADl0RVh0U29mdHdhcmUAbWF0cGxvdGxpYiB2ZXJzaW9uIDIuMi4yLCBodHRwOi8vbWF0cGxvdGxpYi5vcmcvhp/UCwAAIABJREFUeJzs3Xm4pFV9J/DvD1pEVFBw2jVREgbULIigwUw0jJiRkGhGjLiEoGaiEhOXuGRiYow6Ex3BNQYEGUeDGzoiOiYKLiGiRtxQEA1NAIOgIQ0oNJtAw5k/3vdKUd7uvtVdfW7T/fk8Tz2365x3+VXVW1fvl3POW621AAAAAEBP2y13AQAAAABse4RSAAAAAHQnlAIAAACgO6EUAAAAAN0JpQAAAADoTigFAAAAQHdCKQC6q6pnVFWrqj2Wu5YFVXXAWNMB6+h/wNi/occ/9q1801TV7lX1tqq6oKp+VFVXV9WXqupPq+qum+mc96iqV1bVL27CMS6tqmPnWNOlE5/hzVX13ar6QFX9xyXuf2JVnTuverYEy3FtLIeq2m+8Hneeat9xvB7+tGMtk9fhuh4/msN53jwe6wdVdcdF+l84cb57TLTvVFUvq6pzquqaqrqyqr5dVe+oqp/a1LoA2PasWO4CAOB24t+SPGKq7YtJ3pXkuIm2Nb0K2lRVdWCSk5NckuQNSb6d5I5JfjnJC5PskuRlm+HU90jyl0nOT3L2Rh7j4CQ/nFtFg/+X5LVJtk/yoCSvSnJ6Vf1ca+0HG9j35UnuPOd6ls0yXhvLYb8M1+P/zm2/vzdk+M5/t2MtByfZYeL5/05yXZLnT7TdMqdz3ZRkpyS/meSkqb7Dk1yd5MfhY1VVko8leWiS1yX5apIdkzw4yZOT/EySi+dUGwDbCKEUACxBa+2GJGdMtg1/o+V7rbUzFt1pC1ZVK5P83yRfT3JQa+36ie5Tq+oNSR62LMUtQWvtzM1w2MsmPssvVNXFSU5J8pQkxyy2Q1XdsbV2Q2vt/M1Qz0ZZqGkT9r9dXxvz0lprmfrOdzjnba7rqromyTWb6XfMjRmu79/NRChVVT+XZJ8MgfszJrbfJ8mjkzyjtfa3E+1/l+TIqjIDA4CZ+R8PALZYVXVYVZ01Th26vKreXVX3XmS7Z1XVmVV1fVX9sKo+W1W/PNH/qrH/qvE4/1BV+3eo/8lV9eWqum6s68Squu/UNoeP9V42To/6WlU9bWqbhWlEfzFOnbq4qq6tqo9W1a5Vde+q+nBVramqi6rqj5dQ3hFJ7p7kD6dChyRJa21Na+0zEzW8tqq+MZ7jsqr6dFXtN1XnQWOdj6uq94zv91VV9bdVdbdxmwcm+edxl3dPTBF6yth/cFWdMk5juraqvllVz5/+g7empu9V1RHjcfatqg+O7+X3quoNVTU58mQWXxl/7jF1jkdU1clVdVWSz459t5m+V1UPHLf9vao6qqpWj+/dO8fP84Hje3hNVf3Lwuuf2v+9VfWv43V9QVW9tX5yitmJVXV+VT2qqs6oquuTvHo89henX9BEXU9fz+ue9dq431jrFeN39RtV9eSp8y7p85mo75njNXfp+N35SE1992vw3PEa+dH4Hh9XVbtMbXeHqnp5VZ1bVTeM1+/fV9XPVtURSd42bnrxxPV4r1rH9L3x+v5y3fr75qSq+tmpbc4YP4NfH9+P68Y6f2M97/vMquqQqvrq+Pp/OL6395/hECckObiqdptoe3qGEYxnTW276/jz0sUO1Fqb1wguALYhQikAtkhV9ewk784QYByS5E+TPDbJZ6vqLhPbvT7J25OcmeTQJIclOT3JT08c7r5J3pTkv2b4L/+rM0zL2ug1jZZQ/wuTvD/DaJMnJnlukn2TnFZVO01sunuSE5M8LcPrPDVDWPOMRQ77+0n2T/KcJH+c5DEZRjN8NMmXx/0/k+SNVfXoDZT4mCTfaa2ds8SXdK8kRyV5fJLfS3JVks/XEDJNOybDlKNDM0yL+u3xNSbJv2YYeZQkr8wwPeoRST41tv1MhtEbz0jyuCTvTfK/krxiiXW+L8k5SZ6QYerTi5K8eIn7Ttt9/HnlVPsHcut1uaG6/jJDwHNYkv+RYVTKMRlGpnx4PMaqJO+t265fdd8kFyZ5QZKDkrwmyW9kmGI47R4ZvisnJPn1JB8az7H/Itf4czJMe/zgempe8rUxhmSfS3Jgkj/J8L6fl+TEdQRfS/18/jLJfTJcBy9J8qsZrvVJb0ry5iQfz3BdvizJbyX5uxpDzKqqDO/zK5J8ZNzu2Rmmjt5r7DtyPN7jc+v1eMU6Xu9vZfi+XZ7h+n5ehu/152sYYTbpQeOxj8zwO+CKJB+eMTRapzH4OynJ98bjvzDD9MrPV9Wu69t3wicyXN9PHo+5XYbfRScssu3ZSX6U5C1VdWhNrDUFAButtebh4eHh4dH1keEPzZZkj3X0b5/k35OcNtX+K+N+zx+f75Hk5iRvnOHc22eYvr4qyVsm2g8Yj33ADMdqSf7nIu13S3JtkmOm2vdMsjbJEes43nZjbe9O8qWJ9h3Hc52TZLuJ9mPG9pdMtO2QIXR42wZq/870+zvje3iHDAHT6ybaDxrr+cjU9v9tbP9P4/MHjs8P28B5anw//keSf5/quzTJsRPPjxiP+bKp7T6d5OwlvKZLk7xjPN8OSfbOEPStTfLzU+d47SL7n5jk3InnC6/x41PbfXxs/+2JtpVj239fT30rMoRFLcmDps7bkjx2kc/o4iRHT11HVyR587yujQyBUUuy/1T75zOsR1WzfD4T79upU9u9fGzfdeK7dEuSP5na7sBxu4PG5wePz5+9ntewUNv9ptoXvnd/OtF2TpJv5bbfw70y/B56zUTbGRnWpLr/RNv9xuO9aIbv2hlJPr2Ovn/JEMbXRNsvjO/LKzZw3DdnmBaYJH+d5Izx3/9lvObvlSHkaknuMbHfUzKEWG18nJshHNx9qa/Jw8PDw8Nj8mGkFABbor0y/KH+3snG1trnk1yUYdREMvyRvl2GkVLrVFWPqarTquqKDH9w3ZThj9q95lz3gkdmWED4vVW1YuGRYeTLhUkeNVHbg8YpN9+fqO2wddR2arvtFJmF6WKnLjS01m7MECrM9U5YNUzNO33iPbwxyf3XUef0KJyFUVLTC8Uvdp771XAnr+9meC9uyhBIrKxxCuAG/P3U82/mtqPm1uf3xvPdkOQbGaYrPaH95Iihk5d4vGQYiTJpsc9sdYYg8cef2Th17C+qalUNd1u7KbeOJpt+z69rrZ062dBauznJ8UkOq6qFBdifNL6m4zI/j0pyQfvJNY/ek2G01/QdNpf6+Sy2XSa2fWyG0HL6O3Z6hs9v4Tu2ELK8cwmvZb3G0Uc/l+T9k9/D1tqqDFM9f3Vql2+11i6a2O6SDIHOUq/H9dVynwzv7ftaa23iHN/MMKJpupb1OSHJL40j9Q5P8qnW2rqm6J2Yof4nZwjFb8wQXn2zqn5pY14LANs2oRQAW6KFqSf/tkjfpRP9C+ugXLKuA1XVQzOMTrkmw4id/TMs0nxWhpEQm8PCNJ7P59ZgZeHxHzPWPYYsn8owOuSlGUaCPSxDGLdYbdN3m7txPe0bem0XZwiVNqiqHpFhMeMrkjwzt76H567jPP8++aS1dm2GkWP3XWTbyfOsyBBGPCbDne8OGM9z1LjJUj6v6bvk3bDE/ZJhWtbDMtxd7J6ttT1aax9bZLvFrst1Weyzubm1dvUi7ZN1viFDGPeuDFPyHp5bpz1Ov55FA4QMYe2dkjx1fH5EktNba/+8ju0XLPnayPBdXNf3dKF/0lI/n8W2y8S2C9+xS3Lb79eNGe4SuPC7YbcMo+xuWkf9s1jq76UFi92xcZbrcZ61rFNr7asZ7q743AzTKhebuje5/ZrW2gdba3/YWvvFDN/XOyT5q6WeEwAWuPseAFuihT/m7rVI370y3Io8GdZ1SYawY9U6jvXEDCMlDpn8w7Sq7p6fXCtoXhbWo3lahik20xZuO//IDLX/1/EPw4Xa7rCZ6pr06SSvqqqfX2Qk0LTfzhDq/fY4AifJj0eOXLTI9vecfDKO1LlzhrVv1udBSX4xyZNaax+a2P9JG9hvXi6f/BzWo214k0325CTHt9Zeu9CwnjV8Fq2ntXZpVX0kyXOq6owM6w39zhLOPcu18YMMn9u0he/uomszzcHCcQ/IEHhOu2z8eXmSe1bVitba2k0854Z+L22u17oxtVy+SPv6vDtDqHRNhrW3lqy19pmq+kKSB894TgAwUgqALdKqDKNtpu9I9ssZRnB8dmz6dIb1U569nmPtlGG9lx//4T4uAr7JU2jW4/Qk1yf5mdbaVxd5nDdRWzKM8FiobWWGdXA2t2MzjOI5uqruNN1ZVXedWCx9pwzB3uR7eHBuHa0y7dCp5wuf48Ld4BZGvUyfd7H34465daTPNmFcnPtOmXgfRs/ciMMdk2S/JEdnCCpOWsI+s1wbn02yR03diTFDIPu9JBdsRM1L8cncug7UYt+xiya2W5H1v3fruh5vo7X2gwxrSh06fkZJknHa23659ffSZtda+36Gxdqn73L48xmC3VlreXeSjyX5q7bIHRfHY999YiroZPsOGW4KMMsIQgBIYqQUAMvroKqannp0VWvtU1X1iiTHVdV7cuv6NH+VYeTRO5OktXZBVb0pyYuq6q4Z7kx2c4apTue21j6Q4U5uL0zyrqp6Z4a1pP4iGx61s9Faaz8YbyP/hnHtl1OTXD2+hv+c5BPjSKDPZRjlcVxVvTrJzhnuEvbvGRZF3mxaa6vHEUgfSfLVqjo6wwLOd0zyS0n+IMnfJvmHDO/hEUneMX4eD0ry51n3H6H7VtVxGe5s9qAMn9sprbUvjP2XZBgt9jtVtSrDnfouyLAWzveTHLlw97QMd2a7MduQ1lqrqk8m+f2qOjfDgvKHZphWOOux/rGqvp1hjaWjWms3LGGfWa6N45P8UZKPVtXLM0wde3qGUYBPn1zvaJ5aa9+uqjcnefsYxHwuQ7j00xnWkXpra+2fMly7f5fkb6pq9yT/mGH63AFJPjRu8+3xsM+rqvdlCGC/sY5TvzzDmmIfHa/xu2VYiP+yJG+Z9+vcgD9P8oGqOinDIv33SPI/M/xuO3qWA7XWvpfh7qTrs2+S/1tVJyQ5LcNorftmuB4eMNYDADMRSgGwnN66SNu3Mtzt7O1VdV2GtZY+mmFayccz3G3rmoWNW2svqarzM6yH8vQMIc/ZGUZIpLV2alU9P8Ot55+YYaTD4Rn+uNxsWmt/XVUXjec9PMPd0L6XYQTDN8dtvl9VT8xwy/iTMoQ1b8wwGuyFm7O+8fyfqaq9M7zHL8nwB+aNGf5If1OSt43bfbSqXpLk+RlGPZ09/nzdOg793AwjOD6YYTHqk5K8YOK8N1XV72f4Y/4zGf7/yFNbaydW1W9luC7em2E61NvHnzP9kb0VOCLJ32R4j2/JMIrl8CRfWN9O6/ChDEHsem8IMGmGa2NNVT0ywzX8+iR3SfLPSZ4yhsKbTWvtRVV1ToZQ5AUZAunvZrimvjNu08bv2Msy3EDgJRmm7X4p49pnrbUvVdVrMoym+sMMMwnunUWm947fhd/K8H6elORH4/n+ZFywvpvW2geram2SP8sQAF+fYY26PxlHdc3b2Rm+mwdm+P7vmiFc/lqS32ytTS9ODwAbVJvpP2ABANuYqjoow93mHjneKZEtQFV9NckPW2u/tty1AABMMlIKAGArU1U7Jtknw/pk+yZ57PJWBADwk4RSAABbnwck+acM6/68srX2yeUtBwDgJ5m+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/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/QfXlUXVNV1VfWlqtp3av/9qurLY/8FVXVYz/oBAAAAmI/eI6XeneQhrbWdkzwgyXeTnJgkVfUrSd6W5A+S3D3JSUk+XlU7j/27JPnE2H73JEckObaqHtH5NQAAAACwibqGUq21c1trV41PK8ktSfYanz8ryYdba59srd2Q5KgkNyR5wth/SJLrkxzZWruhtfapJCcnefYsNVTVblW1Z1XtuXbt2k18RQAAAABsjO5rSlXV06rqqiTXJHlBkleOXXsn+drCdq21luTrY/tC/5lj+4IzJ/qX6nlJViVZtXr16pnrBwAAAGDTdQ+lWmvva63tkuTeGQKpb45dd01y1dTmVybZeYn9S/XWDKOz9lq5cuWMuwIAAAAwD8t2973W2qVJjk/yd1W1a5Krk+wytdndkqwZ/72h/qWe94rW2nmttfNWrFgxe+EAAAAAbLJlC6VGK5LcOcl9kpyV5KELHVVVSR4ytmf8uc/U/vtM9AMAAABwO9EtlKqq7arqj6pq5fj8fkmOTvKvSc7NMGrqkKo6sKp2SPLiJDtmWMw848+dquqlVbVDVR2YYfHzt/d6DQAAAADMR++RUgcnOaeqrk3ypSTXJXlMa21ta+3zSZ6bIZy6KsmhSQ5ura1JktbaleP+Txr7j09yRGvti51fAwAAAACbqNuiSq21WzKESuvb5oQkJ6yn/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/zOq6paqumbi8f6pY+xXVV+uquuq6oKqOqxX/QAAAADMT8+RUjcnOSzJbkn2TnK/JO+c2ubC1tpdJh5PXeioql2SfCLJSUnunuSIJMdW1SO6VA8AAADA3HQLpVprf9Za+3pr7abW2mVJ/ibJATMc4pAk1yc5srV2Q2vtU0lOTvLsWeqoqt2qas+q2nPt2rWz7AoAAADAnCznmlIHJjl7qu2nqurSqrq4qk6sqt0n+vZOcmZrrU20nTm2z+J5SVYlWbV69eqZiwYAAABg0y1LKFVVT0zyrCQvmGg+PckvJLlPkocl+VGST1XVncf+uya5aupQVybZecbTvzXJXkn2Wrly5Yy7AgAAADAP3UOpqnpSkuOTPL61duZCe2vtwtbaea21W1prl2YIre6TZP9xk6uT7DJ1uLslWTPL+VtrV4znOW/FihUb/ToAAAAA2HhdQ6mqemaS45I8rrV22gY2b+OjxudnJdlnapt9xnYAAAAAbke6hVJV9fwkr0/y2NbaFxbp/42qul8Ndk1ydJLLk5wxbnJykp2q6qVVtUNVHZhh8fO3d3oJAAAAAMxJz5FSb8mw/tNpVXXNwmOi/4AkX05yTZJvJdktya+11q5JktbalUkOTvKkDGtLHZ/kiNbaF/u9BAAAAADmoduiSq212kD/S5O8dAPbfCXJw+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/9F1TVYb3qBwAAAGB+eo6UujnJYUl2S7J3kvsleedCZ1X9SpK3JfmDJHdPclKSj1fVzmP/Lkk+MbbfPckRSY6tqkd0fA0AAAAAzEG3UKq19metta+31m5qrV2W5G+SHDCxybOSfLi19snW2g1JjkpyQ5InjP2HJLk+yZGttRtaa59KcnKSZ89SR1XtVlV7VtWea9eu3cRXBQAAAMDGWM41pQ5McvbE872TfG3hSWutJfn62L7Qf+bYvuDMif6lel6SVUlWrV69etaaAQAAAJiDZQmlquqJGUZGvWCi+a5Jrpra9MokOy+xf6nemmSvJHutXLlyxl0BAAAAmIfuoVRVPSnJ8Uke31o7c6Lr6iS7TG1+tyRrlti/JK21K1pr57XWzluxYsUsuwIAAAAwJ11Dqap6ZpLjkjyutXbaVPdZSR46sW0lecjYvtC/z9Q++0z0AwAAAHA70S2UqqrnJ3l9kse21r6wyCbHJzmkqg6sqh2SvDjJjhkWM8/4c6eqemlV7VBVB2ZY/PztHcoHAAAAYI56zl97S5K1SU4bBkENWmt3GX9+vqqemyGcuneSbyY5uLW2Zuy/sqoOTnJ0klcn+bckR7TWvtjxNQAAAAAwB91CqdZaLWGbE5KcsJ7+ryR5+DzrAgAAAKC/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+3LAAAAAC2ZrOMlKp1tO+Q5KY51AIAAADANmLFhjaoqsPHf7Ykh1bVmonu7ZP8apLzN0NtAAAAAGylNhhKJXnHxL/fNNV3Y5ILk/zx3CoCAAAAYKu3wVCqtXaHJKmq7yR5WGvt8s1eFQAAAABbtaWMlEqStNZ235yFAAAAALDtWHIolSRVtXuSA5LcM1OLpLfWXjO/sgAAAADYmi05lKqq30nyzgx32rssw8LnC1oSoRQAAAAASzLLSKlXJXlzkj9rra3dTPUAAAAAsA3YbsOb/Ni9kxwfx6X0AAAgAElEQVQrkAIAAABgU80SSp2W5CGbqxAAAAAAth2zTN87IcmRVfVTSb6RYW2pH2ut/dM8CwMAAABg6zVLKHXi+PNNi/S1JNtvejkAAAAAbAtmCaV232xVAAAAALBNWXIo1Vq7aHMWAgAAAMC2Y8mhVFU9bX39rbX3bXo5AAAAAGwLZpm+9551tLfxp1AKAAAAgCXZbqkbtta2m3wk2SHJ/km+kORXNleBAAAAAGx9lhxKTWutrW2tfTnJnyc5en4lAQAAALC12+hQasLqJHvN4TgAAAAAbCNmWej8PtNNSe6T5JVJvj3HmgAAAADYys2y0PkluXVR8wWV5KIkh86tIgAAAAC2erOEUv956vktGabund9au3l+JQEAAACwtVtyKNVa++zmLAQAAACAbccsI6VSVf8hyR8lefDYdE6SY1prl827MAAAAAC2Xku++15V7Z/k/CTPnGj+vST/UlUPn3dhAAAAAGy9Zhkp9fokH0ny31pra5OkqrZP8o4kb0jyyPmXBwAAAMDWaJZQat8kz1oIpJKktXZzVR2Z5KtzrwwAAACArdaSp+8luSbJvRZpX5nk2vmUAwAAAMC2YJZQ6v8lOb6qHlNVdxofByY5NsO0PgAAAABYklmm7/1xkncl+WSSNtF+cpIXz7EmAAAAALZySw6lWmtrkhxSVXskedDY/O3W2gWbpTIAAAAAtlpLDqWq6v8kOae19sYk50+0vyjJg1trv78Z6gMAAABgKzTLmlIHJfnMIu2nJfn1+ZQDAAAAwLZgllBq1wx34Ju2Jslu8ykHAAAAgG3BLKHUhUkevUj7o5NcNJ9yAAAAANgWzHL3vWOTvL6qdkry6bHtwCSvTvKqeRcGAAAAwNZrlrvv/XVVrUzy2iRvHJtvTPLG1tqbNkdxAAAAAGydZhkpldbay6vqtUkePDZ9u7V27fzLAgAAAGBrNlMolSRjCPWVzVALAAAAANuIWRY632RV9ZSq+lxVramqtVN9B1RVq6prJh7/NLXNHlX16aq6tqouqaoX96wfAAAAgPmYeaTUJvphkmOS3CnJ2xfpv7m1dpfFdqyq7ZN8LMMi649P8sAkp1TVJa21D2ymegEAAADYDLqOlGqtndpae3+SCzdi90cluX+Sl7XWrmutnZnkuCRHzHKQqtqtqvasqj3Xrl274R0AAAAAmLuuodQSbF9VF1fVpVX191W190Tf3knOa61dM9F25tg+i+clWZVk1erVqzexXAAAAAA2xpYUSp2b5CFJds8wNe/sJP9QVfcZ+++a5Kqpfa5MsvOM53lrkr2S7LVy5cqNrxYAAACAjbbFhFKttUtba2e11ta21q5srb0syQ+S/Pq4ydVJdpna7W5J1sx4nitaa+e11s5bsaL3kloAAAAAJFtQKLUOtySp8d9nJdmzqu480b/P2A4AAADA7UjXUKqqtq+qHZPsMD7fcXxUVT26qvaoqu2q6i5V9cok90xy6rj76UkuSvKaqrpTVT0kyXMyLHYOAAAAwO1I75FSv5vk+gxB0/bjv6/PcFe9vZN8JsM0vQuT7J/k11prFydJa+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+V1VrqmrtIv0HVdW3qur6qjqnqv7LVP8eVfXpqrq2qi6pqhf3qx4AAACAeek9UuqHSY5J8sLpjqr6mSQfTvLaJLuMP0+uqgeM/dsn+ViSf07yH5I8Psl/r6on9ygcAAAAgPnpGkq11k5trb0/yYWLdD89yddaa+9prd3YWntvkjPH9iR5VJL7J3lZa+261tqZSY5LcsQsNVTVblW1Z1XtuXbtTwzWAgAAAKCDLWlNqb2TfG2q7cyxfaH/vNbaNevoX6rnJVmVZNXq1as3pk4AAAAANtGWFErdNclVU21XJtl5if1L9dYkeyXZa+XKlbPWCAAAAMAcbEmh1NUZ1pKadLcka5bYvySttStaa+e11s5bsWLFRhUKAAAAwKbZkkKps5I8dKptn7F9oX/PqrrzOvoBAAAAuJ3oGkpV1fZVtWOSHcbnO46PSnJCkv2q6qlVdYeqemqSfZP87bj76UkuSvKaqrpTVT0kyXMyLHYOAAAAwO1I7/lrv5vknRPPrx9/7t5au6CqDknyhiT/J8Md+p7QWvvXJGmt3VxVj8sQQl2RYT2po1prJ/YqHgAAAID56BpKtdbeleRd6+k/Jckp6+k/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/2fvvsNkqcv0jd8P5xBUMggYAEHBrCgsoqIgiotx3QUVQVAQMKxpjSvyM2JYw4pZwUCSFRF1TQi6igqKroiyiGRBRHIOkt/fH1Xj6dNnQs8JXd1z7s919TVdYXqemeruqXr7GyQNnUUpSZIkSZIkDd38rgNI0nSe+Mkndh1hzjv5NScvs8f+6ZO3W2aPrcZ2P/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+4orrlgqgSVJkiRJkjQ7o1aU+iTwEGBdmtZP2wGH9GxfDbi+73uuA2bTfe+TwIOBB6+33nqLn1SSJEmSJEmLbaSKUlV1alVdXlV3V9UfgH8DdkmycrvLjcAafd+2JnDDLH7G1VV1TlWdM3/+/KUTXJIkSZIkSbMy6lWZu9uvab/+HnjsxMYkAbYAvjHkXJIkzWmfeuN3uo6wXHj1R5/TdQRJkqTOjFRLqSS7Jlmzvb8Z8FHg21V1a7vLIcC/JHlqkpWANwKrAN/sJLAkSZIkSZIWy0gVpYBXABckuRk4ATgF2GtiY1WdBLyKpjh1PfAC4JlVNXD3PUmSJEmSJHVvpLrvVdX2A+xzOHD4sk8jSZIkSZKkZWWkilKSJElacu978S5dR5jz3n7k17uOIEnS2Bu17nuSJEmSJElaDliUkiRJkiRJ0tDZfU+SJEkaEX9834+7jrBceOjbd+g6giQJW0pJkiRJkiSpAxalJEmSJEmSNHQWpSRJkiRJkjR0FqUkSZIkSZI0dBalJEmSJEmSNHQWpSRJkiRJkjR0FqUkSZIkSZI0dBalJEmSJEmSNHQWpSRJkiRJkjR0FqUkSZIkSZI0dBalJEmSJEmSNHQWpSRJkiRJkjR0FqUkSZIkSZI0dBalJEmSJEmSNHTzuw4gSZIkSXPBu971rq4jzHn+jaW5xZZSkiRJkiRJGjqLUpIkSZIkSRo6i1KSJEmSJEkaOotSkiRJkiRJGjqLUpIkSZIkSRo6i1KSJEmSJEkaOotSkiRJkiRJGjqLUpIkSZIkSRo6i1KSJEmSJEkaOotSkiRJkiRJGjqLUpIkSZIkSRo6i1KSJEmSJEkaOotSkiRJkiRJGjqLUpIkSZIkSRo6i1KSJEmSJEkauvldB5AkSZIkqWtfO2brriPMeS94/q+7jqARY0spSZIkSZIkDZ1FKUmSJEmSJA2dRSlJkiRJkiQNnUUpSZIkSZIkDZ1FKUmSJEmSJA2dRSlJkiRJkiQNnUUpSZIkSZIkDZ1FKUmSJEmSJA2dRSlJkiRJkiQNnUUpSZIkSZIkDZ1FKUmSJEmSJA2dRSlJkiRJkiQN3fyuA0iSJEmSJC2uR3/9+K4jLBd+v8s/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/AY8D7t+uO6K7OJIkSZIkSZqtcSxK7Qf8R1VdUFXXA28BdkrygEG+Ock6STZPsvmdd965DGNKkiRJkiRpKqmqrjMMLMkawHXAY6rqdz3rrwf2qKpvD/AY7wLe2S7eAvxxGUTt2jxgfeBy4K6Os2j2PH7jzeM3vjx2483jN748duPN4zfePH7jy2M33paH43dVVe00007jVpTaEPgzsGlV/aln/UXA26vqyAEeYx1gnXbx6qq6epmE7VCSzYGzgQdX1Tld59HsePzGm8dvfHnsxpvHb3x57Mabx2+8efzGl8duvHn8FpjfdYBZurH9ukbf+jWBGwZ5gLYINecKUZIkSZIkSeNkrMaUqqrraFpKPXZiXZJNgdWB07vKJUmSJEmSpNkZq6JU62DgrUk2SbI68B/A8VV1YbexRsrVwLuxRdi48viNN4/f+PLYjTeP3/jy2I03j9948/iNL4/dePP4tcZqTCmAJPNoClEvBVYGfgjsV1VXdZlLkiRJkiRJgxu7opQkSZIkSZLG3zh235MkSZIkSdKYsyglSZIkSZKkobMoJUmSJEmSpKGzKCVJkiRJkqShsyglSZIkSZKkobMoJUmSJEmSpKGzKCVJkiRJkqShsyglSRKQZPUkWyRZpesskiRJmps851yYRakxl+RJSbbqWb5fkh8luSrJN5Ks2WU+zV6S7ZO8Psk/dJ1FmquS/GuS5/UsbwtcBPwWuCjJozoLp4EkuVeStyU5NskJvbeus2lqSeYnWbFv3UuTHJTkX7rKpcF4/MZfknlJtu4/jhptSbZLsnXP8v2TnJjkuiTfTrJ2l/k0Nc85Z2ZRavy9D1inZ/mTwHrAgcDG7VeNqCSHJNm3Z3lf4MfAAcAvet/ANPqS3DfJNl3n0ED2ozkhmPAx4AfAo4DvAu/pIpRm5UvAXsD5wMl9N42uo2mOGwBJDgAOBrYFvpLkZV0F00A8fmOuqu4CfgLc2XUWzcqBQG9jg0+1ywcAGwDv7SKUBuI55wxSVV1n0BJIciXwgKq6Ock9gWuAJ1bVqUk2B46vqk26TampJDkP2LGq/tQuXwR8qqo+nOSVwO5VtW2nITWjJOsBRwE7ALdU1apJXghsV1Wv6jadJpPkGmC9qrozyb2BS4GNq+qSJOsCp1fVfbtNqekkuRbYvKqu7DqLBtf+n3t8Vf21Xb4ceHNVHZ5kZ2D/qtqy05Caksdvbkjyv8Dzq+rCrrNoMFNc8z2+qk5Lshlwgtd8o8lzzpnZUmr8rVRVN7f3HwPcXFWnAlTVOSzcikqj5949BalNgfsCn2u3fQl4cFfBNCufAP4E3Bu4o133Y+DpnSXSTALc1d7fErikqi4BqKqrgNW6CqaBXQ3c1HUIzdpaPQWNhwJrAF9rt30LeEBHuTQYj9/ccATwrSS7J9k2yRMmbl0H05R6r/keS3PNdxpAVZ2L13yjzHPOGViUGn9XtNVxaJpOnzKxIcnqwO2dpNKgbkuycnt/K+DsqrqxXb4DWHnyb9OIeQrwmqq6GiiAtvXGvTtNpemcBzytvb8T8LOJDUk2AG6c7Js0UvYHPuE4GmPn5iSrtve3As6oqlvb5QDzu4mlAXn85oaDaLoOHUHz/++k9vbzLkNpWpe3vWCgueb75cSG9prvtk5SaRCec87Afxzj70jg2CTfpumv+oaebY8HzukklQb1G+A1ST4F7An8sGfbpoDdUsbDbfS9n7YXytd0E0cD+BDNe+eZNJ84btezbSfgtE5SaTa+AswD9k5yV++Gqlqpm0gawM+B9yb5PPBymnE1JjyYpluDRpfHbw6oKhsmjJ8jgG8m+Q6wD/Danm1PwGu+UeY55wwcU2rMJVkBeDtNAepnVfXBnm1vBG6sqoO7yqfpJdmCphC1NnA58Liqurjdtj/wsKp6cYcRNYAkX6Bplvtq4PKqWjvJJ4AVqurV3abTVNpuCtsAJ1fVr3rW/xNwdVWd1Fk4zSjJdlNtq6qfDjOLBpdkE+D7NAWMM4Dtq+qadtv7acbd2KfDiJqGx29uSRJgg6qymDji2mP17yy45vtIz7Z/A26oqi92lU/T85xzehalpI4luRfNyd05VXVTz/oH0xQV/9pZOA2kbRX1LZpPP1ahGefmd8Dzquq6LrNJ0ihKsvZEMaNn3ZrA7VV1S0exNCCP33hru2B+HNgduKuq7tXO+Pzoqnp3t+kkLW8sSo25JDOO1G9RQxqOJFvRDPJ6EfCb8g12ZCXZc6Z9qurwYWTR4mtn+9oH2BC4GPhCVR3bbSpJGm1t98v7Ae8EflRVayW5H/DDqnpYt+k0mSQbzbRPVf15GFk0O55zzsyi1JjrG0cj7dfqWa6qmjfcVBpUki/NtE9V7T2MLNLyJMndwCXA31jw3tmrqmrzSdZrRCTZD/gA8HngfOCBNGMrHlBVn5vue9WdJD+eaZ+q2mEYWTR7Hr+5IcklNENEXJ/kmqpau11/XVWt2XE8TWKKaz5orvu85hthnnPOzIHOx9+NNE/yg4HvsGC6SY2HlwJnAr9g8jcpjYG2C+ZraWYiWmha16p6eiehNJPjga1pul0eUlWnd5xHs/d64Jl9YzN8CzgMsCg1uran+b/3DZwtahxtj8dvLgjNBfKCFU2Xvpsm310j4HqaiQQOBv6bZpZujQfPOWdgS6kxl+QewAuAfYFNgENpui/8qctcGkyStwIvozmxOwQ4oqqu7TaVZivJ0cBjaP7Z3Ny7zbEZRleSDWlef3uz4ETvq1V187TfqJGQ5Dpg7aq6u2fdPOCqqlqru2SaTpIX0nS53IJmNqlDquqP3abSoDx+c0OSY4AzqurdEy2lkryNpvXUHl3n06KSrAzsQnPN92DgcJrX33mdBtNAPOecnkWpOSTJw2jeqHajGWR5v6q6qNtUGkSS7WmO3TNoZrX5fFX9vNNQGliSa4HNq+rKrrNo9tpZTJ9B8xrcHnhKVS330/OOuiSnAJ/pHYchyYuB11TV47pLpkG0s7jtQ9Ni+E803TCPrqrbu8ylwXj8xlt7gTzRFXNj4GxgReCpVXVJZ8E0kCSb05yz7AH8AXhZVV3YaSgNxHPOya3QdQAtPVV1JvAZ4GvAU2kGMNQYqKoTq2p34EHAn4GfJHlKx7E0uKuxyfs4uxfNSfnGwDX0dWnQyHor8LkkP09yWJKf0VwYv6XjXBpAVf2pqt4ObAT8D/BlYNtuU2lQHr/xVlUXA48A3gbsD7wHeIwFqfFQVecAXwKOBbYD7tNtIs2C55yTsCg1ByRZKcluSU4EfgbcAjy0qn7RbTLNRpKnAp8FXgkcSTNmg8bD/sAnkqzddRANLsnjk3yZphC8PfDWqtq0qs7qNpkGUVU/BR5O07r0ZuA44OHteo24JPdM8jKaMRX3Ag4ETu02lQbl8Rt/VXVbVX29qj5SVcdUlRfHIy7JKkn2THIS8CPgOmCzqvplx9E0A885p2f3vTGX5CBgd5oTgUOA/66qO7tNpUEl2YDmZO5lNIPWfwE4sqqu7zSYZiXJHcA8mhlQFppsoKpW6iSUppXk/2i6KnwBOLSqruo4krRcSLIVTbeFXWg+SPsCcFzv2GAaXR6/uSFJgF2ZfIKW/ToJpWkl+RTNMTuF5prvu1XlBFdjwHPOmVmUGnPtFJNnAxfSXBAvoqqeOcxMGlyS24Bzad6kfj3ZPrZ4G31Jtptqm602RlP73jlxMjfVe6cFxRGT5PlVdUx7f7ep9quqo4aXSrPRvvbOpJmY5a+T7ePxG10ev7khyeeA59N0veyfoGWvTkJpWu1r7xzgYqY+b3HG5xHkOefMLEqNuSTvnWmfqvp/w8ii2WvfpKZTVTVvKGGk5ch0hcQJFhRHT5IzquoR7f2pZpmtqtp0iLE0C0kuZIqT8pbHb4R5/OaGJFcDW1fV+V1n0WCSvHOmfZzxeTR5zjkzi1KStBQk2ZlmJqINaT7F+kJVHdttKkmSpIUluRjYtKru6DqLJDnQuSQtoST7AQcDpwEfa79+PskrOg0mzWFJ3j7F+rcNO4skjZkPAe9ox5aSpE7ZUkqSllCSM4G9qupXPeu2Bg6rqod2l0yau5LcUFWrT7L+mqpyJkxJ6pHkXBbuevkAmhm7r+jdr6o2H2IsSWJ+1wEkaQ64L/C/fetOBTboIIs0pyW5b3t3hST3AXo/6d8MuG34qSRp5B3YdQBJmoxFKUlacmcBLwYO71n3IppZUiQtXX9hwaf9f+lZH5rZbZzcQ5L6VNVhE/eTPKCqLuzfJ8nGQw0lSdh9b85Ishpwe1Xd1vYP3x24s6q+2nE0ac5rZ9U4jqZ11AXApsBjgWcu77NpjLokTwT+UlUXJVmPZpyNO4F/r6qruk2nybQXTQF+Bzy6Z9PdwJVVdWsnwbREkqwC3F1Vt3edRbPn8Rsvdn8eX0nWoLnm+1uSFYA9ac5bvlJe2I80zzmn5kDnc8f3gS3a++8EPgJ8OIlNdcdAkn9NskV7f8skFyU5L8lWXWfTzNrC08NoXoc3t18fbkFqLHwWWLG9/x/A/YD1gU93lkjTqqqLqurCqlqzvT9xu9iC1PhIcmA79h5JdgSuAa5J8vRuk2kQHr+xt8gA50lWZOExpzSavgc8sr3/LuD9wPvam0ab55xTsKXUHJHkKmD9qroryXnAPwM3AD+rKpvijrgkFwCPq6orkxwHnA7cCOxYVdt1m05TSbLnTPtU1eEz7aPuJLm2qtZqW5heATycZuDXC6pqvW7TaTpJvggc3lv8bVstvriq9u0umQbRTkn/8Kq6IcnPgGNozlteXVX/0G06zcTjN56S/JCm8LQ9cGLf5o2Ai6tqxyHH0iwkuRpYr73mOx94Ls1r7+Sq2qjbdJqO55xTsyg1RyS5rqrWTLIR8Iuqun+7ftLmuRotSa6vqjWSrEzzJrU+cAdNVxSbUY+odiabyRRwb2D1qpo3xEiapbagvyHwUJrZEh/ZNoe/vqpW6zadppPkCmDDqrqtZ90qwEVVtX53yTSInv979wL+CqxTVXdOnLR3nU/T8/iNpyTvbO/uT9PCZsLdwGXAMVV13dCDaWA913wbAydV1Ybteq/5RpznnFNzoPO54w9J3kbzKccPAZJsANzUaSoN6qZ2RqlHAqdX1a1JVgIsaIywqtqsf12StYF3APsBhy3yTRo1Pwa+BqwDfKtdtznNyblG2zyaC6ledwErdZBFs3d1kocAjwB+1RY07tF1KA3M4zeGqurdAEn+BlwNrAdcCfywqi7qMpsG9n9JDqC55jsBoJ2J1mu+0ec55xQsSs0dr6Hpp3obzYB3ADvRPPk1+g4FfgWsTPPpFcA/AOd1FUiz047F8G37vIQAACAASURBVDqa4/drYJuqOr3bVBrAfsCbgdtpBpwEeBDwqc4SaVB/AHYFjuhZ9wLgzG7iaJYOopkcAprJWQCeDPyxmziaJY/fmGpbSx1AM67UVcC6wN1JPlhV7+g0nAbxGpoxiG4HXtqu25G2QKWR5jnnFOy+J42IdqDQ2yfGR2kHOV+tqn7SbTLNJMmuwAdoxgF7S1X9oONI0pzXjh/1A+DbwDnAZjRjazyzqk7sMJoGlGQzmpmC/9Qubw6sVFVndJtMg/D4jZ92LMyDgH8DjqqqO9oP1V4EfAx4Q1XZylvSUFmUmkPaPqmb0oxl8/dZNarqF52FkuawJNvSzHR5f5oue4dWVX93Io24tgvK9iz63vmerjJpMEkeBbwceABwIfB5WyhK0uSS/C/woao6ZpJtuwBvq6oth59Ms5FkHs0HMf3nLT/rLJQG4jnn5CxKzRFJtgCOBTahGWQ57VccaHn0tbMw7AM8lUXfpHboKpeml+RumqbvhwA3T7ZPVb1/svUaDUleRNN99nTgUe3XR9PMXPq0DqNJc1o7/tABTP5/b9OucmkwHr/xlOQGmpnbbp1k2yo0E+ws1wMuj7okjwW+QTOmVO81311V5ZiKI8xzzqmt0HUALTUfB74HrE0zLehawBdY0M9fo+19wHuBi4FtaMZpeBjwuy5DaUY/oxnX5gk0/fn7b8v1P5gx8XZgj3YK81var68AftttLA0iybZJDk7ynXZ5yyRP7jqXBvIx4Hk0Y4KtD3yUZlzML3UZSgPz+I2nu4GpBqS/B4tOHqHRcxDwTWANmmu+1YHPs2B8KY0uzzmnYEupOSLJtcAGVXVbz1ShqwG/nWyGMI2WJBcC/1RVv5+YTjnJNjTjE/1Lx/GkOav91HiNqqqe19584OKquk/X+TS1JLvRDA56JPCSdnr6xwL/WVXbdxpOM0pyCfCkqrqg57zlYcAnq+qpXefT9Dx+4ynJccDJVXXgJNv2B7arqn8cfjINaoprvlWB31XVg7rOp6l5zjk1Z9+bO+7ouX99knsD1wPL9RN8jKxdVb9v79+VZF5VnZLkKZ2mkua+62g+bbwOuDzJQ2mmyb5Xp6k0iLcDT6+q3yTZo113BvDwDjNpcKtW1QXt/duTrFRVZyb5h05TaVAev/H0HuDHSR4AfAW4BLgfsBvwYprumBpt/dd869Fc823QUR4NznPOKViUmjt+S/OP5Ps0XYoOA26hOUHX6LskyUZV9WfgAuAZSa5i4X88kpa+HwH/DHwZ+Fq7fAdwXJehNJD7VtVv2vsTzb7vBBxHcTz8KclDq+qPwFnA3kmuo7m40ujz+I2hqvplkn+iaWW6NwvGJLoA+GcnRxoLp9IMEfFd4ESaLrS30IxPpNHmOecU7L43RyTZEFihqi5qW0l9CFgN+H/tCYNGWJLX0jTd/GY7CN4RNCcJ75ysibWkpa+dcGA3mvfOw6rqbx1H0jSS/AZ4bVX9Isk1VbV2OyPmh6vq8V3n0/SSvBC4rqqOT7IjzRgpKwOvrKovdJtOM/H4jb8kE7O3XVlV53adR4NJcj+aa76Lk6wDfJDmvOWdVXV2t+k0KM85F2ZRShpBSe5P0zT+rK6zSNIoSvI8mpkvPw68FXgX8Hpgv6pa7j91HDdJVgRWqqpJZzLVaPP4SZIWl0WpOSTJfWmmlVxoKteq+lo3iSRpNLUDuk6rqt4/jCxafG0LjdcCmwAXAQdV1Q+7TSVJ0rLT9pDZgkWv+Y7qJpEG0baO2hXYikWP3X6dhBoRFqXmiCQvAz4D3NzeJlRVbdRNKg0qyfo0g09O9ia1eSehpDksyU/6Vj0ROLlnuapqhyFGkpYrSTYHPsnk//dW6iSUBubxk7qRZD+aMcGuY9Frvk27SaVBJPkc8Hzgf1j42FFVe3USakRYlJojkvwZeGNVHdN1Fs1ekh8AqwJHseib1GGdhJKWIxNT83adQ7OTZBVgMxa9KHaw3hGX5BfAX4BDWfT/3k+7yKTBefykbiS5mGY8xW92nUWzk+RqYOuqOr/rLKPGotQc4QXVeEtyPXC/qrqp6yzS8mhioOyuc2hwSZ5LM9PsGn2bqqqcgW/EJbkBWKeqnGV2DHn8pG54zTe+2oLipr5vLmqFrgNoqTk2yU5dh9Bi+wuwYtchJGmMfBR4N82kECv03CxIjYezgPW6DqHF5vGTunFMkmd1HUKL5UPAO9qxpdTDllJjLMlnehZXAV4A/BC4tHe/qnrVMHNpMO3A9BN2oDl+7wIu692vqv46xFjScsmWUuMnyQ1VtXrXOTS4JE/oWXw08BKak/T+/3t2vxxBHj+pG0kO7llcBdgZ+DGLXvMt14Nlj6Ik5wK9BZcHALcAV/Tut7yPITy/6wBaIqv1LX9zivUaTX9hwZvURMX82X3rCvBTf2kpm2T2vVX61zn73sg7Ick2VXVK10E0sJMmWff1vmX/740uj5/Ujd7eFHcBX5tkvUbTgV0HGAe2lJI6kmTjQfarqouWdRZpeTPJ7Hv9nH1vxCX5CLAncDSLflpsQVGSJGkMWJSSJEljZ5rCogVFSZKkMWFRSpIkSZIkSUPn7HuSJEmSJEkaOotSkiRp7CTZPMnxSa5OcnvvretskiRJGoyz70mSpHF0KM0spnsAN3cbRbOVZI+qOmKS9btX1Ve6yCRJ0rKS5MlTbLoNuKiqLhtmnlHimFJjLMkdNFPvTquqVhpCHC2hJC8GXgKsX1WPat+41q2qb3QcTZJGTpIbgHWq6o6us2j2ktxQVatPsv6aqlq7i0waXJJ5wNtozlvWq6o1kvwjsElVfa7bdNLckuRuBrvmmzeEOFpM7bX7CkB6Vvce158Cu1fVQjMKLw/svjfengbs2N7eAvwJeC3wHOB1wPnAmztLp4EleQPwbuA4YKN29ZU0x1WStKizgPW6DqHFlkVWJA8A7hx6Ei2O9wLPBd7Kgouqc4CXd5ZImrueBDy5vb2BBa+1pwOvoPl/+G+dpdOg9gaOAR4ErNh+PRp4GfAw4G/AQZ2l65AtpeaIJKcCL6yq83rWbQZ8taq27C6ZBpHkXOBZVXVOkmuraq32U8jLq2rdrvNJ0qhJ8kqaVhofAhZq8l5Vv+gklGbU08p7HnBX3+Z5wGeq6jVDD6ZZSXIh8PiqunSidVuSANdU1Vodx5PmrCSnAbtU1fk96x4IfL2qHtNdMs0kyZ+AR1bVTT3rVgNOr6pNkqwP/L6qNugsZEccU2ru2Az4c9+6P9NUYDX61q6qc9r7E5XiMEBTXUlaTn26/fr1vvUTBQ+NpqfR/H/7PvCMnvV3A5dV1bmdpNJs3Qu4om/dSsCtHWSRlicPBC7uW3cJsGkHWTQ7qwMrAzf1rFsZWKO9fyVwz2GHGgV235s7TgM+mGRlgCQrAe8Hft9pKg3qzCTP7lu3Ex4/SZpUVa0wxc2C1Airqp9W1YnAA9v7E7efW5AaK6cCe/Wt2w34dQdZpOXJqcBHkqwC0H79IM21oEbb94BvJtkuySZJtqf5YO277fbHARd1Fa5Ldt+bI5JsTvOEvi9wObA+cCnwnKo6q8tsmlmSJ9G8UX0NeBHwJWBX4NlV9asus0nSqEuyblVd1XUOzU6SDYEtgNV611fVUd0k0qCSPAI4EfgdsC3wQ2Ar4Cmed0rLTpIHAd8BHkDTWnE9mkLGc3t6XWgEJVkV+ARNAX8l4HbgKOC1VXVTO67iParqj52F7IhFqTkkyXzgicD9aJpxnlxVDhg6JpI8nGawwk1o/rl8pqr+0G0qSRpN7afDH6FprbEKTbehLwFvriq7EI24JPsBnwKuA27u2VRVZTeUMZDk3sCeLDhvObyqLu82lTT3tePObsOCa75Tqqp/jD6NqHb8vXsDV5bFGMCilCRJGkNJPkbzQcwBNLPNPhB4D/DLqnIWohGX5GKaT4e/2XUWSZLUHYtSc0SSewCvpmk63d8M/pmdhNLAkpxH8wn/oVX1167zSNKoS3IRsE1VXdqz7r40nxhv1F0yDWJiptmuc2jxJPlXmhb5v0uyJXAscCewa1X9ptt00tyS5OBB9quq/ZZ1Fi2+dridTzL59fpKnYQaEc6+N3d8meYJ/m0Wbgav8fA+mqnN35Xkf2gKVN+qqju6jSVJI+uewLV9664F7tFBFs3eMUmeVVXf6zqIFssbacbBBDgQOBq4EfgosF1XoaQ5asWuA2ipOBT4C7AHXq8vxJZSc0SSa4GH2Jd/vCV5IPBSmjerVYGvVNXrOg0lSSMoybeAvwJvqKpb2zGmPgpsWFXP7TadZpLkcGBn4Mc0E7P8nZ/2j74k11fVGu2sz1fQTLBzB80YKWt3m06SRk+SG4B1bHSwqBW6DqCl5hrg+q5DaMlU1flV9f9oBi/8FU2XTEnSol4LPAm4tu3Kdy3wZOA1nabSoO6iaWlzFU0rgN6bRt9NbXfZ7YHT28kF5rU3SdKizqKZLVF97L43dxwAHJTkrVVlcWoMtTNpPJtmJqmdgFOBl3caSpJGVFX9OckWwNbAhsDFwK+dgWg8VNVeXWfQEjmU5sOzlYH923X/AJzXVSBprkpyWlU9pr1/LjBpV6eq2nyowTRbXwaOTfIh4LLeDVX1i24ijQa7780RSf4GTAyQdlvvtqq65/ATaTaS/CewO3A7cCTw5ao6p9tUkjR6kswH7lNVF0+ybUPg0qq6c/jJNFtJ1gCeBdy/qj6UZANgBSf8GA9JdgRur6qftstbAatV1U+6TSbNLUl2q6qj2vsvmWq/qjpseKk0W0nunmJTVdVy3crUotQckeSpU22rqv8ZZhbNXpJjaAY3P76qpnrDkqTlXpI3Ao+sqpdOsu1LwP9V1ceGHkyzkuSxwPE040ltUlWrJXk68PKq2rnbdJIkaVgsSkmSpLGR5FTgxVX1x0m2PYRmgogth59Ms5Hk58CXqurLSa6tqrWSrAqcXVX36zqfppfkh0zdhejpQ44jLVfaiT02A1brXb+8dwHT+HJMqTkkya7AS4D1q+qxSZ5EM8L/tzqOpkkkeVNVfaS9v/9U+1XV+4eXSpJG3saTFaQAquqsJBsPO5AWy8NpxiWCtrhRVTcluVdniTQbJ/Ut3xfYhQXHVNIykOS5wGHAGn2bCicaGDlJPlFVr23vHzzVfsv7rLMWpeaIJK8DXg98Fnh7u/pq4EOARanRtAPwkfb+jlPsU4BFKUlaYKUka0w2qUc7RtFKk3yPRs+VwEbARRMrkjwIuKSzRBpYVb27f12SI3D2S2lZ+yjwbuDgqrql6zCa0YpT3FcPu+/NEUnOAZ5TVWf3NIOfB1xRVet0nU+SpKWh7fZ1SFUdPsm2PYH9qmrb4SfTbLQthJ8DvBn4DvA0moutb1XVQV1m0+JJEuC6qupvwSFpKUlyQ1Wt3nUOaWlaoesAWmrWraqz2/sTlcYADpo9BqZqzpnks8POIkkj7pPAQUl2b2fiI8n8JLsD/wl8vNN0GtR/AD8Bvk/TDeUnwM+BT3QZSosnyYrAK4Crus4izXEnJNmm6xDS0mRLqTkiyUnA+6vq+0muqaq1kzwTeFNV7dB1Pk1vqk89klxtSzdJWliSdwIHtItXAevSfCBzYFW9p7NgGkjboubewFVVdXeSdavKYsYYSXIHCw90Pg+4Cdirqr7RTSppbuobe3ZtYE/gaJrZS//OcWhHT5JzmWJSiF5VtfkQ4owsi1JzRJLtaJq/HwXsARwM7A48z5kYRleSJ7R3T6AZVyo9mzcD3ltVGw09mCSNuHZA86fTFDeuBE6oqoum/y6NgiQrADcDq1XVnV3n0ey15529bqKZOfGmLvJIc1mSnwywW9kQYfQkeckg+1XVYcs6yyizKDWHJHkk8CpgE5qBQz9dVad3m0rTSTLRvbJYuCBVNJ9+vH15f5OSJM09Sf4AbF9VV3adRZIkdceilDQCkvyuqrboOockScOQZG/gRcC7aD5I+/sYmFX1145iaRaS7AzsA2wIXAx8oaqO7TaVNDclWR/Yrqq+Nsm25wM/raorhp9Ms5FkI2A34P7AX4D/spW3RamxlmTLqjq1vb/1VPtV1a+Hl0qSJGl6PS2FYeEJWqqq5nUQSbOQZD/gA8DngfOBBwL7AQdU1ee6zCbNRUn+E7i6qt43ybZ/B+5dVW8cfjINKslOwDeB3wAXAg8AtgL+uap+0F2y7lmUGmNJbqyq1dr7U82y58ndmEiyI/BUmvFR/t6Vr6r27iyUJEnLQDsm2KT81Hj0JTmTZlDzX/Ws2xo4rKoe2l0yaW5KchZNS6nLJ9m2HvDzqnrw8JNpUEn+D/hAVR3Vs+5FNMX8h3eXrHsWpcZYkhWq6u72/pSFp6q6a3iptDiSvI7mE8fvAc8Gvgs8A/hGVe3ZZTZJkqReSa4D1p44D23XzaOZUXGt7pJJc1OS66pqzWm2X19Vawwzk2YnyY3AGn3vmysA1080NFlerdB1AC2+noLUfOAbwIpVdVf/rduUGtCrgWdW1fOBW9uvLwTu6DaWJI2uJDsnOS7JGe3XnbvOpMEl2THJB5N8McmXJm5d59JAzgJe3LfuRcA5HWSRlge3J7nPZBva9V4zjL4Tge371m0H/HToSUbM/K4DaMlV1Z1JtgGcVnl8bVBVJ7b3J5ovfh84DHhZJ4kkaYT1jWnzdZoxbT6f5N6OaTP6pmsh3GUuDeytwHFJ9gUuoJn5eUvgmZ2mkuauk4HXAPtPsu1fgZ8PN44GkaT3eJ0HfDPJt1gwptTzgC8OP9losfveHNEOfndBVX2q6yyavSTnA0+oqsuTnA7sC1wF/G9Vrd1tOkkaPY5pM96SnAvsW1UnJrm2qtZK8izgX6rKD2PGQJJNgF1ZMPvef1XVhZ2GkuaoJFvRFJ6OBP4LuAS4H00Lxd2Bbavqt90l1GSS/GSA3aqqdljmYUaYRak5IsnxwFNoPq26kIWnVvZTqxGX5H3AH6rqqCSvBT5I0/LtiKr6127TSdLocUyb8dY3Wcs1VbV2kgBXVtW6HceTpJHTTor0aeBBND0rQtP65lVV9aMus0lLwu57c8ev25vGUFW9vef+J5KcCqwGHN9dKkkaaRNj2hzes84xbcbHFUnWb2eS+kuSx9G0EHa80zGR5IXAXsD9gb8Ah1bVV7tNJc1dVfVDYPMkm9HM1n1lVZ3bcSxpidlSSpIkjZ0k2wHHAafSN6ZNVS33g4aOOlsIj7ckbwXeABzMgrFR9gU+VlX/0V0ySRodSU6rqse0989lwdjBC6mqzYcabMRYlBpzSQ6uqv16lreuKltMjYEkBw+yX+/xlSQt4Jg2c0eSJwCrA8eXJ6cjL8mfgef1jmGT5DHAt6tqw+6SSdLoSLJbVR3V3n/JVPtV1WHDSzV6LEqNuSQ3VNXqPcvXODD2eEjy5UH2q6q9lnUWSZKGJcmDgEcCv6+qC7rOo9lLchXNzMF39qybD1zmmGCSpNmwKDXmegcKbZevdYBXSdJclWTPmfapqsNn2kfdSPIvwNHAPOB2mtn2vt9tKs1WO+vzpVX14Z51bwLuU1Vv7C6ZJI2WtmCfqrqjZ91LgS2An1XVN7rKNiosSo05W0rNHe2sUY8DNqyqo5Pck2aK0L91HE2SRkY7JsNkimbg19Wrat4QI2kWkvyWZjrzzwCvBp5TVdt2m0qzleRHwJOBvwIXARsD96GZsr53BuindxJQkkZEkmNpuqYf3C4fALwDOB14OPDqqvpihxE7Z1FqzCW5FXhPz6oDgAN796mq9w81lGYtyQOB79Kc0M2vqlWTPA/Ypape3G06SRptSdamOcHbD/hqVe3dcSRNIcm1wDpVdXeSFYGLq2qDrnNpdpK8c5D9qurdyzqLJI2yJBcBj6+qv7bLlwNvrqrDk+wM7F9VW3YasmMWpcZckhOZYhT/VlXVDkOKo8WU5PvAr4D3AldX1VpJ1qQZb2PjbtNJ0mhqixqvA/YHfg28papO7zaVpmMLb0nS8qT3/16ShwKnAWtW1a1tT5krqmqdTkN2bH7XAbRkqmr7rjNoqdgaeG77yXEBVNV1bWFKktQnya7AB4Abgd2q6gcdR9JgVkqyf8/yKn3LtvAeYY6NIkmzdnOSVavqJmAr4IyqurXdFqzJsELXASQBcAOwUAEqyX2By7uJI0mjKcm2SU4BPkLTunQLC1Jj5RRgx57br/qWn9ZdNA3gaODvswK3Y6McDGwLfCXJy7oKJkkj6ufAe5M8BHg50HvO8mDg0k5SjRC770kjIMlHgM2BV9EMercZ8FngrKp6R5fZJGmUJLkbuAo4BLh5sn1saSMtG46NIkmzk2QT4Ps0BagzgO2r6pp22/uB9apqnw4jds6ilDQCktwD+CKwa7uqgKOAfXuad0rScs+xFKXuODaKJC2eJGtPFKN61q0J3F5Vt3QUayRYlJJGSJJ1gE2Ai6rqyq7zSJIkTUhyKbBZVd2UZA/gdVW1VbttPs1kLWt0GlKSNFYcU0oaIVV1dVX9ZqIglWTPrjNJkiS1HBtFkrRUWZSSOpZk0yT/kuQRPeuek+QM4D87jCZJktTrrcBOwJnA6ix8nrI7cFIXoSRJ48vue1KHkuxCM3bUfJoxUvYBdgCeRXOi9/GqurG7hJIkSQtzbBRJ0tJiUUrqUJLTgENpZpF6FfAemtkZ9q2qazuMJkmSJEnSMmVRSupQkmuBdarq7iQrAbe0y9d3HE2SJEmSpGXKMaWkbs2rqrsBqup24AYLUpIkSZKk5cH8rgNIy7mVkuzfs7xy3zJV9f4hZ5IkSZIkaZmz+57UoSQn0gxwPpWqqh2GFEeSJEmSpKGxKCVJkiRJkqShc0wpSZIkSZIkDZ1FKUmSJEmSJA2dRSlJkiRJkiQNnUUpSZJGTJJ3JTmv6xzLoyQPSVJJtuoww2VJ3tTVz9f0kuzUPkfW7TqLJEnjzqKUJEk9khya5Edd55hKku3bC+Lpbod2nXMqSZ6X5EdJrk1yS5Izk3wsyYZL+eccmeQHi/Gt5wL3AX63hD//FX3H5LIk/53koQN8+yOBzyzJz+9CGnsnOTnJDUluTPL7tsg6dgWcJPPbY7dr36Yf0zxHrl6GP3unzPw6/9wSPP517WO8aJJtx7XbDupZt3qSDyc5P8mtSa5K8sskL1vcDJIkgUUpSZLGzS9oLognbh8FLuxb97quwk0nyfuBY4BTgB2AhwCvBFYD/r3DaH9XVXdV1WVVdedSeLhbaI7HfYGdgQ2B45Pca7Kdk6zSZriyqm5ZCj9/Vtqi0sqL+73AEcDHgW8BjwceAbyFpsg2Z4oXVXV7+xxZllNYTxS+Jm6fAs7uW/eWJfwZfwb26V3RFod3AC7p2/cw4NnAq2letzsCXwLWXsIMkqTlnEUpSZJmIckaSb7YthS4tW0V8vi+fTZLcmxPa6DTkjyl3bZW24rnz0n+luScJG9OMtD/5J4L4suq6jLgJuCu3nVVdX37s+6f5L+SXNO2jDghySN6ct673X5xm+XsJK9vCwwT+3w1yXeTvDHJJW3rl8+0rUj+Lclf2t/z00nmT/N3eyLwNuBNVXVAVZ1WVX+uqp9W1T7AAYuRaf8klya5OcnRSdZst38Q2B34x55WJbu2296U5PT2ey5N8pUkG/Q89kLd93qWd05yfHs8z0vywsEOV11WVZdW1cnAm2kKUxOPfVmSdyb5QpJrge/0rP979712+R3tfje0ufdLco8khyS5vj0O+/X9zWf6XSda4+yU5BTgVuAF7d/9n/se61Htvo+c4nfdrf2bv7iqPlxVf6iqi6rq+KraGTi457FekeTcJLcnuSDJG/p+1mVJDkjy2fZ3uzTJB/qeA6e0z7kDk1yR5Or2b7FK32PtleQPaV6r57bPmXk921dO8r4kFya5Lc3r8l3t5r+0X/+r/d1v7fu7rdvzONu1mW5NcmWSz6Wn+NjznH1t+9y+PsnXk0xa1JnkdX4zcGff6/yG9rEfm+Qn7XG7Ns37yzpTHKdeRwBPSrJpz7q9gROAy3qyzweeBRxYVcdV1YXt6/eQqvrwAD9HkqQpWZSSJGl2vgw8BdgV2BI4n6b1y/oASe4DnAysCjyTprXIu3u+f2Xg/4DnAQ8D3gO8E9hraYZMsirwU+AOmpYPjwPOAn7Sc8F6D+BU4Lltlg+0t936Hu5JNK0jngq8BNiXpoDyKJoWEy+haXGxxzSR9gCuAz492caqunaWmZ4MPLb9+c8BtgY+3247EDgW+AkLWpV8q912N/B6muOyC7AZzcX5TD7YPv6jgO8Bh2f2XQ7/1n5dsWfdG2meQ1vTtEKZyuuB39P8zl8APgt8AziD5nn4eeCzSR7U8z2D/q4foXmOPgT4EU1rtn369tkXOKWq/m+KfHsAZ1TVf0+2ceL4JnkB8Emalj+PoPm7vj/J3n3f8gaarpRb0bSieyvw/L59Xkzzt3wS8FLgRcBrJzYmeVX7+O8GHgq8BngFbQG09RWa195b2n1eCFzabntM+/UVNM+hjSf73ZJsBPyA5lg8ts31TJpj1OtJNMdqJ5rn9xNpnquLrS3EngBcQ/Mc+qc2w38N8O2XAd+nbcWWpjC+N83z6+/aVoNXA89JssaS5JUkaRFV5c2bN2/evHlrb8ChwI+m2LYZUMA/9qxbEbgYeG+7fCDNRe09Z/EzPw78sGf5XcB5A37vpPvSdIs7D1ihZ11ouvq9eprH+zzwnZ7lr9K0GJnfs+5/2t9xxZ513wOOnOZxfwz8ajGPyWSZrgNW7Vn3XJoizEbt8pHADwZ47Me3x3Sddvkh7fJWfcuv6vmeVWiKfbtP87ivAG7qWV4fOB64Fli7XXcZ8N1JvvcymhZlvctf7VmeT9Oq6es96+YBNwD7zOJ33ald3qVvv22BO4H79/y+1wB7T/PYFwBHD/D3/g3w5b51BwHn9v2+X+vb5yTgkJ7lU4Bf9+1z5MTrqH2uXwbs2bfPXsDV7f1HtL//M6fIOr/dvmvf+om/27rt8kdo7PSTfgAABshJREFUXmvzevZ5Xvt8nPgbfpWmS1zva+bA3t97hr/bB2mKfv3r30RTMLpnz7pt2nxbTvN419EUQZ/V5prX/l5/bX/v3wAH9ez/9HbbncBpwOfoeR/05s2bN2/eFvdmSylJkgY3MUj1SRMrquoO4Fc0rXqgaaXwi5piTKAkK6Tprndami6AN9EUMCZthbEEtgIeANyQ5Kb259xI031sszbLvCRvS/K7nix7TZLlD7XwGEuXAWe2v3vvuvWmyZNpti3YafBMp1fVTT3LJ7c/4yEzPP5T0nRjvDjJjTQtg5jk8fudNnGnqm6lKdKsP8P33Kv9299M8/e5P00B6JqefX49w2NM+H3Pz59oudK77i7gSnqOwSx+14UyVNVJNK3qJlrv7UJTqDh6mnwDHV+a19BJfetOAjbNwuNZnda3zyUs+veebp/7t/c/N/H8b59LnwHWTrIWzWu1aIqsS+JhwC/bYzDhJJq/Se/A9mf0vWYm+50W52f/tu/95tfA7Sx4T5rOD2iKZ8+gaQ13aE0ynlpVnUDzvHkKTSusjYHjkhy+ZPElScs7i1KSJA3XG4D/R9N9aUdgC5ruMist5Z+zAs0Mclv03R7Mgi5Db6PptvSxniyHT5Lljr7lmmLddOcVZwObZ5pxp2aZqd9EUWTKwaeTPBA4DjiHppvWVizoEjbT48/294VmoPMtaLr8rVZVD6+q/gLIoAOaz+oYzPJ3nSzDwcDe7ThO+wBHVdXN0+Q7mxmKID1jQg0yQPggf+/p9pn4+goWfv4/kqYoe8Mssgxiaf1Oy+pnT/6NTSHtUJrukc8GvjjNvndU1c+r6kNV9Qya7pB7JHn04v58SZIsSkmSNLgz269PmFjRFlm2Bv7Qrvot8Pgk95jiMbYDjquqL1YzWPB5tC2XlrJT28e9pqrO67td2ZPl21V12DLOAk3XqjVpuhUuom25MptMj8zCs9hNdE07q12+naZLUq9taLpbvr6qflFVZwMbsOxU+/c+v69V1zAs6e96BE0rnlfSHJNDZtj/SOARSZ4z2cYka1VVAX+kGUup1xOB86vqtlnkm8nFwBXAZpM8/89rizG/pTkXfsoUj3FXe+t/HvU7E9gmC09W8ESa5+Mfl+i3mNmZwGP63m/+gabw+IfJv2URX6TJe1JVnT+Lnz3xWpuuhaQkSdOyKCVJ0qJWTbJF3+3BbYHkG8Cn265RD6Np5bQmCwbw/gzNBeGxSbZJsmmSf8r/b+/eQewowziMP38RSW9ARDBaeAsW2qhgBIWIIDZeCrVUQdBiTSGCwURQggaMFxBcEmIKLzEriAoWUQsRIhi8FAqKIImKkEYM9r4W73fYlbhsFs/u6ub5wRbLzJz5Zs4O7Ly8lzF9j84ouXEcf2mSp+km5NN2gH4pf2+c66Ik149JY5PzfQ9sTXJDksuS7KazSaZulITtBp5Psmes5cJx7lnms7dOd01nA68muXLc2xeBuar6eWz/Edicnp63Mck5dNbQWcC2JBcnuRN4fCWu9z/gX11rdWPyOTpj7auq+mKJQ16ny/sOJXkiyTVJNiXZmuQQMJkM+CydXfNwekrlA3Q20zPLu7wl1/8nsAN4ND058vIkm5PcnWTX2Ocb4B1gX5K7xn26LmOK4QiiHQNuSnJ+Fp9o9xJdFvtykiuS3Ez/Pb5WVb8scsy07KO/5wPjWdhCB5k+rKovT+cDquoYsJEeGHCKUVJ7JMn96Ul/m5LcAuwBTgCfTeNCJElnJoNSkiSd6lq6X83Cn0k/nfuAT4G36UyLS+iGvycAqupX5htFH6Yn7e1gvsTmKXoq3rv0y9y59EvtVI3MnC10cOIgHex5g+4FMxn3vpPuh/UB3ZNpA93AeEVU1WN0KdlVdGP07+gysT+AXctc0yf0vf14fNZR4MEF218Z2z+ney3dUVVH6fLJGTrDZGb8vu5M6Vr30gHWpbKkJgGcyfS7W+nv5VvgOXoq3d6x39xYyyNj+3Zge1XtX+ballRVs8xP5fsaOAJsA44v2O1eukfSC/Qz8hZ/zyiboZ+j43QPqH86z090T6arx3nepHs1PTS1i1lEVf1Ol7meRz8D74813LPMz/ltsT54dM+pj+gyzsP0fZqlm6FvWYMsQEnSOpL+H0KSJOn/IclBevLebWu9lvUsye10Gd8FVXVyrdcjSZLWn6WajUqSJOkMkmQDnS20E9hvQEqSJK0Uy/ckSZK00JPAD8BJuvRUkiRpRVi+J0mSJEmSpFVnppQkSZIkSZJWnUEpSZIkSZIkrTqDUpIkSZIkSVp1BqUkSZIkSZK06gxKSZIkSZIkadX9BWYtq97zo1oQAAAAAElFTkSuQmCC">
            <a:extLst>
              <a:ext uri="{FF2B5EF4-FFF2-40B4-BE49-F238E27FC236}">
                <a16:creationId xmlns:a16="http://schemas.microsoft.com/office/drawing/2014/main" id="{23E3C875-DA1F-4982-A334-2D91E52ECC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B50B96-6464-49D0-899E-A50D3A039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6" y="621992"/>
            <a:ext cx="10269770" cy="5872114"/>
          </a:xfrm>
        </p:spPr>
      </p:pic>
    </p:spTree>
    <p:extLst>
      <p:ext uri="{BB962C8B-B14F-4D97-AF65-F5344CB8AC3E}">
        <p14:creationId xmlns:p14="http://schemas.microsoft.com/office/powerpoint/2010/main" val="1378851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C231C-50EF-41FB-9184-0F5EC5AF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7800" cy="1325563"/>
          </a:xfrm>
        </p:spPr>
        <p:txBody>
          <a:bodyPr/>
          <a:lstStyle/>
          <a:p>
            <a:r>
              <a:rPr lang="en-US" dirty="0"/>
              <a:t>Bike Teams</a:t>
            </a:r>
          </a:p>
        </p:txBody>
      </p:sp>
      <p:sp>
        <p:nvSpPr>
          <p:cNvPr id="12" name="AutoShape 2" descr="data:image/png;base64,iVBORw0KGgoAAAANSUhEUgAABKUAAAL8CAYAAAAx7AZOAAAABHNCSVQICAgIfAhkiAAAAAlwSFlzAAALEgAACxIB0t1+/AAAADl0RVh0U29mdHdhcmUAbWF0cGxvdGxpYiB2ZXJzaW9uIDIuMi4yLCBodHRwOi8vbWF0cGxvdGxpYi5vcmcvhp/UCwAAIABJREFUeJzs3Xm4pFV9J/DvD1pEVFBw2jVREgbULIigwUw0jJiRkGhGjLiEoGaiEhOXuGRiYow6Ex3BNQYEGUeDGzoiOiYKLiGiRtxQEA1NAIOgIQ0oNJtAw5k/3vdKUd7uvtVdfW7T/fk8Tz2365x3+VXVW1fvl3POW621AAAAAEBP2y13AQAAAABse4RSAAAAAHQnlAIAAACgO6EUAAAAAN0JpQAAAADoTigFAAAAQHdCKQC6q6pnVFWrqj2Wu5YFVXXAWNMB6+h/wNi/occ/9q1801TV7lX1tqq6oKp+VFVXV9WXqupPq+qum+mc96iqV1bVL27CMS6tqmPnWNOlE5/hzVX13ar6QFX9xyXuf2JVnTuverYEy3FtLIeq2m+8Hneeat9xvB7+tGMtk9fhuh4/msN53jwe6wdVdcdF+l84cb57TLTvVFUvq6pzquqaqrqyqr5dVe+oqp/a1LoA2PasWO4CAOB24t+SPGKq7YtJ3pXkuIm2Nb0K2lRVdWCSk5NckuQNSb6d5I5JfjnJC5PskuRlm+HU90jyl0nOT3L2Rh7j4CQ/nFtFg/+X5LVJtk/yoCSvSnJ6Vf1ca+0HG9j35UnuPOd6ls0yXhvLYb8M1+P/zm2/vzdk+M5/t2MtByfZYeL5/05yXZLnT7TdMqdz3ZRkpyS/meSkqb7Dk1yd5MfhY1VVko8leWiS1yX5apIdkzw4yZOT/EySi+dUGwDbCKEUACxBa+2GJGdMtg1/o+V7rbUzFt1pC1ZVK5P83yRfT3JQa+36ie5Tq+oNSR62LMUtQWvtzM1w2MsmPssvVNXFSU5J8pQkxyy2Q1XdsbV2Q2vt/M1Qz0ZZqGkT9r9dXxvz0lprmfrOdzjnba7rqromyTWb6XfMjRmu79/NRChVVT+XZJ8MgfszJrbfJ8mjkzyjtfa3E+1/l+TIqjIDA4CZ+R8PALZYVXVYVZ01Th26vKreXVX3XmS7Z1XVmVV1fVX9sKo+W1W/PNH/qrH/qvE4/1BV+3eo/8lV9eWqum6s68Squu/UNoeP9V42To/6WlU9bWqbhWlEfzFOnbq4qq6tqo9W1a5Vde+q+nBVramqi6rqj5dQ3hFJ7p7kD6dChyRJa21Na+0zEzW8tqq+MZ7jsqr6dFXtN1XnQWOdj6uq94zv91VV9bdVdbdxmwcm+edxl3dPTBF6yth/cFWdMk5juraqvllVz5/+g7empu9V1RHjcfatqg+O7+X3quoNVTU58mQWXxl/7jF1jkdU1clVdVWSz459t5m+V1UPHLf9vao6qqpWj+/dO8fP84Hje3hNVf3Lwuuf2v+9VfWv43V9QVW9tX5yitmJVXV+VT2qqs6oquuTvHo89henX9BEXU9fz+ue9dq431jrFeN39RtV9eSp8y7p85mo75njNXfp+N35SE1992vw3PEa+dH4Hh9XVbtMbXeHqnp5VZ1bVTeM1+/fV9XPVtURSd42bnrxxPV4r1rH9L3x+v5y3fr75qSq+tmpbc4YP4NfH9+P68Y6f2M97/vMquqQqvrq+Pp/OL6395/hECckObiqdptoe3qGEYxnTW276/jz0sUO1Fqb1wguALYhQikAtkhV9ewk784QYByS5E+TPDbJZ6vqLhPbvT7J25OcmeTQJIclOT3JT08c7r5J3pTkv2b4L/+rM0zL2ug1jZZQ/wuTvD/DaJMnJnlukn2TnFZVO01sunuSE5M8LcPrPDVDWPOMRQ77+0n2T/KcJH+c5DEZRjN8NMmXx/0/k+SNVfXoDZT4mCTfaa2ds8SXdK8kRyV5fJLfS3JVks/XEDJNOybDlKNDM0yL+u3xNSbJv2YYeZQkr8wwPeoRST41tv1MhtEbz0jyuCTvTfK/krxiiXW+L8k5SZ6QYerTi5K8eIn7Ttt9/HnlVPsHcut1uaG6/jJDwHNYkv+RYVTKMRlGpnx4PMaqJO+t265fdd8kFyZ5QZKDkrwmyW9kmGI47R4ZvisnJPn1JB8az7H/Itf4czJMe/zgempe8rUxhmSfS3Jgkj/J8L6fl+TEdQRfS/18/jLJfTJcBy9J8qsZrvVJb0ry5iQfz3BdvizJbyX5uxpDzKqqDO/zK5J8ZNzu2Rmmjt5r7DtyPN7jc+v1eMU6Xu9vZfi+XZ7h+n5ehu/152sYYTbpQeOxj8zwO+CKJB+eMTRapzH4OynJ98bjvzDD9MrPV9Wu69t3wicyXN9PHo+5XYbfRScssu3ZSX6U5C1VdWhNrDUFAButtebh4eHh4dH1keEPzZZkj3X0b5/k35OcNtX+K+N+zx+f75Hk5iRvnOHc22eYvr4qyVsm2g8Yj33ADMdqSf7nIu13S3JtkmOm2vdMsjbJEes43nZjbe9O8qWJ9h3Hc52TZLuJ9mPG9pdMtO2QIXR42wZq/870+zvje3iHDAHT6ybaDxrr+cjU9v9tbP9P4/MHjs8P28B5anw//keSf5/quzTJsRPPjxiP+bKp7T6d5OwlvKZLk7xjPN8OSfbOEPStTfLzU+d47SL7n5jk3InnC6/x41PbfXxs/+2JtpVj239fT30rMoRFLcmDps7bkjx2kc/o4iRHT11HVyR587yujQyBUUuy/1T75zOsR1WzfD4T79upU9u9fGzfdeK7dEuSP5na7sBxu4PG5wePz5+9ntewUNv9ptoXvnd/OtF2TpJv5bbfw70y/B56zUTbGRnWpLr/RNv9xuO9aIbv2hlJPr2Ovn/JEMbXRNsvjO/LKzZw3DdnmBaYJH+d5Izx3/9lvObvlSHkaknuMbHfUzKEWG18nJshHNx9qa/Jw8PDw8Nj8mGkFABbor0y/KH+3snG1trnk1yUYdREMvyRvl2GkVLrVFWPqarTquqKDH9w3ZThj9q95lz3gkdmWED4vVW1YuGRYeTLhUkeNVHbg8YpN9+fqO2wddR2arvtFJmF6WKnLjS01m7MECrM9U5YNUzNO33iPbwxyf3XUef0KJyFUVLTC8Uvdp771XAnr+9meC9uyhBIrKxxCuAG/P3U82/mtqPm1uf3xvPdkOQbGaYrPaH95Iihk5d4vGQYiTJpsc9sdYYg8cef2Th17C+qalUNd1u7KbeOJpt+z69rrZ062dBauznJ8UkOq6qFBdifNL6m4zI/j0pyQfvJNY/ek2G01/QdNpf6+Sy2XSa2fWyG0HL6O3Z6hs9v4Tu2ELK8cwmvZb3G0Uc/l+T9k9/D1tqqDFM9f3Vql2+11i6a2O6SDIHOUq/H9dVynwzv7ftaa23iHN/MMKJpupb1OSHJL40j9Q5P8qnW2rqm6J2Yof4nZwjFb8wQXn2zqn5pY14LANs2oRQAW6KFqSf/tkjfpRP9C+ugXLKuA1XVQzOMTrkmw4id/TMs0nxWhpEQm8PCNJ7P59ZgZeHxHzPWPYYsn8owOuSlGUaCPSxDGLdYbdN3m7txPe0bem0XZwiVNqiqHpFhMeMrkjwzt76H567jPP8++aS1dm2GkWP3XWTbyfOsyBBGPCbDne8OGM9z1LjJUj6v6bvk3bDE/ZJhWtbDMtxd7J6ttT1aax9bZLvFrst1Weyzubm1dvUi7ZN1viFDGPeuDFPyHp5bpz1Ov55FA4QMYe2dkjx1fH5EktNba/+8ju0XLPnayPBdXNf3dKF/0lI/n8W2y8S2C9+xS3Lb79eNGe4SuPC7YbcMo+xuWkf9s1jq76UFi92xcZbrcZ61rFNr7asZ7q743AzTKhebuje5/ZrW2gdba3/YWvvFDN/XOyT5q6WeEwAWuPseAFuihT/m7rVI370y3Io8GdZ1SYawY9U6jvXEDCMlDpn8w7Sq7p6fXCtoXhbWo3lahik20xZuO//IDLX/1/EPw4Xa7rCZ6pr06SSvqqqfX2Qk0LTfzhDq/fY4AifJj0eOXLTI9vecfDKO1LlzhrVv1udBSX4xyZNaax+a2P9JG9hvXi6f/BzWo214k0325CTHt9Zeu9CwnjV8Fq2ntXZpVX0kyXOq6owM6w39zhLOPcu18YMMn9u0he/uomszzcHCcQ/IEHhOu2z8eXmSe1bVitba2k0854Z+L22u17oxtVy+SPv6vDtDqHRNhrW3lqy19pmq+kKSB894TgAwUgqALdKqDKNtpu9I9ssZRnB8dmz6dIb1U569nmPtlGG9lx//4T4uAr7JU2jW4/Qk1yf5mdbaVxd5nDdRWzKM8FiobWWGdXA2t2MzjOI5uqruNN1ZVXedWCx9pwzB3uR7eHBuHa0y7dCp5wuf48Ld4BZGvUyfd7H34465daTPNmFcnPtOmXgfRs/ciMMdk2S/JEdnCCpOWsI+s1wbn02yR03diTFDIPu9JBdsRM1L8cncug7UYt+xiya2W5H1v3fruh5vo7X2gwxrSh06fkZJknHa23659ffSZtda+36Gxdqn73L48xmC3VlreXeSjyX5q7bIHRfHY999YiroZPsOGW4KMMsIQgBIYqQUAMvroKqannp0VWvtU1X1iiTHVdV7cuv6NH+VYeTRO5OktXZBVb0pyYuq6q4Z7kx2c4apTue21j6Q4U5uL0zyrqp6Z4a1pP4iGx61s9Faaz8YbyP/hnHtl1OTXD2+hv+c5BPjSKDPZRjlcVxVvTrJzhnuEvbvGRZF3mxaa6vHEUgfSfLVqjo6wwLOd0zyS0n+IMnfJvmHDO/hEUneMX4eD0ry51n3H6H7VtVxGe5s9qAMn9sprbUvjP2XZBgt9jtVtSrDnfouyLAWzveTHLlw97QMd2a7MduQ1lqrqk8m+f2qOjfDgvKHZphWOOux/rGqvp1hjaWjWms3LGGfWa6N45P8UZKPVtXLM0wde3qGUYBPn1zvaJ5aa9+uqjcnefsYxHwuQ7j00xnWkXpra+2fMly7f5fkb6pq9yT/mGH63AFJPjRu8+3xsM+rqvdlCGC/sY5TvzzDmmIfHa/xu2VYiP+yJG+Z9+vcgD9P8oGqOinDIv33SPI/M/xuO3qWA7XWvpfh7qTrs2+S/1tVJyQ5LcNorftmuB4eMNYDADMRSgGwnN66SNu3Mtzt7O1VdV2GtZY+mmFayccz3G3rmoWNW2svqarzM6yH8vQMIc/ZGUZIpLV2alU9P8Ot55+YYaTD4Rn+uNxsWmt/XVUXjec9PMPd0L6XYQTDN8dtvl9VT8xwy/iTMoQ1b8wwGuyFm7O+8fyfqaq9M7zHL8nwB+aNGf5If1OSt43bfbSqXpLk+RlGPZ09/nzdOg793AwjOD6YYTHqk5K8YOK8N1XV72f4Y/4zGf7/yFNbaydW1W9luC7em2E61NvHnzP9kb0VOCLJ32R4j2/JMIrl8CRfWN9O6/ChDEHsem8IMGmGa2NNVT0ywzX8+iR3SfLPSZ4yhsKbTWvtRVV1ToZQ5AUZAunvZrimvjNu08bv2Msy3EDgJRmm7X4p49pnrbUvVdVrMoym+sMMMwnunUWm947fhd/K8H6elORH4/n+ZFywvpvW2geram2SP8sQAF+fYY26PxlHdc3b2Rm+mwdm+P7vmiFc/lqS32ytTS9ODwAbVJvpP2ABANuYqjoow93mHjneKZEtQFV9NckPW2u/tty1AABMMlIKAGArU1U7Jtknw/pk+yZ57PJWBADwk4RSAABbnwck+acM6/68srX2yeUtBwDgJ5m+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/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/QfXlUXVNV1VfWlqtp3av/9qurLY/8FVXVYz/oBAAAAmI/eI6XeneQhrbWdkzwgyXeTnJgkVfUrSd6W5A+S3D3JSUk+XlU7j/27JPnE2H73JEckObaqHtH5NQAAAACwibqGUq21c1trV41PK8ktSfYanz8ryYdba59srd2Q5KgkNyR5wth/SJLrkxzZWruhtfapJCcnefYsNVTVblW1Z1XtuXbt2k18RQAAAABsjO5rSlXV06rqqiTXJHlBkleOXXsn+drCdq21luTrY/tC/5lj+4IzJ/qX6nlJViVZtXr16pnrBwAAAGDTdQ+lWmvva63tkuTeGQKpb45dd01y1dTmVybZeYn9S/XWDKOz9lq5cuWMuwIAAAAwD8t2973W2qVJjk/yd1W1a5Krk+wytdndkqwZ/72h/qWe94rW2nmttfNWrFgxe+EAAAAAbLJlC6VGK5LcOcl9kpyV5KELHVVVSR4ytmf8uc/U/vtM9AMAAABwO9EtlKqq7arqj6pq5fj8fkmOTvKvSc7NMGrqkKo6sKp2SPLiJDtmWMw848+dquqlVbVDVR2YYfHzt/d6DQAAAADMR++RUgcnOaeqrk3ypSTXJXlMa21ta+3zSZ6bIZy6KsmhSQ5ura1JktbaleP+Txr7j09yRGvti51fAwAAAACbqNuiSq21WzKESuvb5oQkJ6yn/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/zOq6paqumbi8f6pY+xXVV+uquuq6oKqOqxX/QAAAADMT8+RUjcnOSzJbkn2TnK/JO+c2ubC1tpdJh5PXeioql2SfCLJSUnunuSIJMdW1SO6VA8AAADA3HQLpVprf9Za+3pr7abW2mVJ/ibJATMc4pAk1yc5srV2Q2vtU0lOTvLsWeqoqt2qas+q2nPt2rWz7AoAAADAnCznmlIHJjl7qu2nqurSqrq4qk6sqt0n+vZOcmZrrU20nTm2z+J5SVYlWbV69eqZiwYAAABg0y1LKFVVT0zyrCQvmGg+PckvJLlPkocl+VGST1XVncf+uya5aupQVybZecbTvzXJXkn2Wrly5Yy7AgAAADAP3UOpqnpSkuOTPL61duZCe2vtwtbaea21W1prl2YIre6TZP9xk6uT7DJ1uLslWTPL+VtrV4znOW/FihUb/ToAAAAA2HhdQ6mqemaS45I8rrV22gY2b+OjxudnJdlnapt9xnYAAAAAbke6hVJV9fwkr0/y2NbaFxbp/42qul8Ndk1ydJLLk5wxbnJykp2q6qVVtUNVHZhh8fO3d3oJAAAAAMxJz5FSb8mw/tNpVXXNwmOi/4AkX05yTZJvJdktya+11q5JktbalUkOTvKkDGtLHZ/kiNbaF/u9BAAAAADmoduiSq212kD/S5O8dAPbfCXJw+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/9F1TVYb3qBwAAAGB+eo6UujnJYUl2S7J3kvsleedCZ1X9SpK3JfmDJHdPclKSj1fVzmP/Lkk+MbbfPckRSY6tqkd0fA0AAAAAzEG3UKq19metta+31m5qrV2W5G+SHDCxybOSfLi19snW2g1JjkpyQ5InjP2HJLk+yZGttRtaa59KcnKSZ89SR1XtVlV7VtWea9eu3cRXBQAAAMDGWM41pQ5McvbE872TfG3hSWutJfn62L7Qf+bYvuDMif6lel6SVUlWrV69etaaAQAAAJiDZQmlquqJGUZGvWCi+a5Jrpra9MokOy+xf6nemmSvJHutXLlyxl0BAAAAmIfuoVRVPSnJ8Uke31o7c6Lr6iS7TG1+tyRrlti/JK21K1pr57XWzluxYsUsuwIAAAAwJ11Dqap6ZpLjkjyutXbaVPdZSR46sW0lecjYvtC/z9Q++0z0AwAAAHA70S2UqqrnJ3l9kse21r6wyCbHJzmkqg6sqh2SvDjJjhkWM8/4c6eqemlV7VBVB2ZY/PztHcoHAAAAYI56zl97S5K1SU4bBkENWmt3GX9+vqqemyGcuneSbyY5uLW2Zuy/sqoOTnJ0klcn+bckR7TWvtjxNQAAAAAwB91CqdZaLWGbE5KcsJ7+ryR5+DzrAgAAAKC/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+3LAAAAAC2ZrOMlKp1tO+Q5KY51AIAAADANmLFhjaoqsPHf7Ykh1bVmonu7ZP8apLzN0NtAAAAAGylNhhKJXnHxL/fNNV3Y5ILk/zx3CoCAAAAYKu3wVCqtXaHJKmq7yR5WGvt8s1eFQAAAABbtaWMlEqStNZ235yFAAAAALDtWHIolSRVtXuSA5LcM1OLpLfWXjO/sgAAAADYmi05lKqq30nyzgx32rssw8LnC1oSoRQAAAAASzLLSKlXJXlzkj9rra3dTPUAAAAAsA3YbsOb/Ni9kxwfx6X0AAAgAElEQVQrkAIAAABgU80SSp2W5CGbqxAAAAAAth2zTN87IcmRVfVTSb6RYW2pH2ut/dM8CwMAAABg6zVLKHXi+PNNi/S1JNtvejkAAAAAbAtmCaV232xVAAAAALBNWXIo1Vq7aHMWAgAAAMC2Y8mhVFU9bX39rbX3bXo5AAAAAGwLZpm+9551tLfxp1AKAAAAgCXZbqkbtta2m3wk2SHJ/km+kORXNleBAAAAAGx9lhxKTWutrW2tfTnJnyc5en4lAQAAALC12+hQasLqJHvN4TgAAAAAbCNmWej8PtNNSe6T5JVJvj3HmgAAAADYys2y0PkluXVR8wWV5KIkh86tIgAAAAC2erOEUv956vktGabund9au3l+JQEAAACwtVtyKNVa++zmLAQAAACAbccsI6VSVf8hyR8lefDYdE6SY1prl827MAAAAAC2Xku++15V7Z/k/CTPnGj+vST/UlUPn3dhAAAAAGy9Zhkp9fokH0ny31pra5OkqrZP8o4kb0jyyPmXBwAAAMDWaJZQat8kz1oIpJKktXZzVR2Z5KtzrwwAAACArdaSp+8luSbJvRZpX5nk2vmUAwAAAMC2YJZQ6v8lOb6qHlNVdxofByY5NsO0PgAAAABYklmm7/1xkncl+WSSNtF+cpIXz7EmAAAAALZySw6lWmtrkhxSVXskedDY/O3W2gWbpTIAAAAAtlpLDqWq6v8kOae19sYk50+0vyjJg1trv78Z6gMAAABgKzTLmlIHJfnMIu2nJfn1+ZQDAAAAwLZgllBq1wx34Ju2Jslu8ykHAAAAgG3BLKHUhUkevUj7o5NcNJ9yAAAAANgWzHL3vWOTvL6qdkry6bHtwCSvTvKqeRcGAAAAwNZrlrvv/XVVrUzy2iRvHJtvTPLG1tqbNkdxAAAAAGydZhkpldbay6vqtUkePDZ9u7V27fzLAgAAAGBrNlMolSRjCPWVzVALAAAAANuIWRY632RV9ZSq+lxVramqtVN9B1RVq6prJh7/NLXNHlX16aq6tqouqaoX96wfAAAAgPmYeaTUJvphkmOS3CnJ2xfpv7m1dpfFdqyq7ZN8LMMi649P8sAkp1TVJa21D2ymegEAAADYDLqOlGqtndpae3+SCzdi90cluX+Sl7XWrmutnZnkuCRHzHKQqtqtqvasqj3Xrl274R0AAAAAmLuuodQSbF9VF1fVpVX191W190Tf3knOa61dM9F25tg+i+clWZVk1erVqzexXAAAAAA2xpYUSp2b5CFJds8wNe/sJP9QVfcZ+++a5Kqpfa5MsvOM53lrkr2S7LVy5cqNrxYAAACAjbbFhFKttUtba2e11ta21q5srb0syQ+S/Pq4ydVJdpna7W5J1sx4nitaa+e11s5bsaL3kloAAAAAJFtQKLUOtySp8d9nJdmzqu480b/P2A4AAADA7UjXUKqqtq+qHZPsMD7fcXxUVT26qvaoqu2q6i5V9cok90xy6rj76UkuSvKaqrpTVT0kyXMyLHYOAAAAwO1I75FSv5vk+gxB0/bjv6/PcFe9vZN8JsM0vQuT7J/k11prFydJa+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+V1VrqmrtIv0HVdW3qur6qjqnqv7LVP8eVfXpqrq2qi6pqhf3qx4AAACAeek9UuqHSY5J8sLpjqr6mSQfTvLaJLuMP0+uqgeM/dsn+ViSf07yH5I8Psl/r6on9ygcAAAAgPnpGkq11k5trb0/yYWLdD89yddaa+9prd3YWntvkjPH9iR5VJL7J3lZa+261tqZSY5LcsQsNVTVblW1Z1XtuXbtTwzWAgAAAKCDLWlNqb2TfG2q7cyxfaH/vNbaNevoX6rnJVmVZNXq1as3pk4AAAAANtGWFErdNclVU21XJtl5if1L9dYkeyXZa+XKlbPWCAAAAMAcbEmh1NUZ1pKadLcka5bYvySttStaa+e11s5bsWLFRhUKAAAAwKbZkkKps5I8dKptn7F9oX/PqrrzOvoBAAAAuJ3oGkpV1fZVtWOSHcbnO46PSnJCkv2q6qlVdYeqemqSfZP87bj76UkuSvKaqrpTVT0kyXMyLHYOAAAAwO1I7/lrv5vknRPPrx9/7t5au6CqDknyhiT/J8Md+p7QWvvXJGmt3VxVj8sQQl2RYT2po1prJ/YqHgAAAID56BpKtdbeleRd6+k/Jckp6+k/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/2fvvsNkqcv0jd8P5xBUMggYAEHBrCgsoqIgiotx3QUVQVAQMKxpjSvyM2JYw4pZwUCSFRF1TQi6igqKroiyiGRBRHIOkt/fH1Xj6dNnQs8JXd1z7s919TVdYXqemeruqXr7GyQNnUUpSZIkSZIkDd38rgNI0nSe+Mkndh1hzjv5NScvs8f+6ZO3W2aPrcZ2P/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+4orrlgqgSVJkiRJkjQ7o1aU+iTwEGBdmtZP2wGH9GxfDbi+73uuA2bTfe+TwIOBB6+33nqLn1SSJEmSJEmLbaSKUlV1alVdXlV3V9UfgH8DdkmycrvLjcAafd+2JnDDLH7G1VV1TlWdM3/+/KUTXJIkSZIkSbMy6lWZu9uvab/+HnjsxMYkAbYAvjHkXJIkzWmfeuN3uo6wXHj1R5/TdQRJkqTOjFRLqSS7Jlmzvb8Z8FHg21V1a7vLIcC/JHlqkpWANwKrAN/sJLAkSZIkSZIWy0gVpYBXABckuRk4ATgF2GtiY1WdBLyKpjh1PfAC4JlVNXD3PUmSJEmSJHVvpLrvVdX2A+xzOHD4sk8jSZIkSZKkZWWkilKSJElacu978S5dR5jz3n7k17uOIEnS2Bu17nuSJEmSJElaDliUkiRJkiRJ0tDZfU+SJEkaEX9834+7jrBceOjbd+g6giQJW0pJkiRJkiSpAxalJEmSJEmSNHQWpSRJkiRJkjR0FqUkSZIkSZI0dBalJEmSJEmSNHQWpSRJkiRJkjR0FqUkSZIkSZI0dBalJEmSJEmSNHQWpSRJkiRJkjR0FqUkSZIkSZI0dBalJEmSJEmSNHQWpSRJkiRJkjR0FqUkSZIkSZI0dBalJEmSJEmSNHTzuw4gSZIkSXPBu971rq4jzHn+jaW5xZZSkiRJkiRJGjqLUpIkSZIkSRo6i1KSJEmSJEkaOotSkiRJkiRJGjqLUpIkSZIkSRo6i1KSJEmSJEkaOotSkiRJkiRJGjqLUpIkSZIkSRo6i1KSJEmSJEkaOotSkiRJkiRJGjqLUpIkSZIkSRo6i1KSJEmSJEkaOotSkiRJkiRJGjqLUpIkSZIkSRo6i1KSJEmSJEkauvldB5AkSZIkqWtfO2brriPMeS94/q+7jqARY0spSZIkSZIkDZ1FKUmSJEmSJA2dRSlJkiRJkiQNnUUpSZIkSZIkDZ1FKUmSJEmSJA2dRSlJkiRJkiQNnUUpSZIkSZIkDZ1FKUmSJEmSJA2dRSlJkiRJkiQNnUUpSZIkSZIkDZ1FKUmSJEmSJA2dRSlJkiRJkiQN3fyuA0iSJEmSJC2uR3/9+K4jLBd+v8s/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/AY8D7t+uO6K7OJIkSZIkSZqtcSxK7Qf8R1VdUFXXA28BdkrygEG+Ock6STZPsvmdd965DGNKkiRJkiRpKqmqrjMMLMkawHXAY6rqdz3rrwf2qKpvD/AY7wLe2S7eAvxxGUTt2jxgfeBy4K6Os2j2PH7jzeM3vjx2483jN748duPN4zfePH7jy2M33paH43dVVe00007jVpTaEPgzsGlV/aln/UXA26vqyAEeYx1gnXbx6qq6epmE7VCSzYGzgQdX1Tld59HsePzGm8dvfHnsxpvHb3x57Mabx2+8efzGl8duvHn8FpjfdYBZurH9ukbf+jWBGwZ5gLYINecKUZIkSZIkSeNkrMaUqqrraFpKPXZiXZJNgdWB07vKJUmSJEmSpNkZq6JU62DgrUk2SbI68B/A8VV1YbexRsrVwLuxRdi48viNN4/f+PLYjTeP3/jy2I03j9948/iNL4/dePP4tcZqTCmAJPNoClEvBVYGfgjsV1VXdZlLkiRJkiRJgxu7opQkSZIkSZLG3zh235MkSZIkSdKYsyglSZIkSZKkobMoJUmSJEmSpKGzKCVJkiRJkqShsyglSZIkSZKkobMoJUmSJEmSpKGzKCVJkiRJkqShsyglSRKQZPUkWyRZpesskiRJmps851yYRakxl+RJSbbqWb5fkh8luSrJN5Ks2WU+zV6S7ZO8Psk/dJ1FmquS/GuS5/UsbwtcBPwWuCjJozoLp4EkuVeStyU5NskJvbeus2lqSeYnWbFv3UuTHJTkX7rKpcF4/MZfknlJtu4/jhptSbZLsnXP8v2TnJjkuiTfTrJ2l/k0Nc85Z2ZRavy9D1inZ/mTwHrAgcDG7VeNqCSHJNm3Z3lf4MfAAcAvet/ANPqS3DfJNl3n0ED2ozkhmPAx4AfAo4DvAu/pIpRm5UvAXsD5wMl9N42uo2mOGwBJDgAOBrYFvpLkZV0F00A8fmOuqu4CfgLc2XUWzcqBQG9jg0+1ywcAGwDv7SKUBuI55wxSVV1n0BJIciXwgKq6Ock9gWuAJ1bVqUk2B46vqk26TampJDkP2LGq/tQuXwR8qqo+nOSVwO5VtW2nITWjJOsBRwE7ALdU1apJXghsV1Wv6jadJpPkGmC9qrozyb2BS4GNq+qSJOsCp1fVfbtNqekkuRbYvKqu7DqLBtf+n3t8Vf21Xb4ceHNVHZ5kZ2D/qtqy05Caksdvbkjyv8Dzq+rCrrNoMFNc8z2+qk5Lshlwgtd8o8lzzpnZUmr8rVRVN7f3HwPcXFWnAlTVOSzcikqj5949BalNgfsCn2u3fQl4cFfBNCufAP4E3Bu4o133Y+DpnSXSTALc1d7fErikqi4BqKqrgNW6CqaBXQ3c1HUIzdpaPQWNhwJrAF9rt30LeEBHuTQYj9/ccATwrSS7J9k2yRMmbl0H05R6r/keS3PNdxpAVZ2L13yjzHPOGViUGn9XtNVxaJpOnzKxIcnqwO2dpNKgbkuycnt/K+DsqrqxXb4DWHnyb9OIeQrwmqq6GiiAtvXGvTtNpemcBzytvb8T8LOJDUk2AG6c7Js0UvYHPuE4GmPn5iSrtve3As6oqlvb5QDzu4mlAXn85oaDaLoOHUHz/++k9vbzLkNpWpe3vWCgueb75cSG9prvtk5SaRCec87Afxzj70jg2CTfpumv+oaebY8HzukklQb1G+A1ST4F7An8sGfbpoDdUsbDbfS9n7YXytd0E0cD+BDNe+eZNJ84btezbSfgtE5SaTa+AswD9k5yV++Gqlqpm0gawM+B9yb5PPBymnE1JjyYpluDRpfHbw6oKhsmjJ8jgG8m+Q6wD/Danm1PwGu+UeY55wwcU2rMJVkBeDtNAepnVfXBnm1vBG6sqoO7yqfpJdmCphC1NnA58Liqurjdtj/wsKp6cYcRNYAkX6Bplvtq4PKqWjvJJ4AVqurV3abTVNpuCtsAJ1fVr3rW/xNwdVWd1Fk4zSjJdlNtq6qfDjOLBpdkE+D7NAWMM4Dtq+qadtv7acbd2KfDiJqGx29uSRJgg6qymDji2mP17yy45vtIz7Z/A26oqi92lU/T85xzehalpI4luRfNyd05VXVTz/oH0xQV/9pZOA2kbRX1LZpPP1ahGefmd8Dzquq6LrNJ0ihKsvZEMaNn3ZrA7VV1S0exNCCP33hru2B+HNgduKuq7tXO+Pzoqnp3t+kkLW8sSo25JDOO1G9RQxqOJFvRDPJ6EfCb8g12ZCXZc6Z9qurwYWTR4mtn+9oH2BC4GPhCVR3bbSpJGm1t98v7Ae8EflRVayW5H/DDqnpYt+k0mSQbzbRPVf15GFk0O55zzsyi1JjrG0cj7dfqWa6qmjfcVBpUki/NtE9V7T2MLNLyJMndwCXA31jw3tmrqmrzSdZrRCTZD/gA8HngfOCBNGMrHlBVn5vue9WdJD+eaZ+q2mEYWTR7Hr+5IcklNENEXJ/kmqpau11/XVWt2XE8TWKKaz5orvu85hthnnPOzIHOx9+NNE/yg4HvsGC6SY2HlwJnAr9g8jcpjYG2C+ZraWYiWmha16p6eiehNJPjga1pul0eUlWnd5xHs/d64Jl9YzN8CzgMsCg1uran+b/3DZwtahxtj8dvLgjNBfKCFU2Xvpsm310j4HqaiQQOBv6bZpZujQfPOWdgS6kxl+QewAuAfYFNgENpui/8qctcGkyStwIvozmxOwQ4oqqu7TaVZivJ0cBjaP7Z3Ny7zbEZRleSDWlef3uz4ETvq1V187TfqJGQ5Dpg7aq6u2fdPOCqqlqru2SaTpIX0nS53IJmNqlDquqP3abSoDx+c0OSY4AzqurdEy2lkryNpvXUHl3n06KSrAzsQnPN92DgcJrX33mdBtNAPOecnkWpOSTJw2jeqHajGWR5v6q6qNtUGkSS7WmO3TNoZrX5fFX9vNNQGliSa4HNq+rKrrNo9tpZTJ9B8xrcHnhKVS330/OOuiSnAJ/pHYchyYuB11TV47pLpkG0s7jtQ9Ni+E803TCPrqrbu8ylwXj8xlt7gTzRFXNj4GxgReCpVXVJZ8E0kCSb05yz7AH8AXhZVV3YaSgNxHPOya3QdQAtPVV1JvAZ4GvAU2kGMNQYqKoTq2p34EHAn4GfJHlKx7E0uKuxyfs4uxfNSfnGwDX0dWnQyHor8LkkP09yWJKf0VwYv6XjXBpAVf2pqt4ObAT8D/BlYNtuU2lQHr/xVlUXA48A3gbsD7wHeIwFqfFQVecAXwKOBbYD7tNtIs2C55yTsCg1ByRZKcluSU4EfgbcAjy0qn7RbTLNRpKnAp8FXgkcSTNmg8bD/sAnkqzddRANLsnjk3yZphC8PfDWqtq0qs7qNpkGUVU/BR5O07r0ZuA44OHteo24JPdM8jKaMRX3Ag4ETu02lQbl8Rt/VXVbVX29qj5SVcdUlRfHIy7JKkn2THIS8CPgOmCzqvplx9E0A885p2f3vTGX5CBgd5oTgUOA/66qO7tNpUEl2YDmZO5lNIPWfwE4sqqu7zSYZiXJHcA8mhlQFppsoKpW6iSUppXk/2i6KnwBOLSqruo4krRcSLIVTbeFXWg+SPsCcFzv2GAaXR6/uSFJgF2ZfIKW/ToJpWkl+RTNMTuF5prvu1XlBFdjwHPOmVmUGnPtFJNnAxfSXBAvoqqeOcxMGlyS24Bzad6kfj3ZPrZ4G31Jtptqm602RlP73jlxMjfVe6cFxRGT5PlVdUx7f7ep9quqo4aXSrPRvvbOpJmY5a+T7ePxG10ev7khyeeA59N0veyfoGWvTkJpWu1r7xzgYqY+b3HG5xHkOefMLEqNuSTvnWmfqvp/w8ii2WvfpKZTVTVvKGGk5ch0hcQJFhRHT5IzquoR7f2pZpmtqtp0iLE0C0kuZIqT8pbHb4R5/OaGJFcDW1fV+V1n0WCSvHOmfZzxeTR5zjkzi1KStBQk2ZlmJqINaT7F+kJVHdttKkmSpIUluRjYtKru6DqLJDnQuSQtoST7AQcDpwEfa79+PskrOg0mzWFJ3j7F+rcNO4skjZkPAe9ox5aSpE7ZUkqSllCSM4G9qupXPeu2Bg6rqod2l0yau5LcUFWrT7L+mqpyJkxJ6pHkXBbuevkAmhm7r+jdr6o2H2IsSWJ+1wEkaQ64L/C/fetOBTboIIs0pyW5b3t3hST3AXo/6d8MuG34qSRp5B3YdQBJmoxFKUlacmcBLwYO71n3IppZUiQtXX9hwaf9f+lZH5rZbZzcQ5L6VNVhE/eTPKCqLuzfJ8nGQw0lSdh9b85Ishpwe1Xd1vYP3x24s6q+2nE0ac5rZ9U4jqZ11AXApsBjgWcu77NpjLokTwT+UlUXJVmPZpyNO4F/r6qruk2nybQXTQF+Bzy6Z9PdwJVVdWsnwbREkqwC3F1Vt3edRbPn8Rsvdn8eX0nWoLnm+1uSFYA9ac5bvlJe2I80zzmn5kDnc8f3gS3a++8EPgJ8OIlNdcdAkn9NskV7f8skFyU5L8lWXWfTzNrC08NoXoc3t18fbkFqLHwWWLG9/x/A/YD1gU93lkjTqqqLqurCqlqzvT9xu9iC1PhIcmA79h5JdgSuAa5J8vRuk2kQHr+xt8gA50lWZOExpzSavgc8sr3/LuD9wPvam0ab55xTsKXUHJHkKmD9qroryXnAPwM3AD+rKpvijrgkFwCPq6orkxwHnA7cCOxYVdt1m05TSbLnTPtU1eEz7aPuJLm2qtZqW5heATycZuDXC6pqvW7TaTpJvggc3lv8bVstvriq9u0umQbRTkn/8Kq6IcnPgGNozlteXVX/0G06zcTjN56S/JCm8LQ9cGLf5o2Ai6tqxyHH0iwkuRpYr73mOx94Ls1r7+Sq2qjbdJqO55xTsyg1RyS5rqrWTLIR8Iuqun+7ftLmuRotSa6vqjWSrEzzJrU+cAdNVxSbUY+odiabyRRwb2D1qpo3xEiapbagvyHwUJrZEh/ZNoe/vqpW6zadppPkCmDDqrqtZ90qwEVVtX53yTSInv979wL+CqxTVXdOnLR3nU/T8/iNpyTvbO/uT9PCZsLdwGXAMVV13dCDaWA913wbAydV1Ybteq/5RpznnFNzoPO54w9J3kbzKccPAZJsANzUaSoN6qZ2RqlHAqdX1a1JVgIsaIywqtqsf12StYF3APsBhy3yTRo1Pwa+BqwDfKtdtznNyblG2zyaC6ledwErdZBFs3d1kocAjwB+1RY07tF1KA3M4zeGqurdAEn+BlwNrAdcCfywqi7qMpsG9n9JDqC55jsBoJ2J1mu+0ec55xQsSs0dr6Hpp3obzYB3ADvRPPk1+g4FfgWsTPPpFcA/AOd1FUiz047F8G37vIQAACAASURBVDqa4/drYJuqOr3bVBrAfsCbgdtpBpwEeBDwqc4SaVB/AHYFjuhZ9wLgzG7iaJYOopkcAprJWQCeDPyxmziaJY/fmGpbSx1AM67UVcC6wN1JPlhV7+g0nAbxGpoxiG4HXtqu25G2QKWR5jnnFOy+J42IdqDQ2yfGR2kHOV+tqn7SbTLNJMmuwAdoxgF7S1X9oONI0pzXjh/1A+DbwDnAZjRjazyzqk7sMJoGlGQzmpmC/9Qubw6sVFVndJtMg/D4jZ92LMyDgH8DjqqqO9oP1V4EfAx4Q1XZylvSUFmUmkPaPqmb0oxl8/dZNarqF52FkuawJNvSzHR5f5oue4dWVX93Io24tgvK9iz63vmerjJpMEkeBbwceABwIfB5WyhK0uSS/C/woao6ZpJtuwBvq6oth59Ms5FkHs0HMf3nLT/rLJQG4jnn5CxKzRFJtgCOBTahGWQ57VccaHn0tbMw7AM8lUXfpHboKpeml+RumqbvhwA3T7ZPVb1/svUaDUleRNN99nTgUe3XR9PMXPq0DqNJc1o7/tABTP5/b9OucmkwHr/xlOQGmpnbbp1k2yo0E+ws1wMuj7okjwW+QTOmVO81311V5ZiKI8xzzqmt0HUALTUfB74HrE0zLehawBdY0M9fo+19wHuBi4FtaMZpeBjwuy5DaUY/oxnX5gk0/fn7b8v1P5gx8XZgj3YK81var68AftttLA0iybZJDk7ynXZ5yyRP7jqXBvIx4Hk0Y4KtD3yUZlzML3UZSgPz+I2nu4GpBqS/B4tOHqHRcxDwTWANmmu+1YHPs2B8KY0uzzmnYEupOSLJtcAGVXVbz1ShqwG/nWyGMI2WJBcC/1RVv5+YTjnJNjTjE/1Lx/GkOav91HiNqqqe19584OKquk/X+TS1JLvRDA56JPCSdnr6xwL/WVXbdxpOM0pyCfCkqrqg57zlYcAnq+qpXefT9Dx+4ynJccDJVXXgJNv2B7arqn8cfjINaoprvlWB31XVg7rOp6l5zjk1Z9+bO+7ouX99knsD1wPL9RN8jKxdVb9v79+VZF5VnZLkKZ2mkua+62g+bbwOuDzJQ2mmyb5Xp6k0iLcDT6+q3yTZo113BvDwDjNpcKtW1QXt/duTrFRVZyb5h05TaVAev/H0HuDHSR4AfAW4BLgfsBvwYprumBpt/dd869Fc823QUR4NznPOKViUmjt+S/OP5Ps0XYoOA26hOUHX6LskyUZV9WfgAuAZSa5i4X88kpa+HwH/DHwZ+Fq7fAdwXJehNJD7VtVv2vsTzb7vBBxHcTz8KclDq+qPwFnA3kmuo7m40ujz+I2hqvplkn+iaWW6NwvGJLoA+GcnRxoLp9IMEfFd4ESaLrS30IxPpNHmOecU7L43RyTZEFihqi5qW0l9CFgN+H/tCYNGWJLX0jTd/GY7CN4RNCcJ75ysibWkpa+dcGA3mvfOw6rqbx1H0jSS/AZ4bVX9Isk1VbV2OyPmh6vq8V3n0/SSvBC4rqqOT7IjzRgpKwOvrKovdJtOM/H4jb8kE7O3XVlV53adR4NJcj+aa76Lk6wDfJDmvOWdVXV2t+k0KM85F2ZRShpBSe5P0zT+rK6zSNIoSvI8mpkvPw68FXgX8Hpgv6pa7j91HDdJVgRWqqpJZzLVaPP4SZIWl0WpOSTJfWmmlVxoKteq+lo3iSRpNLUDuk6rqt4/jCxafG0LjdcCmwAXAQdV1Q+7TSVJ0rLT9pDZgkWv+Y7qJpEG0baO2hXYikWP3X6dhBoRFqXmiCQvAz4D3NzeJlRVbdRNKg0qyfo0g09O9ia1eSehpDksyU/6Vj0ROLlnuapqhyFGkpYrSTYHPsnk//dW6iSUBubxk7qRZD+aMcGuY9Frvk27SaVBJPkc8Hzgf1j42FFVe3USakRYlJojkvwZeGNVHdN1Fs1ekh8AqwJHseib1GGdhJKWIxNT83adQ7OTZBVgMxa9KHaw3hGX5BfAX4BDWfT/3k+7yKTBefykbiS5mGY8xW92nUWzk+RqYOuqOr/rLKPGotQc4QXVeEtyPXC/qrqp6yzS8mhioOyuc2hwSZ5LM9PsGn2bqqqcgW/EJbkBWKeqnGV2DHn8pG54zTe+2oLipr5vLmqFrgNoqTk2yU5dh9Bi+wuwYtchJGmMfBR4N82kECv03CxIjYezgPW6DqHF5vGTunFMkmd1HUKL5UPAO9qxpdTDllJjLMlnehZXAV4A/BC4tHe/qnrVMHNpMO3A9BN2oDl+7wIu692vqv46xFjScsmWUuMnyQ1VtXrXOTS4JE/oWXw08BKak/T+/3t2vxxBHj+pG0kO7llcBdgZ+DGLXvMt14Nlj6Ik5wK9BZcHALcAV/Tut7yPITy/6wBaIqv1LX9zivUaTX9hwZvURMX82X3rCvBTf2kpm2T2vVX61zn73sg7Ick2VXVK10E0sJMmWff1vmX/740uj5/Ujd7eFHcBX5tkvUbTgV0HGAe2lJI6kmTjQfarqouWdRZpeTPJ7Hv9nH1vxCX5CLAncDSLflpsQVGSJGkMWJSSJEljZ5rCogVFSZKkMWFRSpIkSZIkSUPn7HuSJEmSJEkaOotSkiRp7CTZPMnxSa5OcnvvretskiRJGoyz70mSpHF0KM0spnsAN3cbRbOVZI+qOmKS9btX1Ve6yCRJ0rKS5MlTbLoNuKiqLhtmnlHimFJjLMkdNFPvTquqVhpCHC2hJC8GXgKsX1WPat+41q2qb3QcTZJGTpIbgHWq6o6us2j2ktxQVatPsv6aqlq7i0waXJJ5wNtozlvWq6o1kvwjsElVfa7bdNLckuRuBrvmmzeEOFpM7bX7CkB6Vvce158Cu1fVQjMKLw/svjfengbs2N7eAvwJeC3wHOB1wPnAmztLp4EleQPwbuA4YKN29ZU0x1WStKizgPW6DqHFlkVWJA8A7hx6Ei2O9wLPBd7Kgouqc4CXd5ZImrueBDy5vb2BBa+1pwOvoPl/+G+dpdOg9gaOAR4ErNh+PRp4GfAw4G/AQZ2l65AtpeaIJKcCL6yq83rWbQZ8taq27C6ZBpHkXOBZVXVOkmuraq32U8jLq2rdrvNJ0qhJ8kqaVhofAhZq8l5Vv+gklGbU08p7HnBX3+Z5wGeq6jVDD6ZZSXIh8PiqunSidVuSANdU1Vodx5PmrCSnAbtU1fk96x4IfL2qHtNdMs0kyZ+AR1bVTT3rVgNOr6pNkqwP/L6qNugsZEccU2ru2Az4c9+6P9NUYDX61q6qc9r7E5XiMEBTXUlaTn26/fr1vvUTBQ+NpqfR/H/7PvCMnvV3A5dV1bmdpNJs3Qu4om/dSsCtHWSRlicPBC7uW3cJsGkHWTQ7qwMrAzf1rFsZWKO9fyVwz2GHGgV235s7TgM+mGRlgCQrAe8Hft9pKg3qzCTP7lu3Ex4/SZpUVa0wxc2C1Airqp9W1YnAA9v7E7efW5AaK6cCe/Wt2w34dQdZpOXJqcBHkqwC0H79IM21oEbb94BvJtkuySZJtqf5YO277fbHARd1Fa5Ldt+bI5JsTvOEvi9wObA+cCnwnKo6q8tsmlmSJ9G8UX0NeBHwJWBX4NlV9asus0nSqEuyblVd1XUOzU6SDYEtgNV611fVUd0k0qCSPAI4EfgdsC3wQ2Ar4Cmed0rLTpIHAd8BHkDTWnE9mkLGc3t6XWgEJVkV+ARNAX8l4HbgKOC1VXVTO67iParqj52F7IhFqTkkyXzgicD9aJpxnlxVDhg6JpI8nGawwk1o/rl8pqr+0G0qSRpN7afDH6FprbEKTbehLwFvriq7EI24JPsBnwKuA27u2VRVZTeUMZDk3sCeLDhvObyqLu82lTT3tePObsOCa75Tqqp/jD6NqHb8vXsDV5bFGMCilCRJGkNJPkbzQcwBNLPNPhB4D/DLqnIWohGX5GKaT4e/2XUWSZLUHYtSc0SSewCvpmk63d8M/pmdhNLAkpxH8wn/oVX1167zSNKoS3IRsE1VXdqz7r40nxhv1F0yDWJiptmuc2jxJPlXmhb5v0uyJXAscCewa1X9ptt00tyS5OBB9quq/ZZ1Fi2+dridTzL59fpKnYQaEc6+N3d8meYJ/m0Wbgav8fA+mqnN35Xkf2gKVN+qqju6jSVJI+uewLV9664F7tFBFs3eMUmeVVXf6zqIFssbacbBBDgQOBq4EfgosF1XoaQ5asWuA2ipOBT4C7AHXq8vxJZSc0SSa4GH2Jd/vCV5IPBSmjerVYGvVNXrOg0lSSMoybeAvwJvqKpb2zGmPgpsWFXP7TadZpLkcGBn4Mc0E7P8nZ/2j74k11fVGu2sz1fQTLBzB80YKWt3m06SRk+SG4B1bHSwqBW6DqCl5hrg+q5DaMlU1flV9f9oBi/8FU2XTEnSol4LPAm4tu3Kdy3wZOA1nabSoO6iaWlzFU0rgN6bRt9NbXfZ7YHT28kF5rU3SdKizqKZLVF97L43dxwAHJTkrVVlcWoMtTNpPJtmJqmdgFOBl3caSpJGVFX9OckWwNbAhsDFwK+dgWg8VNVeXWfQEjmU5sOzlYH923X/AJzXVSBprkpyWlU9pr1/LjBpV6eq2nyowTRbXwaOTfIh4LLeDVX1i24ijQa7780RSf4GTAyQdlvvtqq65/ATaTaS/CewO3A7cCTw5ao6p9tUkjR6kswH7lNVF0+ybUPg0qq6c/jJNFtJ1gCeBdy/qj6UZANgBSf8GA9JdgRur6qftstbAatV1U+6TSbNLUl2q6qj2vsvmWq/qjpseKk0W0nunmJTVdVy3crUotQckeSpU22rqv8ZZhbNXpJjaAY3P76qpnrDkqTlXpI3Ao+sqpdOsu1LwP9V1ceGHkyzkuSxwPE040ltUlWrJXk68PKq2rnbdJIkaVgsSkmSpLGR5FTgxVX1x0m2PYRmgogth59Ms5Hk58CXqurLSa6tqrWSrAqcXVX36zqfppfkh0zdhejpQ44jLVfaiT02A1brXb+8dwHT+HJMqTkkya7AS4D1q+qxSZ5EM8L/tzqOpkkkeVNVfaS9v/9U+1XV+4eXSpJG3saTFaQAquqsJBsPO5AWy8NpxiWCtrhRVTcluVdniTQbJ/Ut3xfYhQXHVNIykOS5wGHAGn2bCicaGDlJPlFVr23vHzzVfsv7rLMWpeaIJK8DXg98Fnh7u/pq4EOARanRtAPwkfb+jlPsU4BFKUlaYKUka0w2qUc7RtFKk3yPRs+VwEbARRMrkjwIuKSzRBpYVb27f12SI3D2S2lZ+yjwbuDgqrql6zCa0YpT3FcPu+/NEUnOAZ5TVWf3NIOfB1xRVet0nU+SpKWh7fZ1SFUdPsm2PYH9qmrb4SfTbLQthJ8DvBn4DvA0moutb1XVQV1m0+JJEuC6qupvwSFpKUlyQ1Wt3nUOaWlaoesAWmrWraqz2/sTlcYADpo9BqZqzpnks8POIkkj7pPAQUl2b2fiI8n8JLsD/wl8vNN0GtR/AD8Bvk/TDeUnwM+BT3QZSosnyYrAK4Crus4izXEnJNmm6xDS0mRLqTkiyUnA+6vq+0muqaq1kzwTeFNV7dB1Pk1vqk89klxtSzdJWliSdwIHtItXAevSfCBzYFW9p7NgGkjboubewFVVdXeSdavKYsYYSXIHCw90Pg+4Cdirqr7RTSppbuobe3ZtYE/gaJrZS//OcWhHT5JzmWJSiF5VtfkQ4owsi1JzRJLtaJq/HwXsARwM7A48z5kYRleSJ7R3T6AZVyo9mzcD3ltVGw09mCSNuHZA86fTFDeuBE6oqoum/y6NgiQrADcDq1XVnV3n0ey15529bqKZOfGmLvJIc1mSnwywW9kQYfQkeckg+1XVYcs6yyizKDWHJHkk8CpgE5qBQz9dVad3m0rTSTLRvbJYuCBVNJ9+vH15f5OSJM09Sf4AbF9VV3adRZIkdceilDQCkvyuqrboOockScOQZG/gRcC7aD5I+/sYmFX1145iaRaS7AzsA2wIXAx8oaqO7TaVNDclWR/Yrqq+Nsm25wM/raorhp9Ms5FkI2A34P7AX4D/spW3RamxlmTLqjq1vb/1VPtV1a+Hl0qSJGl6PS2FYeEJWqqq5nUQSbOQZD/gA8DngfOBBwL7AQdU1ee6zCbNRUn+E7i6qt43ybZ/B+5dVW8cfjINKslOwDeB3wAXAg8AtgL+uap+0F2y7lmUGmNJbqyq1dr7U82y58ndmEiyI/BUmvFR/t6Vr6r27iyUJEnLQDsm2KT81Hj0JTmTZlDzX/Ws2xo4rKoe2l0yaW5KchZNS6nLJ9m2HvDzqnrw8JNpUEn+D/hAVR3Vs+5FNMX8h3eXrHsWpcZYkhWq6u72/pSFp6q6a3iptDiSvI7mE8fvAc8Gvgs8A/hGVe3ZZTZJkqReSa4D1p44D23XzaOZUXGt7pJJc1OS66pqzWm2X19Vawwzk2YnyY3AGn3vmysA1080NFlerdB1AC2+noLUfOAbwIpVdVf/rduUGtCrgWdW1fOBW9uvLwTu6DaWJI2uJDsnOS7JGe3XnbvOpMEl2THJB5N8McmXJm5d59JAzgJe3LfuRcA5HWSRlge3J7nPZBva9V4zjL4Tge371m0H/HToSUbM/K4DaMlV1Z1JtgGcVnl8bVBVJ7b3J5ovfh84DHhZJ4kkaYT1jWnzdZoxbT6f5N6OaTP6pmsh3GUuDeytwHFJ9gUuoJn5eUvgmZ2mkuauk4HXAPtPsu1fgZ8PN44GkaT3eJ0HfDPJt1gwptTzgC8OP9losfveHNEOfndBVX2q6yyavSTnA0+oqsuTnA7sC1wF/G9Vrd1tOkkaPY5pM96SnAvsW1UnJrm2qtZK8izgX6rKD2PGQJJNgF1ZMPvef1XVhZ2GkuaoJFvRFJ6OBP4LuAS4H00Lxd2Bbavqt90l1GSS/GSA3aqqdljmYUaYRak5IsnxwFNoPq26kIWnVvZTqxGX5H3AH6rqqCSvBT5I0/LtiKr6127TSdLocUyb8dY3Wcs1VbV2kgBXVtW6HceTpJHTTor0aeBBND0rQtP65lVV9aMus0lLwu57c8ev25vGUFW9vef+J5KcCqwGHN9dKkkaaRNj2hzes84xbcbHFUnWb2eS+kuSx9G0EHa80zGR5IXAXsD9gb8Ah1bVV7tNJc1dVfVDYPMkm9HM1n1lVZ3bcSxpidlSSpIkjZ0k2wHHAafSN6ZNVS33g4aOOlsIj7ckbwXeABzMgrFR9gU+VlX/0V0ySRodSU6rqse0989lwdjBC6mqzYcabMRYlBpzSQ6uqv16lreuKltMjYEkBw+yX+/xlSQt4Jg2c0eSJwCrA8eXJ6cjL8mfgef1jmGT5DHAt6tqw+6SSdLoSLJbVR3V3n/JVPtV1WHDSzV6LEqNuSQ3VNXqPcvXODD2eEjy5UH2q6q9lnUWSZKGJcmDgEcCv6+qC7rOo9lLchXNzMF39qybD1zmmGCSpNmwKDXmegcKbZevdYBXSdJclWTPmfapqsNn2kfdSPIvwNHAPOB2mtn2vt9tKs1WO+vzpVX14Z51bwLuU1Vv7C6ZJI2WtmCfqrqjZ91LgS2An1XVN7rKNiosSo05W0rNHe2sUY8DNqyqo5Pck2aK0L91HE2SRkY7JsNkimbg19Wrat4QI2kWkvyWZjrzzwCvBp5TVdt2m0qzleRHwJOBvwIXARsD96GZsr53BuindxJQkkZEkmNpuqYf3C4fALwDOB14OPDqqvpihxE7Z1FqzCW5FXhPz6oDgAN796mq9w81lGYtyQOB79Kc0M2vqlWTPA/Ypape3G06SRptSdamOcHbD/hqVe3dcSRNIcm1wDpVdXeSFYGLq2qDrnNpdpK8c5D9qurdyzqLJI2yJBcBj6+qv7bLlwNvrqrDk+wM7F9VW3YasmMWpcZckhOZYhT/VlXVDkOKo8WU5PvAr4D3AldX1VpJ1qQZb2PjbtNJ0mhqixqvA/YHfg28papO7zaVpmMLb0nS8qT3/16ShwKnAWtW1a1tT5krqmqdTkN2bH7XAbRkqmr7rjNoqdgaeG77yXEBVNV1bWFKktQnya7AB4Abgd2q6gcdR9JgVkqyf8/yKn3LtvAeYY6NIkmzdnOSVavqJmAr4IyqurXdFqzJsELXASQBcAOwUAEqyX2By7uJI0mjKcm2SU4BPkLTunQLC1Jj5RRgx57br/qWn9ZdNA3gaODvswK3Y6McDGwLfCXJy7oKJkkj6ufAe5M8BHg50HvO8mDg0k5SjRC770kjIMlHgM2BV9EMercZ8FngrKp6R5fZJGmUJLkbuAo4BLh5sn1saSMtG46NIkmzk2QT4Ps0BagzgO2r6pp22/uB9apqnw4jds6ilDQCktwD+CKwa7uqgKOAfXuad0rScs+xFKXuODaKJC2eJGtPFKN61q0J3F5Vt3QUayRYlJJGSJJ1gE2Ai6rqyq7zSJIkTUhyKbBZVd2UZA/gdVW1VbttPs1kLWt0GlKSNFYcU0oaIVV1dVX9ZqIglWTPrjNJkiS1HBtFkrRUWZSSOpZk0yT/kuQRPeuek+QM4D87jCZJktTrrcBOwJnA6ix8nrI7cFIXoSRJ48vue1KHkuxCM3bUfJoxUvYBdgCeRXOi9/GqurG7hJIkSQtzbBRJ0tJiUUrqUJLTgENpZpF6FfAemtkZ9q2qazuMJkmSJEnSMmVRSupQkmuBdarq7iQrAbe0y9d3HE2SJEmSpGXKMaWkbs2rqrsBqup24AYLUpIkSZKk5cH8rgNIy7mVkuzfs7xy3zJV9f4hZ5IkSZIkaZmz+57UoSQn0gxwPpWqqh2GFEeSJEmSpKGxKCVJkiRJkqShc0wpSZIkSZIkDZ1FKUmSJEmSJA2dRSlJkiRJkiQNnUUpSZJGTJJ3JTmv6xzLoyQPSVJJtuoww2VJ3tTVz9f0kuzUPkfW7TqLJEnjzqKUJEk9khya5Edd55hKku3bC+Lpbod2nXMqSZ6X5EdJrk1yS5Izk3wsyYZL+eccmeQHi/Gt5wL3AX63hD//FX3H5LIk/53koQN8+yOBzyzJz+9CGnsnOTnJDUluTPL7tsg6dgWcJPPbY7dr36Yf0zxHrl6GP3unzPw6/9wSPP517WO8aJJtx7XbDupZt3qSDyc5P8mtSa5K8sskL1vcDJIkgUUpSZLGzS9oLognbh8FLuxb97quwk0nyfuBY4BTgB2AhwCvBFYD/r3DaH9XVXdV1WVVdedSeLhbaI7HfYGdgQ2B45Pca7Kdk6zSZriyqm5ZCj9/Vtqi0sqL+73AEcDHgW8BjwceAbyFpsg2Z4oXVXV7+xxZllNYTxS+Jm6fAs7uW/eWJfwZfwb26V3RFod3AC7p2/cw4NnAq2letzsCXwLWXsIMkqTlnEUpSZJmIckaSb7YthS4tW0V8vi+fTZLcmxPa6DTkjyl3bZW24rnz0n+luScJG9OMtD/5J4L4suq6jLgJuCu3nVVdX37s+6f5L+SXNO2jDghySN6ct673X5xm+XsJK9vCwwT+3w1yXeTvDHJJW3rl8+0rUj+Lclf2t/z00nmT/N3eyLwNuBNVXVAVZ1WVX+uqp9W1T7AAYuRaf8klya5OcnRSdZst38Q2B34x55WJbu2296U5PT2ey5N8pUkG/Q89kLd93qWd05yfHs8z0vywsEOV11WVZdW1cnAm2kKUxOPfVmSdyb5QpJrge/0rP979712+R3tfje0ufdLco8khyS5vj0O+/X9zWf6XSda4+yU5BTgVuAF7d/9n/se61Htvo+c4nfdrf2bv7iqPlxVf6iqi6rq+KraGTi457FekeTcJLcnuSDJG/p+1mVJDkjy2fZ3uzTJB/qeA6e0z7kDk1yR5Or2b7FK32PtleQPaV6r57bPmXk921dO8r4kFya5Lc3r8l3t5r+0X/+r/d1v7fu7rdvzONu1mW5NcmWSz6Wn+NjznH1t+9y+PsnXk0xa1JnkdX4zcGff6/yG9rEfm+Qn7XG7Ns37yzpTHKdeRwBPSrJpz7q9gROAy3qyzweeBRxYVcdV1YXt6/eQqvrwAD9HkqQpWZSSJGl2vgw8BdgV2BI4n6b1y/oASe4DnAysCjyTprXIu3u+f2Xg/4DnAQ8D3gO8E9hraYZMsirwU+AOmpYPjwPOAn7Sc8F6D+BU4Lltlg+0t936Hu5JNK0jngq8BNiXpoDyKJoWEy+haXGxxzSR9gCuAz492caqunaWmZ4MPLb9+c8BtgY+3247EDgW+AkLWpV8q912N/B6muOyC7AZzcX5TD7YPv6jgO8Bh2f2XQ7/1n5dsWfdG2meQ1vTtEKZyuuB39P8zl8APgt8AziD5nn4eeCzSR7U8z2D/q4foXmOPgT4EU1rtn369tkXOKWq/m+KfHsAZ1TVf0+2ceL4JnkB8Emalj+PoPm7vj/J3n3f8gaarpRb0bSieyvw/L59Xkzzt3wS8FLgRcBrJzYmeVX7+O8GHgq8BngFbQG09RWa195b2n1eCFzabntM+/UVNM+hjSf73ZJsBPyA5lg8ts31TJpj1OtJNMdqJ5rn9xNpnquLrS3EngBcQ/Mc+qc2w38N8O2XAd+nbcWWpjC+N83z6+/aVoNXA89JssaS5JUkaRFV5c2bN2/evHlrb8ChwI+m2LYZUMA/9qxbEbgYeG+7fCDNRe09Z/EzPw78sGf5XcB5A37vpPvSdIs7D1ihZ11ouvq9eprH+zzwnZ7lr9K0GJnfs+5/2t9xxZ513wOOnOZxfwz8ajGPyWSZrgNW7Vn3XJoizEbt8pHADwZ47Me3x3Sddvkh7fJWfcuv6vmeVWiKfbtP87ivAG7qWV4fOB64Fli7XXcZ8N1JvvcymhZlvctf7VmeT9Oq6es96+YBNwD7zOJ33ald3qVvv22BO4H79/y+1wB7T/PYFwBHD/D3/g3w5b51BwHn9v2+X+vb5yTgkJ7lU4Bf9+1z5MTrqH2uXwbs2bfPXsDV7f1HtL//M6fIOr/dvmvf+om/27rt8kdo7PSTfgAABshJREFUXmvzevZ5Xvt8nPgbfpWmS1zva+bA3t97hr/bB2mKfv3r30RTMLpnz7pt2nxbTvN419EUQZ/V5prX/l5/bX/v3wAH9ez/9HbbncBpwOfoeR/05s2bN2/eFvdmSylJkgY3MUj1SRMrquoO4Fc0rXqgaaXwi5piTKAkK6Tprndami6AN9EUMCZthbEEtgIeANyQ5Kb259xI031sszbLvCRvS/K7nix7TZLlD7XwGEuXAWe2v3vvuvWmyZNpti3YafBMp1fVTT3LJ7c/4yEzPP5T0nRjvDjJjTQtg5jk8fudNnGnqm6lKdKsP8P33Kv9299M8/e5P00B6JqefX49w2NM+H3Pz59oudK77i7gSnqOwSx+14UyVNVJNK3qJlrv7UJTqDh6mnwDHV+a19BJfetOAjbNwuNZnda3zyUs+veebp/7t/c/N/H8b59LnwHWTrIWzWu1aIqsS+JhwC/bYzDhJJq/Se/A9mf0vWYm+50W52f/tu/95tfA7Sx4T5rOD2iKZ8+gaQ13aE0ynlpVnUDzvHkKTSusjYHjkhy+ZPElScs7i1KSJA3XG4D/R9N9aUdgC5ruMist5Z+zAs0Mclv03R7Mgi5Db6PptvSxniyHT5Lljr7lmmLddOcVZwObZ5pxp2aZqd9EUWTKwaeTPBA4DjiHppvWVizoEjbT48/294VmoPMtaLr8rVZVD6+q/gLIoAOaz+oYzPJ3nSzDwcDe7ThO+wBHVdXN0+Q7mxmKID1jQg0yQPggf+/p9pn4+goWfv4/kqYoe8Mssgxiaf1Oy+pnT/6NTSHtUJrukc8GvjjNvndU1c+r6kNV9Qya7pB7JHn04v58SZIsSkmSNLgz269PmFjRFlm2Bv7Qrvot8Pgk95jiMbYDjquqL1YzWPB5tC2XlrJT28e9pqrO67td2ZPl21V12DLOAk3XqjVpuhUuom25MptMj8zCs9hNdE07q12+naZLUq9taLpbvr6qflFVZwMbsOxU+/c+v69V1zAs6e96BE0rnlfSHJNDZtj/SOARSZ4z2cYka1VVAX+kGUup1xOB86vqtlnkm8nFwBXAZpM8/89rizG/pTkXfsoUj3FXe+t/HvU7E9gmC09W8ESa5+Mfl+i3mNmZwGP63m/+gabw+IfJv2URX6TJe1JVnT+Lnz3xWpuuhaQkSdOyKCVJ0qJWTbJF3+3BbYHkG8Cn265RD6Np5bQmCwbw/gzNBeGxSbZJsmmSf8r/b+/eQewowziMP38RSW9ARDBaeAsW2qhgBIWIIDZeCrVUQdBiTSGCwURQggaMFxBcEmIKLzEriAoWUQsRIhi8FAqKIImKkEYM9r4W73fYlbhsFs/u6ub5wRbLzJz5Zs4O7Ly8lzF9j84ouXEcf2mSp+km5NN2gH4pf2+c66Ik149JY5PzfQ9sTXJDksuS7KazSaZulITtBp5Psmes5cJx7lnms7dOd01nA68muXLc2xeBuar6eWz/Edicnp63Mck5dNbQWcC2JBcnuRN4fCWu9z/gX11rdWPyOTpj7auq+mKJQ16ny/sOJXkiyTVJNiXZmuQQMJkM+CydXfNwekrlA3Q20zPLu7wl1/8nsAN4ND058vIkm5PcnWTX2Ocb4B1gX5K7xn26LmOK4QiiHQNuSnJ+Fp9o9xJdFvtykiuS3Ez/Pb5WVb8scsy07KO/5wPjWdhCB5k+rKovT+cDquoYsJEeGHCKUVJ7JMn96Ul/m5LcAuwBTgCfTeNCJElnJoNSkiSd6lq6X83Cn0k/nfuAT4G36UyLS+iGvycAqupX5htFH6Yn7e1gvsTmKXoq3rv0y9y59EvtVI3MnC10cOIgHex5g+4FMxn3vpPuh/UB3ZNpA93AeEVU1WN0KdlVdGP07+gysT+AXctc0yf0vf14fNZR4MEF218Z2z+ney3dUVVH6fLJGTrDZGb8vu5M6Vr30gHWpbKkJgGcyfS7W+nv5VvgOXoq3d6x39xYyyNj+3Zge1XtX+ballRVs8xP5fsaOAJsA44v2O1eukfSC/Qz8hZ/zyiboZ+j43QPqH86z090T6arx3nepHs1PTS1i1lEVf1Ol7meRz8D74813LPMz/ltsT54dM+pj+gyzsP0fZqlm6FvWYMsQEnSOpL+H0KSJOn/IclBevLebWu9lvUsye10Gd8FVXVyrdcjSZLWn6WajUqSJOkMkmQDnS20E9hvQEqSJK0Uy/ckSZK00JPAD8BJuvRUkiRpRVi+J0mSJEmSpFVnppQkSZIkSZJWnUEpSZIkSZIkrTqDUpIkSZIkSVp1BqUkSZIkSZK06gxKSZIkSZIkadX9BWYtq97zo1oQAAAAAElFTkSuQmCC">
            <a:extLst>
              <a:ext uri="{FF2B5EF4-FFF2-40B4-BE49-F238E27FC236}">
                <a16:creationId xmlns:a16="http://schemas.microsoft.com/office/drawing/2014/main" id="{23E3C875-DA1F-4982-A334-2D91E52ECC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FAB5B1-7DFF-464D-9F93-D0105292B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73" y="307798"/>
            <a:ext cx="9190654" cy="6550202"/>
          </a:xfrm>
        </p:spPr>
      </p:pic>
    </p:spTree>
    <p:extLst>
      <p:ext uri="{BB962C8B-B14F-4D97-AF65-F5344CB8AC3E}">
        <p14:creationId xmlns:p14="http://schemas.microsoft.com/office/powerpoint/2010/main" val="427681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C231C-50EF-41FB-9184-0F5EC5AF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7800" cy="1325563"/>
          </a:xfrm>
        </p:spPr>
        <p:txBody>
          <a:bodyPr/>
          <a:lstStyle/>
          <a:p>
            <a:r>
              <a:rPr lang="en-US" dirty="0"/>
              <a:t>Bike Teams</a:t>
            </a:r>
          </a:p>
        </p:txBody>
      </p:sp>
      <p:sp>
        <p:nvSpPr>
          <p:cNvPr id="12" name="AutoShape 2" descr="data:image/png;base64,iVBORw0KGgoAAAANSUhEUgAABKUAAAL8CAYAAAAx7AZOAAAABHNCSVQICAgIfAhkiAAAAAlwSFlzAAALEgAACxIB0t1+/AAAADl0RVh0U29mdHdhcmUAbWF0cGxvdGxpYiB2ZXJzaW9uIDIuMi4yLCBodHRwOi8vbWF0cGxvdGxpYi5vcmcvhp/UCwAAIABJREFUeJzs3Xm4pFV9J/DvD1pEVFBw2jVREgbULIigwUw0jJiRkGhGjLiEoGaiEhOXuGRiYow6Ex3BNQYEGUeDGzoiOiYKLiGiRtxQEA1NAIOgIQ0oNJtAw5k/3vdKUd7uvtVdfW7T/fk8Tz2365x3+VXVW1fvl3POW621AAAAAEBP2y13AQAAAABse4RSAAAAAHQnlAIAAACgO6EUAAAAAN0JpQAAAADoTigFAAAAQHdCKQC6q6pnVFWrqj2Wu5YFVXXAWNMB6+h/wNi/occ/9q1801TV7lX1tqq6oKp+VFVXV9WXqupPq+qum+mc96iqV1bVL27CMS6tqmPnWNOlE5/hzVX13ar6QFX9xyXuf2JVnTuverYEy3FtLIeq2m+8Hneeat9xvB7+tGMtk9fhuh4/msN53jwe6wdVdcdF+l84cb57TLTvVFUvq6pzquqaqrqyqr5dVe+oqp/a1LoA2PasWO4CAOB24t+SPGKq7YtJ3pXkuIm2Nb0K2lRVdWCSk5NckuQNSb6d5I5JfjnJC5PskuRlm+HU90jyl0nOT3L2Rh7j4CQ/nFtFg/+X5LVJtk/yoCSvSnJ6Vf1ca+0HG9j35UnuPOd6ls0yXhvLYb8M1+P/zm2/vzdk+M5/t2MtByfZYeL5/05yXZLnT7TdMqdz3ZRkpyS/meSkqb7Dk1yd5MfhY1VVko8leWiS1yX5apIdkzw4yZOT/EySi+dUGwDbCKEUACxBa+2GJGdMtg1/o+V7rbUzFt1pC1ZVK5P83yRfT3JQa+36ie5Tq+oNSR62LMUtQWvtzM1w2MsmPssvVNXFSU5J8pQkxyy2Q1XdsbV2Q2vt/M1Qz0ZZqGkT9r9dXxvz0lprmfrOdzjnba7rqromyTWb6XfMjRmu79/NRChVVT+XZJ8MgfszJrbfJ8mjkzyjtfa3E+1/l+TIqjIDA4CZ+R8PALZYVXVYVZ01Th26vKreXVX3XmS7Z1XVmVV1fVX9sKo+W1W/PNH/qrH/qvE4/1BV+3eo/8lV9eWqum6s68Squu/UNoeP9V42To/6WlU9bWqbhWlEfzFOnbq4qq6tqo9W1a5Vde+q+nBVramqi6rqj5dQ3hFJ7p7kD6dChyRJa21Na+0zEzW8tqq+MZ7jsqr6dFXtN1XnQWOdj6uq94zv91VV9bdVdbdxmwcm+edxl3dPTBF6yth/cFWdMk5juraqvllVz5/+g7empu9V1RHjcfatqg+O7+X3quoNVTU58mQWXxl/7jF1jkdU1clVdVWSz459t5m+V1UPHLf9vao6qqpWj+/dO8fP84Hje3hNVf3Lwuuf2v+9VfWv43V9QVW9tX5yitmJVXV+VT2qqs6oquuTvHo89henX9BEXU9fz+ue9dq431jrFeN39RtV9eSp8y7p85mo75njNXfp+N35SE1992vw3PEa+dH4Hh9XVbtMbXeHqnp5VZ1bVTeM1+/fV9XPVtURSd42bnrxxPV4r1rH9L3x+v5y3fr75qSq+tmpbc4YP4NfH9+P68Y6f2M97/vMquqQqvrq+Pp/OL6395/hECckObiqdptoe3qGEYxnTW276/jz0sUO1Fqb1wguALYhQikAtkhV9ewk784QYByS5E+TPDbJZ6vqLhPbvT7J25OcmeTQJIclOT3JT08c7r5J3pTkv2b4L/+rM0zL2ug1jZZQ/wuTvD/DaJMnJnlukn2TnFZVO01sunuSE5M8LcPrPDVDWPOMRQ77+0n2T/KcJH+c5DEZRjN8NMmXx/0/k+SNVfXoDZT4mCTfaa2ds8SXdK8kRyV5fJLfS3JVks/XEDJNOybDlKNDM0yL+u3xNSbJv2YYeZQkr8wwPeoRST41tv1MhtEbz0jyuCTvTfK/krxiiXW+L8k5SZ6QYerTi5K8eIn7Ttt9/HnlVPsHcut1uaG6/jJDwHNYkv+RYVTKMRlGpnx4PMaqJO+t265fdd8kFyZ5QZKDkrwmyW9kmGI47R4ZvisnJPn1JB8az7H/Itf4czJMe/zgempe8rUxhmSfS3Jgkj/J8L6fl+TEdQRfS/18/jLJfTJcBy9J8qsZrvVJb0ry5iQfz3BdvizJbyX5uxpDzKqqDO/zK5J8ZNzu2Rmmjt5r7DtyPN7jc+v1eMU6Xu9vZfi+XZ7h+n5ehu/152sYYTbpQeOxj8zwO+CKJB+eMTRapzH4OynJ98bjvzDD9MrPV9Wu69t3wicyXN9PHo+5XYbfRScssu3ZSX6U5C1VdWhNrDUFAButtebh4eHh4dH1keEPzZZkj3X0b5/k35OcNtX+K+N+zx+f75Hk5iRvnOHc22eYvr4qyVsm2g8Yj33ADMdqSf7nIu13S3JtkmOm2vdMsjbJEes43nZjbe9O8qWJ9h3Hc52TZLuJ9mPG9pdMtO2QIXR42wZq/870+zvje3iHDAHT6ybaDxrr+cjU9v9tbP9P4/MHjs8P28B5anw//keSf5/quzTJsRPPjxiP+bKp7T6d5OwlvKZLk7xjPN8OSfbOEPStTfLzU+d47SL7n5jk3InnC6/x41PbfXxs/+2JtpVj239fT30rMoRFLcmDps7bkjx2kc/o4iRHT11HVyR587yujQyBUUuy/1T75zOsR1WzfD4T79upU9u9fGzfdeK7dEuSP5na7sBxu4PG5wePz5+9ntewUNv9ptoXvnd/OtF2TpJv5bbfw70y/B56zUTbGRnWpLr/RNv9xuO9aIbv2hlJPr2Ovn/JEMbXRNsvjO/LKzZw3DdnmBaYJH+d5Izx3/9lvObvlSHkaknuMbHfUzKEWG18nJshHNx9qa/Jw8PDw8Nj8mGkFABbor0y/KH+3snG1trnk1yUYdREMvyRvl2GkVLrVFWPqarTquqKDH9w3ZThj9q95lz3gkdmWED4vVW1YuGRYeTLhUkeNVHbg8YpN9+fqO2wddR2arvtFJmF6WKnLjS01m7MECrM9U5YNUzNO33iPbwxyf3XUef0KJyFUVLTC8Uvdp771XAnr+9meC9uyhBIrKxxCuAG/P3U82/mtqPm1uf3xvPdkOQbGaYrPaH95Iihk5d4vGQYiTJpsc9sdYYg8cef2Th17C+qalUNd1u7KbeOJpt+z69rrZ062dBauznJ8UkOq6qFBdifNL6m4zI/j0pyQfvJNY/ek2G01/QdNpf6+Sy2XSa2fWyG0HL6O3Z6hs9v4Tu2ELK8cwmvZb3G0Uc/l+T9k9/D1tqqDFM9f3Vql2+11i6a2O6SDIHOUq/H9dVynwzv7ftaa23iHN/MMKJpupb1OSHJL40j9Q5P8qnW2rqm6J2Yof4nZwjFb8wQXn2zqn5pY14LANs2oRQAW6KFqSf/tkjfpRP9C+ugXLKuA1XVQzOMTrkmw4id/TMs0nxWhpEQm8PCNJ7P59ZgZeHxHzPWPYYsn8owOuSlGUaCPSxDGLdYbdN3m7txPe0bem0XZwiVNqiqHpFhMeMrkjwzt76H567jPP8++aS1dm2GkWP3XWTbyfOsyBBGPCbDne8OGM9z1LjJUj6v6bvk3bDE/ZJhWtbDMtxd7J6ttT1aax9bZLvFrst1Weyzubm1dvUi7ZN1viFDGPeuDFPyHp5bpz1Ov55FA4QMYe2dkjx1fH5EktNba/+8ju0XLPnayPBdXNf3dKF/0lI/n8W2y8S2C9+xS3Lb79eNGe4SuPC7YbcMo+xuWkf9s1jq76UFi92xcZbrcZ61rFNr7asZ7q743AzTKhebuje5/ZrW2gdba3/YWvvFDN/XOyT5q6WeEwAWuPseAFuihT/m7rVI370y3Io8GdZ1SYawY9U6jvXEDCMlDpn8w7Sq7p6fXCtoXhbWo3lahik20xZuO//IDLX/1/EPw4Xa7rCZ6pr06SSvqqqfX2Qk0LTfzhDq/fY4AifJj0eOXLTI9vecfDKO1LlzhrVv1udBSX4xyZNaax+a2P9JG9hvXi6f/BzWo214k0325CTHt9Zeu9CwnjV8Fq2ntXZpVX0kyXOq6owM6w39zhLOPcu18YMMn9u0he/uomszzcHCcQ/IEHhOu2z8eXmSe1bVitba2k0854Z+L22u17oxtVy+SPv6vDtDqHRNhrW3lqy19pmq+kKSB894TgAwUgqALdKqDKNtpu9I9ssZRnB8dmz6dIb1U569nmPtlGG9lx//4T4uAr7JU2jW4/Qk1yf5mdbaVxd5nDdRWzKM8FiobWWGdXA2t2MzjOI5uqruNN1ZVXedWCx9pwzB3uR7eHBuHa0y7dCp5wuf48Ld4BZGvUyfd7H34465daTPNmFcnPtOmXgfRs/ciMMdk2S/JEdnCCpOWsI+s1wbn02yR03diTFDIPu9JBdsRM1L8cncug7UYt+xiya2W5H1v3fruh5vo7X2gwxrSh06fkZJknHa23659ffSZtda+36Gxdqn73L48xmC3VlreXeSjyX5q7bIHRfHY999YiroZPsOGW4KMMsIQgBIYqQUAMvroKqannp0VWvtU1X1iiTHVdV7cuv6NH+VYeTRO5OktXZBVb0pyYuq6q4Z7kx2c4apTue21j6Q4U5uL0zyrqp6Z4a1pP4iGx61s9Faaz8YbyP/hnHtl1OTXD2+hv+c5BPjSKDPZRjlcVxVvTrJzhnuEvbvGRZF3mxaa6vHEUgfSfLVqjo6wwLOd0zyS0n+IMnfJvmHDO/hEUneMX4eD0ry51n3H6H7VtVxGe5s9qAMn9sprbUvjP2XZBgt9jtVtSrDnfouyLAWzveTHLlw97QMd2a7MduQ1lqrqk8m+f2qOjfDgvKHZphWOOux/rGqvp1hjaWjWms3LGGfWa6N45P8UZKPVtXLM0wde3qGUYBPn1zvaJ5aa9+uqjcnefsYxHwuQ7j00xnWkXpra+2fMly7f5fkb6pq9yT/mGH63AFJPjRu8+3xsM+rqvdlCGC/sY5TvzzDmmIfHa/xu2VYiP+yJG+Z9+vcgD9P8oGqOinDIv33SPI/M/xuO3qWA7XWvpfh7qTrs2+S/1tVJyQ5LcNorftmuB4eMNYDADMRSgGwnN66SNu3Mtzt7O1VdV2GtZY+mmFayccz3G3rmoWNW2svqarzM6yH8vQMIc/ZGUZIpLV2alU9P8Ot55+YYaTD4Rn+uNxsWmt/XVUXjec9PMPd0L6XYQTDN8dtvl9VT8xwy/iTMoQ1b8wwGuyFm7O+8fyfqaq9M7zHL8nwB+aNGf5If1OSt43bfbSqXpLk+RlGPZ09/nzdOg793AwjOD6YYTHqk5K8YOK8N1XV72f4Y/4zGf7/yFNbaydW1W9luC7em2E61NvHnzP9kb0VOCLJ32R4j2/JMIrl8CRfWN9O6/ChDEHsem8IMGmGa2NNVT0ywzX8+iR3SfLPSZ4yhsKbTWvtRVV1ToZQ5AUZAunvZrimvjNu08bv2Msy3EDgJRmm7X4p49pnrbUvVdVrMoym+sMMMwnunUWm947fhd/K8H6elORH4/n+ZFywvpvW2geram2SP8sQAF+fYY26PxlHdc3b2Rm+mwdm+P7vmiFc/lqS32ytTS9ODwAbVJvpP2ABANuYqjoow93mHjneKZEtQFV9NckPW2u/tty1AABMMlIKAGArU1U7Jtknw/pk+yZ57PJWBADwk4RSAABbnwck+acM6/68srX2yeUtBwDgJ5m+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/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/QfXlUXVNV1VfWlqtp3av/9qurLY/8FVXVYz/oBAAAAmI/eI6XeneQhrbWdkzwgyXeTnJgkVfUrSd6W5A+S3D3JSUk+XlU7j/27JPnE2H73JEckObaqHtH5NQAAAACwibqGUq21c1trV41PK8ktSfYanz8ryYdba59srd2Q5KgkNyR5wth/SJLrkxzZWruhtfapJCcnefYsNVTVblW1Z1XtuXbt2k18RQAAAABsjO5rSlXV06rqqiTXJHlBkleOXXsn+drCdq21luTrY/tC/5lj+4IzJ/qX6nlJViVZtXr16pnrBwAAAGDTdQ+lWmvva63tkuTeGQKpb45dd01y1dTmVybZeYn9S/XWDKOz9lq5cuWMuwIAAAAwD8t2973W2qVJjk/yd1W1a5Krk+wytdndkqwZ/72h/qWe94rW2nmttfNWrFgxe+EAAAAAbLJlC6VGK5LcOcl9kpyV5KELHVVVSR4ytmf8uc/U/vtM9AMAAABwO9EtlKqq7arqj6pq5fj8fkmOTvKvSc7NMGrqkKo6sKp2SPLiJDtmWMw848+dquqlVbVDVR2YYfHzt/d6DQAAAADMR++RUgcnOaeqrk3ypSTXJXlMa21ta+3zSZ6bIZy6KsmhSQ5ura1JktbaleP+Txr7j09yRGvti51fAwAAAACbqNuiSq21WzKESuvb5oQkJ6yn/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/zOq6paqumbi8f6pY+xXVV+uquuq6oKqOqxX/QAAAADMT8+RUjcnOSzJbkn2TnK/JO+c2ubC1tpdJh5PXeioql2SfCLJSUnunuSIJMdW1SO6VA8AAADA3HQLpVprf9Za+3pr7abW2mVJ/ibJATMc4pAk1yc5srV2Q2vtU0lOTvLsWeqoqt2qas+q2nPt2rWz7AoAAADAnCznmlIHJjl7qu2nqurSqrq4qk6sqt0n+vZOcmZrrU20nTm2z+J5SVYlWbV69eqZiwYAAABg0y1LKFVVT0zyrCQvmGg+PckvJLlPkocl+VGST1XVncf+uya5aupQVybZecbTvzXJXkn2Wrly5Yy7AgAAADAP3UOpqnpSkuOTPL61duZCe2vtwtbaea21W1prl2YIre6TZP9xk6uT7DJ1uLslWTPL+VtrV4znOW/FihUb/ToAAAAA2HhdQ6mqemaS45I8rrV22gY2b+OjxudnJdlnapt9xnYAAAAAbke6hVJV9fwkr0/y2NbaFxbp/42qul8Ndk1ydJLLk5wxbnJykp2q6qVVtUNVHZhh8fO3d3oJAAAAAMxJz5FSb8mw/tNpVXXNwmOi/4AkX05yTZJvJdktya+11q5JktbalUkOTvKkDGtLHZ/kiNbaF/u9BAAAAADmoduiSq212kD/S5O8dAPbfCXJw+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/9F1TVYb3qBwAAAGB+eo6UujnJYUl2S7J3kvsleedCZ1X9SpK3JfmDJHdPclKSj1fVzmP/Lkk+MbbfPckRSY6tqkd0fA0AAAAAzEG3UKq19metta+31m5qrV2W5G+SHDCxybOSfLi19snW2g1JjkpyQ5InjP2HJLk+yZGttRtaa59KcnKSZ89SR1XtVlV7VtWea9eu3cRXBQAAAMDGWM41pQ5McvbE872TfG3hSWutJfn62L7Qf+bYvuDMif6lel6SVUlWrV69etaaAQAAAJiDZQmlquqJGUZGvWCi+a5Jrpra9MokOy+xf6nemmSvJHutXLlyxl0BAAAAmIfuoVRVPSnJ8Uke31o7c6Lr6iS7TG1+tyRrlti/JK21K1pr57XWzluxYsUsuwIAAAAwJ11Dqap6ZpLjkjyutXbaVPdZSR46sW0lecjYvtC/z9Q++0z0AwAAAHA70S2UqqrnJ3l9kse21r6wyCbHJzmkqg6sqh2SvDjJjhkWM8/4c6eqemlV7VBVB2ZY/PztHcoHAAAAYI56zl97S5K1SU4bBkENWmt3GX9+vqqemyGcuneSbyY5uLW2Zuy/sqoOTnJ0klcn+bckR7TWvtjxNQAAAAAwB91CqdZaLWGbE5KcsJ7+ryR5+DzrAgAAAKC/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+3LAAAAAC2ZrOMlKp1tO+Q5KY51AIAAADANmLFhjaoqsPHf7Ykh1bVmonu7ZP8apLzN0NtAAAAAGylNhhKJXnHxL/fNNV3Y5ILk/zx3CoCAAAAYKu3wVCqtXaHJKmq7yR5WGvt8s1eFQAAAABbtaWMlEqStNZ235yFAAAAALDtWHIolSRVtXuSA5LcM1OLpLfWXjO/sgAAAADYmi05lKqq30nyzgx32rssw8LnC1oSoRQAAAAASzLLSKlXJXlzkj9rra3dTPUAAAAAsA3YbsOb/Ni9kxwfx6X0AAAgAElEQVQrkAIAAABgU80SSp2W5CGbqxAAAAAAth2zTN87IcmRVfVTSb6RYW2pH2ut/dM8CwMAAABg6zVLKHXi+PNNi/S1JNtvejkAAAAAbAtmCaV232xVAAAAALBNWXIo1Vq7aHMWAgAAAMC2Y8mhVFU9bX39rbX3bXo5AAAAAGwLZpm+9551tLfxp1AKAAAAgCXZbqkbtta2m3wk2SHJ/km+kORXNleBAAAAAGx9lhxKTWutrW2tfTnJnyc5en4lAQAAALC12+hQasLqJHvN4TgAAAAAbCNmWej8PtNNSe6T5JVJvj3HmgAAAADYys2y0PkluXVR8wWV5KIkh86tIgAAAAC2erOEUv956vktGabund9au3l+JQEAAACwtVtyKNVa++zmLAQAAACAbccsI6VSVf8hyR8lefDYdE6SY1prl827MAAAAAC2Xku++15V7Z/k/CTPnGj+vST/UlUPn3dhAAAAAGy9Zhkp9fokH0ny31pra5OkqrZP8o4kb0jyyPmXBwAAAMDWaJZQat8kz1oIpJKktXZzVR2Z5KtzrwwAAACArdaSp+8luSbJvRZpX5nk2vmUAwAAAMC2YJZQ6v8lOb6qHlNVdxofByY5NsO0PgAAAABYklmm7/1xkncl+WSSNtF+cpIXz7EmAAAAALZySw6lWmtrkhxSVXskedDY/O3W2gWbpTIAAAAAtlpLDqWq6v8kOae19sYk50+0vyjJg1trv78Z6gMAAABgKzTLmlIHJfnMIu2nJfn1+ZQDAAAAwLZgllBq1wx34Ju2Jslu8ykHAAAAgG3BLKHUhUkevUj7o5NcNJ9yAAAAANgWzHL3vWOTvL6qdkry6bHtwCSvTvKqeRcGAAAAwNZrlrvv/XVVrUzy2iRvHJtvTPLG1tqbNkdxAAAAAGydZhkpldbay6vqtUkePDZ9u7V27fzLAgAAAGBrNlMolSRjCPWVzVALAAAAANuIWRY632RV9ZSq+lxVramqtVN9B1RVq6prJh7/NLXNHlX16aq6tqouqaoX96wfAAAAgPmYeaTUJvphkmOS3CnJ2xfpv7m1dpfFdqyq7ZN8LMMi649P8sAkp1TVJa21D2ymegEAAADYDLqOlGqtndpae3+SCzdi90cluX+Sl7XWrmutnZnkuCRHzHKQqtqtqvasqj3Xrl274R0AAAAAmLuuodQSbF9VF1fVpVX191W190Tf3knOa61dM9F25tg+i+clWZVk1erVqzexXAAAAAA2xpYUSp2b5CFJds8wNe/sJP9QVfcZ+++a5Kqpfa5MsvOM53lrkr2S7LVy5cqNrxYAAACAjbbFhFKttUtba2e11ta21q5srb0syQ+S/Pq4ydVJdpna7W5J1sx4nitaa+e11s5bsaL3kloAAAAAJFtQKLUOtySp8d9nJdmzqu480b/P2A4AAADA7UjXUKqqtq+qHZPsMD7fcXxUVT26qvaoqu2q6i5V9cok90xy6rj76UkuSvKaqrpTVT0kyXMyLHYOAAAAwO1I75FSv5vk+gxB0/bjv6/PcFe9vZN8JsM0vQuT7J/k11prFydJa+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+V1VrqmrtIv0HVdW3qur6qjqnqv7LVP8eVfXpqrq2qi6pqhf3qx4AAACAeek9UuqHSY5J8sLpjqr6mSQfTvLaJLuMP0+uqgeM/dsn+ViSf07yH5I8Psl/r6on9ygcAAAAgPnpGkq11k5trb0/yYWLdD89yddaa+9prd3YWntvkjPH9iR5VJL7J3lZa+261tqZSY5LcsQsNVTVblW1Z1XtuXbtTwzWAgAAAKCDLWlNqb2TfG2q7cyxfaH/vNbaNevoX6rnJVmVZNXq1as3pk4AAAAANtGWFErdNclVU21XJtl5if1L9dYkeyXZa+XKlbPWCAAAAMAcbEmh1NUZ1pKadLcka5bYvySttStaa+e11s5bsWLFRhUKAAAAwKbZkkKps5I8dKptn7F9oX/PqrrzOvoBAAAAuJ3oGkpV1fZVtWOSHcbnO46PSnJCkv2q6qlVdYeqemqSfZP87bj76UkuSvKaqrpTVT0kyXMyLHYOAAAAwO1I7/lrv5vknRPPrx9/7t5au6CqDknyhiT/J8Md+p7QWvvXJGmt3VxVj8sQQl2RYT2po1prJ/YqHgAAAID56BpKtdbeleRd6+k/Jckp6+k/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/2fvvsNkqcv0jd8P5xBUMggYAEHBrCgsoqIgiotx3QUVQVAQMKxpjSvyM2JYw4pZwUCSFRF1TQi6igqKroiyiGRBRHIOkt/fH1Xj6dNnQs8JXd1z7s919TVdYXqemeruqXr7GyQNnUUpSZIkSZIkDd38rgNI0nSe+Mkndh1hzjv5NScvs8f+6ZO3W2aPrcZ2P/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+4orrlgqgSVJkiRJkjQ7o1aU+iTwEGBdmtZP2wGH9GxfDbi+73uuA2bTfe+TwIOBB6+33nqLn1SSJEmSJEmLbaSKUlV1alVdXlV3V9UfgH8DdkmycrvLjcAafd+2JnDDLH7G1VV1TlWdM3/+/KUTXJIkSZIkSbMy6lWZu9uvab/+HnjsxMYkAbYAvjHkXJIkzWmfeuN3uo6wXHj1R5/TdQRJkqTOjFRLqSS7Jlmzvb8Z8FHg21V1a7vLIcC/JHlqkpWANwKrAN/sJLAkSZIkSZIWy0gVpYBXABckuRk4ATgF2GtiY1WdBLyKpjh1PfAC4JlVNXD3PUmSJEmSJHVvpLrvVdX2A+xzOHD4sk8jSZIkSZKkZWWkilKSJElacu978S5dR5jz3n7k17uOIEnS2Bu17nuSJEmSJElaDliUkiRJkiRJ0tDZfU+SJEkaEX9834+7jrBceOjbd+g6giQJW0pJkiRJkiSpAxalJEmSJEmSNHQWpSRJkiRJkjR0FqUkSZIkSZI0dBalJEmSJEmSNHQWpSRJkiRJkjR0FqUkSZIkSZI0dBalJEmSJEmSNHQWpSRJkiRJkjR0FqUkSZIkSZI0dBalJEmSJEmSNHQWpSRJkiRJkjR0FqUkSZIkSZI0dBalJEmSJEmSNHTzuw4gSZIkSXPBu971rq4jzHn+jaW5xZZSkiRJkiRJGjqLUpIkSZIkSRo6i1KSJEmSJEkaOotSkiRJkiRJGjqLUpIkSZIkSRo6i1KSJEmSJEkaOotSkiRJkiRJGjqLUpIkSZIkSRo6i1KSJEmSJEkaOotSkiRJkiRJGjqLUpIkSZIkSRo6i1KSJEmSJEkaOotSkiRJkiRJGjqLUpIkSZIkSRo6i1KSJEmSJEkauvldB5AkSZIkqWtfO2brriPMeS94/q+7jqARY0spSZIkSZIkDZ1FKUmSJEmSJA2dRSlJkiRJkiQNnUUpSZIkSZIkDZ1FKUmSJEmSJA2dRSlJkiRJkiQNnUUpSZIkSZIkDZ1FKUmSJEmSJA2dRSlJkiRJkiQNnUUpSZIkSZIkDZ1FKUmSJEmSJA2dRSlJkiRJkiQN3fyuA0iSJEmSJC2uR3/9+K4jLBd+v8s/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/AY8D7t+uO6K7OJIkSZIkSZqtcSxK7Qf8R1VdUFXXA28BdkrygEG+Ock6STZPsvmdd965DGNKkiRJkiRpKqmqrjMMLMkawHXAY6rqdz3rrwf2qKpvD/AY7wLe2S7eAvxxGUTt2jxgfeBy4K6Os2j2PH7jzeM3vjx2483jN748duPN4zfePH7jy2M33paH43dVVe00007jVpTaEPgzsGlV/aln/UXA26vqyAEeYx1gnXbx6qq6epmE7VCSzYGzgQdX1Tld59HsePzGm8dvfHnsxpvHb3x57Mabx2+8efzGl8duvHn8FpjfdYBZurH9ukbf+jWBGwZ5gLYINecKUZIkSZIkSeNkrMaUqqrraFpKPXZiXZJNgdWB07vKJUmSJEmSpNkZq6JU62DgrUk2SbI68B/A8VV1YbexRsrVwLuxRdi48viNN4/f+PLYjTeP3/jy2I03j9948/iNL4/dePP4tcZqTCmAJPNoClEvBVYGfgjsV1VXdZlLkiRJkiRJgxu7opQkSZIkSZLG3zh235MkSZIkSdKYsyglSZIkSZKkobMoJUmSJEmSpKGzKCVJkiRJkqShsyglSZIkSZKkobMoJUmSJEmSpKGzKCVJkiRJkqShsyglSRKQZPUkWyRZpesskiRJmps851yYRakxl+RJSbbqWb5fkh8luSrJN5Ks2WU+zV6S7ZO8Psk/dJ1FmquS/GuS5/UsbwtcBPwWuCjJozoLp4EkuVeStyU5NskJvbeus2lqSeYnWbFv3UuTHJTkX7rKpcF4/MZfknlJtu4/jhptSbZLsnXP8v2TnJjkuiTfTrJ2l/k0Nc85Z2ZRavy9D1inZ/mTwHrAgcDG7VeNqCSHJNm3Z3lf4MfAAcAvet/ANPqS3DfJNl3n0ED2ozkhmPAx4AfAo4DvAu/pIpRm5UvAXsD5wMl9N42uo2mOGwBJDgAOBrYFvpLkZV0F00A8fmOuqu4CfgLc2XUWzcqBQG9jg0+1ywcAGwDv7SKUBuI55wxSVV1n0BJIciXwgKq6Ock9gWuAJ1bVqUk2B46vqk26TampJDkP2LGq/tQuXwR8qqo+nOSVwO5VtW2nITWjJOsBRwE7ALdU1apJXghsV1Wv6jadJpPkGmC9qrozyb2BS4GNq+qSJOsCp1fVfbtNqekkuRbYvKqu7DqLBtf+n3t8Vf21Xb4ceHNVHZ5kZ2D/qtqy05Caksdvbkjyv8Dzq+rCrrNoMFNc8z2+qk5Lshlwgtd8o8lzzpnZUmr8rVRVN7f3HwPcXFWnAlTVOSzcikqj5949BalNgfsCn2u3fQl4cFfBNCufAP4E3Bu4o133Y+DpnSXSTALc1d7fErikqi4BqKqrgNW6CqaBXQ3c1HUIzdpaPQWNhwJrAF9rt30LeEBHuTQYj9/ccATwrSS7J9k2yRMmbl0H05R6r/keS3PNdxpAVZ2L13yjzHPOGViUGn9XtNVxaJpOnzKxIcnqwO2dpNKgbkuycnt/K+DsqrqxXb4DWHnyb9OIeQrwmqq6GiiAtvXGvTtNpemcBzytvb8T8LOJDUk2AG6c7Js0UvYHPuE4GmPn5iSrtve3As6oqlvb5QDzu4mlAXn85oaDaLoOHUHz/++k9vbzLkNpWpe3vWCgueb75cSG9prvtk5SaRCec87Afxzj70jg2CTfpumv+oaebY8HzukklQb1G+A1ST4F7An8sGfbpoDdUsbDbfS9n7YXytd0E0cD+BDNe+eZNJ84btezbSfgtE5SaTa+AswD9k5yV++Gqlqpm0gawM+B9yb5PPBymnE1JjyYpluDRpfHbw6oKhsmjJ8jgG8m+Q6wD/Danm1PwGu+UeY55wwcU2rMJVkBeDtNAepnVfXBnm1vBG6sqoO7yqfpJdmCphC1NnA58Liqurjdtj/wsKp6cYcRNYAkX6Bplvtq4PKqWjvJJ4AVqurV3abTVNpuCtsAJ1fVr3rW/xNwdVWd1Fk4zSjJdlNtq6qfDjOLBpdkE+D7NAWMM4Dtq+qadtv7acbd2KfDiJqGx29uSRJgg6qymDji2mP17yy45vtIz7Z/A26oqi92lU/T85xzehalpI4luRfNyd05VXVTz/oH0xQV/9pZOA2kbRX1LZpPP1ahGefmd8Dzquq6LrNJ0ihKsvZEMaNn3ZrA7VV1S0exNCCP33hru2B+HNgduKuq7tXO+Pzoqnp3t+kkLW8sSo25JDOO1G9RQxqOJFvRDPJ6EfCb8g12ZCXZc6Z9qurwYWTR4mtn+9oH2BC4GPhCVR3bbSpJGm1t98v7Ae8EflRVayW5H/DDqnpYt+k0mSQbzbRPVf15GFk0O55zzsyi1JjrG0cj7dfqWa6qmjfcVBpUki/NtE9V7T2MLNLyJMndwCXA31jw3tmrqmrzSdZrRCTZD/gA8HngfOCBNGMrHlBVn5vue9WdJD+eaZ+q2mEYWTR7Hr+5IcklNENEXJ/kmqpau11/XVWt2XE8TWKKaz5orvu85hthnnPOzIHOx9+NNE/yg4HvsGC6SY2HlwJnAr9g8jcpjYG2C+ZraWYiWmha16p6eiehNJPjga1pul0eUlWnd5xHs/d64Jl9YzN8CzgMsCg1uran+b/3DZwtahxtj8dvLgjNBfKCFU2Xvpsm310j4HqaiQQOBv6bZpZujQfPOWdgS6kxl+QewAuAfYFNgENpui/8qctcGkyStwIvozmxOwQ4oqqu7TaVZivJ0cBjaP7Z3Ny7zbEZRleSDWlef3uz4ETvq1V187TfqJGQ5Dpg7aq6u2fdPOCqqlqru2SaTpIX0nS53IJmNqlDquqP3abSoDx+c0OSY4AzqurdEy2lkryNpvXUHl3n06KSrAzsQnPN92DgcJrX33mdBtNAPOecnkWpOSTJw2jeqHajGWR5v6q6qNtUGkSS7WmO3TNoZrX5fFX9vNNQGliSa4HNq+rKrrNo9tpZTJ9B8xrcHnhKVS330/OOuiSnAJ/pHYchyYuB11TV47pLpkG0s7jtQ9Ni+E803TCPrqrbu8ylwXj8xlt7gTzRFXNj4GxgReCpVXVJZ8E0kCSb05yz7AH8AXhZVV3YaSgNxHPOya3QdQAtPVV1JvAZ4GvAU2kGMNQYqKoTq2p34EHAn4GfJHlKx7E0uKuxyfs4uxfNSfnGwDX0dWnQyHor8LkkP09yWJKf0VwYv6XjXBpAVf2pqt4ObAT8D/BlYNtuU2lQHr/xVlUXA48A3gbsD7wHeIwFqfFQVecAXwKOBbYD7tNtIs2C55yTsCg1ByRZKcluSU4EfgbcAjy0qn7RbTLNRpKnAp8FXgkcSTNmg8bD/sAnkqzddRANLsnjk3yZphC8PfDWqtq0qs7qNpkGUVU/BR5O07r0ZuA44OHteo24JPdM8jKaMRX3Ag4ETu02lQbl8Rt/VXVbVX29qj5SVcdUlRfHIy7JKkn2THIS8CPgOmCzqvplx9E0A885p2f3vTGX5CBgd5oTgUOA/66qO7tNpUEl2YDmZO5lNIPWfwE4sqqu7zSYZiXJHcA8mhlQFppsoKpW6iSUppXk/2i6KnwBOLSqruo4krRcSLIVTbeFXWg+SPsCcFzv2GAaXR6/uSFJgF2ZfIKW/ToJpWkl+RTNMTuF5prvu1XlBFdjwHPOmVmUGnPtFJNnAxfSXBAvoqqeOcxMGlyS24Bzad6kfj3ZPrZ4G31Jtptqm602RlP73jlxMjfVe6cFxRGT5PlVdUx7f7ep9quqo4aXSrPRvvbOpJmY5a+T7ePxG10ev7khyeeA59N0veyfoGWvTkJpWu1r7xzgYqY+b3HG5xHkOefMLEqNuSTvnWmfqvp/w8ii2WvfpKZTVTVvKGGk5ch0hcQJFhRHT5IzquoR7f2pZpmtqtp0iLE0C0kuZIqT8pbHb4R5/OaGJFcDW1fV+V1n0WCSvHOmfZzxeTR5zjkzi1KStBQk2ZlmJqINaT7F+kJVHdttKkmSpIUluRjYtKru6DqLJDnQuSQtoST7AQcDpwEfa79+PskrOg0mzWFJ3j7F+rcNO4skjZkPAe9ox5aSpE7ZUkqSllCSM4G9qupXPeu2Bg6rqod2l0yau5LcUFWrT7L+mqpyJkxJ6pHkXBbuevkAmhm7r+jdr6o2H2IsSWJ+1wEkaQ64L/C/fetOBTboIIs0pyW5b3t3hST3AXo/6d8MuG34qSRp5B3YdQBJmoxFKUlacmcBLwYO71n3IppZUiQtXX9hwaf9f+lZH5rZbZzcQ5L6VNVhE/eTPKCqLuzfJ8nGQw0lSdh9b85Ishpwe1Xd1vYP3x24s6q+2nE0ac5rZ9U4jqZ11AXApsBjgWcu77NpjLokTwT+UlUXJVmPZpyNO4F/r6qruk2nybQXTQF+Bzy6Z9PdwJVVdWsnwbREkqwC3F1Vt3edRbPn8Rsvdn8eX0nWoLnm+1uSFYA9ac5bvlJe2I80zzmn5kDnc8f3gS3a++8EPgJ8OIlNdcdAkn9NskV7f8skFyU5L8lWXWfTzNrC08NoXoc3t18fbkFqLHwWWLG9/x/A/YD1gU93lkjTqqqLqurCqlqzvT9xu9iC1PhIcmA79h5JdgSuAa5J8vRuk2kQHr+xt8gA50lWZOExpzSavgc8sr3/LuD9wPvam0ab55xTsKXUHJHkKmD9qroryXnAPwM3AD+rKpvijrgkFwCPq6orkxwHnA7cCOxYVdt1m05TSbLnTPtU1eEz7aPuJLm2qtZqW5heATycZuDXC6pqvW7TaTpJvggc3lv8bVstvriq9u0umQbRTkn/8Kq6IcnPgGNozlteXVX/0G06zcTjN56S/JCm8LQ9cGLf5o2Ai6tqxyHH0iwkuRpYr73mOx94Ls1r7+Sq2qjbdJqO55xTsyg1RyS5rqrWTLIR8Iuqun+7ftLmuRotSa6vqjWSrEzzJrU+cAdNVxSbUY+odiabyRRwb2D1qpo3xEiapbagvyHwUJrZEh/ZNoe/vqpW6zadppPkCmDDqrqtZ90qwEVVtX53yTSInv979wL+CqxTVXdOnLR3nU/T8/iNpyTvbO/uT9PCZsLdwGXAMVV13dCDaWA913wbAydV1Ybteq/5RpznnFNzoPO54w9J3kbzKccPAZJsANzUaSoN6qZ2RqlHAqdX1a1JVgIsaIywqtqsf12StYF3APsBhy3yTRo1Pwa+BqwDfKtdtznNyblG2zyaC6ledwErdZBFs3d1kocAjwB+1RY07tF1KA3M4zeGqurdAEn+BlwNrAdcCfywqi7qMpsG9n9JDqC55jsBoJ2J1mu+0ec55xQsSs0dr6Hpp3obzYB3ADvRPPk1+g4FfgWsTPPpFcA/AOd1FUiz047F8G37vIQAACAASURBVDqa4/drYJuqOr3bVBrAfsCbgdtpBpwEeBDwqc4SaVB/AHYFjuhZ9wLgzG7iaJYOopkcAprJWQCeDPyxmziaJY/fmGpbSx1AM67UVcC6wN1JPlhV7+g0nAbxGpoxiG4HXtqu25G2QKWR5jnnFOy+J42IdqDQ2yfGR2kHOV+tqn7SbTLNJMmuwAdoxgF7S1X9oONI0pzXjh/1A+DbwDnAZjRjazyzqk7sMJoGlGQzmpmC/9Qubw6sVFVndJtMg/D4jZ92LMyDgH8DjqqqO9oP1V4EfAx4Q1XZylvSUFmUmkPaPqmb0oxl8/dZNarqF52FkuawJNvSzHR5f5oue4dWVX93Io24tgvK9iz63vmerjJpMEkeBbwceABwIfB5WyhK0uSS/C/woao6ZpJtuwBvq6oth59Ms5FkHs0HMf3nLT/rLJQG4jnn5CxKzRFJtgCOBTahGWQ57VccaHn0tbMw7AM8lUXfpHboKpeml+RumqbvhwA3T7ZPVb1/svUaDUleRNN99nTgUe3XR9PMXPq0DqNJc1o7/tABTP5/b9OucmkwHr/xlOQGmpnbbp1k2yo0E+ws1wMuj7okjwW+QTOmVO81311V5ZiKI8xzzqmt0HUALTUfB74HrE0zLehawBdY0M9fo+19wHuBi4FtaMZpeBjwuy5DaUY/oxnX5gk0/fn7b8v1P5gx8XZgj3YK81var68AftttLA0iybZJDk7ynXZ5yyRP7jqXBvIx4Hk0Y4KtD3yUZlzML3UZSgPz+I2nu4GpBqS/B4tOHqHRcxDwTWANmmu+1YHPs2B8KY0uzzmnYEupOSLJtcAGVXVbz1ShqwG/nWyGMI2WJBcC/1RVv5+YTjnJNjTjE/1Lx/GkOav91HiNqqqe19584OKquk/X+TS1JLvRDA56JPCSdnr6xwL/WVXbdxpOM0pyCfCkqrqg57zlYcAnq+qpXefT9Dx+4ynJccDJVXXgJNv2B7arqn8cfjINaoprvlWB31XVg7rOp6l5zjk1Z9+bO+7ouX99knsD1wPL9RN8jKxdVb9v79+VZF5VnZLkKZ2mkua+62g+bbwOuDzJQ2mmyb5Xp6k0iLcDT6+q3yTZo113BvDwDjNpcKtW1QXt/duTrFRVZyb5h05TaVAev/H0HuDHSR4AfAW4BLgfsBvwYprumBpt/dd869Fc823QUR4NznPOKViUmjt+S/OP5Ps0XYoOA26hOUHX6LskyUZV9WfgAuAZSa5i4X88kpa+HwH/DHwZ+Fq7fAdwXJehNJD7VtVv2vsTzb7vBBxHcTz8KclDq+qPwFnA3kmuo7m40ujz+I2hqvplkn+iaWW6NwvGJLoA+GcnRxoLp9IMEfFd4ESaLrS30IxPpNHmOecU7L43RyTZEFihqi5qW0l9CFgN+H/tCYNGWJLX0jTd/GY7CN4RNCcJ75ysibWkpa+dcGA3mvfOw6rqbx1H0jSS/AZ4bVX9Isk1VbV2OyPmh6vq8V3n0/SSvBC4rqqOT7IjzRgpKwOvrKovdJtOM/H4jb8kE7O3XVlV53adR4NJcj+aa76Lk6wDfJDmvOWdVXV2t+k0KM85F2ZRShpBSe5P0zT+rK6zSNIoSvI8mpkvPw68FXgX8Hpgv6pa7j91HDdJVgRWqqpJZzLVaPP4SZIWl0WpOSTJfWmmlVxoKteq+lo3iSRpNLUDuk6rqt4/jCxafG0LjdcCmwAXAQdV1Q+7TSVJ0rLT9pDZgkWv+Y7qJpEG0baO2hXYikWP3X6dhBoRFqXmiCQvAz4D3NzeJlRVbdRNKg0qyfo0g09O9ia1eSehpDksyU/6Vj0ROLlnuapqhyFGkpYrSTYHPsnk//dW6iSUBubxk7qRZD+aMcGuY9Frvk27SaVBJPkc8Hzgf1j42FFVe3USakRYlJojkvwZeGNVHdN1Fs1ekh8AqwJHseib1GGdhJKWIxNT83adQ7OTZBVgMxa9KHaw3hGX5BfAX4BDWfT/3k+7yKTBefykbiS5mGY8xW92nUWzk+RqYOuqOr/rLKPGotQc4QXVeEtyPXC/qrqp6yzS8mhioOyuc2hwSZ5LM9PsGn2bqqqcgW/EJbkBWKeqnGV2DHn8pG54zTe+2oLipr5vLmqFrgNoqTk2yU5dh9Bi+wuwYtchJGmMfBR4N82kECv03CxIjYezgPW6DqHF5vGTunFMkmd1HUKL5UPAO9qxpdTDllJjLMlnehZXAV4A/BC4tHe/qnrVMHNpMO3A9BN2oDl+7wIu692vqv46xFjScsmWUuMnyQ1VtXrXOTS4JE/oWXw08BKak/T+/3t2vxxBHj+pG0kO7llcBdgZ+DGLXvMt14Nlj6Ik5wK9BZcHALcAV/Tut7yPITy/6wBaIqv1LX9zivUaTX9hwZvURMX82X3rCvBTf2kpm2T2vVX61zn73sg7Ick2VXVK10E0sJMmWff1vmX/740uj5/Ujd7eFHcBX5tkvUbTgV0HGAe2lJI6kmTjQfarqouWdRZpeTPJ7Hv9nH1vxCX5CLAncDSLflpsQVGSJGkMWJSSJEljZ5rCogVFSZKkMWFRSpIkSZIkSUPn7HuSJEmSJEkaOotSkiRp7CTZPMnxSa5OcnvvretskiRJGoyz70mSpHF0KM0spnsAN3cbRbOVZI+qOmKS9btX1Ve6yCRJ0rKS5MlTbLoNuKiqLhtmnlHimFJjLMkdNFPvTquqVhpCHC2hJC8GXgKsX1WPat+41q2qb3QcTZJGTpIbgHWq6o6us2j2ktxQVatPsv6aqlq7i0waXJJ5wNtozlvWq6o1kvwjsElVfa7bdNLckuRuBrvmmzeEOFpM7bX7CkB6Vvce158Cu1fVQjMKLw/svjfengbs2N7eAvwJeC3wHOB1wPnAmztLp4EleQPwbuA4YKN29ZU0x1WStKizgPW6DqHFlkVWJA8A7hx6Ei2O9wLPBd7Kgouqc4CXd5ZImrueBDy5vb2BBa+1pwOvoPl/+G+dpdOg9gaOAR4ErNh+PRp4GfAw4G/AQZ2l65AtpeaIJKcCL6yq83rWbQZ8taq27C6ZBpHkXOBZVXVOkmuraq32U8jLq2rdrvNJ0qhJ8kqaVhofAhZq8l5Vv+gklGbU08p7HnBX3+Z5wGeq6jVDD6ZZSXIh8PiqunSidVuSANdU1Vodx5PmrCSnAbtU1fk96x4IfL2qHtNdMs0kyZ+AR1bVTT3rVgNOr6pNkqwP/L6qNugsZEccU2ru2Az4c9+6P9NUYDX61q6qc9r7E5XiMEBTXUlaTn26/fr1vvUTBQ+NpqfR/H/7PvCMnvV3A5dV1bmdpNJs3Qu4om/dSsCtHWSRlicPBC7uW3cJsGkHWTQ7qwMrAzf1rFsZWKO9fyVwz2GHGgV235s7TgM+mGRlgCQrAe8Hft9pKg3qzCTP7lu3Ex4/SZpUVa0wxc2C1Airqp9W1YnAA9v7E7efW5AaK6cCe/Wt2w34dQdZpOXJqcBHkqwC0H79IM21oEbb94BvJtkuySZJtqf5YO277fbHARd1Fa5Ldt+bI5JsTvOEvi9wObA+cCnwnKo6q8tsmlmSJ9G8UX0NeBHwJWBX4NlV9asus0nSqEuyblVd1XUOzU6SDYEtgNV611fVUd0k0qCSPAI4EfgdsC3wQ2Ar4Cmed0rLTpIHAd8BHkDTWnE9mkLGc3t6XWgEJVkV+ARNAX8l4HbgKOC1VXVTO67iParqj52F7IhFqTkkyXzgicD9aJpxnlxVDhg6JpI8nGawwk1o/rl8pqr+0G0qSRpN7afDH6FprbEKTbehLwFvriq7EI24JPsBnwKuA27u2VRVZTeUMZDk3sCeLDhvObyqLu82lTT3tePObsOCa75Tqqp/jD6NqHb8vXsDV5bFGMCilCRJGkNJPkbzQcwBNLPNPhB4D/DLqnIWohGX5GKaT4e/2XUWSZLUHYtSc0SSewCvpmk63d8M/pmdhNLAkpxH8wn/oVX1167zSNKoS3IRsE1VXdqz7r40nxhv1F0yDWJiptmuc2jxJPlXmhb5v0uyJXAscCewa1X9ptt00tyS5OBB9quq/ZZ1Fi2+dridTzL59fpKnYQaEc6+N3d8meYJ/m0Wbgav8fA+mqnN35Xkf2gKVN+qqju6jSVJI+uewLV9664F7tFBFs3eMUmeVVXf6zqIFssbacbBBDgQOBq4EfgosF1XoaQ5asWuA2ipOBT4C7AHXq8vxJZSc0SSa4GH2Jd/vCV5IPBSmjerVYGvVNXrOg0lSSMoybeAvwJvqKpb2zGmPgpsWFXP7TadZpLkcGBn4Mc0E7P8nZ/2j74k11fVGu2sz1fQTLBzB80YKWt3m06SRk+SG4B1bHSwqBW6DqCl5hrg+q5DaMlU1flV9f9oBi/8FU2XTEnSol4LPAm4tu3Kdy3wZOA1nabSoO6iaWlzFU0rgN6bRt9NbXfZ7YHT28kF5rU3SdKizqKZLVF97L43dxwAHJTkrVVlcWoMtTNpPJtmJqmdgFOBl3caSpJGVFX9OckWwNbAhsDFwK+dgWg8VNVeXWfQEjmU5sOzlYH923X/AJzXVSBprkpyWlU9pr1/LjBpV6eq2nyowTRbXwaOTfIh4LLeDVX1i24ijQa7780RSf4GTAyQdlvvtqq65/ATaTaS/CewO3A7cCTw5ao6p9tUkjR6kswH7lNVF0+ybUPg0qq6c/jJNFtJ1gCeBdy/qj6UZANgBSf8GA9JdgRur6qftstbAatV1U+6TSbNLUl2q6qj2vsvmWq/qjpseKk0W0nunmJTVdVy3crUotQckeSpU22rqv8ZZhbNXpJjaAY3P76qpnrDkqTlXpI3Ao+sqpdOsu1LwP9V1ceGHkyzkuSxwPE040ltUlWrJXk68PKq2rnbdJIkaVgsSkmSpLGR5FTgxVX1x0m2PYRmgogth59Ms5Hk58CXqurLSa6tqrWSrAqcXVX36zqfppfkh0zdhejpQ44jLVfaiT02A1brXb+8dwHT+HJMqTkkya7AS4D1q+qxSZ5EM8L/tzqOpkkkeVNVfaS9v/9U+1XV+4eXSpJG3saTFaQAquqsJBsPO5AWy8NpxiWCtrhRVTcluVdniTQbJ/Ut3xfYhQXHVNIykOS5wGHAGn2bCicaGDlJPlFVr23vHzzVfsv7rLMWpeaIJK8DXg98Fnh7u/pq4EOARanRtAPwkfb+jlPsU4BFKUlaYKUka0w2qUc7RtFKk3yPRs+VwEbARRMrkjwIuKSzRBpYVb27f12SI3D2S2lZ+yjwbuDgqrql6zCa0YpT3FcPu+/NEUnOAZ5TVWf3NIOfB1xRVet0nU+SpKWh7fZ1SFUdPsm2PYH9qmrb4SfTbLQthJ8DvBn4DvA0moutb1XVQV1m0+JJEuC6qupvwSFpKUlyQ1Wt3nUOaWlaoesAWmrWraqz2/sTlcYADpo9BqZqzpnks8POIkkj7pPAQUl2b2fiI8n8JLsD/wl8vNN0GtR/AD8Bvk/TDeUnwM+BT3QZSosnyYrAK4Crus4izXEnJNmm6xDS0mRLqTkiyUnA+6vq+0muqaq1kzwTeFNV7dB1Pk1vqk89klxtSzdJWliSdwIHtItXAevSfCBzYFW9p7NgGkjboubewFVVdXeSdavKYsYYSXIHCw90Pg+4Cdirqr7RTSppbuobe3ZtYE/gaJrZS//OcWhHT5JzmWJSiF5VtfkQ4owsi1JzRJLtaJq/HwXsARwM7A48z5kYRleSJ7R3T6AZVyo9mzcD3ltVGw09mCSNuHZA86fTFDeuBE6oqoum/y6NgiQrADcDq1XVnV3n0ey15529bqKZOfGmLvJIc1mSnwywW9kQYfQkeckg+1XVYcs6yyizKDWHJHkk8CpgE5qBQz9dVad3m0rTSTLRvbJYuCBVNJ9+vH15f5OSJM09Sf4AbF9VV3adRZIkdceilDQCkvyuqrboOockScOQZG/gRcC7aD5I+/sYmFX1145iaRaS7AzsA2wIXAx8oaqO7TaVNDclWR/Yrqq+Nsm25wM/raorhp9Ms5FkI2A34P7AX4D/spW3RamxlmTLqjq1vb/1VPtV1a+Hl0qSJGl6PS2FYeEJWqqq5nUQSbOQZD/gA8DngfOBBwL7AQdU1ee6zCbNRUn+E7i6qt43ybZ/B+5dVW8cfjINKslOwDeB3wAXAg8AtgL+uap+0F2y7lmUGmNJbqyq1dr7U82y58ndmEiyI/BUmvFR/t6Vr6r27iyUJEnLQDsm2KT81Hj0JTmTZlDzX/Ws2xo4rKoe2l0yaW5KchZNS6nLJ9m2HvDzqnrw8JNpUEn+D/hAVR3Vs+5FNMX8h3eXrHsWpcZYkhWq6u72/pSFp6q6a3iptDiSvI7mE8fvAc8Gvgs8A/hGVe3ZZTZJkqReSa4D1p44D23XzaOZUXGt7pJJc1OS66pqzWm2X19Vawwzk2YnyY3AGn3vmysA1080NFlerdB1AC2+noLUfOAbwIpVdVf/rduUGtCrgWdW1fOBW9uvLwTu6DaWJI2uJDsnOS7JGe3XnbvOpMEl2THJB5N8McmXJm5d59JAzgJe3LfuRcA5HWSRlge3J7nPZBva9V4zjL4Tge371m0H/HToSUbM/K4DaMlV1Z1JtgGcVnl8bVBVJ7b3J5ovfh84DHhZJ4kkaYT1jWnzdZoxbT6f5N6OaTP6pmsh3GUuDeytwHFJ9gUuoJn5eUvgmZ2mkuauk4HXAPtPsu1fgZ8PN44GkaT3eJ0HfDPJt1gwptTzgC8OP9losfveHNEOfndBVX2q6yyavSTnA0+oqsuTnA7sC1wF/G9Vrd1tOkkaPY5pM96SnAvsW1UnJrm2qtZK8izgX6rKD2PGQJJNgF1ZMPvef1XVhZ2GkuaoJFvRFJ6OBP4LuAS4H00Lxd2Bbavqt90l1GSS/GSA3aqqdljmYUaYRak5IsnxwFNoPq26kIWnVvZTqxGX5H3AH6rqqCSvBT5I0/LtiKr6127TSdLocUyb8dY3Wcs1VbV2kgBXVtW6HceTpJHTTor0aeBBND0rQtP65lVV9aMus0lLwu57c8ev25vGUFW9vef+J5KcCqwGHN9dKkkaaRNj2hzes84xbcbHFUnWb2eS+kuSx9G0EHa80zGR5IXAXsD9gb8Ah1bVV7tNJc1dVfVDYPMkm9HM1n1lVZ3bcSxpidlSSpIkjZ0k2wHHAafSN6ZNVS33g4aOOlsIj7ckbwXeABzMgrFR9gU+VlX/0V0ySRodSU6rqse0989lwdjBC6mqzYcabMRYlBpzSQ6uqv16lreuKltMjYEkBw+yX+/xlSQt4Jg2c0eSJwCrA8eXJ6cjL8mfgef1jmGT5DHAt6tqw+6SSdLoSLJbVR3V3n/JVPtV1WHDSzV6LEqNuSQ3VNXqPcvXODD2eEjy5UH2q6q9lnUWSZKGJcmDgEcCv6+qC7rOo9lLchXNzMF39qybD1zmmGCSpNmwKDXmegcKbZevdYBXSdJclWTPmfapqsNn2kfdSPIvwNHAPOB2mtn2vt9tKs1WO+vzpVX14Z51bwLuU1Vv7C6ZJI2WtmCfqrqjZ91LgS2An1XVN7rKNiosSo05W0rNHe2sUY8DNqyqo5Pck2aK0L91HE2SRkY7JsNkimbg19Wrat4QI2kWkvyWZjrzzwCvBp5TVdt2m0qzleRHwJOBvwIXARsD96GZsr53BuindxJQkkZEkmNpuqYf3C4fALwDOB14OPDqqvpihxE7Z1FqzCW5FXhPz6oDgAN796mq9w81lGYtyQOB79Kc0M2vqlWTPA/Ypape3G06SRptSdamOcHbD/hqVe3dcSRNIcm1wDpVdXeSFYGLq2qDrnNpdpK8c5D9qurdyzqLJI2yJBcBj6+qv7bLlwNvrqrDk+wM7F9VW3YasmMWpcZckhOZYhT/VlXVDkOKo8WU5PvAr4D3AldX1VpJ1qQZb2PjbtNJ0mhqixqvA/YHfg28papO7zaVpmMLb0nS8qT3/16ShwKnAWtW1a1tT5krqmqdTkN2bH7XAbRkqmr7rjNoqdgaeG77yXEBVNV1bWFKktQnya7AB4Abgd2q6gcdR9JgVkqyf8/yKn3LtvAeYY6NIkmzdnOSVavqJmAr4IyqurXdFqzJsELXASQBcAOwUAEqyX2By7uJI0mjKcm2SU4BPkLTunQLC1Jj5RRgx57br/qWn9ZdNA3gaODvswK3Y6McDGwLfCXJy7oKJkkj6ufAe5M8BHg50HvO8mDg0k5SjRC770kjIMlHgM2BV9EMercZ8FngrKp6R5fZJGmUJLkbuAo4BLh5sn1saSMtG46NIkmzk2QT4Ps0BagzgO2r6pp22/uB9apqnw4jds6ilDQCktwD+CKwa7uqgKOAfXuad0rScs+xFKXuODaKJC2eJGtPFKN61q0J3F5Vt3QUayRYlJJGSJJ1gE2Ai6rqyq7zSJIkTUhyKbBZVd2UZA/gdVW1VbttPs1kLWt0GlKSNFYcU0oaIVV1dVX9ZqIglWTPrjNJkiS1HBtFkrRUWZSSOpZk0yT/kuQRPeuek+QM4D87jCZJktTrrcBOwJnA6ix8nrI7cFIXoSRJ48vue1KHkuxCM3bUfJoxUvYBdgCeRXOi9/GqurG7hJIkSQtzbBRJ0tJiUUrqUJLTgENpZpF6FfAemtkZ9q2qazuMJkmSJEnSMmVRSupQkmuBdarq7iQrAbe0y9d3HE2SJEmSpGXKMaWkbs2rqrsBqup24AYLUpIkSZKk5cH8rgNIy7mVkuzfs7xy3zJV9f4hZ5IkSZIkaZmz+57UoSQn0gxwPpWqqh2GFEeSJEmSpKGxKCVJkiRJkqShc0wpSZIkSZIkDZ1FKUmSJEmSJA2dRSlJkiRJkiQNnUUpSZJGTJJ3JTmv6xzLoyQPSVJJtuoww2VJ3tTVz9f0kuzUPkfW7TqLJEnjzqKUJEk9khya5Edd55hKku3bC+Lpbod2nXMqSZ6X5EdJrk1yS5Izk3wsyYZL+eccmeQHi/Gt5wL3AX63hD//FX3H5LIk/53koQN8+yOBzyzJz+9CGnsnOTnJDUluTPL7tsg6dgWcJPPbY7dr36Yf0zxHrl6GP3unzPw6/9wSPP517WO8aJJtx7XbDupZt3qSDyc5P8mtSa5K8sskL1vcDJIkgUUpSZLGzS9oLognbh8FLuxb97quwk0nyfuBY4BTgB2AhwCvBFYD/r3DaH9XVXdV1WVVdedSeLhbaI7HfYGdgQ2B45Pca7Kdk6zSZriyqm5ZCj9/Vtqi0sqL+73AEcDHgW8BjwceAbyFpsg2Z4oXVXV7+xxZllNYTxS+Jm6fAs7uW/eWJfwZfwb26V3RFod3AC7p2/cw4NnAq2letzsCXwLWXsIMkqTlnEUpSZJmIckaSb7YthS4tW0V8vi+fTZLcmxPa6DTkjyl3bZW24rnz0n+luScJG9OMtD/5J4L4suq6jLgJuCu3nVVdX37s+6f5L+SXNO2jDghySN6ct673X5xm+XsJK9vCwwT+3w1yXeTvDHJJW3rl8+0rUj+Lclf2t/z00nmT/N3eyLwNuBNVXVAVZ1WVX+uqp9W1T7AAYuRaf8klya5OcnRSdZst38Q2B34x55WJbu2296U5PT2ey5N8pUkG/Q89kLd93qWd05yfHs8z0vywsEOV11WVZdW1cnAm2kKUxOPfVmSdyb5QpJrge/0rP979712+R3tfje0ufdLco8khyS5vj0O+/X9zWf6XSda4+yU5BTgVuAF7d/9n/se61Htvo+c4nfdrf2bv7iqPlxVf6iqi6rq+KraGTi457FekeTcJLcnuSDJG/p+1mVJDkjy2fZ3uzTJB/qeA6e0z7kDk1yR5Or2b7FK32PtleQPaV6r57bPmXk921dO8r4kFya5Lc3r8l3t5r+0X/+r/d1v7fu7rdvzONu1mW5NcmWSz6Wn+NjznH1t+9y+PsnXk0xa1JnkdX4zcGff6/yG9rEfm+Qn7XG7Ns37yzpTHKdeRwBPSrJpz7q9gROAy3qyzweeBRxYVcdV1YXt6/eQqvrwAD9HkqQpWZSSJGl2vgw8BdgV2BI4n6b1y/oASe4DnAysCjyTprXIu3u+f2Xg/4DnAQ8D3gO8E9hraYZMsirwU+AOmpYPjwPOAn7Sc8F6D+BU4Lltlg+0t936Hu5JNK0jngq8BNiXpoDyKJoWEy+haXGxxzSR9gCuAz492caqunaWmZ4MPLb9+c8BtgY+3247EDgW+AkLWpV8q912N/B6muOyC7AZzcX5TD7YPv6jgO8Bh2f2XQ7/1n5dsWfdG2meQ1vTtEKZyuuB39P8zl8APgt8AziD5nn4eeCzSR7U8z2D/q4foXmOPgT4EU1rtn369tkXOKWq/m+KfHsAZ1TVf0+2ceL4JnkB8Emalj+PoPm7vj/J3n3f8gaarpRb0bSieyvw/L59Xkzzt3wS8FLgRcBrJzYmeVX7+O8GHgq8BngFbQG09RWa195b2n1eCFzabntM+/UVNM+hjSf73ZJsBPyA5lg8ts31TJpj1OtJNMdqJ5rn9xNpnquLrS3EngBcQ/Mc+qc2w38N8O2XAd+nbcWWpjC+N83z6+/aVoNXA89JssaS5JUkaRFV5c2bN2/evHlrb8ChwI+m2LYZUMA/9qxbEbgYeG+7fCDNRe09Z/EzPw78sGf5XcB5A37vpPvSdIs7D1ihZ11ouvq9eprH+zzwnZ7lr9K0GJnfs+5/2t9xxZ513wOOnOZxfwz8ajGPyWSZrgNW7Vn3XJoizEbt8pHADwZ47Me3x3Sddvkh7fJWfcuv6vmeVWiKfbtP87ivAG7qWV4fOB64Fli7XXcZ8N1JvvcymhZlvctf7VmeT9Oq6es96+YBNwD7zOJ33ald3qVvv22BO4H79/y+1wB7T/PYFwBHD/D3/g3w5b51BwHn9v2+X+vb5yTgkJ7lU4Bf9+1z5MTrqH2uXwbs2bfPXsDV7f1HtL//M6fIOr/dvmvf+om/27rt8kdo7PSTfgAABshJREFUXmvzevZ5Xvt8nPgbfpWmS1zva+bA3t97hr/bB2mKfv3r30RTMLpnz7pt2nxbTvN419EUQZ/V5prX/l5/bX/v3wAH9ez/9HbbncBpwOfoeR/05s2bN2/eFvdmSylJkgY3MUj1SRMrquoO4Fc0rXqgaaXwi5piTKAkK6Tprndami6AN9EUMCZthbEEtgIeANyQ5Kb259xI031sszbLvCRvS/K7nix7TZLlD7XwGEuXAWe2v3vvuvWmyZNpti3YafBMp1fVTT3LJ7c/4yEzPP5T0nRjvDjJjTQtg5jk8fudNnGnqm6lKdKsP8P33Kv9299M8/e5P00B6JqefX49w2NM+H3Pz59oudK77i7gSnqOwSx+14UyVNVJNK3qJlrv7UJTqDh6mnwDHV+a19BJfetOAjbNwuNZnda3zyUs+veebp/7t/c/N/H8b59LnwHWTrIWzWu1aIqsS+JhwC/bYzDhJJq/Se/A9mf0vWYm+50W52f/tu/95tfA7Sx4T5rOD2iKZ8+gaQ13aE0ynlpVnUDzvHkKTSusjYHjkhy+ZPElScs7i1KSJA3XG4D/R9N9aUdgC5ruMist5Z+zAs0Mclv03R7Mgi5Db6PptvSxniyHT5Lljr7lmmLddOcVZwObZ5pxp2aZqd9EUWTKwaeTPBA4DjiHppvWVizoEjbT48/294VmoPMtaLr8rVZVD6+q/gLIoAOaz+oYzPJ3nSzDwcDe7ThO+wBHVdXN0+Q7mxmKID1jQg0yQPggf+/p9pn4+goWfv4/kqYoe8Mssgxiaf1Oy+pnT/6NTSHtUJrukc8GvjjNvndU1c+r6kNV9Qya7pB7JHn04v58SZIsSkmSNLgz269PmFjRFlm2Bv7Qrvot8Pgk95jiMbYDjquqL1YzWPB5tC2XlrJT28e9pqrO67td2ZPl21V12DLOAk3XqjVpuhUuom25MptMj8zCs9hNdE07q12+naZLUq9taLpbvr6qflFVZwMbsOxU+/c+v69V1zAs6e96BE0rnlfSHJNDZtj/SOARSZ4z2cYka1VVAX+kGUup1xOB86vqtlnkm8nFwBXAZpM8/89rizG/pTkXfsoUj3FXe+t/HvU7E9gmC09W8ESa5+Mfl+i3mNmZwGP63m/+gabw+IfJv2URX6TJe1JVnT+Lnz3xWpuuhaQkSdOyKCVJ0qJWTbJF3+3BbYHkG8Cn265RD6Np5bQmCwbw/gzNBeGxSbZJsmmSf8r/b+/eQewowziMP38RSW9ARDBaeAsW2qhgBIWIIDZeCrVUQdBiTSGCwURQggaMFxBcEmIKLzEriAoWUQsRIhi8FAqKIImKkEYM9r4W73fYlbhsFs/u6ub5wRbLzJz5Zs4O7Ly8lzF9j84ouXEcf2mSp+km5NN2gH4pf2+c66Ik149JY5PzfQ9sTXJDksuS7KazSaZulITtBp5Psmes5cJx7lnms7dOd01nA68muXLc2xeBuar6eWz/Edicnp63Mck5dNbQWcC2JBcnuRN4fCWu9z/gX11rdWPyOTpj7auq+mKJQ16ny/sOJXkiyTVJNiXZmuQQMJkM+CydXfNwekrlA3Q20zPLu7wl1/8nsAN4ND058vIkm5PcnWTX2Ocb4B1gX5K7xn26LmOK4QiiHQNuSnJ+Fp9o9xJdFvtykiuS3Ez/Pb5WVb8scsy07KO/5wPjWdhCB5k+rKovT+cDquoYsJEeGHCKUVJ7JMn96Ul/m5LcAuwBTgCfTeNCJElnJoNSkiSd6lq6X83Cn0k/nfuAT4G36UyLS+iGvycAqupX5htFH6Yn7e1gvsTmKXoq3rv0y9y59EvtVI3MnC10cOIgHex5g+4FMxn3vpPuh/UB3ZNpA93AeEVU1WN0KdlVdGP07+gysT+AXctc0yf0vf14fNZR4MEF218Z2z+ney3dUVVH6fLJGTrDZGb8vu5M6Vr30gHWpbKkJgGcyfS7W+nv5VvgOXoq3d6x39xYyyNj+3Zge1XtX+ballRVs8xP5fsaOAJsA44v2O1eukfSC/Qz8hZ/zyiboZ+j43QPqH86z090T6arx3nepHs1PTS1i1lEVf1Ol7meRz8D74813LPMz/ltsT54dM+pj+gyzsP0fZqlm6FvWYMsQEnSOpL+H0KSJOn/IclBevLebWu9lvUsye10Gd8FVXVyrdcjSZLWn6WajUqSJOkMkmQDnS20E9hvQEqSJK0Uy/ckSZK00JPAD8BJuvRUkiRpRVi+J0mSJEmSpFVnppQkSZIkSZJWnUEpSZIkSZIkrTqDUpIkSZIkSVp1BqUkSZIkSZK06gxKSZIkSZIkadX9BWYtq97zo1oQAAAAAElFTkSuQmCC">
            <a:extLst>
              <a:ext uri="{FF2B5EF4-FFF2-40B4-BE49-F238E27FC236}">
                <a16:creationId xmlns:a16="http://schemas.microsoft.com/office/drawing/2014/main" id="{23E3C875-DA1F-4982-A334-2D91E52ECC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E3AD4A3-64F2-465B-A753-991FC6DD8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89" y="28756"/>
            <a:ext cx="8640146" cy="6757777"/>
          </a:xfrm>
        </p:spPr>
      </p:pic>
    </p:spTree>
    <p:extLst>
      <p:ext uri="{BB962C8B-B14F-4D97-AF65-F5344CB8AC3E}">
        <p14:creationId xmlns:p14="http://schemas.microsoft.com/office/powerpoint/2010/main" val="176044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C231C-50EF-41FB-9184-0F5EC5AF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7800" cy="1325563"/>
          </a:xfrm>
        </p:spPr>
        <p:txBody>
          <a:bodyPr/>
          <a:lstStyle/>
          <a:p>
            <a:r>
              <a:rPr lang="en-US" dirty="0"/>
              <a:t>Donations</a:t>
            </a:r>
          </a:p>
        </p:txBody>
      </p:sp>
      <p:sp>
        <p:nvSpPr>
          <p:cNvPr id="12" name="AutoShape 2" descr="data:image/png;base64,iVBORw0KGgoAAAANSUhEUgAABKUAAAL8CAYAAAAx7AZOAAAABHNCSVQICAgIfAhkiAAAAAlwSFlzAAALEgAACxIB0t1+/AAAADl0RVh0U29mdHdhcmUAbWF0cGxvdGxpYiB2ZXJzaW9uIDIuMi4yLCBodHRwOi8vbWF0cGxvdGxpYi5vcmcvhp/UCwAAIABJREFUeJzs3Xm4pFV9J/DvD1pEVFBw2jVREgbULIigwUw0jJiRkGhGjLiEoGaiEhOXuGRiYow6Ex3BNQYEGUeDGzoiOiYKLiGiRtxQEA1NAIOgIQ0oNJtAw5k/3vdKUd7uvtVdfW7T/fk8Tz2365x3+VXVW1fvl3POW621AAAAAEBP2y13AQAAAABse4RSAAAAAHQnlAIAAACgO6EUAAAAAN0JpQAAAADoTigFAAAAQHdCKQC6q6pnVFWrqj2Wu5YFVXXAWNMB6+h/wNi/occ/9q1801TV7lX1tqq6oKp+VFVXV9WXqupPq+qum+mc96iqV1bVL27CMS6tqmPnWNOlE5/hzVX13ar6QFX9xyXuf2JVnTuverYEy3FtLIeq2m+8Hneeat9xvB7+tGMtk9fhuh4/msN53jwe6wdVdcdF+l84cb57TLTvVFUvq6pzquqaqrqyqr5dVe+oqp/a1LoA2PasWO4CAOB24t+SPGKq7YtJ3pXkuIm2Nb0K2lRVdWCSk5NckuQNSb6d5I5JfjnJC5PskuRlm+HU90jyl0nOT3L2Rh7j4CQ/nFtFg/+X5LVJtk/yoCSvSnJ6Vf1ca+0HG9j35UnuPOd6ls0yXhvLYb8M1+P/zm2/vzdk+M5/t2MtByfZYeL5/05yXZLnT7TdMqdz3ZRkpyS/meSkqb7Dk1yd5MfhY1VVko8leWiS1yX5apIdkzw4yZOT/EySi+dUGwDbCKEUACxBa+2GJGdMtg1/o+V7rbUzFt1pC1ZVK5P83yRfT3JQa+36ie5Tq+oNSR62LMUtQWvtzM1w2MsmPssvVNXFSU5J8pQkxyy2Q1XdsbV2Q2vt/M1Qz0ZZqGkT9r9dXxvz0lprmfrOdzjnba7rqromyTWb6XfMjRmu79/NRChVVT+XZJ8MgfszJrbfJ8mjkzyjtfa3E+1/l+TIqjIDA4CZ+R8PALZYVXVYVZ01Th26vKreXVX3XmS7Z1XVmVV1fVX9sKo+W1W/PNH/qrH/qvE4/1BV+3eo/8lV9eWqum6s68Squu/UNoeP9V42To/6WlU9bWqbhWlEfzFOnbq4qq6tqo9W1a5Vde+q+nBVramqi6rqj5dQ3hFJ7p7kD6dChyRJa21Na+0zEzW8tqq+MZ7jsqr6dFXtN1XnQWOdj6uq94zv91VV9bdVdbdxmwcm+edxl3dPTBF6yth/cFWdMk5juraqvllVz5/+g7empu9V1RHjcfatqg+O7+X3quoNVTU58mQWXxl/7jF1jkdU1clVdVWSz459t5m+V1UPHLf9vao6qqpWj+/dO8fP84Hje3hNVf3Lwuuf2v+9VfWv43V9QVW9tX5yitmJVXV+VT2qqs6oquuTvHo89henX9BEXU9fz+ue9dq431jrFeN39RtV9eSp8y7p85mo75njNXfp+N35SE1992vw3PEa+dH4Hh9XVbtMbXeHqnp5VZ1bVTeM1+/fV9XPVtURSd42bnrxxPV4r1rH9L3x+v5y3fr75qSq+tmpbc4YP4NfH9+P68Y6f2M97/vMquqQqvrq+Pp/OL6395/hECckObiqdptoe3qGEYxnTW276/jz0sUO1Fqb1wguALYhQikAtkhV9ewk784QYByS5E+TPDbJZ6vqLhPbvT7J25OcmeTQJIclOT3JT08c7r5J3pTkv2b4L/+rM0zL2ug1jZZQ/wuTvD/DaJMnJnlukn2TnFZVO01sunuSE5M8LcPrPDVDWPOMRQ77+0n2T/KcJH+c5DEZRjN8NMmXx/0/k+SNVfXoDZT4mCTfaa2ds8SXdK8kRyV5fJLfS3JVks/XEDJNOybDlKNDM0yL+u3xNSbJv2YYeZQkr8wwPeoRST41tv1MhtEbz0jyuCTvTfK/krxiiXW+L8k5SZ6QYerTi5K8eIn7Ttt9/HnlVPsHcut1uaG6/jJDwHNYkv+RYVTKMRlGpnx4PMaqJO+t265fdd8kFyZ5QZKDkrwmyW9kmGI47R4ZvisnJPn1JB8az7H/Itf4czJMe/zgempe8rUxhmSfS3Jgkj/J8L6fl+TEdQRfS/18/jLJfTJcBy9J8qsZrvVJb0ry5iQfz3BdvizJbyX5uxpDzKqqDO/zK5J8ZNzu2Rmmjt5r7DtyPN7jc+v1eMU6Xu9vZfi+XZ7h+n5ehu/152sYYTbpQeOxj8zwO+CKJB+eMTRapzH4OynJ98bjvzDD9MrPV9Wu69t3wicyXN9PHo+5XYbfRScssu3ZSX6U5C1VdWhNrDUFAButtebh4eHh4dH1keEPzZZkj3X0b5/k35OcNtX+K+N+zx+f75Hk5iRvnOHc22eYvr4qyVsm2g8Yj33ADMdqSf7nIu13S3JtkmOm2vdMsjbJEes43nZjbe9O8qWJ9h3Hc52TZLuJ9mPG9pdMtO2QIXR42wZq/870+zvje3iHDAHT6ybaDxrr+cjU9v9tbP9P4/MHjs8P28B5anw//keSf5/quzTJsRPPjxiP+bKp7T6d5OwlvKZLk7xjPN8OSfbOEPStTfLzU+d47SL7n5jk3InnC6/x41PbfXxs/+2JtpVj239fT30rMoRFLcmDps7bkjx2kc/o4iRHT11HVyR587yujQyBUUuy/1T75zOsR1WzfD4T79upU9u9fGzfdeK7dEuSP5na7sBxu4PG5wePz5+9ntewUNv9ptoXvnd/OtF2TpJv5bbfw70y/B56zUTbGRnWpLr/RNv9xuO9aIbv2hlJPr2Ovn/JEMbXRNsvjO/LKzZw3DdnmBaYJH+d5Izx3/9lvObvlSHkaknuMbHfUzKEWG18nJshHNx9qa/Jw8PDw8Nj8mGkFABbor0y/KH+3snG1trnk1yUYdREMvyRvl2GkVLrVFWPqarTquqKDH9w3ZThj9q95lz3gkdmWED4vVW1YuGRYeTLhUkeNVHbg8YpN9+fqO2wddR2arvtFJmF6WKnLjS01m7MECrM9U5YNUzNO33iPbwxyf3XUef0KJyFUVLTC8Uvdp771XAnr+9meC9uyhBIrKxxCuAG/P3U82/mtqPm1uf3xvPdkOQbGaYrPaH95Iihk5d4vGQYiTJpsc9sdYYg8cef2Th17C+qalUNd1u7KbeOJpt+z69rrZ062dBauznJ8UkOq6qFBdifNL6m4zI/j0pyQfvJNY/ek2G01/QdNpf6+Sy2XSa2fWyG0HL6O3Z6hs9v4Tu2ELK8cwmvZb3G0Uc/l+T9k9/D1tqqDFM9f3Vql2+11i6a2O6SDIHOUq/H9dVynwzv7ftaa23iHN/MMKJpupb1OSHJL40j9Q5P8qnW2rqm6J2Yof4nZwjFb8wQXn2zqn5pY14LANs2oRQAW6KFqSf/tkjfpRP9C+ugXLKuA1XVQzOMTrkmw4id/TMs0nxWhpEQm8PCNJ7P59ZgZeHxHzPWPYYsn8owOuSlGUaCPSxDGLdYbdN3m7txPe0bem0XZwiVNqiqHpFhMeMrkjwzt76H567jPP8++aS1dm2GkWP3XWTbyfOsyBBGPCbDne8OGM9z1LjJUj6v6bvk3bDE/ZJhWtbDMtxd7J6ttT1aax9bZLvFrst1Weyzubm1dvUi7ZN1viFDGPeuDFPyHp5bpz1Ov55FA4QMYe2dkjx1fH5EktNba/+8ju0XLPnayPBdXNf3dKF/0lI/n8W2y8S2C9+xS3Lb79eNGe4SuPC7YbcMo+xuWkf9s1jq76UFi92xcZbrcZ61rFNr7asZ7q743AzTKhebuje5/ZrW2gdba3/YWvvFDN/XOyT5q6WeEwAWuPseAFuihT/m7rVI370y3Io8GdZ1SYawY9U6jvXEDCMlDpn8w7Sq7p6fXCtoXhbWo3lahik20xZuO//IDLX/1/EPw4Xa7rCZ6pr06SSvqqqfX2Qk0LTfzhDq/fY4AifJj0eOXLTI9vecfDKO1LlzhrVv1udBSX4xyZNaax+a2P9JG9hvXi6f/BzWo214k0325CTHt9Zeu9CwnjV8Fq2ntXZpVX0kyXOq6owM6w39zhLOPcu18YMMn9u0he/uomszzcHCcQ/IEHhOu2z8eXmSe1bVitba2k0854Z+L22u17oxtVy+SPv6vDtDqHRNhrW3lqy19pmq+kKSB894TgAwUgqALdKqDKNtpu9I9ssZRnB8dmz6dIb1U569nmPtlGG9lx//4T4uAr7JU2jW4/Qk1yf5mdbaVxd5nDdRWzKM8FiobWWGdXA2t2MzjOI5uqruNN1ZVXedWCx9pwzB3uR7eHBuHa0y7dCp5wuf48Ld4BZGvUyfd7H34465daTPNmFcnPtOmXgfRs/ciMMdk2S/JEdnCCpOWsI+s1wbn02yR03diTFDIPu9JBdsRM1L8cncug7UYt+xiya2W5H1v3fruh5vo7X2gwxrSh06fkZJknHa23659ffSZtda+36Gxdqn73L48xmC3VlreXeSjyX5q7bIHRfHY999YiroZPsOGW4KMMsIQgBIYqQUAMvroKqannp0VWvtU1X1iiTHVdV7cuv6NH+VYeTRO5OktXZBVb0pyYuq6q4Z7kx2c4apTue21j6Q4U5uL0zyrqp6Z4a1pP4iGx61s9Faaz8YbyP/hnHtl1OTXD2+hv+c5BPjSKDPZRjlcVxVvTrJzhnuEvbvGRZF3mxaa6vHEUgfSfLVqjo6wwLOd0zyS0n+IMnfJvmHDO/hEUneMX4eD0ry51n3H6H7VtVxGe5s9qAMn9sprbUvjP2XZBgt9jtVtSrDnfouyLAWzveTHLlw97QMd2a7MduQ1lqrqk8m+f2qOjfDgvKHZphWOOux/rGqvp1hjaWjWms3LGGfWa6N45P8UZKPVtXLM0wde3qGUYBPn1zvaJ5aa9+uqjcnefsYxHwuQ7j00xnWkXpra+2fMly7f5fkb6pq9yT/mGH63AFJPjRu8+3xsM+rqvdlCGC/sY5TvzzDmmIfHa/xu2VYiP+yJG+Z9+vcgD9P8oGqOinDIv33SPI/M/xuO3qWA7XWvpfh7qTrs2+S/1tVJyQ5LcNorftmuB4eMNYDADMRSgGwnN66SNu3Mtzt7O1VdV2GtZY+mmFayccz3G3rmoWNW2svqarzM6yH8vQMIc/ZGUZIpLV2alU9P8Ot55+YYaTD4Rn+uNxsWmt/XVUXjec9PMPd0L6XYQTDN8dtvl9VT8xwy/iTMoQ1b8wwGuyFm7O+8fyfqaq9M7zHL8nwB+aNGf5If1OSt43bfbSqXpLk+RlGPZ09/nzdOg793AwjOD6YYTHqk5K8YOK8N1XV72f4Y/4zGf7/yFNbaydW1W9luC7em2E61NvHnzP9kb0VOCLJ32R4j2/JMIrl8CRfWN9O6/ChDEHsem8IMGmGa2NNVT0ywzX8+iR3SfLPSZ4yhsKbTWvtRVV1ToZQ5AUZAunvZrimvjNu08bv2Msy3EDgJRmm7X4p49pnrbUvVdVrMoym+sMMMwnunUWm947fhd/K8H6elORH4/n+ZFywvpvW2geram2SP8sQAF+fYY26PxlHdc3b2Rm+mwdm+P7vmiFc/lqS32ytTS9ODwAbVJvpP2ABANuYqjoow93mHjneKZEtQFV9NckPW2u/tty1AABMMlIKAGArU1U7Jtknw/pk+yZ57PJWBADwk4RSAABbnwck+acM6/68srX2yeUtBwDgJ5m+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/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/QfXlUXVNV1VfWlqtp3av/9qurLY/8FVXVYz/oBAAAAmI/eI6XeneQhrbWdkzwgyXeTnJgkVfUrSd6W5A+S3D3JSUk+XlU7j/27JPnE2H73JEckObaqHtH5NQAAAACwibqGUq21c1trV41PK8ktSfYanz8ryYdba59srd2Q5KgkNyR5wth/SJLrkxzZWruhtfapJCcnefYsNVTVblW1Z1XtuXbt2k18RQAAAABsjO5rSlXV06rqqiTXJHlBkleOXXsn+drCdq21luTrY/tC/5lj+4IzJ/qX6nlJViVZtXr16pnrBwAAAGDTdQ+lWmvva63tkuTeGQKpb45dd01y1dTmVybZeYn9S/XWDKOz9lq5cuWMuwIAAAAwD8t2973W2qVJjk/yd1W1a5Krk+wytdndkqwZ/72h/qWe94rW2nmttfNWrFgxe+EAAAAAbLJlC6VGK5LcOcl9kpyV5KELHVVVSR4ytmf8uc/U/vtM9AMAAABwO9EtlKqq7arqj6pq5fj8fkmOTvKvSc7NMGrqkKo6sKp2SPLiJDtmWMw848+dquqlVbVDVR2YYfHzt/d6DQAAAADMR++RUgcnOaeqrk3ypSTXJXlMa21ta+3zSZ6bIZy6KsmhSQ5ura1JktbaleP+Txr7j09yRGvti51fAwAAAACbqNuiSq21WzKESuvb5oQkJ6yn/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/zOq6paqumbi8f6pY+xXVV+uquuq6oKqOqxX/QAAAADMT8+RUjcnOSzJbkn2TnK/JO+c2ubC1tpdJh5PXeioql2SfCLJSUnunuSIJMdW1SO6VA8AAADA3HQLpVprf9Za+3pr7abW2mVJ/ibJATMc4pAk1yc5srV2Q2vtU0lOTvLsWeqoqt2qas+q2nPt2rWz7AoAAADAnCznmlIHJjl7qu2nqurSqrq4qk6sqt0n+vZOcmZrrU20nTm2z+J5SVYlWbV69eqZiwYAAABg0y1LKFVVT0zyrCQvmGg+PckvJLlPkocl+VGST1XVncf+uya5aupQVybZecbTvzXJXkn2Wrly5Yy7AgAAADAP3UOpqnpSkuOTPL61duZCe2vtwtbaea21W1prl2YIre6TZP9xk6uT7DJ1uLslWTPL+VtrV4znOW/FihUb/ToAAAAA2HhdQ6mqemaS45I8rrV22gY2b+OjxudnJdlnapt9xnYAAAAAbke6hVJV9fwkr0/y2NbaFxbp/42qul8Ndk1ydJLLk5wxbnJykp2q6qVVtUNVHZhh8fO3d3oJAAAAAMxJz5FSb8mw/tNpVXXNwmOi/4AkX05yTZJvJdktya+11q5JktbalUkOTvKkDGtLHZ/kiNbaF/u9BAAAAADmoduiSq212kD/S5O8dAPbfCXJw+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/9F1TVYb3qBwAAAGB+eo6UujnJYUl2S7J3kvsleedCZ1X9SpK3JfmDJHdPclKSj1fVzmP/Lkk+MbbfPckRSY6tqkd0fA0AAAAAzEG3UKq19metta+31m5qrV2W5G+SHDCxybOSfLi19snW2g1JjkpyQ5InjP2HJLk+yZGttRtaa59KcnKSZ89SR1XtVlV7VtWea9eu3cRXBQAAAMDGWM41pQ5McvbE872TfG3hSWutJfn62L7Qf+bYvuDMif6lel6SVUlWrV69etaaAQAAAJiDZQmlquqJGUZGvWCi+a5Jrpra9MokOy+xf6nemmSvJHutXLlyxl0BAAAAmIfuoVRVPSnJ8Uke31o7c6Lr6iS7TG1+tyRrlti/JK21K1pr57XWzluxYsUsuwIAAAAwJ11Dqap6ZpLjkjyutXbaVPdZSR46sW0lecjYvtC/z9Q++0z0AwAAAHA70S2UqqrnJ3l9kse21r6wyCbHJzmkqg6sqh2SvDjJjhkWM8/4c6eqemlV7VBVB2ZY/PztHcoHAAAAYI56zl97S5K1SU4bBkENWmt3GX9+vqqemyGcuneSbyY5uLW2Zuy/sqoOTnJ0klcn+bckR7TWvtjxNQAAAAAwB91CqdZaLWGbE5KcsJ7+ryR5+DzrAgAAAKC/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+3LAAAAAC2ZrOMlKp1tO+Q5KY51AIAAADANmLFhjaoqsPHf7Ykh1bVmonu7ZP8apLzN0NtAAAAAGylNhhKJXnHxL/fNNV3Y5ILk/zx3CoCAAAAYKu3wVCqtXaHJKmq7yR5WGvt8s1eFQAAAABbtaWMlEqStNZ235yFAAAAALDtWHIolSRVtXuSA5LcM1OLpLfWXjO/sgAAAADYmi05lKqq30nyzgx32rssw8LnC1oSoRQAAAAASzLLSKlXJXlzkj9rra3dTPUAAAAAsA3YbsOb/Ni9kxwfx6X0AAAgAElEQVQrkAIAAABgU80SSp2W5CGbqxAAAAAAth2zTN87IcmRVfVTSb6RYW2pH2ut/dM8CwMAAABg6zVLKHXi+PNNi/S1JNtvejkAAAAAbAtmCaV232xVAAAAALBNWXIo1Vq7aHMWAgAAAMC2Y8mhVFU9bX39rbX3bXo5AAAAAGwLZpm+9551tLfxp1AKAAAAgCXZbqkbtta2m3wk2SHJ/km+kORXNleBAAAAAGx9lhxKTWutrW2tfTnJnyc5en4lAQAAALC12+hQasLqJHvN4TgAAAAAbCNmWej8PtNNSe6T5JVJvj3HmgAAAADYys2y0PkluXVR8wWV5KIkh86tIgAAAAC2erOEUv956vktGabund9au3l+JQEAAACwtVtyKNVa++zmLAQAAACAbccsI6VSVf8hyR8lefDYdE6SY1prl827MAAAAAC2Xku++15V7Z/k/CTPnGj+vST/UlUPn3dhAAAAAGy9Zhkp9fokH0ny31pra5OkqrZP8o4kb0jyyPmXBwAAAMDWaJZQat8kz1oIpJKktXZzVR2Z5KtzrwwAAACArdaSp+8luSbJvRZpX5nk2vmUAwAAAMC2YJZQ6v8lOb6qHlNVdxofByY5NsO0PgAAAABYklmm7/1xkncl+WSSNtF+cpIXz7EmAAAAALZySw6lWmtrkhxSVXskedDY/O3W2gWbpTIAAAAAtlpLDqWq6v8kOae19sYk50+0vyjJg1trv78Z6gMAAABgKzTLmlIHJfnMIu2nJfn1+ZQDAAAAwLZgllBq1wx34Ju2Jslu8ykHAAAAgG3BLKHUhUkevUj7o5NcNJ9yAAAAANgWzHL3vWOTvL6qdkry6bHtwCSvTvKqeRcGAAAAwNZrlrvv/XVVrUzy2iRvHJtvTPLG1tqbNkdxAAAAAGydZhkpldbay6vqtUkePDZ9u7V27fzLAgAAAGBrNlMolSRjCPWVzVALAAAAANuIWRY632RV9ZSq+lxVramqtVN9B1RVq6prJh7/NLXNHlX16aq6tqouqaoX96wfAAAAgPmYeaTUJvphkmOS3CnJ2xfpv7m1dpfFdqyq7ZN8LMMi649P8sAkp1TVJa21D2ymegEAAADYDLqOlGqtndpae3+SCzdi90cluX+Sl7XWrmutnZnkuCRHzHKQqtqtqvasqj3Xrl274R0AAAAAmLuuodQSbF9VF1fVpVX191W190Tf3knOa61dM9F25tg+i+clWZVk1erVqzexXAAAAAA2xpYUSp2b5CFJds8wNe/sJP9QVfcZ+++a5Kqpfa5MsvOM53lrkr2S7LVy5cqNrxYAAACAjbbFhFKttUtba2e11ta21q5srb0syQ+S/Pq4ydVJdpna7W5J1sx4nitaa+e11s5bsaL3kloAAAAAJFtQKLUOtySp8d9nJdmzqu480b/P2A4AAADA7UjXUKqqtq+qHZPsMD7fcXxUVT26qvaoqu2q6i5V9cok90xy6rj76UkuSvKaqrpTVT0kyXMyLHYOAAAAwO1I75FSv5vk+gxB0/bjv6/PcFe9vZN8JsM0vQuT7J/k11prFydJa+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+V1VrqmrtIv0HVdW3qur6qjqnqv7LVP8eVfXpqrq2qi6pqhf3qx4AAACAeek9UuqHSY5J8sLpjqr6mSQfTvLaJLuMP0+uqgeM/dsn+ViSf07yH5I8Psl/r6on9ygcAAAAgPnpGkq11k5trb0/yYWLdD89yddaa+9prd3YWntvkjPH9iR5VJL7J3lZa+261tqZSY5LcsQsNVTVblW1Z1XtuXbtTwzWAgAAAKCDLWlNqb2TfG2q7cyxfaH/vNbaNevoX6rnJVmVZNXq1as3pk4AAAAANtGWFErdNclVU21XJtl5if1L9dYkeyXZa+XKlbPWCAAAAMAcbEmh1NUZ1pKadLcka5bYvySttStaa+e11s5bsWLFRhUKAAAAwKbZkkKps5I8dKptn7F9oX/PqrrzOvoBAAAAuJ3oGkpV1fZVtWOSHcbnO46PSnJCkv2q6qlVdYeqemqSfZP87bj76UkuSvKaqrpTVT0kyXMyLHYOAAAAwO1I7/lrv5vknRPPrx9/7t5au6CqDknyhiT/J8Md+p7QWvvXJGmt3VxVj8sQQl2RYT2po1prJ/YqHgAAAID56BpKtdbeleRd6+k/Jckp6+k/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/2fvvsNkqcv0jd8P5xBUMggYAEHBrCgsoqIgiotx3QUVQVAQMKxpjSvyM2JYw4pZwUCSFRF1TQi6igqKroiyiGRBRHIOkt/fH1Xj6dNnQs8JXd1z7s919TVdYXqemeruqXr7GyQNnUUpSZIkSZIkDd38rgNI0nSe+Mkndh1hzjv5NScvs8f+6ZO3W2aPrcZ2P/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+4orrlgqgSVJkiRJkjQ7o1aU+iTwEGBdmtZP2wGH9GxfDbi+73uuA2bTfe+TwIOBB6+33nqLn1SSJEmSJEmLbaSKUlV1alVdXlV3V9UfgH8DdkmycrvLjcAafd+2JnDDLH7G1VV1TlWdM3/+/KUTXJIkSZIkSbMy6lWZu9uvab/+HnjsxMYkAbYAvjHkXJIkzWmfeuN3uo6wXHj1R5/TdQRJkqTOjFRLqSS7Jlmzvb8Z8FHg21V1a7vLIcC/JHlqkpWANwKrAN/sJLAkSZIkSZIWy0gVpYBXABckuRk4ATgF2GtiY1WdBLyKpjh1PfAC4JlVNXD3PUmSJEmSJHVvpLrvVdX2A+xzOHD4sk8jSZIkSZKkZWWkilKSJElacu978S5dR5jz3n7k17uOIEnS2Bu17nuSJEmSJElaDliUkiRJkiRJ0tDZfU+SJEkaEX9834+7jrBceOjbd+g6giQJW0pJkiRJkiSpAxalJEmSJEmSNHQWpSRJkiRJkjR0FqUkSZIkSZI0dBalJEmSJEmSNHQWpSRJkiRJkjR0FqUkSZIkSZI0dBalJEmSJEmSNHQWpSRJkiRJkjR0FqUkSZIkSZI0dBalJEmSJEmSNHQWpSRJkiRJkjR0FqUkSZIkSZI0dBalJEmSJEmSNHTzuw4gSZIkSXPBu971rq4jzHn+jaW5xZZSkiRJkiRJGjqLUpIkSZIkSRo6i1KSJEmSJEkaOotSkiRJkiRJGjqLUpIkSZIkSRo6i1KSJEmSJEkaOotSkiRJkiRJGjqLUpIkSZIkSRo6i1KSJEmSJEkaOotSkiRJkiRJGjqLUpIkSZIkSRo6i1KSJEmSJEkaOotSkiRJkiRJGjqLUpIkSZIkSRo6i1KSJEmSJEkauvldB5AkSZIkqWtfO2brriPMeS94/q+7jqARY0spSZIkSZIkDZ1FKUmSJEmSJA2dRSlJkiRJkiQNnUUpSZIkSZIkDZ1FKUmSJEmSJA2dRSlJkiRJkiQNnUUpSZIkSZIkDZ1FKUmSJEmSJA2dRSlJkiRJkiQNnUUpSZIkSZIkDZ1FKUmSJEmSJA2dRSlJkiRJkiQN3fyuA0iSJEmSJC2uR3/9+K4jLBd+v8s/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/AY8D7t+uO6K7OJIkSZIkSZqtcSxK7Qf8R1VdUFXXA28BdkrygEG+Ock6STZPsvmdd965DGNKkiRJkiRpKqmqrjMMLMkawHXAY6rqdz3rrwf2qKpvD/AY7wLe2S7eAvxxGUTt2jxgfeBy4K6Os2j2PH7jzeM3vjx2483jN748duPN4zfePH7jy2M33paH43dVVe00007jVpTaEPgzsGlV/aln/UXA26vqyAEeYx1gnXbx6qq6epmE7VCSzYGzgQdX1Tld59HsePzGm8dvfHnsxpvHb3x57Mabx2+8efzGl8duvHn8FpjfdYBZurH9ukbf+jWBGwZ5gLYINecKUZIkSZIkSeNkrMaUqqrraFpKPXZiXZJNgdWB07vKJUmSJEmSpNkZq6JU62DgrUk2SbI68B/A8VV1YbexRsrVwLuxRdi48viNN4/f+PLYjTeP3/jy2I03j9948/iNL4/dePP4tcZqTCmAJPNoClEvBVYGfgjsV1VXdZlLkiRJkiRJgxu7opQkSZIkSZLG3zh235MkSZIkSdKYsyglSZIkSZKkobMoJUmSJEmSpKGzKCVJkiRJkqShsyglSZIkSZKkobMoJUmSJEmSpKGzKCVJkiRJkqShsyglSRKQZPUkWyRZpesskiRJmps851yYRakxl+RJSbbqWb5fkh8luSrJN5Ks2WU+zV6S7ZO8Psk/dJ1FmquS/GuS5/UsbwtcBPwWuCjJozoLp4EkuVeStyU5NskJvbeus2lqSeYnWbFv3UuTHJTkX7rKpcF4/MZfknlJtu4/jhptSbZLsnXP8v2TnJjkuiTfTrJ2l/k0Nc85Z2ZRavy9D1inZ/mTwHrAgcDG7VeNqCSHJNm3Z3lf4MfAAcAvet/ANPqS3DfJNl3n0ED2ozkhmPAx4AfAo4DvAu/pIpRm5UvAXsD5wMl9N42uo2mOGwBJDgAOBrYFvpLkZV0F00A8fmOuqu4CfgLc2XUWzcqBQG9jg0+1ywcAGwDv7SKUBuI55wxSVV1n0BJIciXwgKq6Ock9gWuAJ1bVqUk2B46vqk26TampJDkP2LGq/tQuXwR8qqo+nOSVwO5VtW2nITWjJOsBRwE7ALdU1apJXghsV1Wv6jadJpPkGmC9qrozyb2BS4GNq+qSJOsCp1fVfbtNqekkuRbYvKqu7DqLBtf+n3t8Vf21Xb4ceHNVHZ5kZ2D/qtqy05Caksdvbkjyv8Dzq+rCrrNoMFNc8z2+qk5Lshlwgtd8o8lzzpnZUmr8rVRVN7f3HwPcXFWnAlTVOSzcikqj5949BalNgfsCn2u3fQl4cFfBNCufAP4E3Bu4o133Y+DpnSXSTALc1d7fErikqi4BqKqrgNW6CqaBXQ3c1HUIzdpaPQWNhwJrAF9rt30LeEBHuTQYj9/ccATwrSS7J9k2yRMmbl0H05R6r/keS3PNdxpAVZ2L13yjzHPOGViUGn9XtNVxaJpOnzKxIcnqwO2dpNKgbkuycnt/K+DsqrqxXb4DWHnyb9OIeQrwmqq6GiiAtvXGvTtNpemcBzytvb8T8LOJDUk2AG6c7Js0UvYHPuE4GmPn5iSrtve3As6oqlvb5QDzu4mlAXn85oaDaLoOHUHz/++k9vbzLkNpWpe3vWCgueb75cSG9prvtk5SaRCec87Afxzj70jg2CTfpumv+oaebY8HzukklQb1G+A1ST4F7An8sGfbpoDdUsbDbfS9n7YXytd0E0cD+BDNe+eZNJ84btezbSfgtE5SaTa+AswD9k5yV++Gqlqpm0gawM+B9yb5PPBymnE1JjyYpluDRpfHbw6oKhsmjJ8jgG8m+Q6wD/Danm1PwGu+UeY55wwcU2rMJVkBeDtNAepnVfXBnm1vBG6sqoO7yqfpJdmCphC1NnA58Liqurjdtj/wsKp6cYcRNYAkX6Bplvtq4PKqWjvJJ4AVqurV3abTVNpuCtsAJ1fVr3rW/xNwdVWd1Fk4zSjJdlNtq6qfDjOLBpdkE+D7NAWMM4Dtq+qadtv7acbd2KfDiJqGx29uSRJgg6qymDji2mP17yy45vtIz7Z/A26oqi92lU/T85xzehalpI4luRfNyd05VXVTz/oH0xQV/9pZOA2kbRX1LZpPP1ahGefmd8Dzquq6LrNJ0ihKsvZEMaNn3ZrA7VV1S0exNCCP33hru2B+HNgduKuq7tXO+Pzoqnp3t+kkLW8sSo25JDOO1G9RQxqOJFvRDPJ6EfCb8g12ZCXZc6Z9qurwYWTR4mtn+9oH2BC4GPhCVR3bbSpJGm1t98v7Ae8EflRVayW5H/DDqnpYt+k0mSQbzbRPVf15GFk0O55zzsyi1JjrG0cj7dfqWa6qmjfcVBpUki/NtE9V7T2MLNLyJMndwCXA31jw3tmrqmrzSdZrRCTZD/gA8HngfOCBNGMrHlBVn5vue9WdJD+eaZ+q2mEYWTR7Hr+5IcklNENEXJ/kmqpau11/XVWt2XE8TWKKaz5orvu85hthnnPOzIHOx9+NNE/yg4HvsGC6SY2HlwJnAr9g8jcpjYG2C+ZraWYiWmha16p6eiehNJPjga1pul0eUlWnd5xHs/d64Jl9YzN8CzgMsCg1uran+b/3DZwtahxtj8dvLgjNBfKCFU2Xvpsm310j4HqaiQQOBv6bZpZujQfPOWdgS6kxl+QewAuAfYFNgENpui/8qctcGkyStwIvozmxOwQ4oqqu7TaVZivJ0cBjaP7Z3Ny7zbEZRleSDWlef3uz4ETvq1V187TfqJGQ5Dpg7aq6u2fdPOCqqlqru2SaTpIX0nS53IJmNqlDquqP3abSoDx+c0OSY4AzqurdEy2lkryNpvXUHl3n06KSrAzsQnPN92DgcJrX33mdBtNAPOecnkWpOSTJw2jeqHajGWR5v6q6qNtUGkSS7WmO3TNoZrX5fFX9vNNQGliSa4HNq+rKrrNo9tpZTJ9B8xrcHnhKVS330/OOuiSnAJ/pHYchyYuB11TV47pLpkG0s7jtQ9Ni+E803TCPrqrbu8ylwXj8xlt7gTzRFXNj4GxgReCpVXVJZ8E0kCSb05yz7AH8AXhZVV3YaSgNxHPOya3QdQAtPVV1JvAZ4GvAU2kGMNQYqKoTq2p34EHAn4GfJHlKx7E0uKuxyfs4uxfNSfnGwDX0dWnQyHor8LkkP09yWJKf0VwYv6XjXBpAVf2pqt4ObAT8D/BlYNtuU2lQHr/xVlUXA48A3gbsD7wHeIwFqfFQVecAXwKOBbYD7tNtIs2C55yTsCg1ByRZKcluSU4EfgbcAjy0qn7RbTLNRpKnAp8FXgkcSTNmg8bD/sAnkqzddRANLsnjk3yZphC8PfDWqtq0qs7qNpkGUVU/BR5O07r0ZuA44OHteo24JPdM8jKaMRX3Ag4ETu02lQbl8Rt/VXVbVX29qj5SVcdUlRfHIy7JKkn2THIS8CPgOmCzqvplx9E0A885p2f3vTGX5CBgd5oTgUOA/66qO7tNpUEl2YDmZO5lNIPWfwE4sqqu7zSYZiXJHcA8mhlQFppsoKpW6iSUppXk/2i6KnwBOLSqruo4krRcSLIVTbeFXWg+SPsCcFzv2GAaXR6/uSFJgF2ZfIKW/ToJpWkl+RTNMTuF5prvu1XlBFdjwHPOmVmUGnPtFJNnAxfSXBAvoqqeOcxMGlyS24Bzad6kfj3ZPrZ4G31Jtptqm602RlP73jlxMjfVe6cFxRGT5PlVdUx7f7ep9quqo4aXSrPRvvbOpJmY5a+T7ePxG10ev7khyeeA59N0veyfoGWvTkJpWu1r7xzgYqY+b3HG5xHkOefMLEqNuSTvnWmfqvp/w8ii2WvfpKZTVTVvKGGk5ch0hcQJFhRHT5IzquoR7f2pZpmtqtp0iLE0C0kuZIqT8pbHb4R5/OaGJFcDW1fV+V1n0WCSvHOmfZzxeTR5zjkzi1KStBQk2ZlmJqINaT7F+kJVHdttKkmSpIUluRjYtKru6DqLJDnQuSQtoST7AQcDpwEfa79+PskrOg0mzWFJ3j7F+rcNO4skjZkPAe9ox5aSpE7ZUkqSllCSM4G9qupXPeu2Bg6rqod2l0yau5LcUFWrT7L+mqpyJkxJ6pHkXBbuevkAmhm7r+jdr6o2H2IsSWJ+1wEkaQ64L/C/fetOBTboIIs0pyW5b3t3hST3AXo/6d8MuG34qSRp5B3YdQBJmoxFKUlacmcBLwYO71n3IppZUiQtXX9hwaf9f+lZH5rZbZzcQ5L6VNVhE/eTPKCqLuzfJ8nGQw0lSdh9b85Ishpwe1Xd1vYP3x24s6q+2nE0ac5rZ9U4jqZ11AXApsBjgWcu77NpjLokTwT+UlUXJVmPZpyNO4F/r6qruk2nybQXTQF+Bzy6Z9PdwJVVdWsnwbREkqwC3F1Vt3edRbPn8Rsvdn8eX0nWoLnm+1uSFYA9ac5bvlJe2I80zzmn5kDnc8f3gS3a++8EPgJ8OIlNdcdAkn9NskV7f8skFyU5L8lWXWfTzNrC08NoXoc3t18fbkFqLHwWWLG9/x/A/YD1gU93lkjTqqqLqurCqlqzvT9xu9iC1PhIcmA79h5JdgSuAa5J8vRuk2kQHr+xt8gA50lWZOExpzSavgc8sr3/LuD9wPvam0ab55xTsKXUHJHkKmD9qroryXnAPwM3AD+rKpvijrgkFwCPq6orkxwHnA7cCOxYVdt1m05TSbLnTPtU1eEz7aPuJLm2qtZqW5heATycZuDXC6pqvW7TaTpJvggc3lv8bVstvriq9u0umQbRTkn/8Kq6IcnPgGNozlteXVX/0G06zcTjN56S/JCm8LQ9cGLf5o2Ai6tqxyHH0iwkuRpYr73mOx94Ls1r7+Sq2qjbdJqO55xTsyg1RyS5rqrWTLIR8Iuqun+7ftLmuRotSa6vqjWSrEzzJrU+cAdNVxSbUY+odiabyRRwb2D1qpo3xEiapbagvyHwUJrZEh/ZNoe/vqpW6zadppPkCmDDqrqtZ90qwEVVtX53yTSInv979wL+CqxTVXdOnLR3nU/T8/iNpyTvbO/uT9PCZsLdwGXAMVV13dCDaWA913wbAydV1Ybteq/5RpznnFNzoPO54w9J3kbzKccPAZJsANzUaSoN6qZ2RqlHAqdX1a1JVgIsaIywqtqsf12StYF3APsBhy3yTRo1Pwa+BqwDfKtdtznNyblG2zyaC6ledwErdZBFs3d1kocAjwB+1RY07tF1KA3M4zeGqurdAEn+BlwNrAdcCfywqi7qMpsG9n9JDqC55jsBoJ2J1mu+0ec55xQsSs0dr6Hpp3obzYB3ADvRPPk1+g4FfgWsTPPpFcA/AOd1FUiz047F8G37vIQAACAASURBVDqa4/drYJuqOr3bVBrAfsCbgdtpBpwEeBDwqc4SaVB/AHYFjuhZ9wLgzG7iaJYOopkcAprJWQCeDPyxmziaJY/fmGpbSx1AM67UVcC6wN1JPlhV7+g0nAbxGpoxiG4HXtqu25G2QKWR5jnnFOy+J42IdqDQ2yfGR2kHOV+tqn7SbTLNJMmuwAdoxgF7S1X9oONI0pzXjh/1A+DbwDnAZjRjazyzqk7sMJoGlGQzmpmC/9Qubw6sVFVndJtMg/D4jZ92LMyDgH8DjqqqO9oP1V4EfAx4Q1XZylvSUFmUmkPaPqmb0oxl8/dZNarqF52FkuawJNvSzHR5f5oue4dWVX93Io24tgvK9iz63vmerjJpMEkeBbwceABwIfB5WyhK0uSS/C/woao6ZpJtuwBvq6oth59Ms5FkHs0HMf3nLT/rLJQG4jnn5CxKzRFJtgCOBTahGWQ57VccaHn0tbMw7AM8lUXfpHboKpeml+RumqbvhwA3T7ZPVb1/svUaDUleRNN99nTgUe3XR9PMXPq0DqNJc1o7/tABTP5/b9OucmkwHr/xlOQGmpnbbp1k2yo0E+ws1wMuj7okjwW+QTOmVO81311V5ZiKI8xzzqmt0HUALTUfB74HrE0zLehawBdY0M9fo+19wHuBi4FtaMZpeBjwuy5DaUY/oxnX5gk0/fn7b8v1P5gx8XZgj3YK81var68AftttLA0iybZJDk7ynXZ5yyRP7jqXBvIx4Hk0Y4KtD3yUZlzML3UZSgPz+I2nu4GpBqS/B4tOHqHRcxDwTWANmmu+1YHPs2B8KY0uzzmnYEupOSLJtcAGVXVbz1ShqwG/nWyGMI2WJBcC/1RVv5+YTjnJNjTjE/1Lx/GkOav91HiNqqqe19584OKquk/X+TS1JLvRDA56JPCSdnr6xwL/WVXbdxpOM0pyCfCkqrqg57zlYcAnq+qpXefT9Dx+4ynJccDJVXXgJNv2B7arqn8cfjINaoprvlWB31XVg7rOp6l5zjk1Z9+bO+7ouX99knsD1wPL9RN8jKxdVb9v79+VZF5VnZLkKZ2mkua+62g+bbwOuDzJQ2mmyb5Xp6k0iLcDT6+q3yTZo113BvDwDjNpcKtW1QXt/duTrFRVZyb5h05TaVAev/H0HuDHSR4AfAW4BLgfsBvwYprumBpt/dd869Fc823QUR4NznPOKViUmjt+S/OP5Ps0XYoOA26hOUHX6LskyUZV9WfgAuAZSa5i4X88kpa+HwH/DHwZ+Fq7fAdwXJehNJD7VtVv2vsTzb7vBBxHcTz8KclDq+qPwFnA3kmuo7m40ujz+I2hqvplkn+iaWW6NwvGJLoA+GcnRxoLp9IMEfFd4ESaLrS30IxPpNHmOecU7L43RyTZEFihqi5qW0l9CFgN+H/tCYNGWJLX0jTd/GY7CN4RNCcJ75ysibWkpa+dcGA3mvfOw6rqbx1H0jSS/AZ4bVX9Isk1VbV2OyPmh6vq8V3n0/SSvBC4rqqOT7IjzRgpKwOvrKovdJtOM/H4jb8kE7O3XVlV53adR4NJcj+aa76Lk6wDfJDmvOWdVXV2t+k0KM85F2ZRShpBSe5P0zT+rK6zSNIoSvI8mpkvPw68FXgX8Hpgv6pa7j91HDdJVgRWqqpJZzLVaPP4SZIWl0WpOSTJfWmmlVxoKteq+lo3iSRpNLUDuk6rqt4/jCxafG0LjdcCmwAXAQdV1Q+7TSVJ0rLT9pDZgkWv+Y7qJpEG0baO2hXYikWP3X6dhBoRFqXmiCQvAz4D3NzeJlRVbdRNKg0qyfo0g09O9ia1eSehpDksyU/6Vj0ROLlnuapqhyFGkpYrSTYHPsnk//dW6iSUBubxk7qRZD+aMcGuY9Frvk27SaVBJPkc8Hzgf1j42FFVe3USakRYlJojkvwZeGNVHdN1Fs1ekh8AqwJHseib1GGdhJKWIxNT83adQ7OTZBVgMxa9KHaw3hGX5BfAX4BDWfT/3k+7yKTBefykbiS5mGY8xW92nUWzk+RqYOuqOr/rLKPGotQc4QXVeEtyPXC/qrqp6yzS8mhioOyuc2hwSZ5LM9PsGn2bqqqcgW/EJbkBWKeqnGV2DHn8pG54zTe+2oLipr5vLmqFrgNoqTk2yU5dh9Bi+wuwYtchJGmMfBR4N82kECv03CxIjYezgPW6DqHF5vGTunFMkmd1HUKL5UPAO9qxpdTDllJjLMlnehZXAV4A/BC4tHe/qnrVMHNpMO3A9BN2oDl+7wIu692vqv46xFjScsmWUuMnyQ1VtXrXOTS4JE/oWXw08BKak/T+/3t2vxxBHj+pG0kO7llcBdgZ+DGLXvMt14Nlj6Ik5wK9BZcHALcAV/Tut7yPITy/6wBaIqv1LX9zivUaTX9hwZvURMX82X3rCvBTf2kpm2T2vVX61zn73sg7Ick2VXVK10E0sJMmWff1vmX/740uj5/Ujd7eFHcBX5tkvUbTgV0HGAe2lJI6kmTjQfarqouWdRZpeTPJ7Hv9nH1vxCX5CLAncDSLflpsQVGSJGkMWJSSJEljZ5rCogVFSZKkMWFRSpIkSZIkSUPn7HuSJEmSJEkaOotSkiRp7CTZPMnxSa5OcnvvretskiRJGoyz70mSpHF0KM0spnsAN3cbRbOVZI+qOmKS9btX1Ve6yCRJ0rKS5MlTbLoNuKiqLhtmnlHimFJjLMkdNFPvTquqVhpCHC2hJC8GXgKsX1WPat+41q2qb3QcTZJGTpIbgHWq6o6us2j2ktxQVatPsv6aqlq7i0waXJJ5wNtozlvWq6o1kvwjsElVfa7bdNLckuRuBrvmmzeEOFpM7bX7CkB6Vvce158Cu1fVQjMKLw/svjfengbs2N7eAvwJeC3wHOB1wPnAmztLp4EleQPwbuA4YKN29ZU0x1WStKizgPW6DqHFlkVWJA8A7hx6Ei2O9wLPBd7Kgouqc4CXd5ZImrueBDy5vb2BBa+1pwOvoPl/+G+dpdOg9gaOAR4ErNh+PRp4GfAw4G/AQZ2l65AtpeaIJKcCL6yq83rWbQZ8taq27C6ZBpHkXOBZVXVOkmuraq32U8jLq2rdrvNJ0qhJ8kqaVhofAhZq8l5Vv+gklGbU08p7HnBX3+Z5wGeq6jVDD6ZZSXIh8PiqunSidVuSANdU1Vodx5PmrCSnAbtU1fk96x4IfL2qHtNdMs0kyZ+AR1bVTT3rVgNOr6pNkqwP/L6qNugsZEccU2ru2Az4c9+6P9NUYDX61q6qc9r7E5XiMEBTXUlaTn26/fr1vvUTBQ+NpqfR/H/7PvCMnvV3A5dV1bmdpNJs3Qu4om/dSsCtHWSRlicPBC7uW3cJsGkHWTQ7qwMrAzf1rFsZWKO9fyVwz2GHGgV235s7TgM+mGRlgCQrAe8Hft9pKg3qzCTP7lu3Ex4/SZpUVa0wxc2C1Airqp9W1YnAA9v7E7efW5AaK6cCe/Wt2w34dQdZpOXJqcBHkqwC0H79IM21oEbb94BvJtkuySZJtqf5YO277fbHARd1Fa5Ldt+bI5JsTvOEvi9wObA+cCnwnKo6q8tsmlmSJ9G8UX0NeBHwJWBX4NlV9asus0nSqEuyblVd1XUOzU6SDYEtgNV611fVUd0k0qCSPAI4EfgdsC3wQ2Ar4Cmed0rLTpIHAd8BHkDTWnE9mkLGc3t6XWgEJVkV+ARNAX8l4HbgKOC1VXVTO67iParqj52F7IhFqTkkyXzgicD9aJpxnlxVDhg6JpI8nGawwk1o/rl8pqr+0G0qSRpN7afDH6FprbEKTbehLwFvriq7EI24JPsBnwKuA27u2VRVZTeUMZDk3sCeLDhvObyqLu82lTT3tePObsOCa75Tqqp/jD6NqHb8vXsDV5bFGMCilCRJGkNJPkbzQcwBNLPNPhB4D/DLqnIWohGX5GKaT4e/2XUWSZLUHYtSc0SSewCvpmk63d8M/pmdhNLAkpxH8wn/oVX1167zSNKoS3IRsE1VXdqz7r40nxhv1F0yDWJiptmuc2jxJPlXmhb5v0uyJXAscCewa1X9ptt00tyS5OBB9quq/ZZ1Fi2+dridTzL59fpKnYQaEc6+N3d8meYJ/m0Wbgav8fA+mqnN35Xkf2gKVN+qqju6jSVJI+uewLV9664F7tFBFs3eMUmeVVXf6zqIFssbacbBBDgQOBq4EfgosF1XoaQ5asWuA2ipOBT4C7AHXq8vxJZSc0SSa4GH2Jd/vCV5IPBSmjerVYGvVNXrOg0lSSMoybeAvwJvqKpb2zGmPgpsWFXP7TadZpLkcGBn4Mc0E7P8nZ/2j74k11fVGu2sz1fQTLBzB80YKWt3m06SRk+SG4B1bHSwqBW6DqCl5hrg+q5DaMlU1flV9f9oBi/8FU2XTEnSol4LPAm4tu3Kdy3wZOA1nabSoO6iaWlzFU0rgN6bRt9NbXfZ7YHT28kF5rU3SdKizqKZLVF97L43dxwAHJTkrVVlcWoMtTNpPJtmJqmdgFOBl3caSpJGVFX9OckWwNbAhsDFwK+dgWg8VNVeXWfQEjmU5sOzlYH923X/AJzXVSBprkpyWlU9pr1/LjBpV6eq2nyowTRbXwaOTfIh4LLeDVX1i24ijQa7780RSf4GTAyQdlvvtqq65/ATaTaS/CewO3A7cCTw5ao6p9tUkjR6kswH7lNVF0+ybUPg0qq6c/jJNFtJ1gCeBdy/qj6UZANgBSf8GA9JdgRur6qftstbAatV1U+6TSbNLUl2q6qj2vsvmWq/qjpseKk0W0nunmJTVdVy3crUotQckeSpU22rqv8ZZhbNXpJjaAY3P76qpnrDkqTlXpI3Ao+sqpdOsu1LwP9V1ceGHkyzkuSxwPE040ltUlWrJXk68PKq2rnbdJIkaVgsSkmSpLGR5FTgxVX1x0m2PYRmgogth59Ms5Hk58CXqurLSa6tqrWSrAqcXVX36zqfppfkh0zdhejpQ44jLVfaiT02A1brXb+8dwHT+HJMqTkkya7AS4D1q+qxSZ5EM8L/tzqOpkkkeVNVfaS9v/9U+1XV+4eXSpJG3saTFaQAquqsJBsPO5AWy8NpxiWCtrhRVTcluVdniTQbJ/Ut3xfYhQXHVNIykOS5wGHAGn2bCicaGDlJPlFVr23vHzzVfsv7rLMWpeaIJK8DXg98Fnh7u/pq4EOARanRtAPwkfb+jlPsU4BFKUlaYKUka0w2qUc7RtFKk3yPRs+VwEbARRMrkjwIuKSzRBpYVb27f12SI3D2S2lZ+yjwbuDgqrql6zCa0YpT3FcPu+/NEUnOAZ5TVWf3NIOfB1xRVet0nU+SpKWh7fZ1SFUdPsm2PYH9qmrb4SfTbLQthJ8DvBn4DvA0moutb1XVQV1m0+JJEuC6qupvwSFpKUlyQ1Wt3nUOaWlaoesAWmrWraqz2/sTlcYADpo9BqZqzpnks8POIkkj7pPAQUl2b2fiI8n8JLsD/wl8vNN0GtR/AD8Bvk/TDeUnwM+BT3QZSosnyYrAK4Crus4izXEnJNmm6xDS0mRLqTkiyUnA+6vq+0muqaq1kzwTeFNV7dB1Pk1vqk89klxtSzdJWliSdwIHtItXAevSfCBzYFW9p7NgGkjboubewFVVdXeSdavKYsYYSXIHCw90Pg+4Cdirqr7RTSppbuobe3ZtYE/gaJrZS//OcWhHT5JzmWJSiF5VtfkQ4owsi1JzRJLtaJq/HwXsARwM7A48z5kYRleSJ7R3T6AZVyo9mzcD3ltVGw09mCSNuHZA86fTFDeuBE6oqoum/y6NgiQrADcDq1XVnV3n0ey15529bqKZOfGmLvJIc1mSnwywW9kQYfQkeckg+1XVYcs6yyizKDWHJHkk8CpgE5qBQz9dVad3m0rTSTLRvbJYuCBVNJ9+vH15f5OSJM09Sf4AbF9VV3adRZIkdceilDQCkvyuqrboOockScOQZG/gRcC7aD5I+/sYmFX1145iaRaS7AzsA2wIXAx8oaqO7TaVNDclWR/Yrqq+Nsm25wM/raorhp9Ms5FkI2A34P7AX4D/spW3RamxlmTLqjq1vb/1VPtV1a+Hl0qSJGl6PS2FYeEJWqqq5nUQSbOQZD/gA8DngfOBBwL7AQdU1ee6zCbNRUn+E7i6qt43ybZ/B+5dVW8cfjINKslOwDeB3wAXAg8AtgL+uap+0F2y7lmUGmNJbqyq1dr7U82y58ndmEiyI/BUmvFR/t6Vr6r27iyUJEnLQDsm2KT81Hj0JTmTZlDzX/Ws2xo4rKoe2l0yaW5KchZNS6nLJ9m2HvDzqnrw8JNpUEn+D/hAVR3Vs+5FNMX8h3eXrHsWpcZYkhWq6u72/pSFp6q6a3iptDiSvI7mE8fvAc8Gvgs8A/hGVe3ZZTZJkqReSa4D1p44D23XzaOZUXGt7pJJc1OS66pqzWm2X19Vawwzk2YnyY3AGn3vmysA1080NFlerdB1AC2+noLUfOAbwIpVdVf/rduUGtCrgWdW1fOBW9uvLwTu6DaWJI2uJDsnOS7JGe3XnbvOpMEl2THJB5N8McmXJm5d59JAzgJe3LfuRcA5HWSRlge3J7nPZBva9V4zjL4Tge371m0H/HToSUbM/K4DaMlV1Z1JtgGcVnl8bVBVJ7b3J5ovfh84DHhZJ4kkaYT1jWnzdZoxbT6f5N6OaTP6pmsh3GUuDeytwHFJ9gUuoJn5eUvgmZ2mkuauk4HXAPtPsu1fgZ8PN44GkaT3eJ0HfDPJt1gwptTzgC8OP9losfveHNEOfndBVX2q6yyavSTnA0+oqsuTnA7sC1wF/G9Vrd1tOkkaPY5pM96SnAvsW1UnJrm2qtZK8izgX6rKD2PGQJJNgF1ZMPvef1XVhZ2GkuaoJFvRFJ6OBP4LuAS4H00Lxd2Bbavqt90l1GSS/GSA3aqqdljmYUaYRak5IsnxwFNoPq26kIWnVvZTqxGX5H3AH6rqqCSvBT5I0/LtiKr6127TSdLocUyb8dY3Wcs1VbV2kgBXVtW6HceTpJHTTor0aeBBND0rQtP65lVV9aMus0lLwu57c8ev25vGUFW9vef+J5KcCqwGHN9dKkkaaRNj2hzes84xbcbHFUnWb2eS+kuSx9G0EHa80zGR5IXAXsD9gb8Ah1bVV7tNJc1dVfVDYPMkm9HM1n1lVZ3bcSxpidlSSpIkjZ0k2wHHAafSN6ZNVS33g4aOOlsIj7ckbwXeABzMgrFR9gU+VlX/0V0ySRodSU6rqse0989lwdjBC6mqzYcabMRYlBpzSQ6uqv16lreuKltMjYEkBw+yX+/xlSQt4Jg2c0eSJwCrA8eXJ6cjL8mfgef1jmGT5DHAt6tqw+6SSdLoSLJbVR3V3n/JVPtV1WHDSzV6LEqNuSQ3VNXqPcvXODD2eEjy5UH2q6q9lnUWSZKGJcmDgEcCv6+qC7rOo9lLchXNzMF39qybD1zmmGCSpNmwKDXmegcKbZevdYBXSdJclWTPmfapqsNn2kfdSPIvwNHAPOB2mtn2vt9tKs1WO+vzpVX14Z51bwLuU1Vv7C6ZJI2WtmCfqrqjZ91LgS2An1XVN7rKNiosSo05W0rNHe2sUY8DNqyqo5Pck2aK0L91HE2SRkY7JsNkimbg19Wrat4QI2kWkvyWZjrzzwCvBp5TVdt2m0qzleRHwJOBvwIXARsD96GZsr53BuindxJQkkZEkmNpuqYf3C4fALwDOB14OPDqqvpihxE7Z1FqzCW5FXhPz6oDgAN796mq9w81lGYtyQOB79Kc0M2vqlWTPA/Ypape3G06SRptSdamOcHbD/hqVe3dcSRNIcm1wDpVdXeSFYGLq2qDrnNpdpK8c5D9qurdyzqLJI2yJBcBj6+qv7bLlwNvrqrDk+wM7F9VW3YasmMWpcZckhOZYhT/VlXVDkOKo8WU5PvAr4D3AldX1VpJ1qQZb2PjbtNJ0mhqixqvA/YHfg28papO7zaVpmMLb0nS8qT3/16ShwKnAWtW1a1tT5krqmqdTkN2bH7XAbRkqmr7rjNoqdgaeG77yXEBVNV1bWFKktQnya7AB4Abgd2q6gcdR9JgVkqyf8/yKn3LtvAeYY6NIkmzdnOSVavqJmAr4IyqurXdFqzJsELXASQBcAOwUAEqyX2By7uJI0mjKcm2SU4BPkLTunQLC1Jj5RRgx57br/qWn9ZdNA3gaODvswK3Y6McDGwLfCXJy7oKJkkj6ufAe5M8BHg50HvO8mDg0k5SjRC770kjIMlHgM2BV9EMercZ8FngrKp6R5fZJGmUJLkbuAo4BLh5sn1saSMtG46NIkmzk2QT4Ps0BagzgO2r6pp22/uB9apqnw4jds6ilDQCktwD+CKwa7uqgKOAfXuad0rScs+xFKXuODaKJC2eJGtPFKN61q0J3F5Vt3QUayRYlJJGSJJ1gE2Ai6rqyq7zSJIkTUhyKbBZVd2UZA/gdVW1VbttPs1kLWt0GlKSNFYcU0oaIVV1dVX9ZqIglWTPrjNJkiS1HBtFkrRUWZSSOpZk0yT/kuQRPeuek+QM4D87jCZJktTrrcBOwJnA6ix8nrI7cFIXoSRJ48vue1KHkuxCM3bUfJoxUvYBdgCeRXOi9/GqurG7hJIkSQtzbBRJ0tJiUUrqUJLTgENpZpF6FfAemtkZ9q2qazuMJkmSJEnSMmVRSupQkmuBdarq7iQrAbe0y9d3HE2SJEmSpGXKMaWkbs2rqrsBqup24AYLUpIkSZKk5cH8rgNIy7mVkuzfs7xy3zJV9f4hZ5IkSZIkaZmz+57UoSQn0gxwPpWqqh2GFEeSJEmSpKGxKCVJkiRJkqShc0wpSZIkSZIkDZ1FKUmSJEmSJA2dRSlJkiRJkiQNnUUpSZJGTJJ3JTmv6xzLoyQPSVJJtuoww2VJ3tTVz9f0kuzUPkfW7TqLJEnjzqKUJEk9khya5Edd55hKku3bC+Lpbod2nXMqSZ6X5EdJrk1yS5Izk3wsyYZL+eccmeQHi/Gt5wL3AX63hD//FX3H5LIk/53koQN8+yOBzyzJz+9CGnsnOTnJDUluTPL7tsg6dgWcJPPbY7dr36Yf0zxHrl6GP3unzPw6/9wSPP517WO8aJJtx7XbDupZt3qSDyc5P8mtSa5K8sskL1vcDJIkgUUpSZLGzS9oLognbh8FLuxb97quwk0nyfuBY4BTgB2AhwCvBFYD/r3DaH9XVXdV1WVVdedSeLhbaI7HfYGdgQ2B45Pca7Kdk6zSZriyqm5ZCj9/Vtqi0sqL+73AEcDHgW8BjwceAbyFpsg2Z4oXVXV7+xxZllNYTxS+Jm6fAs7uW/eWJfwZfwb26V3RFod3AC7p2/cw4NnAq2letzsCXwLWXsIMkqTlnEUpSZJmIckaSb7YthS4tW0V8vi+fTZLcmxPa6DTkjyl3bZW24rnz0n+luScJG9OMtD/5J4L4suq6jLgJuCu3nVVdX37s+6f5L+SXNO2jDghySN6ct673X5xm+XsJK9vCwwT+3w1yXeTvDHJJW3rl8+0rUj+Lclf2t/z00nmT/N3eyLwNuBNVXVAVZ1WVX+uqp9W1T7AAYuRaf8klya5OcnRSdZst38Q2B34x55WJbu2296U5PT2ey5N8pUkG/Q89kLd93qWd05yfHs8z0vywsEOV11WVZdW1cnAm2kKUxOPfVmSdyb5QpJrge/0rP979712+R3tfje0ufdLco8khyS5vj0O+/X9zWf6XSda4+yU5BTgVuAF7d/9n/se61Htvo+c4nfdrf2bv7iqPlxVf6iqi6rq+KraGTi457FekeTcJLcnuSDJG/p+1mVJDkjy2fZ3uzTJB/qeA6e0z7kDk1yR5Or2b7FK32PtleQPaV6r57bPmXk921dO8r4kFya5Lc3r8l3t5r+0X/+r/d1v7fu7rdvzONu1mW5NcmWSz6Wn+NjznH1t+9y+PsnXk0xa1JnkdX4zcGff6/yG9rEfm+Qn7XG7Ns37yzpTHKdeRwBPSrJpz7q9gROAy3qyzweeBRxYVcdV1YXt6/eQqvrwAD9HkqQpWZSSJGl2vgw8BdgV2BI4n6b1y/oASe4DnAysCjyTprXIu3u+f2Xg/4DnAQ8D3gO8E9hraYZMsirwU+AOmpYPjwPOAn7Sc8F6D+BU4Lltlg+0t936Hu5JNK0jngq8BNiXpoDyKJoWEy+haXGxxzSR9gCuAz492caqunaWmZ4MPLb9+c8BtgY+3247EDgW+AkLWpV8q912N/B6muOyC7AZzcX5TD7YPv6jgO8Bh2f2XQ7/1n5dsWfdG2meQ1vTtEKZyuuB39P8zl8APgt8AziD5nn4eeCzSR7U8z2D/q4foXmOPgT4EU1rtn369tkXOKWq/m+KfHsAZ1TVf0+2ceL4JnkB8Emalj+PoPm7vj/J3n3f8gaarpRb0bSieyvw/L59Xkzzt3wS8FLgRcBrJzYmeVX7+O8GHgq8BngFbQG09RWa195b2n1eCFzabntM+/UVNM+hjSf73ZJsBPyA5lg8ts31TJpj1OtJNMdqJ5rn9xNpnquLrS3EngBcQ/Mc+qc2w38N8O2XAd+nbcWWpjC+N83z6+/aVoNXA89JssaS5JUkaRFV5c2bN2/evHlrb8ChwI+m2LYZUMA/9qxbEbgYeG+7fCDNRe09Z/EzPw78sGf5XcB5A37vpPvSdIs7D1ihZ11ouvq9eprH+zzwnZ7lr9K0GJnfs+5/2t9xxZ513wOOnOZxfwz8ajGPyWSZrgNW7Vn3XJoizEbt8pHADwZ47Me3x3Sddvkh7fJWfcuv6vmeVWiKfbtP87ivAG7qWV4fOB64Fli7XXcZ8N1JvvcymhZlvctf7VmeT9Oq6es96+YBNwD7zOJ33ald3qVvv22BO4H79/y+1wB7T/PYFwBHD/D3/g3w5b51BwHn9v2+X+vb5yTgkJ7lU4Bf9+1z5MTrqH2uXwbs2bfPXsDV7f1HtL//M6fIOr/dvmvf+om/27rt8kdo7PSTfgAABshJREFUXmvzevZ5Xvt8nPgbfpWmS1zva+bA3t97hr/bB2mKfv3r30RTMLpnz7pt2nxbTvN419EUQZ/V5prX/l5/bX/v3wAH9ez/9HbbncBpwOfoeR/05s2bN2/eFvdmSylJkgY3MUj1SRMrquoO4Fc0rXqgaaXwi5piTKAkK6Tprndami6AN9EUMCZthbEEtgIeANyQ5Kb259xI031sszbLvCRvS/K7nix7TZLlD7XwGEuXAWe2v3vvuvWmyZNpti3YafBMp1fVTT3LJ7c/4yEzPP5T0nRjvDjJjTQtg5jk8fudNnGnqm6lKdKsP8P33Kv9299M8/e5P00B6JqefX49w2NM+H3Pz59oudK77i7gSnqOwSx+14UyVNVJNK3qJlrv7UJTqDh6mnwDHV+a19BJfetOAjbNwuNZnda3zyUs+veebp/7t/c/N/H8b59LnwHWTrIWzWu1aIqsS+JhwC/bYzDhJJq/Se/A9mf0vWYm+50W52f/tu/95tfA7Sx4T5rOD2iKZ8+gaQ13aE0ynlpVnUDzvHkKTSusjYHjkhy+ZPElScs7i1KSJA3XG4D/R9N9aUdgC5ruMist5Z+zAs0Mclv03R7Mgi5Db6PptvSxniyHT5Lljr7lmmLddOcVZwObZ5pxp2aZqd9EUWTKwaeTPBA4DjiHppvWVizoEjbT48/294VmoPMtaLr8rVZVD6+q/gLIoAOaz+oYzPJ3nSzDwcDe7ThO+wBHVdXN0+Q7mxmKID1jQg0yQPggf+/p9pn4+goWfv4/kqYoe8Mssgxiaf1Oy+pnT/6NTSHtUJrukc8GvjjNvndU1c+r6kNV9Qya7pB7JHn04v58SZIsSkmSNLgz269PmFjRFlm2Bv7Qrvot8Pgk95jiMbYDjquqL1YzWPB5tC2XlrJT28e9pqrO67td2ZPl21V12DLOAk3XqjVpuhUuom25MptMj8zCs9hNdE07q12+naZLUq9taLpbvr6qflFVZwMbsOxU+/c+v69V1zAs6e96BE0rnlfSHJNDZtj/SOARSZ4z2cYka1VVAX+kGUup1xOB86vqtlnkm8nFwBXAZpM8/89rizG/pTkXfsoUj3FXe+t/HvU7E9gmC09W8ESa5+Mfl+i3mNmZwGP63m/+gabw+IfJv2URX6TJe1JVnT+Lnz3xWpuuhaQkSdOyKCVJ0qJWTbJF3+3BbYHkG8Cn265RD6Np5bQmCwbw/gzNBeGxSbZJsmmSf8r/b+/eQewowziMP38RSW9ARDBaeAsW2qhgBIWIIDZeCrVUQdBiTSGCwURQggaMFxBcEmIKLzEriAoWUQsRIhi8FAqKIImKkEYM9r4W73fYlbhsFs/u6ub5wRbLzJz5Zs4O7Ly8lzF9j84ouXEcf2mSp+km5NN2gH4pf2+c66Ik149JY5PzfQ9sTXJDksuS7KazSaZulITtBp5Psmes5cJx7lnms7dOd01nA68muXLc2xeBuar6eWz/Edicnp63Mck5dNbQWcC2JBcnuRN4fCWu9z/gX11rdWPyOTpj7auq+mKJQ16ny/sOJXkiyTVJNiXZmuQQMJkM+CydXfNwekrlA3Q20zPLu7wl1/8nsAN4ND058vIkm5PcnWTX2Ocb4B1gX5K7xn26LmOK4QiiHQNuSnJ+Fp9o9xJdFvtykiuS3Ez/Pb5WVb8scsy07KO/5wPjWdhCB5k+rKovT+cDquoYsJEeGHCKUVJ7JMn96Ul/m5LcAuwBTgCfTeNCJElnJoNSkiSd6lq6X83Cn0k/nfuAT4G36UyLS+iGvycAqupX5htFH6Yn7e1gvsTmKXoq3rv0y9y59EvtVI3MnC10cOIgHex5g+4FMxn3vpPuh/UB3ZNpA93AeEVU1WN0KdlVdGP07+gysT+AXctc0yf0vf14fNZR4MEF218Z2z+ney3dUVVH6fLJGTrDZGb8vu5M6Vr30gHWpbKkJgGcyfS7W+nv5VvgOXoq3d6x39xYyyNj+3Zge1XtX+ballRVs8xP5fsaOAJsA44v2O1eukfSC/Qz8hZ/zyiboZ+j43QPqH86z090T6arx3nepHs1PTS1i1lEVf1Ol7meRz8D74813LPMz/ltsT54dM+pj+gyzsP0fZqlm6FvWYMsQEnSOpL+H0KSJOn/IclBevLebWu9lvUsye10Gd8FVXVyrdcjSZLWn6WajUqSJOkMkmQDnS20E9hvQEqSJK0Uy/ckSZK00JPAD8BJuvRUkiRpRVi+J0mSJEmSpFVnppQkSZIkSZJWnUEpSZIkSZIkrTqDUpIkSZIkSVp1BqUkSZIkSZK06gxKSZIkSZIkadX9BWYtq97zo1oQAAAAAElFTkSuQmCC">
            <a:extLst>
              <a:ext uri="{FF2B5EF4-FFF2-40B4-BE49-F238E27FC236}">
                <a16:creationId xmlns:a16="http://schemas.microsoft.com/office/drawing/2014/main" id="{23E3C875-DA1F-4982-A334-2D91E52ECC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AC50E8-1AA1-4074-8673-DABC6592D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09" y="709128"/>
            <a:ext cx="10757141" cy="6019306"/>
          </a:xfrm>
        </p:spPr>
      </p:pic>
    </p:spTree>
    <p:extLst>
      <p:ext uri="{BB962C8B-B14F-4D97-AF65-F5344CB8AC3E}">
        <p14:creationId xmlns:p14="http://schemas.microsoft.com/office/powerpoint/2010/main" val="311532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FC74-3213-4BD3-8146-30617DCF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8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3E7E-EE96-429F-AEA5-83ACE80B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302"/>
            <a:ext cx="10515600" cy="492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r>
              <a:rPr lang="en-US" dirty="0"/>
              <a:t>The National Multiple Sclerosis Society (NMSS) Bike MS events are struggling to maintain fundraising and participation</a:t>
            </a:r>
          </a:p>
          <a:p>
            <a:pPr lvl="1"/>
            <a:r>
              <a:rPr lang="en-US" dirty="0"/>
              <a:t>Bike MS participation and revenue have steadily declined since peaking in 2012. </a:t>
            </a:r>
          </a:p>
          <a:p>
            <a:pPr lvl="2"/>
            <a:r>
              <a:rPr lang="en-US" dirty="0"/>
              <a:t>NMSS attributes this to increased competition for charity monies and time.</a:t>
            </a:r>
          </a:p>
          <a:p>
            <a:pPr lvl="1"/>
            <a:r>
              <a:rPr lang="en-US" dirty="0"/>
              <a:t>Bike MS currently loses past participants faster than it recruits new ones.</a:t>
            </a:r>
          </a:p>
          <a:p>
            <a:pPr lvl="1"/>
            <a:r>
              <a:rPr lang="en-US" dirty="0"/>
              <a:t>NMSS believes it must increase new cyclist participation to have future success. </a:t>
            </a:r>
          </a:p>
          <a:p>
            <a:pPr lvl="1"/>
            <a:r>
              <a:rPr lang="en-US" dirty="0"/>
              <a:t>NMSS believes it must also recruit new 10+ member corporate teams to maximize fundraising.</a:t>
            </a:r>
          </a:p>
          <a:p>
            <a:pPr lvl="2"/>
            <a:r>
              <a:rPr lang="en-US" dirty="0"/>
              <a:t>According to NMSS, </a:t>
            </a:r>
          </a:p>
          <a:p>
            <a:pPr lvl="3"/>
            <a:r>
              <a:rPr lang="en-US" dirty="0"/>
              <a:t>10+ members teams raise 3x money of smaller teams</a:t>
            </a:r>
          </a:p>
          <a:p>
            <a:pPr lvl="3"/>
            <a:r>
              <a:rPr lang="en-US" dirty="0"/>
              <a:t>over 41% of the 1,561 teams with 10+ members in 2017 were corporate teams</a:t>
            </a:r>
          </a:p>
          <a:p>
            <a:pPr lvl="1"/>
            <a:endParaRPr lang="en-US" dirty="0"/>
          </a:p>
          <a:p>
            <a:r>
              <a:rPr lang="en-US" dirty="0"/>
              <a:t>NMSS goals for 2018 Bike MS:</a:t>
            </a:r>
          </a:p>
          <a:p>
            <a:pPr lvl="1"/>
            <a:r>
              <a:rPr lang="en-US" dirty="0"/>
              <a:t>Increase from 74,000 riders to 80,572 riders (8.88%),</a:t>
            </a:r>
          </a:p>
          <a:p>
            <a:pPr lvl="1"/>
            <a:r>
              <a:rPr lang="en-US" dirty="0"/>
              <a:t>Increase from 6,150 teams to 6,489 teams (5.51%),</a:t>
            </a:r>
          </a:p>
          <a:p>
            <a:pPr lvl="1"/>
            <a:r>
              <a:rPr lang="en-US" dirty="0"/>
              <a:t>Recruit 40,000 new riders,</a:t>
            </a:r>
          </a:p>
          <a:p>
            <a:pPr lvl="1"/>
            <a:r>
              <a:rPr lang="en-US" dirty="0"/>
              <a:t>Increase number of corporate teams with 10 or more riders,</a:t>
            </a:r>
          </a:p>
          <a:p>
            <a:pPr lvl="1"/>
            <a:r>
              <a:rPr lang="en-US" dirty="0"/>
              <a:t>Successfully utilize digital marketing efforts to impact fundraising goals.</a:t>
            </a:r>
          </a:p>
        </p:txBody>
      </p:sp>
    </p:spTree>
    <p:extLst>
      <p:ext uri="{BB962C8B-B14F-4D97-AF65-F5344CB8AC3E}">
        <p14:creationId xmlns:p14="http://schemas.microsoft.com/office/powerpoint/2010/main" val="1681434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C231C-50EF-41FB-9184-0F5EC5AF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7800" cy="1325563"/>
          </a:xfrm>
        </p:spPr>
        <p:txBody>
          <a:bodyPr/>
          <a:lstStyle/>
          <a:p>
            <a:r>
              <a:rPr lang="en-US" dirty="0"/>
              <a:t>Donations</a:t>
            </a:r>
          </a:p>
        </p:txBody>
      </p:sp>
      <p:sp>
        <p:nvSpPr>
          <p:cNvPr id="12" name="AutoShape 2" descr="data:image/png;base64,iVBORw0KGgoAAAANSUhEUgAABKUAAAL8CAYAAAAx7AZOAAAABHNCSVQICAgIfAhkiAAAAAlwSFlzAAALEgAACxIB0t1+/AAAADl0RVh0U29mdHdhcmUAbWF0cGxvdGxpYiB2ZXJzaW9uIDIuMi4yLCBodHRwOi8vbWF0cGxvdGxpYi5vcmcvhp/UCwAAIABJREFUeJzs3Xm4pFV9J/DvD1pEVFBw2jVREgbULIigwUw0jJiRkGhGjLiEoGaiEhOXuGRiYow6Ex3BNQYEGUeDGzoiOiYKLiGiRtxQEA1NAIOgIQ0oNJtAw5k/3vdKUd7uvtVdfW7T/fk8Tz2365x3+VXVW1fvl3POW621AAAAAEBP2y13AQAAAABse4RSAAAAAHQnlAIAAACgO6EUAAAAAN0JpQAAAADoTigFAAAAQHdCKQC6q6pnVFWrqj2Wu5YFVXXAWNMB6+h/wNi/occ/9q1801TV7lX1tqq6oKp+VFVXV9WXqupPq+qum+mc96iqV1bVL27CMS6tqmPnWNOlE5/hzVX13ar6QFX9xyXuf2JVnTuverYEy3FtLIeq2m+8Hneeat9xvB7+tGMtk9fhuh4/msN53jwe6wdVdcdF+l84cb57TLTvVFUvq6pzquqaqrqyqr5dVe+oqp/a1LoA2PasWO4CAOB24t+SPGKq7YtJ3pXkuIm2Nb0K2lRVdWCSk5NckuQNSb6d5I5JfjnJC5PskuRlm+HU90jyl0nOT3L2Rh7j4CQ/nFtFg/+X5LVJtk/yoCSvSnJ6Vf1ca+0HG9j35UnuPOd6ls0yXhvLYb8M1+P/zm2/vzdk+M5/t2MtByfZYeL5/05yXZLnT7TdMqdz3ZRkpyS/meSkqb7Dk1yd5MfhY1VVko8leWiS1yX5apIdkzw4yZOT/EySi+dUGwDbCKEUACxBa+2GJGdMtg1/o+V7rbUzFt1pC1ZVK5P83yRfT3JQa+36ie5Tq+oNSR62LMUtQWvtzM1w2MsmPssvVNXFSU5J8pQkxyy2Q1XdsbV2Q2vt/M1Qz0ZZqGkT9r9dXxvz0lprmfrOdzjnba7rqromyTWb6XfMjRmu79/NRChVVT+XZJ8MgfszJrbfJ8mjkzyjtfa3E+1/l+TIqjIDA4CZ+R8PALZYVXVYVZ01Th26vKreXVX3XmS7Z1XVmVV1fVX9sKo+W1W/PNH/qrH/qvE4/1BV+3eo/8lV9eWqum6s68Squu/UNoeP9V42To/6WlU9bWqbhWlEfzFOnbq4qq6tqo9W1a5Vde+q+nBVramqi6rqj5dQ3hFJ7p7kD6dChyRJa21Na+0zEzW8tqq+MZ7jsqr6dFXtN1XnQWOdj6uq94zv91VV9bdVdbdxmwcm+edxl3dPTBF6yth/cFWdMk5juraqvllVz5/+g7empu9V1RHjcfatqg+O7+X3quoNVTU58mQWXxl/7jF1jkdU1clVdVWSz459t5m+V1UPHLf9vao6qqpWj+/dO8fP84Hje3hNVf3Lwuuf2v+9VfWv43V9QVW9tX5yitmJVXV+VT2qqs6oquuTvHo89henX9BEXU9fz+ue9dq431jrFeN39RtV9eSp8y7p85mo75njNXfp+N35SE1992vw3PEa+dH4Hh9XVbtMbXeHqnp5VZ1bVTeM1+/fV9XPVtURSd42bnrxxPV4r1rH9L3x+v5y3fr75qSq+tmpbc4YP4NfH9+P68Y6f2M97/vMquqQqvrq+Pp/OL6395/hECckObiqdptoe3qGEYxnTW276/jz0sUO1Fqb1wguALYhQikAtkhV9ewk784QYByS5E+TPDbJZ6vqLhPbvT7J25OcmeTQJIclOT3JT08c7r5J3pTkv2b4L/+rM0zL2ug1jZZQ/wuTvD/DaJMnJnlukn2TnFZVO01sunuSE5M8LcPrPDVDWPOMRQ77+0n2T/KcJH+c5DEZRjN8NMmXx/0/k+SNVfXoDZT4mCTfaa2ds8SXdK8kRyV5fJLfS3JVks/XEDJNOybDlKNDM0yL+u3xNSbJv2YYeZQkr8wwPeoRST41tv1MhtEbz0jyuCTvTfK/krxiiXW+L8k5SZ6QYerTi5K8eIn7Ttt9/HnlVPsHcut1uaG6/jJDwHNYkv+RYVTKMRlGpnx4PMaqJO+t265fdd8kFyZ5QZKDkrwmyW9kmGI47R4ZvisnJPn1JB8az7H/Itf4czJMe/zgempe8rUxhmSfS3Jgkj/J8L6fl+TEdQRfS/18/jLJfTJcBy9J8qsZrvVJb0ry5iQfz3BdvizJbyX5uxpDzKqqDO/zK5J8ZNzu2Rmmjt5r7DtyPN7jc+v1eMU6Xu9vZfi+XZ7h+n5ehu/152sYYTbpQeOxj8zwO+CKJB+eMTRapzH4OynJ98bjvzDD9MrPV9Wu69t3wicyXN9PHo+5XYbfRScssu3ZSX6U5C1VdWhNrDUFAButtebh4eHh4dH1keEPzZZkj3X0b5/k35OcNtX+K+N+zx+f75Hk5iRvnOHc22eYvr4qyVsm2g8Yj33ADMdqSf7nIu13S3JtkmOm2vdMsjbJEes43nZjbe9O8qWJ9h3Hc52TZLuJ9mPG9pdMtO2QIXR42wZq/870+zvje3iHDAHT6ybaDxrr+cjU9v9tbP9P4/MHjs8P28B5anw//keSf5/quzTJsRPPjxiP+bKp7T6d5OwlvKZLk7xjPN8OSfbOEPStTfLzU+d47SL7n5jk3InnC6/x41PbfXxs/+2JtpVj239fT30rMoRFLcmDps7bkjx2kc/o4iRHT11HVyR587yujQyBUUuy/1T75zOsR1WzfD4T79upU9u9fGzfdeK7dEuSP5na7sBxu4PG5wePz5+9ntewUNv9ptoXvnd/OtF2TpJv5bbfw70y/B56zUTbGRnWpLr/RNv9xuO9aIbv2hlJPr2Ovn/JEMbXRNsvjO/LKzZw3DdnmBaYJH+d5Izx3/9lvObvlSHkaknuMbHfUzKEWG18nJshHNx9qa/Jw8PDw8Nj8mGkFABbor0y/KH+3snG1trnk1yUYdREMvyRvl2GkVLrVFWPqarTquqKDH9w3ZThj9q95lz3gkdmWED4vVW1YuGRYeTLhUkeNVHbg8YpN9+fqO2wddR2arvtFJmF6WKnLjS01m7MECrM9U5YNUzNO33iPbwxyf3XUef0KJyFUVLTC8Uvdp771XAnr+9meC9uyhBIrKxxCuAG/P3U82/mtqPm1uf3xvPdkOQbGaYrPaH95Iihk5d4vGQYiTJpsc9sdYYg8cef2Th17C+qalUNd1u7KbeOJpt+z69rrZ062dBauznJ8UkOq6qFBdifNL6m4zI/j0pyQfvJNY/ek2G01/QdNpf6+Sy2XSa2fWyG0HL6O3Z6hs9v4Tu2ELK8cwmvZb3G0Uc/l+T9k9/D1tqqDFM9f3Vql2+11i6a2O6SDIHOUq/H9dVynwzv7ftaa23iHN/MMKJpupb1OSHJL40j9Q5P8qnW2rqm6J2Yof4nZwjFb8wQXn2zqn5pY14LANs2oRQAW6KFqSf/tkjfpRP9C+ugXLKuA1XVQzOMTrkmw4id/TMs0nxWhpEQm8PCNJ7P59ZgZeHxHzPWPYYsn8owOuSlGUaCPSxDGLdYbdN3m7txPe0bem0XZwiVNqiqHpFhMeMrkjwzt76H567jPP8++aS1dm2GkWP3XWTbyfOsyBBGPCbDne8OGM9z1LjJUj6v6bvk3bDE/ZJhWtbDMtxd7J6ttT1aax9bZLvFrst1Weyzubm1dvUi7ZN1viFDGPeuDFPyHp5bpz1Ov55FA4QMYe2dkjx1fH5EktNba/+8ju0XLPnayPBdXNf3dKF/0lI/n8W2y8S2C9+xS3Lb79eNGe4SuPC7YbcMo+xuWkf9s1jq76UFi92xcZbrcZ61rFNr7asZ7q743AzTKhebuje5/ZrW2gdba3/YWvvFDN/XOyT5q6WeEwAWuPseAFuihT/m7rVI370y3Io8GdZ1SYawY9U6jvXEDCMlDpn8w7Sq7p6fXCtoXhbWo3lahik20xZuO//IDLX/1/EPw4Xa7rCZ6pr06SSvqqqfX2Qk0LTfzhDq/fY4AifJj0eOXLTI9vecfDKO1LlzhrVv1udBSX4xyZNaax+a2P9JG9hvXi6f/BzWo214k0325CTHt9Zeu9CwnjV8Fq2ntXZpVX0kyXOq6owM6w39zhLOPcu18YMMn9u0he/uomszzcHCcQ/IEHhOu2z8eXmSe1bVitba2k0854Z+L22u17oxtVy+SPv6vDtDqHRNhrW3lqy19pmq+kKSB894TgAwUgqALdKqDKNtpu9I9ssZRnB8dmz6dIb1U569nmPtlGG9lx//4T4uAr7JU2jW4/Qk1yf5mdbaVxd5nDdRWzKM8FiobWWGdXA2t2MzjOI5uqruNN1ZVXedWCx9pwzB3uR7eHBuHa0y7dCp5wuf48Ld4BZGvUyfd7H34465daTPNmFcnPtOmXgfRs/ciMMdk2S/JEdnCCpOWsI+s1wbn02yR03diTFDIPu9JBdsRM1L8cncug7UYt+xiya2W5H1v3fruh5vo7X2gwxrSh06fkZJknHa23659ffSZtda+36Gxdqn73L48xmC3VlreXeSjyX5q7bIHRfHY999YiroZPsOGW4KMMsIQgBIYqQUAMvroKqannp0VWvtU1X1iiTHVdV7cuv6NH+VYeTRO5OktXZBVb0pyYuq6q4Z7kx2c4apTue21j6Q4U5uL0zyrqp6Z4a1pP4iGx61s9Faaz8YbyP/hnHtl1OTXD2+hv+c5BPjSKDPZRjlcVxVvTrJzhnuEvbvGRZF3mxaa6vHEUgfSfLVqjo6wwLOd0zyS0n+IMnfJvmHDO/hEUneMX4eD0ry51n3H6H7VtVxGe5s9qAMn9sprbUvjP2XZBgt9jtVtSrDnfouyLAWzveTHLlw97QMd2a7MduQ1lqrqk8m+f2qOjfDgvKHZphWOOux/rGqvp1hjaWjWms3LGGfWa6N45P8UZKPVtXLM0wde3qGUYBPn1zvaJ5aa9+uqjcnefsYxHwuQ7j00xnWkXpra+2fMly7f5fkb6pq9yT/mGH63AFJPjRu8+3xsM+rqvdlCGC/sY5TvzzDmmIfHa/xu2VYiP+yJG+Z9+vcgD9P8oGqOinDIv33SPI/M/xuO3qWA7XWvpfh7qTrs2+S/1tVJyQ5LcNorftmuB4eMNYDADMRSgGwnN66SNu3Mtzt7O1VdV2GtZY+mmFayccz3G3rmoWNW2svqarzM6yH8vQMIc/ZGUZIpLV2alU9P8Ot55+YYaTD4Rn+uNxsWmt/XVUXjec9PMPd0L6XYQTDN8dtvl9VT8xwy/iTMoQ1b8wwGuyFm7O+8fyfqaq9M7zHL8nwB+aNGf5If1OSt43bfbSqXpLk+RlGPZ09/nzdOg793AwjOD6YYTHqk5K8YOK8N1XV72f4Y/4zGf7/yFNbaydW1W9luC7em2E61NvHnzP9kb0VOCLJ32R4j2/JMIrl8CRfWN9O6/ChDEHsem8IMGmGa2NNVT0ywzX8+iR3SfLPSZ4yhsKbTWvtRVV1ToZQ5AUZAunvZrimvjNu08bv2Msy3EDgJRmm7X4p49pnrbUvVdVrMoym+sMMMwnunUWm947fhd/K8H6elORH4/n+ZFywvpvW2geram2SP8sQAF+fYY26PxlHdc3b2Rm+mwdm+P7vmiFc/lqS32ytTS9ODwAbVJvpP2ABANuYqjoow93mHjneKZEtQFV9NckPW2u/tty1AABMMlIKAGArU1U7Jtknw/pk+yZ57PJWBADwk4RSAABbnwck+acM6/68srX2yeUtBwDgJ5m+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/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/QfXlUXVNV1VfWlqtp3av/9qurLY/8FVXVYz/oBAAAAmI/eI6XeneQhrbWdkzwgyXeTnJgkVfUrSd6W5A+S3D3JSUk+XlU7j/27JPnE2H73JEckObaqHtH5NQAAAACwibqGUq21c1trV41PK8ktSfYanz8ryYdba59srd2Q5KgkNyR5wth/SJLrkxzZWruhtfapJCcnefYsNVTVblW1Z1XtuXbt2k18RQAAAABsjO5rSlXV06rqqiTXJHlBkleOXXsn+drCdq21luTrY/tC/5lj+4IzJ/qX6nlJViVZtXr16pnrBwAAAGDTdQ+lWmvva63tkuTeGQKpb45dd01y1dTmVybZeYn9S/XWDKOz9lq5cuWMuwIAAAAwD8t2973W2qVJjk/yd1W1a5Krk+wytdndkqwZ/72h/qWe94rW2nmttfNWrFgxe+EAAAAAbLJlC6VGK5LcOcl9kpyV5KELHVVVSR4ytmf8uc/U/vtM9AMAAABwO9EtlKqq7arqj6pq5fj8fkmOTvKvSc7NMGrqkKo6sKp2SPLiJDtmWMw848+dquqlVbVDVR2YYfHzt/d6DQAAAADMR++RUgcnOaeqrk3ypSTXJXlMa21ta+3zSZ6bIZy6KsmhSQ5ura1JktbaleP+Txr7j09yRGvti51fAwAAAACbqNuiSq21WzKESuvb5oQkJ6yn/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/zOq6paqumbi8f6pY+xXVV+uquuq6oKqOqxX/QAAAADMT8+RUjcnOSzJbkn2TnK/JO+c2ubC1tpdJh5PXeioql2SfCLJSUnunuSIJMdW1SO6VA8AAADA3HQLpVprf9Za+3pr7abW2mVJ/ibJATMc4pAk1yc5srV2Q2vtU0lOTvLsWeqoqt2qas+q2nPt2rWz7AoAAADAnCznmlIHJjl7qu2nqurSqrq4qk6sqt0n+vZOcmZrrU20nTm2z+J5SVYlWbV69eqZiwYAAABg0y1LKFVVT0zyrCQvmGg+PckvJLlPkocl+VGST1XVncf+uya5aupQVybZecbTvzXJXkn2Wrly5Yy7AgAAADAP3UOpqnpSkuOTPL61duZCe2vtwtbaea21W1prl2YIre6TZP9xk6uT7DJ1uLslWTPL+VtrV4znOW/FihUb/ToAAAAA2HhdQ6mqemaS45I8rrV22gY2b+OjxudnJdlnapt9xnYAAAAAbke6hVJV9fwkr0/y2NbaFxbp/42qul8Ndk1ydJLLk5wxbnJykp2q6qVVtUNVHZhh8fO3d3oJAAAAAMxJz5FSb8mw/tNpVXXNwmOi/4AkX05yTZJvJdktya+11q5JktbalUkOTvKkDGtLHZ/kiNbaF/u9BAAAAADmoduiSq212kD/S5O8dAPbfCXJw+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/9F1TVYb3qBwAAAGB+eo6UujnJYUl2S7J3kvsleedCZ1X9SpK3JfmDJHdPclKSj1fVzmP/Lkk+MbbfPckRSY6tqkd0fA0AAAAAzEG3UKq19metta+31m5qrV2W5G+SHDCxybOSfLi19snW2g1JjkpyQ5InjP2HJLk+yZGttRtaa59KcnKSZ89SR1XtVlV7VtWea9eu3cRXBQAAAMDGWM41pQ5McvbE872TfG3hSWutJfn62L7Qf+bYvuDMif6lel6SVUlWrV69etaaAQAAAJiDZQmlquqJGUZGvWCi+a5Jrpra9MokOy+xf6nemmSvJHutXLlyxl0BAAAAmIfuoVRVPSnJ8Uke31o7c6Lr6iS7TG1+tyRrlti/JK21K1pr57XWzluxYsUsuwIAAAAwJ11Dqap6ZpLjkjyutXbaVPdZSR46sW0lecjYvtC/z9Q++0z0AwAAAHA70S2UqqrnJ3l9kse21r6wyCbHJzmkqg6sqh2SvDjJjhkWM8/4c6eqemlV7VBVB2ZY/PztHcoHAAAAYI56zl97S5K1SU4bBkENWmt3GX9+vqqemyGcuneSbyY5uLW2Zuy/sqoOTnJ0klcn+bckR7TWvtjxNQAAAAAwB91CqdZaLWGbE5KcsJ7+ryR5+DzrAgAAAKC/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+3LAAAAAC2ZrOMlKp1tO+Q5KY51AIAAADANmLFhjaoqsPHf7Ykh1bVmonu7ZP8apLzN0NtAAAAAGylNhhKJXnHxL/fNNV3Y5ILk/zx3CoCAAAAYKu3wVCqtXaHJKmq7yR5WGvt8s1eFQAAAABbtaWMlEqStNZ235yFAAAAALDtWHIolSRVtXuSA5LcM1OLpLfWXjO/sgAAAADYmi05lKqq30nyzgx32rssw8LnC1oSoRQAAAAASzLLSKlXJXlzkj9rra3dTPUAAAAAsA3YbsOb/Ni9kxwfx6X0AAAgAElEQVQrkAIAAABgU80SSp2W5CGbqxAAAAAAth2zTN87IcmRVfVTSb6RYW2pH2ut/dM8CwMAAABg6zVLKHXi+PNNi/S1JNtvejkAAAAAbAtmCaV232xVAAAAALBNWXIo1Vq7aHMWAgAAAMC2Y8mhVFU9bX39rbX3bXo5AAAAAGwLZpm+9551tLfxp1AKAAAAgCXZbqkbtta2m3wk2SHJ/km+kORXNleBAAAAAGx9lhxKTWutrW2tfTnJnyc5en4lAQAAALC12+hQasLqJHvN4TgAAAAAbCNmWej8PtNNSe6T5JVJvj3HmgAAAADYys2y0PkluXVR8wWV5KIkh86tIgAAAAC2erOEUv956vktGabund9au3l+JQEAAACwtVtyKNVa++zmLAQAAACAbccsI6VSVf8hyR8lefDYdE6SY1prl827MAAAAAC2Xku++15V7Z/k/CTPnGj+vST/UlUPn3dhAAAAAGy9Zhkp9fokH0ny31pra5OkqrZP8o4kb0jyyPmXBwAAAMDWaJZQat8kz1oIpJKktXZzVR2Z5KtzrwwAAACArdaSp+8luSbJvRZpX5nk2vmUAwAAAMC2YJZQ6v8lOb6qHlNVdxofByY5NsO0PgAAAABYklmm7/1xkncl+WSSNtF+cpIXz7EmAAAAALZySw6lWmtrkhxSVXskedDY/O3W2gWbpTIAAAAAtlpLDqWq6v8kOae19sYk50+0vyjJg1trv78Z6gMAAABgKzTLmlIHJfnMIu2nJfn1+ZQDAAAAwLZgllBq1wx34Ju2Jslu8ykHAAAAgG3BLKHUhUkevUj7o5NcNJ9yAAAAANgWzHL3vWOTvL6qdkry6bHtwCSvTvKqeRcGAAAAwNZrlrvv/XVVrUzy2iRvHJtvTPLG1tqbNkdxAAAAAGydZhkpldbay6vqtUkePDZ9u7V27fzLAgAAAGBrNlMolSRjCPWVzVALAAAAANuIWRY632RV9ZSq+lxVramqtVN9B1RVq6prJh7/NLXNHlX16aq6tqouqaoX96wfAAAAgPmYeaTUJvphkmOS3CnJ2xfpv7m1dpfFdqyq7ZN8LMMi649P8sAkp1TVJa21D2ymegEAAADYDLqOlGqtndpae3+SCzdi90cluX+Sl7XWrmutnZnkuCRHzHKQqtqtqvasqj3Xrl274R0AAAAAmLuuodQSbF9VF1fVpVX191W190Tf3knOa61dM9F25tg+i+clWZVk1erVqzexXAAAAAA2xpYUSp2b5CFJds8wNe/sJP9QVfcZ+++a5Kqpfa5MsvOM53lrkr2S7LVy5cqNrxYAAACAjbbFhFKttUtba2e11ta21q5srb0syQ+S/Pq4ydVJdpna7W5J1sx4nitaa+e11s5bsaL3kloAAAAAJFtQKLUOtySp8d9nJdmzqu480b/P2A4AAADA7UjXUKqqtq+qHZPsMD7fcXxUVT26qvaoqu2q6i5V9cok90xy6rj76UkuSvKaqrpTVT0kyXMyLHYOAAAAwO1I75FSv5vk+gxB0/bjv6/PcFe9vZN8JsM0vQuT7J/k11prFydJa+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+V1VrqmrtIv0HVdW3qur6qjqnqv7LVP8eVfXpqrq2qi6pqhf3qx4AAACAeek9UuqHSY5J8sLpjqr6mSQfTvLaJLuMP0+uqgeM/dsn+ViSf07yH5I8Psl/r6on9ygcAAAAgPnpGkq11k5trb0/yYWLdD89yddaa+9prd3YWntvkjPH9iR5VJL7J3lZa+261tqZSY5LcsQsNVTVblW1Z1XtuXbtTwzWAgAAAKCDLWlNqb2TfG2q7cyxfaH/vNbaNevoX6rnJVmVZNXq1as3pk4AAAAANtGWFErdNclVU21XJtl5if1L9dYkeyXZa+XKlbPWCAAAAMAcbEmh1NUZ1pKadLcka5bYvySttStaa+e11s5bsWLFRhUKAAAAwKbZkkKps5I8dKptn7F9oX/PqrrzOvoBAAAAuJ3oGkpV1fZVtWOSHcbnO46PSnJCkv2q6qlVdYeqemqSfZP87bj76UkuSvKaqrpTVT0kyXMyLHYOAAAAwO1I7/lrv5vknRPPrx9/7t5au6CqDknyhiT/J8Md+p7QWvvXJGmt3VxVj8sQQl2RYT2po1prJ/YqHgAAAID56BpKtdbeleRd6+k/Jckp6+k/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/2fvvsNkqcv0jd8P5xBUMggYAEHBrCgsoqIgiotx3QUVQVAQMKxpjSvyM2JYw4pZwUCSFRF1TQi6igqKroiyiGRBRHIOkt/fH1Xj6dNnQs8JXd1z7s919TVdYXqemeruqXr7GyQNnUUpSZIkSZIkDd38rgNI0nSe+Mkndh1hzjv5NScvs8f+6ZO3W2aPrcZ2P/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+4orrlgqgSVJkiRJkjQ7o1aU+iTwEGBdmtZP2wGH9GxfDbi+73uuA2bTfe+TwIOBB6+33nqLn1SSJEmSJEmLbaSKUlV1alVdXlV3V9UfgH8DdkmycrvLjcAafd+2JnDDLH7G1VV1TlWdM3/+/KUTXJIkSZIkSbMy6lWZu9uvab/+HnjsxMYkAbYAvjHkXJIkzWmfeuN3uo6wXHj1R5/TdQRJkqTOjFRLqSS7Jlmzvb8Z8FHg21V1a7vLIcC/JHlqkpWANwKrAN/sJLAkSZIkSZIWy0gVpYBXABckuRk4ATgF2GtiY1WdBLyKpjh1PfAC4JlVNXD3PUmSJEmSJHVvpLrvVdX2A+xzOHD4sk8jSZIkSZKkZWWkilKSJElacu978S5dR5jz3n7k17uOIEnS2Bu17nuSJEmSJElaDliUkiRJkiRJ0tDZfU+SJEkaEX9834+7jrBceOjbd+g6giQJW0pJkiRJkiSpAxalJEmSJEmSNHQWpSRJkiRJkjR0FqUkSZIkSZI0dBalJEmSJEmSNHQWpSRJkiRJkjR0FqUkSZIkSZI0dBalJEmSJEmSNHQWpSRJkiRJkjR0FqUkSZIkSZI0dBalJEmSJEmSNHQWpSRJkiRJkjR0FqUkSZIkSZI0dBalJEmSJEmSNHTzuw4gSZIkSXPBu971rq4jzHn+jaW5xZZSkiRJkiRJGjqLUpIkSZIkSRo6i1KSJEmSJEkaOotSkiRJkiRJGjqLUpIkSZIkSRo6i1KSJEmSJEkaOotSkiRJkiRJGjqLUpIkSZIkSRo6i1KSJEmSJEkaOotSkiRJkiRJGjqLUpIkSZIkSRo6i1KSJEmSJEkaOotSkiRJkiRJGjqLUpIkSZIkSRo6i1KSJEmSJEkauvldB5AkSZIkqWtfO2brriPMeS94/q+7jqARY0spSZIkSZIkDZ1FKUmSJEmSJA2dRSlJkiRJkiQNnUUpSZIkSZIkDZ1FKUmSJEmSJA2dRSlJkiRJkiQNnUUpSZIkSZIkDZ1FKUmSJEmSJA2dRSlJkiRJkiQNnUUpSZIkSZIkDZ1FKUmSJEmSJA2dRSlJkiRJkiQN3fyuA0iSJEmSJC2uR3/9+K4jLBd+v8s/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/AY8D7t+uO6K7OJIkSZIkSZqtcSxK7Qf8R1VdUFXXA28BdkrygEG+Ock6STZPsvmdd965DGNKkiRJkiRpKqmqrjMMLMkawHXAY6rqdz3rrwf2qKpvD/AY7wLe2S7eAvxxGUTt2jxgfeBy4K6Os2j2PH7jzeM3vjx2483jN748duPN4zfePH7jy2M33paH43dVVe00007jVpTaEPgzsGlV/aln/UXA26vqyAEeYx1gnXbx6qq6epmE7VCSzYGzgQdX1Tld59HsePzGm8dvfHnsxpvHb3x57Mabx2+8efzGl8duvHn8FpjfdYBZurH9ukbf+jWBGwZ5gLYINecKUZIkSZIkSeNkrMaUqqrraFpKPXZiXZJNgdWB07vKJUmSJEmSpNkZq6JU62DgrUk2SbI68B/A8VV1YbexRsrVwLuxRdi48viNN4/f+PLYjTeP3/jy2I03j9948/iNL4/dePP4tcZqTCmAJPNoClEvBVYGfgjsV1VXdZlLkiRJkiRJgxu7opQkSZIkSZLG3zh235MkSZIkSdKYsyglSZIkSZKkobMoJUmSJEmSpKGzKCVJkiRJkqShsyglSZIkSZKkobMoJUmSJEmSpKGzKCVJkiRJkqShsyglSRKQZPUkWyRZpesskiRJmps851yYRakxl+RJSbbqWb5fkh8luSrJN5Ks2WU+zV6S7ZO8Psk/dJ1FmquS/GuS5/UsbwtcBPwWuCjJozoLp4EkuVeStyU5NskJvbeus2lqSeYnWbFv3UuTHJTkX7rKpcF4/MZfknlJtu4/jhptSbZLsnXP8v2TnJjkuiTfTrJ2l/k0Nc85Z2ZRavy9D1inZ/mTwHrAgcDG7VeNqCSHJNm3Z3lf4MfAAcAvet/ANPqS3DfJNl3n0ED2ozkhmPAx4AfAo4DvAu/pIpRm5UvAXsD5wMl9N42uo2mOGwBJDgAOBrYFvpLkZV0F00A8fmOuqu4CfgLc2XUWzcqBQG9jg0+1ywcAGwDv7SKUBuI55wxSVV1n0BJIciXwgKq6Ock9gWuAJ1bVqUk2B46vqk26TampJDkP2LGq/tQuXwR8qqo+nOSVwO5VtW2nITWjJOsBRwE7ALdU1apJXghsV1Wv6jadJpPkGmC9qrozyb2BS4GNq+qSJOsCp1fVfbtNqekkuRbYvKqu7DqLBtf+n3t8Vf21Xb4ceHNVHZ5kZ2D/qtqy05Caksdvbkjyv8Dzq+rCrrNoMFNc8z2+qk5Lshlwgtd8o8lzzpnZUmr8rVRVN7f3HwPcXFWnAlTVOSzcikqj5949BalNgfsCn2u3fQl4cFfBNCufAP4E3Bu4o133Y+DpnSXSTALc1d7fErikqi4BqKqrgNW6CqaBXQ3c1HUIzdpaPQWNhwJrAF9rt30LeEBHuTQYj9/ccATwrSS7J9k2yRMmbl0H05R6r/keS3PNdxpAVZ2L13yjzHPOGViUGn9XtNVxaJpOnzKxIcnqwO2dpNKgbkuycnt/K+DsqrqxXb4DWHnyb9OIeQrwmqq6GiiAtvXGvTtNpemcBzytvb8T8LOJDUk2AG6c7Js0UvYHPuE4GmPn5iSrtve3As6oqlvb5QDzu4mlAXn85oaDaLoOHUHz/++k9vbzLkNpWpe3vWCgueb75cSG9prvtk5SaRCec87Afxzj70jg2CTfpumv+oaebY8HzukklQb1G+A1ST4F7An8sGfbpoDdUsbDbfS9n7YXytd0E0cD+BDNe+eZNJ84btezbSfgtE5SaTa+AswD9k5yV++Gqlqpm0gawM+B9yb5PPBymnE1JjyYpluDRpfHbw6oKhsmjJ8jgG8m+Q6wD/Danm1PwGu+UeY55wwcU2rMJVkBeDtNAepnVfXBnm1vBG6sqoO7yqfpJdmCphC1NnA58Liqurjdtj/wsKp6cYcRNYAkX6Bplvtq4PKqWjvJJ4AVqurV3abTVNpuCtsAJ1fVr3rW/xNwdVWd1Fk4zSjJdlNtq6qfDjOLBpdkE+D7NAWMM4Dtq+qadtv7acbd2KfDiJqGx29uSRJgg6qymDji2mP17yy45vtIz7Z/A26oqi92lU/T85xzehalpI4luRfNyd05VXVTz/oH0xQV/9pZOA2kbRX1LZpPP1ahGefmd8Dzquq6LrNJ0ihKsvZEMaNn3ZrA7VV1S0exNCCP33hru2B+HNgduKuq7tXO+Pzoqnp3t+kkLW8sSo25JDOO1G9RQxqOJFvRDPJ6EfCb8g12ZCXZc6Z9qurwYWTR4mtn+9oH2BC4GPhCVR3bbSpJGm1t98v7Ae8EflRVayW5H/DDqnpYt+k0mSQbzbRPVf15GFk0O55zzsyi1JjrG0cj7dfqWa6qmjfcVBpUki/NtE9V7T2MLNLyJMndwCXA31jw3tmrqmrzSdZrRCTZD/gA8HngfOCBNGMrHlBVn5vue9WdJD+eaZ+q2mEYWTR7Hr+5IcklNENEXJ/kmqpau11/XVWt2XE8TWKKaz5orvu85hthnnPOzIHOx9+NNE/yg4HvsGC6SY2HlwJnAr9g8jcpjYG2C+ZraWYiWmha16p6eiehNJPjga1pul0eUlWnd5xHs/d64Jl9YzN8CzgMsCg1uran+b/3DZwtahxtj8dvLgjNBfKCFU2Xvpsm310j4HqaiQQOBv6bZpZujQfPOWdgS6kxl+QewAuAfYFNgENpui/8qctcGkyStwIvozmxOwQ4oqqu7TaVZivJ0cBjaP7Z3Ny7zbEZRleSDWlef3uz4ETvq1V187TfqJGQ5Dpg7aq6u2fdPOCqqlqru2SaTpIX0nS53IJmNqlDquqP3abSoDx+c0OSY4AzqurdEy2lkryNpvXUHl3n06KSrAzsQnPN92DgcJrX33mdBtNAPOecnkWpOSTJw2jeqHajGWR5v6q6qNtUGkSS7WmO3TNoZrX5fFX9vNNQGliSa4HNq+rKrrNo9tpZTJ9B8xrcHnhKVS330/OOuiSnAJ/pHYchyYuB11TV47pLpkG0s7jtQ9Ni+E803TCPrqrbu8ylwXj8xlt7gTzRFXNj4GxgReCpVXVJZ8E0kCSb05yz7AH8AXhZVV3YaSgNxHPOya3QdQAtPVV1JvAZ4GvAU2kGMNQYqKoTq2p34EHAn4GfJHlKx7E0uKuxyfs4uxfNSfnGwDX0dWnQyHor8LkkP09yWJKf0VwYv6XjXBpAVf2pqt4ObAT8D/BlYNtuU2lQHr/xVlUXA48A3gbsD7wHeIwFqfFQVecAXwKOBbYD7tNtIs2C55yTsCg1ByRZKcluSU4EfgbcAjy0qn7RbTLNRpKnAp8FXgkcSTNmg8bD/sAnkqzddRANLsnjk3yZphC8PfDWqtq0qs7qNpkGUVU/BR5O07r0ZuA44OHteo24JPdM8jKaMRX3Ag4ETu02lQbl8Rt/VXVbVX29qj5SVcdUlRfHIy7JKkn2THIS8CPgOmCzqvplx9E0A885p2f3vTGX5CBgd5oTgUOA/66qO7tNpUEl2YDmZO5lNIPWfwE4sqqu7zSYZiXJHcA8mhlQFppsoKpW6iSUppXk/2i6KnwBOLSqruo4krRcSLIVTbeFXWg+SPsCcFzv2GAaXR6/uSFJgF2ZfIKW/ToJpWkl+RTNMTuF5prvu1XlBFdjwHPOmVmUGnPtFJNnAxfSXBAvoqqeOcxMGlyS24Bzad6kfj3ZPrZ4G31Jtptqm602RlP73jlxMjfVe6cFxRGT5PlVdUx7f7ep9quqo4aXSrPRvvbOpJmY5a+T7ePxG10ev7khyeeA59N0veyfoGWvTkJpWu1r7xzgYqY+b3HG5xHkOefMLEqNuSTvnWmfqvp/w8ii2WvfpKZTVTVvKGGk5ch0hcQJFhRHT5IzquoR7f2pZpmtqtp0iLE0C0kuZIqT8pbHb4R5/OaGJFcDW1fV+V1n0WCSvHOmfZzxeTR5zjkzi1KStBQk2ZlmJqINaT7F+kJVHdttKkmSpIUluRjYtKru6DqLJDnQuSQtoST7AQcDpwEfa79+PskrOg0mzWFJ3j7F+rcNO4skjZkPAe9ox5aSpE7ZUkqSllCSM4G9qupXPeu2Bg6rqod2l0yau5LcUFWrT7L+mqpyJkxJ6pHkXBbuevkAmhm7r+jdr6o2H2IsSWJ+1wEkaQ64L/C/fetOBTboIIs0pyW5b3t3hST3AXo/6d8MuG34qSRp5B3YdQBJmoxFKUlacmcBLwYO71n3IppZUiQtXX9hwaf9f+lZH5rZbZzcQ5L6VNVhE/eTPKCqLuzfJ8nGQw0lSdh9b85Ishpwe1Xd1vYP3x24s6q+2nE0ac5rZ9U4jqZ11AXApsBjgWcu77NpjLokTwT+UlUXJVmPZpyNO4F/r6qruk2nybQXTQF+Bzy6Z9PdwJVVdWsnwbREkqwC3F1Vt3edRbPn8Rsvdn8eX0nWoLnm+1uSFYA9ac5bvlJe2I80zzmn5kDnc8f3gS3a++8EPgJ8OIlNdcdAkn9NskV7f8skFyU5L8lWXWfTzNrC08NoXoc3t18fbkFqLHwWWLG9/x/A/YD1gU93lkjTqqqLqurCqlqzvT9xu9iC1PhIcmA79h5JdgSuAa5J8vRuk2kQHr+xt8gA50lWZOExpzSavgc8sr3/LuD9wPvam0ab55xTsKXUHJHkKmD9qroryXnAPwM3AD+rKpvijrgkFwCPq6orkxwHnA7cCOxYVdt1m05TSbLnTPtU1eEz7aPuJLm2qtZqW5heATycZuDXC6pqvW7TaTpJvggc3lv8bVstvriq9u0umQbRTkn/8Kq6IcnPgGNozlteXVX/0G06zcTjN56S/JCm8LQ9cGLf5o2Ai6tqxyHH0iwkuRpYr73mOx94Ls1r7+Sq2qjbdJqO55xTsyg1RyS5rqrWTLIR8Iuqun+7ftLmuRotSa6vqjWSrEzzJrU+cAdNVxSbUY+odiabyRRwb2D1qpo3xEiapbagvyHwUJrZEh/ZNoe/vqpW6zadppPkCmDDqrqtZ90qwEVVtX53yTSInv979wL+CqxTVXdOnLR3nU/T8/iNpyTvbO/uT9PCZsLdwGXAMVV13dCDaWA913wbAydV1Ybteq/5RpznnFNzoPO54w9J3kbzKccPAZJsANzUaSoN6qZ2RqlHAqdX1a1JVgIsaIywqtqsf12StYF3APsBhy3yTRo1Pwa+BqwDfKtdtznNyblG2zyaC6ledwErdZBFs3d1kocAjwB+1RY07tF1KA3M4zeGqurdAEn+BlwNrAdcCfywqi7qMpsG9n9JDqC55jsBoJ2J1mu+0ec55xQsSs0dr6Hpp3obzYB3ADvRPPk1+g4FfgWsTPPpFcA/AOd1FUiz047F8G37vIQAACAASURBVDqa4/drYJuqOr3bVBrAfsCbgdtpBpwEeBDwqc4SaVB/AHYFjuhZ9wLgzG7iaJYOopkcAprJWQCeDPyxmziaJY/fmGpbSx1AM67UVcC6wN1JPlhV7+g0nAbxGpoxiG4HXtqu25G2QKWR5jnnFOy+J42IdqDQ2yfGR2kHOV+tqn7SbTLNJMmuwAdoxgF7S1X9oONI0pzXjh/1A+DbwDnAZjRjazyzqk7sMJoGlGQzmpmC/9Qubw6sVFVndJtMg/D4jZ92LMyDgH8DjqqqO9oP1V4EfAx4Q1XZylvSUFmUmkPaPqmb0oxl8/dZNarqF52FkuawJNvSzHR5f5oue4dWVX93Io24tgvK9iz63vmerjJpMEkeBbwceABwIfB5WyhK0uSS/C/woao6ZpJtuwBvq6oth59Ms5FkHs0HMf3nLT/rLJQG4jnn5CxKzRFJtgCOBTahGWQ57VccaHn0tbMw7AM8lUXfpHboKpeml+RumqbvhwA3T7ZPVb1/svUaDUleRNN99nTgUe3XR9PMXPq0DqNJc1o7/tABTP5/b9OucmkwHr/xlOQGmpnbbp1k2yo0E+ws1wMuj7okjwW+QTOmVO81311V5ZiKI8xzzqmt0HUALTUfB74HrE0zLehawBdY0M9fo+19wHuBi4FtaMZpeBjwuy5DaUY/oxnX5gk0/fn7b8v1P5gx8XZgj3YK81var68AftttLA0iybZJDk7ynXZ5yyRP7jqXBvIx4Hk0Y4KtD3yUZlzML3UZSgPz+I2nu4GpBqS/B4tOHqHRcxDwTWANmmu+1YHPs2B8KY0uzzmnYEupOSLJtcAGVXVbz1ShqwG/nWyGMI2WJBcC/1RVv5+YTjnJNjTjE/1Lx/GkOav91HiNqqqe19584OKquk/X+TS1JLvRDA56JPCSdnr6xwL/WVXbdxpOM0pyCfCkqrqg57zlYcAnq+qpXefT9Dx+4ynJccDJVXXgJNv2B7arqn8cfjINaoprvlWB31XVg7rOp6l5zjk1Z9+bO+7ouX99knsD1wPL9RN8jKxdVb9v79+VZF5VnZLkKZ2mkua+62g+bbwOuDzJQ2mmyb5Xp6k0iLcDT6+q3yTZo113BvDwDjNpcKtW1QXt/duTrFRVZyb5h05TaVAev/H0HuDHSR4AfAW4BLgfsBvwYprumBpt/dd869Fc823QUR4NznPOKViUmjt+S/OP5Ps0XYoOA26hOUHX6LskyUZV9WfgAuAZSa5i4X88kpa+HwH/DHwZ+Fq7fAdwXJehNJD7VtVv2vsTzb7vBBxHcTz8KclDq+qPwFnA3kmuo7m40ujz+I2hqvplkn+iaWW6NwvGJLoA+GcnRxoLp9IMEfFd4ESaLrS30IxPpNHmOecU7L43RyTZEFihqi5qW0l9CFgN+H/tCYNGWJLX0jTd/GY7CN4RNCcJ75ysibWkpa+dcGA3mvfOw6rqbx1H0jSS/AZ4bVX9Isk1VbV2OyPmh6vq8V3n0/SSvBC4rqqOT7IjzRgpKwOvrKovdJtOM/H4jb8kE7O3XVlV53adR4NJcj+aa76Lk6wDfJDmvOWdVXV2t+k0KM85F2ZRShpBSe5P0zT+rK6zSNIoSvI8mpkvPw68FXgX8Hpgv6pa7j91HDdJVgRWqqpJZzLVaPP4SZIWl0WpOSTJfWmmlVxoKteq+lo3iSRpNLUDuk6rqt4/jCxafG0LjdcCmwAXAQdV1Q+7TSVJ0rLT9pDZgkWv+Y7qJpEG0baO2hXYikWP3X6dhBoRFqXmiCQvAz4D3NzeJlRVbdRNKg0qyfo0g09O9ia1eSehpDksyU/6Vj0ROLlnuapqhyFGkpYrSTYHPsnk//dW6iSUBubxk7qRZD+aMcGuY9Frvk27SaVBJPkc8Hzgf1j42FFVe3USakRYlJojkvwZeGNVHdN1Fs1ekh8AqwJHseib1GGdhJKWIxNT83adQ7OTZBVgMxa9KHaw3hGX5BfAX4BDWfT/3k+7yKTBefykbiS5mGY8xW92nUWzk+RqYOuqOr/rLKPGotQc4QXVeEtyPXC/qrqp6yzS8mhioOyuc2hwSZ5LM9PsGn2bqqqcgW/EJbkBWKeqnGV2DHn8pG54zTe+2oLipr5vLmqFrgNoqTk2yU5dh9Bi+wuwYtchJGmMfBR4N82kECv03CxIjYezgPW6DqHF5vGTunFMkmd1HUKL5UPAO9qxpdTDllJjLMlnehZXAV4A/BC4tHe/qnrVMHNpMO3A9BN2oDl+7wIu692vqv46xFjScsmWUuMnyQ1VtXrXOTS4JE/oWXw08BKak/T+/3t2vxxBHj+pG0kO7llcBdgZ+DGLXvMt14Nlj6Ik5wK9BZcHALcAV/Tut7yPITy/6wBaIqv1LX9zivUaTX9hwZvURMX82X3rCvBTf2kpm2T2vVX61zn73sg7Ick2VXVK10E0sJMmWff1vmX/740uj5/Ujd7eFHcBX5tkvUbTgV0HGAe2lJI6kmTjQfarqouWdRZpeTPJ7Hv9nH1vxCX5CLAncDSLflpsQVGSJGkMWJSSJEljZ5rCogVFSZKkMWFRSpIkSZIkSUPn7HuSJEmSJEkaOotSkiRp7CTZPMnxSa5OcnvvretskiRJGoyz70mSpHF0KM0spnsAN3cbRbOVZI+qOmKS9btX1Ve6yCRJ0rKS5MlTbLoNuKiqLhtmnlHimFJjLMkdNFPvTquqVhpCHC2hJC8GXgKsX1WPat+41q2qb3QcTZJGTpIbgHWq6o6us2j2ktxQVatPsv6aqlq7i0waXJJ5wNtozlvWq6o1kvwjsElVfa7bdNLckuRuBrvmmzeEOFpM7bX7CkB6Vvce158Cu1fVQjMKLw/svjfengbs2N7eAvwJeC3wHOB1wPnAmztLp4EleQPwbuA4YKN29ZU0x1WStKizgPW6DqHFlkVWJA8A7hx6Ei2O9wLPBd7Kgouqc4CXd5ZImrueBDy5vb2BBa+1pwOvoPl/+G+dpdOg9gaOAR4ErNh+PRp4GfAw4G/AQZ2l65AtpeaIJKcCL6yq83rWbQZ8taq27C6ZBpHkXOBZVXVOkmuraq32U8jLq2rdrvNJ0qhJ8kqaVhofAhZq8l5Vv+gklGbU08p7HnBX3+Z5wGeq6jVDD6ZZSXIh8PiqunSidVuSANdU1Vodx5PmrCSnAbtU1fk96x4IfL2qHtNdMs0kyZ+AR1bVTT3rVgNOr6pNkqwP/L6qNugsZEccU2ru2Az4c9+6P9NUYDX61q6qc9r7E5XiMEBTXUlaTn26/fr1vvUTBQ+NpqfR/H/7PvCMnvV3A5dV1bmdpNJs3Qu4om/dSsCtHWSRlicPBC7uW3cJsGkHWTQ7qwMrAzf1rFsZWKO9fyVwz2GHGgV235s7TgM+mGRlgCQrAe8Hft9pKg3qzCTP7lu3Ex4/SZpUVa0wxc2C1Airqp9W1YnAA9v7E7efW5AaK6cCe/Wt2w34dQdZpOXJqcBHkqwC0H79IM21oEbb94BvJtkuySZJtqf5YO277fbHARd1Fa5Ldt+bI5JsTvOEvi9wObA+cCnwnKo6q8tsmlmSJ9G8UX0NeBHwJWBX4NlV9asus0nSqEuyblVd1XUOzU6SDYEtgNV611fVUd0k0qCSPAI4EfgdsC3wQ2Ar4Cmed0rLTpIHAd8BHkDTWnE9mkLGc3t6XWgEJVkV+ARNAX8l4HbgKOC1VXVTO67iParqj52F7IhFqTkkyXzgicD9aJpxnlxVDhg6JpI8nGawwk1o/rl8pqr+0G0qSRpN7afDH6FprbEKTbehLwFvriq7EI24JPsBnwKuA27u2VRVZTeUMZDk3sCeLDhvObyqLu82lTT3tePObsOCa75Tqqp/jD6NqHb8vXsDV5bFGMCilCRJGkNJPkbzQcwBNLPNPhB4D/DLqnIWohGX5GKaT4e/2XUWSZLUHYtSc0SSewCvpmk63d8M/pmdhNLAkpxH8wn/oVX1167zSNKoS3IRsE1VXdqz7r40nxhv1F0yDWJiptmuc2jxJPlXmhb5v0uyJXAscCewa1X9ptt00tyS5OBB9quq/ZZ1Fi2+dridTzL59fpKnYQaEc6+N3d8meYJ/m0Wbgav8fA+mqnN35Xkf2gKVN+qqju6jSVJI+uewLV9664F7tFBFs3eMUmeVVXf6zqIFssbacbBBDgQOBq4EfgosF1XoaQ5asWuA2ipOBT4C7AHXq8vxJZSc0SSa4GH2Jd/vCV5IPBSmjerVYGvVNXrOg0lSSMoybeAvwJvqKpb2zGmPgpsWFXP7TadZpLkcGBn4Mc0E7P8nZ/2j74k11fVGu2sz1fQTLBzB80YKWt3m06SRk+SG4B1bHSwqBW6DqCl5hrg+q5DaMlU1flV9f9oBi/8FU2XTEnSol4LPAm4tu3Kdy3wZOA1nabSoO6iaWlzFU0rgN6bRt9NbXfZ7YHT28kF5rU3SdKizqKZLVF97L43dxwAHJTkrVVlcWoMtTNpPJtmJqmdgFOBl3caSpJGVFX9OckWwNbAhsDFwK+dgWg8VNVeXWfQEjmU5sOzlYH923X/AJzXVSBprkpyWlU9pr1/LjBpV6eq2nyowTRbXwaOTfIh4LLeDVX1i24ijQa7780RSf4GTAyQdlvvtqq65/ATaTaS/CewO3A7cCTw5ao6p9tUkjR6kswH7lNVF0+ybUPg0qq6c/jJNFtJ1gCeBdy/qj6UZANgBSf8GA9JdgRur6qftstbAatV1U+6TSbNLUl2q6qj2vsvmWq/qjpseKk0W0nunmJTVdVy3crUotQckeSpU22rqv8ZZhbNXpJjaAY3P76qpnrDkqTlXpI3Ao+sqpdOsu1LwP9V1ceGHkyzkuSxwPE040ltUlWrJXk68PKq2rnbdJIkaVgsSkmSpLGR5FTgxVX1x0m2PYRmgogth59Ms5Hk58CXqurLSa6tqrWSrAqcXVX36zqfppfkh0zdhejpQ44jLVfaiT02A1brXb+8dwHT+HJMqTkkya7AS4D1q+qxSZ5EM8L/tzqOpkkkeVNVfaS9v/9U+1XV+4eXSpJG3saTFaQAquqsJBsPO5AWy8NpxiWCtrhRVTcluVdniTQbJ/Ut3xfYhQXHVNIykOS5wGHAGn2bCicaGDlJPlFVr23vHzzVfsv7rLMWpeaIJK8DXg98Fnh7u/pq4EOARanRtAPwkfb+jlPsU4BFKUlaYKUka0w2qUc7RtFKk3yPRs+VwEbARRMrkjwIuKSzRBpYVb27f12SI3D2S2lZ+yjwbuDgqrql6zCa0YpT3FcPu+/NEUnOAZ5TVWf3NIOfB1xRVet0nU+SpKWh7fZ1SFUdPsm2PYH9qmrb4SfTbLQthJ8DvBn4DvA0moutb1XVQV1m0+JJEuC6qupvwSFpKUlyQ1Wt3nUOaWlaoesAWmrWraqz2/sTlcYADpo9BqZqzpnks8POIkkj7pPAQUl2b2fiI8n8JLsD/wl8vNN0GtR/AD8Bvk/TDeUnwM+BT3QZSosnyYrAK4Crus4izXEnJNmm6xDS0mRLqTkiyUnA+6vq+0muqaq1kzwTeFNV7dB1Pk1vqk89klxtSzdJWliSdwIHtItXAevSfCBzYFW9p7NgGkjboubewFVVdXeSdavKYsYYSXIHCw90Pg+4Cdirqr7RTSppbuobe3ZtYE/gaJrZS//OcWhHT5JzmWJSiF5VtfkQ4owsi1JzRJLtaJq/HwXsARwM7A48z5kYRleSJ7R3T6AZVyo9mzcD3ltVGw09mCSNuHZA86fTFDeuBE6oqoum/y6NgiQrADcDq1XVnV3n0ey15529bqKZOfGmLvJIc1mSnwywW9kQYfQkeckg+1XVYcs6yyizKDWHJHkk8CpgE5qBQz9dVad3m0rTSTLRvbJYuCBVNJ9+vH15f5OSJM09Sf4AbF9VV3adRZIkdceilDQCkvyuqrboOockScOQZG/gRcC7aD5I+/sYmFX1145iaRaS7AzsA2wIXAx8oaqO7TaVNDclWR/Yrqq+Nsm25wM/raorhp9Ms5FkI2A34P7AX4D/spW3RamxlmTLqjq1vb/1VPtV1a+Hl0qSJGl6PS2FYeEJWqqq5nUQSbOQZD/gA8DngfOBBwL7AQdU1ee6zCbNRUn+E7i6qt43ybZ/B+5dVW8cfjINKslOwDeB3wAXAg8AtgL+uap+0F2y7lmUGmNJbqyq1dr7U82y58ndmEiyI/BUmvFR/t6Vr6r27iyUJEnLQDsm2KT81Hj0JTmTZlDzX/Ws2xo4rKoe2l0yaW5KchZNS6nLJ9m2HvDzqnrw8JNpUEn+D/hAVR3Vs+5FNMX8h3eXrHsWpcZYkhWq6u72/pSFp6q6a3iptDiSvI7mE8fvAc8Gvgs8A/hGVe3ZZTZJkqReSa4D1p44D23XzaOZUXGt7pJJc1OS66pqzWm2X19Vawwzk2YnyY3AGn3vmysA1080NFlerdB1AC2+noLUfOAbwIpVdVf/rduUGtCrgWdW1fOBW9uvLwTu6DaWJI2uJDsnOS7JGe3XnbvOpMEl2THJB5N8McmXJm5d59JAzgJe3LfuRcA5HWSRlge3J7nPZBva9V4zjL4Tge371m0H/HToSUbM/K4DaMlV1Z1JtgGcVnl8bVBVJ7b3J5ovfh84DHhZJ4kkaYT1jWnzdZoxbT6f5N6OaTP6pmsh3GUuDeytwHFJ9gUuoJn5eUvgmZ2mkuauk4HXAPtPsu1fgZ8PN44GkaT3eJ0HfDPJt1gwptTzgC8OP9losfveHNEOfndBVX2q6yyavSTnA0+oqsuTnA7sC1wF/G9Vrd1tOkkaPY5pM96SnAvsW1UnJrm2qtZK8izgX6rKD2PGQJJNgF1ZMPvef1XVhZ2GkuaoJFvRFJ6OBP4LuAS4H00Lxd2Bbavqt90l1GSS/GSA3aqqdljmYUaYRak5IsnxwFNoPq26kIWnVvZTqxGX5H3AH6rqqCSvBT5I0/LtiKr6127TSdLocUyb8dY3Wcs1VbV2kgBXVtW6HceTpJHTTor0aeBBND0rQtP65lVV9aMus0lLwu57c8ev25vGUFW9vef+J5KcCqwGHN9dKkkaaRNj2hzes84xbcbHFUnWb2eS+kuSx9G0EHa80zGR5IXAXsD9gb8Ah1bVV7tNJc1dVfVDYPMkm9HM1n1lVZ3bcSxpidlSSpIkjZ0k2wHHAafSN6ZNVS33g4aOOlsIj7ckbwXeABzMgrFR9gU+VlX/0V0ySRodSU6rqse0989lwdjBC6mqzYcabMRYlBpzSQ6uqv16lreuKltMjYEkBw+yX+/xlSQt4Jg2c0eSJwCrA8eXJ6cjL8mfgef1jmGT5DHAt6tqw+6SSdLoSLJbVR3V3n/JVPtV1WHDSzV6LEqNuSQ3VNXqPcvXODD2eEjy5UH2q6q9lnUWSZKGJcmDgEcCv6+qC7rOo9lLchXNzMF39qybD1zmmGCSpNmwKDXmegcKbZevdYBXSdJclWTPmfapqsNn2kfdSPIvwNHAPOB2mtn2vt9tKs1WO+vzpVX14Z51bwLuU1Vv7C6ZJI2WtmCfqrqjZ91LgS2An1XVN7rKNiosSo05W0rNHe2sUY8DNqyqo5Pck2aK0L91HE2SRkY7JsNkimbg19Wrat4QI2kWkvyWZjrzzwCvBp5TVdt2m0qzleRHwJOBvwIXARsD96GZsr53BuindxJQkkZEkmNpuqYf3C4fALwDOB14OPDqqvpihxE7Z1FqzCW5FXhPz6oDgAN796mq9w81lGYtyQOB79Kc0M2vqlWTPA/Ypape3G06SRptSdamOcHbD/hqVe3dcSRNIcm1wDpVdXeSFYGLq2qDrnNpdpK8c5D9qurdyzqLJI2yJBcBj6+qv7bLlwNvrqrDk+wM7F9VW3YasmMWpcZckhOZYhT/VlXVDkOKo8WU5PvAr4D3AldX1VpJ1qQZb2PjbtNJ0mhqixqvA/YHfg28papO7zaVpmMLb0nS8qT3/16ShwKnAWtW1a1tT5krqmqdTkN2bH7XAbRkqmr7rjNoqdgaeG77yXEBVNV1bWFKktQnya7AB4Abgd2q6gcdR9JgVkqyf8/yKn3LtvAeYY6NIkmzdnOSVavqJmAr4IyqurXdFqzJsELXASQBcAOwUAEqyX2By7uJI0mjKcm2SU4BPkLTunQLC1Jj5RRgx57br/qWn9ZdNA3gaODvswK3Y6McDGwLfCXJy7oKJkkj6ufAe5M8BHg50HvO8mDg0k5SjRC770kjIMlHgM2BV9EMercZ8FngrKp6R5fZJGmUJLkbuAo4BLh5sn1saSMtG46NIkmzk2QT4Ps0BagzgO2r6pp22/uB9apqnw4jds6ilDQCktwD+CKwa7uqgKOAfXuad0rScs+xFKXuODaKJC2eJGtPFKN61q0J3F5Vt3QUayRYlJJGSJJ1gE2Ai6rqyq7zSJIkTUhyKbBZVd2UZA/gdVW1VbttPs1kLWt0GlKSNFYcU0oaIVV1dVX9ZqIglWTPrjNJkiS1HBtFkrRUWZSSOpZk0yT/kuQRPeuek+QM4D87jCZJktTrrcBOwJnA6ix8nrI7cFIXoSRJ48vue1KHkuxCM3bUfJoxUvYBdgCeRXOi9/GqurG7hJIkSQtzbBRJ0tJiUUrqUJLTgENpZpF6FfAemtkZ9q2qazuMJkmSJEnSMmVRSupQkmuBdarq7iQrAbe0y9d3HE2SJEmSpGXKMaWkbs2rqrsBqup24AYLUpIkSZKk5cH8rgNIy7mVkuzfs7xy3zJV9f4hZ5IkSZIkaZmz+57UoSQn0gxwPpWqqh2GFEeSJEmSpKGxKCVJkiRJkqShc0wpSZIkSZIkDZ1FKUmSJEmSJA2dRSlJkiRJkiQNnUUpSZJGTJJ3JTmv6xzLoyQPSVJJtuoww2VJ3tTVz9f0kuzUPkfW7TqLJEnjzqKUJEk9khya5Edd55hKku3bC+Lpbod2nXMqSZ6X5EdJrk1yS5Izk3wsyYZL+eccmeQHi/Gt5wL3AX63hD//FX3H5LIk/53koQN8+yOBzyzJz+9CGnsnOTnJDUluTPL7tsg6dgWcJPPbY7dr36Yf0zxHrl6GP3unzPw6/9wSPP517WO8aJJtx7XbDupZt3qSDyc5P8mtSa5K8sskL1vcDJIkgUUpSZLGzS9oLognbh8FLuxb97quwk0nyfuBY4BTgB2AhwCvBFYD/r3DaH9XVXdV1WVVdedSeLhbaI7HfYGdgQ2B45Pca7Kdk6zSZriyqm5ZCj9/Vtqi0sqL+73AEcDHgW8BjwceAbyFpsg2Z4oXVXV7+xxZllNYTxS+Jm6fAs7uW/eWJfwZfwb26V3RFod3AC7p2/cw4NnAq2letzsCXwLWXsIMkqTlnEUpSZJmIckaSb7YthS4tW0V8vi+fTZLcmxPa6DTkjyl3bZW24rnz0n+luScJG9OMtD/5J4L4suq6jLgJuCu3nVVdX37s+6f5L+SXNO2jDghySN6ct673X5xm+XsJK9vCwwT+3w1yXeTvDHJJW3rl8+0rUj+Lclf2t/z00nmT/N3eyLwNuBNVXVAVZ1WVX+uqp9W1T7AAYuRaf8klya5OcnRSdZst38Q2B34x55WJbu2296U5PT2ey5N8pUkG/Q89kLd93qWd05yfHs8z0vywsEOV11WVZdW1cnAm2kKUxOPfVmSdyb5QpJrge/0rP979712+R3tfje0ufdLco8khyS5vj0O+/X9zWf6XSda4+yU5BTgVuAF7d/9n/se61Htvo+c4nfdrf2bv7iqPlxVf6iqi6rq+KraGTi457FekeTcJLcnuSDJG/p+1mVJDkjy2fZ3uzTJB/qeA6e0z7kDk1yR5Or2b7FK32PtleQPaV6r57bPmXk921dO8r4kFya5Lc3r8l3t5r+0X/+r/d1v7fu7rdvzONu1mW5NcmWSz6Wn+NjznH1t+9y+PsnXk0xa1JnkdX4zcGff6/yG9rEfm+Qn7XG7Ns37yzpTHKdeRwBPSrJpz7q9gROAy3qyzweeBRxYVcdV1YXt6/eQqvrwAD9HkqQpWZSSJGl2vgw8BdgV2BI4n6b1y/oASe4DnAysCjyTprXIu3u+f2Xg/4DnAQ8D3gO8E9hraYZMsirwU+AOmpYPjwPOAn7Sc8F6D+BU4Lltlg+0t936Hu5JNK0jngq8BNiXpoDyKJoWEy+haXGxxzSR9gCuAz492caqunaWmZ4MPLb9+c8BtgY+3247EDgW+AkLWpV8q912N/B6muOyC7AZzcX5TD7YPv6jgO8Bh2f2XQ7/1n5dsWfdG2meQ1vTtEKZyuuB39P8zl8APgt8AziD5nn4eeCzSR7U8z2D/q4foXmOPgT4EU1rtn369tkXOKWq/m+KfHsAZ1TVf0+2ceL4JnkB8Emalj+PoPm7vj/J3n3f8gaarpRb0bSieyvw/L59Xkzzt3wS8FLgRcBrJzYmeVX7+O8GHgq8BngFbQG09RWa195b2n1eCFzabntM+/UVNM+hjSf73ZJsBPyA5lg8ts31TJpj1OtJNMdqJ5rn9xNpnquLrS3EngBcQ/Mc+qc2w38N8O2XAd+nbcWWpjC+N83z6+/aVoNXA89JssaS5JUkaRFV5c2bN2/evHlrb8ChwI+m2LYZUMA/9qxbEbgYeG+7fCDNRe09Z/EzPw78sGf5XcB5A37vpPvSdIs7D1ihZ11ouvq9eprH+zzwnZ7lr9K0GJnfs+5/2t9xxZ513wOOnOZxfwz8ajGPyWSZrgNW7Vn3XJoizEbt8pHADwZ47Me3x3Sddvkh7fJWfcuv6vmeVWiKfbtP87ivAG7qWV4fOB64Fli7XXcZ8N1JvvcymhZlvctf7VmeT9Oq6es96+YBNwD7zOJ33ald3qVvv22BO4H79/y+1wB7T/PYFwBHD/D3/g3w5b51BwHn9v2+X+vb5yTgkJ7lU4Bf9+1z5MTrqH2uXwbs2bfPXsDV7f1HtL//M6fIOr/dvmvf+om/27rt8kdo7PSTfgAABshJREFUXmvzevZ5Xvt8nPgbfpWmS1zva+bA3t97hr/bB2mKfv3r30RTMLpnz7pt2nxbTvN419EUQZ/V5prX/l5/bX/v3wAH9ez/9HbbncBpwOfoeR/05s2bN2/eFvdmSylJkgY3MUj1SRMrquoO4Fc0rXqgaaXwi5piTKAkK6Tprndami6AN9EUMCZthbEEtgIeANyQ5Kb259xI031sszbLvCRvS/K7nix7TZLlD7XwGEuXAWe2v3vvuvWmyZNpti3YafBMp1fVTT3LJ7c/4yEzPP5T0nRjvDjJjTQtg5jk8fudNnGnqm6lKdKsP8P33Kv9299M8/e5P00B6JqefX49w2NM+H3Pz59oudK77i7gSnqOwSx+14UyVNVJNK3qJlrv7UJTqDh6mnwDHV+a19BJfetOAjbNwuNZnda3zyUs+veebp/7t/c/N/H8b59LnwHWTrIWzWu1aIqsS+JhwC/bYzDhJJq/Se/A9mf0vWYm+50W52f/tu/95tfA7Sx4T5rOD2iKZ8+gaQ13aE0ynlpVnUDzvHkKTSusjYHjkhy+ZPElScs7i1KSJA3XG4D/R9N9aUdgC5ruMist5Z+zAs0Mclv03R7Mgi5Db6PptvSxniyHT5Lljr7lmmLddOcVZwObZ5pxp2aZqd9EUWTKwaeTPBA4DjiHppvWVizoEjbT48/294VmoPMtaLr8rVZVD6+q/gLIoAOaz+oYzPJ3nSzDwcDe7ThO+wBHVdXN0+Q7mxmKID1jQg0yQPggf+/p9pn4+goWfv4/kqYoe8Mssgxiaf1Oy+pnT/6NTSHtUJrukc8GvjjNvndU1c+r6kNV9Qya7pB7JHn04v58SZIsSkmSNLgz269PmFjRFlm2Bv7Qrvot8Pgk95jiMbYDjquqL1YzWPB5tC2XlrJT28e9pqrO67td2ZPl21V12DLOAk3XqjVpuhUuom25MptMj8zCs9hNdE07q12+naZLUq9taLpbvr6qflFVZwMbsOxU+/c+v69V1zAs6e96BE0rnlfSHJNDZtj/SOARSZ4z2cYka1VVAX+kGUup1xOB86vqtlnkm8nFwBXAZpM8/89rizG/pTkXfsoUj3FXe+t/HvU7E9gmC09W8ESa5+Mfl+i3mNmZwGP63m/+gabw+IfJv2URX6TJe1JVnT+Lnz3xWpuuhaQkSdOyKCVJ0qJWTbJF3+3BbYHkG8Cn265RD6Np5bQmCwbw/gzNBeGxSbZJsmmSf8r/b+/eQewowziMP38RSW9ARDBaeAsW2qhgBIWIIDZeCrVUQdBiTSGCwURQggaMFxBcEmIKLzEriAoWUQsRIhi8FAqKIImKkEYM9r4W73fYlbhsFs/u6ub5wRbLzJz5Zs4O7Ly8lzF9j84ouXEcf2mSp+km5NN2gH4pf2+c66Ik149JY5PzfQ9sTXJDksuS7KazSaZulITtBp5Psmes5cJx7lnms7dOd01nA68muXLc2xeBuar6eWz/Edicnp63Mck5dNbQWcC2JBcnuRN4fCWu9z/gX11rdWPyOTpj7auq+mKJQ16ny/sOJXkiyTVJNiXZmuQQMJkM+CydXfNwekrlA3Q20zPLu7wl1/8nsAN4ND058vIkm5PcnWTX2Ocb4B1gX5K7xn26LmOK4QiiHQNuSnJ+Fp9o9xJdFvtykiuS3Ez/Pb5WVb8scsy07KO/5wPjWdhCB5k+rKovT+cDquoYsJEeGHCKUVJ7JMn96Ul/m5LcAuwBTgCfTeNCJElnJoNSkiSd6lq6X83Cn0k/nfuAT4G36UyLS+iGvycAqupX5htFH6Yn7e1gvsTmKXoq3rv0y9y59EvtVI3MnC10cOIgHex5g+4FMxn3vpPuh/UB3ZNpA93AeEVU1WN0KdlVdGP07+gysT+AXctc0yf0vf14fNZR4MEF218Z2z+ney3dUVVH6fLJGTrDZGb8vu5M6Vr30gHWpbKkJgGcyfS7W+nv5VvgOXoq3d6x39xYyyNj+3Zge1XtX+ballRVs8xP5fsaOAJsA44v2O1eukfSC/Qz8hZ/zyiboZ+j43QPqH86z090T6arx3nepHs1PTS1i1lEVf1Ol7meRz8D74813LPMz/ltsT54dM+pj+gyzsP0fZqlm6FvWYMsQEnSOpL+H0KSJOn/IclBevLebWu9lvUsye10Gd8FVXVyrdcjSZLWn6WajUqSJOkMkmQDnS20E9hvQEqSJK0Uy/ckSZK00JPAD8BJuvRUkiRpRVi+J0mSJEmSpFVnppQkSZIkSZJWnUEpSZIkSZIkrTqDUpIkSZIkSVp1BqUkSZIkSZK06gxKSZIkSZIkadX9BWYtq97zo1oQAAAAAElFTkSuQmCC">
            <a:extLst>
              <a:ext uri="{FF2B5EF4-FFF2-40B4-BE49-F238E27FC236}">
                <a16:creationId xmlns:a16="http://schemas.microsoft.com/office/drawing/2014/main" id="{23E3C875-DA1F-4982-A334-2D91E52ECC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861B1F-820E-4882-ADDC-091F6CD06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5" y="765110"/>
            <a:ext cx="10790834" cy="6038160"/>
          </a:xfrm>
        </p:spPr>
      </p:pic>
    </p:spTree>
    <p:extLst>
      <p:ext uri="{BB962C8B-B14F-4D97-AF65-F5344CB8AC3E}">
        <p14:creationId xmlns:p14="http://schemas.microsoft.com/office/powerpoint/2010/main" val="2390257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C231C-50EF-41FB-9184-0F5EC5AF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7800" cy="1325563"/>
          </a:xfrm>
        </p:spPr>
        <p:txBody>
          <a:bodyPr/>
          <a:lstStyle/>
          <a:p>
            <a:r>
              <a:rPr lang="en-US" dirty="0"/>
              <a:t>Donations</a:t>
            </a:r>
          </a:p>
        </p:txBody>
      </p:sp>
      <p:sp>
        <p:nvSpPr>
          <p:cNvPr id="12" name="AutoShape 2" descr="data:image/png;base64,iVBORw0KGgoAAAANSUhEUgAABKUAAAL8CAYAAAAx7AZOAAAABHNCSVQICAgIfAhkiAAAAAlwSFlzAAALEgAACxIB0t1+/AAAADl0RVh0U29mdHdhcmUAbWF0cGxvdGxpYiB2ZXJzaW9uIDIuMi4yLCBodHRwOi8vbWF0cGxvdGxpYi5vcmcvhp/UCwAAIABJREFUeJzs3Xm4pFV9J/DvD1pEVFBw2jVREgbULIigwUw0jJiRkGhGjLiEoGaiEhOXuGRiYow6Ex3BNQYEGUeDGzoiOiYKLiGiRtxQEA1NAIOgIQ0oNJtAw5k/3vdKUd7uvtVdfW7T/fk8Tz2365x3+VXVW1fvl3POW621AAAAAEBP2y13AQAAAABse4RSAAAAAHQnlAIAAACgO6EUAAAAAN0JpQAAAADoTigFAAAAQHdCKQC6q6pnVFWrqj2Wu5YFVXXAWNMB6+h/wNi/occ/9q1801TV7lX1tqq6oKp+VFVXV9WXqupPq+qum+mc96iqV1bVL27CMS6tqmPnWNOlE5/hzVX13ar6QFX9xyXuf2JVnTuverYEy3FtLIeq2m+8Hneeat9xvB7+tGMtk9fhuh4/msN53jwe6wdVdcdF+l84cb57TLTvVFUvq6pzquqaqrqyqr5dVe+oqp/a1LoA2PasWO4CAOB24t+SPGKq7YtJ3pXkuIm2Nb0K2lRVdWCSk5NckuQNSb6d5I5JfjnJC5PskuRlm+HU90jyl0nOT3L2Rh7j4CQ/nFtFg/+X5LVJtk/yoCSvSnJ6Vf1ca+0HG9j35UnuPOd6ls0yXhvLYb8M1+P/zm2/vzdk+M5/t2MtByfZYeL5/05yXZLnT7TdMqdz3ZRkpyS/meSkqb7Dk1yd5MfhY1VVko8leWiS1yX5apIdkzw4yZOT/EySi+dUGwDbCKEUACxBa+2GJGdMtg1/o+V7rbUzFt1pC1ZVK5P83yRfT3JQa+36ie5Tq+oNSR62LMUtQWvtzM1w2MsmPssvVNXFSU5J8pQkxyy2Q1XdsbV2Q2vt/M1Qz0ZZqGkT9r9dXxvz0lprmfrOdzjnba7rqromyTWb6XfMjRmu79/NRChVVT+XZJ8MgfszJrbfJ8mjkzyjtfa3E+1/l+TIqjIDA4CZ+R8PALZYVXVYVZ01Th26vKreXVX3XmS7Z1XVmVV1fVX9sKo+W1W/PNH/qrH/qvE4/1BV+3eo/8lV9eWqum6s68Squu/UNoeP9V42To/6WlU9bWqbhWlEfzFOnbq4qq6tqo9W1a5Vde+q+nBVramqi6rqj5dQ3hFJ7p7kD6dChyRJa21Na+0zEzW8tqq+MZ7jsqr6dFXtN1XnQWOdj6uq94zv91VV9bdVdbdxmwcm+edxl3dPTBF6yth/cFWdMk5juraqvllVz5/+g7empu9V1RHjcfatqg+O7+X3quoNVTU58mQWXxl/7jF1jkdU1clVdVWSz459t5m+V1UPHLf9vao6qqpWj+/dO8fP84Hje3hNVf3Lwuuf2v+9VfWv43V9QVW9tX5yitmJVXV+VT2qqs6oquuTvHo89henX9BEXU9fz+ue9dq431jrFeN39RtV9eSp8y7p85mo75njNXfp+N35SE1992vw3PEa+dH4Hh9XVbtMbXeHqnp5VZ1bVTeM1+/fV9XPVtURSd42bnrxxPV4r1rH9L3x+v5y3fr75qSq+tmpbc4YP4NfH9+P68Y6f2M97/vMquqQqvrq+Pp/OL6395/hECckObiqdptoe3qGEYxnTW276/jz0sUO1Fqb1wguALYhQikAtkhV9ewk784QYByS5E+TPDbJZ6vqLhPbvT7J25OcmeTQJIclOT3JT08c7r5J3pTkv2b4L/+rM0zL2ug1jZZQ/wuTvD/DaJMnJnlukn2TnFZVO01sunuSE5M8LcPrPDVDWPOMRQ77+0n2T/KcJH+c5DEZRjN8NMmXx/0/k+SNVfXoDZT4mCTfaa2ds8SXdK8kRyV5fJLfS3JVks/XEDJNOybDlKNDM0yL+u3xNSbJv2YYeZQkr8wwPeoRST41tv1MhtEbz0jyuCTvTfK/krxiiXW+L8k5SZ6QYerTi5K8eIn7Ttt9/HnlVPsHcut1uaG6/jJDwHNYkv+RYVTKMRlGpnx4PMaqJO+t265fdd8kFyZ5QZKDkrwmyW9kmGI47R4ZvisnJPn1JB8az7H/Itf4czJMe/zgempe8rUxhmSfS3Jgkj/J8L6fl+TEdQRfS/18/jLJfTJcBy9J8qsZrvVJb0ry5iQfz3BdvizJbyX5uxpDzKqqDO/zK5J8ZNzu2Rmmjt5r7DtyPN7jc+v1eMU6Xu9vZfi+XZ7h+n5ehu/152sYYTbpQeOxj8zwO+CKJB+eMTRapzH4OynJ98bjvzDD9MrPV9Wu69t3wicyXN9PHo+5XYbfRScssu3ZSX6U5C1VdWhNrDUFAButtebh4eHh4dH1keEPzZZkj3X0b5/k35OcNtX+K+N+zx+f75Hk5iRvnOHc22eYvr4qyVsm2g8Yj33ADMdqSf7nIu13S3JtkmOm2vdMsjbJEes43nZjbe9O8qWJ9h3Hc52TZLuJ9mPG9pdMtO2QIXR42wZq/870+zvje3iHDAHT6ybaDxrr+cjU9v9tbP9P4/MHjs8P28B5anw//keSf5/quzTJsRPPjxiP+bKp7T6d5OwlvKZLk7xjPN8OSfbOEPStTfLzU+d47SL7n5jk3InnC6/x41PbfXxs/+2JtpVj239fT30rMoRFLcmDps7bkjx2kc/o4iRHT11HVyR587yujQyBUUuy/1T75zOsR1WzfD4T79upU9u9fGzfdeK7dEuSP5na7sBxu4PG5wePz5+9ntewUNv9ptoXvnd/OtF2TpJv5bbfw70y/B56zUTbGRnWpLr/RNv9xuO9aIbv2hlJPr2Ovn/JEMbXRNsvjO/LKzZw3DdnmBaYJH+d5Izx3/9lvObvlSHkaknuMbHfUzKEWG18nJshHNx9qa/Jw8PDw8Nj8mGkFABbor0y/KH+3snG1trnk1yUYdREMvyRvl2GkVLrVFWPqarTquqKDH9w3ZThj9q95lz3gkdmWED4vVW1YuGRYeTLhUkeNVHbg8YpN9+fqO2wddR2arvtFJmF6WKnLjS01m7MECrM9U5YNUzNO33iPbwxyf3XUef0KJyFUVLTC8Uvdp771XAnr+9meC9uyhBIrKxxCuAG/P3U82/mtqPm1uf3xvPdkOQbGaYrPaH95Iihk5d4vGQYiTJpsc9sdYYg8cef2Th17C+qalUNd1u7KbeOJpt+z69rrZ062dBauznJ8UkOq6qFBdifNL6m4zI/j0pyQfvJNY/ek2G01/QdNpf6+Sy2XSa2fWyG0HL6O3Z6hs9v4Tu2ELK8cwmvZb3G0Uc/l+T9k9/D1tqqDFM9f3Vql2+11i6a2O6SDIHOUq/H9dVynwzv7ftaa23iHN/MMKJpupb1OSHJL40j9Q5P8qnW2rqm6J2Yof4nZwjFb8wQXn2zqn5pY14LANs2oRQAW6KFqSf/tkjfpRP9C+ugXLKuA1XVQzOMTrkmw4id/TMs0nxWhpEQm8PCNJ7P59ZgZeHxHzPWPYYsn8owOuSlGUaCPSxDGLdYbdN3m7txPe0bem0XZwiVNqiqHpFhMeMrkjwzt76H567jPP8++aS1dm2GkWP3XWTbyfOsyBBGPCbDne8OGM9z1LjJUj6v6bvk3bDE/ZJhWtbDMtxd7J6ttT1aax9bZLvFrst1Weyzubm1dvUi7ZN1viFDGPeuDFPyHp5bpz1Ov55FA4QMYe2dkjx1fH5EktNba/+8ju0XLPnayPBdXNf3dKF/0lI/n8W2y8S2C9+xS3Lb79eNGe4SuPC7YbcMo+xuWkf9s1jq76UFi92xcZbrcZ61rFNr7asZ7q743AzTKhebuje5/ZrW2gdba3/YWvvFDN/XOyT5q6WeEwAWuPseAFuihT/m7rVI370y3Io8GdZ1SYawY9U6jvXEDCMlDpn8w7Sq7p6fXCtoXhbWo3lahik20xZuO//IDLX/1/EPw4Xa7rCZ6pr06SSvqqqfX2Qk0LTfzhDq/fY4AifJj0eOXLTI9vecfDKO1LlzhrVv1udBSX4xyZNaax+a2P9JG9hvXi6f/BzWo214k0325CTHt9Zeu9CwnjV8Fq2ntXZpVX0kyXOq6owM6w39zhLOPcu18YMMn9u0he/uomszzcHCcQ/IEHhOu2z8eXmSe1bVitba2k0854Z+L22u17oxtVy+SPv6vDtDqHRNhrW3lqy19pmq+kKSB894TgAwUgqALdKqDKNtpu9I9ssZRnB8dmz6dIb1U569nmPtlGG9lx//4T4uAr7JU2jW4/Qk1yf5mdbaVxd5nDdRWzKM8FiobWWGdXA2t2MzjOI5uqruNN1ZVXedWCx9pwzB3uR7eHBuHa0y7dCp5wuf48Ld4BZGvUyfd7H34465daTPNmFcnPtOmXgfRs/ciMMdk2S/JEdnCCpOWsI+s1wbn02yR03diTFDIPu9JBdsRM1L8cncug7UYt+xiya2W5H1v3fruh5vo7X2gwxrSh06fkZJknHa23659ffSZtda+36Gxdqn73L48xmC3VlreXeSjyX5q7bIHRfHY999YiroZPsOGW4KMMsIQgBIYqQUAMvroKqannp0VWvtU1X1iiTHVdV7cuv6NH+VYeTRO5OktXZBVb0pyYuq6q4Z7kx2c4apTue21j6Q4U5uL0zyrqp6Z4a1pP4iGx61s9Faaz8YbyP/hnHtl1OTXD2+hv+c5BPjSKDPZRjlcVxVvTrJzhnuEvbvGRZF3mxaa6vHEUgfSfLVqjo6wwLOd0zyS0n+IMnfJvmHDO/hEUneMX4eD0ry51n3H6H7VtVxGe5s9qAMn9sprbUvjP2XZBgt9jtVtSrDnfouyLAWzveTHLlw97QMd2a7MduQ1lqrqk8m+f2qOjfDgvKHZphWOOux/rGqvp1hjaWjWms3LGGfWa6N45P8UZKPVtXLM0wde3qGUYBPn1zvaJ5aa9+uqjcnefsYxHwuQ7j00xnWkXpra+2fMly7f5fkb6pq9yT/mGH63AFJPjRu8+3xsM+rqvdlCGC/sY5TvzzDmmIfHa/xu2VYiP+yJG+Z9+vcgD9P8oGqOinDIv33SPI/M/xuO3qWA7XWvpfh7qTrs2+S/1tVJyQ5LcNorftmuB4eMNYDADMRSgGwnN66SNu3Mtzt7O1VdV2GtZY+mmFayccz3G3rmoWNW2svqarzM6yH8vQMIc/ZGUZIpLV2alU9P8Ot55+YYaTD4Rn+uNxsWmt/XVUXjec9PMPd0L6XYQTDN8dtvl9VT8xwy/iTMoQ1b8wwGuyFm7O+8fyfqaq9M7zHL8nwB+aNGf5If1OSt43bfbSqXpLk+RlGPZ09/nzdOg793AwjOD6YYTHqk5K8YOK8N1XV72f4Y/4zGf7/yFNbaydW1W9luC7em2E61NvHnzP9kb0VOCLJ32R4j2/JMIrl8CRfWN9O6/ChDEHsem8IMGmGa2NNVT0ywzX8+iR3SfLPSZ4yhsKbTWvtRVV1ToZQ5AUZAunvZrimvjNu08bv2Msy3EDgJRmm7X4p49pnrbUvVdVrMoym+sMMMwnunUWm947fhd/K8H6elORH4/n+ZFywvpvW2geram2SP8sQAF+fYY26PxlHdc3b2Rm+mwdm+P7vmiFc/lqS32ytTS9ODwAbVJvpP2ABANuYqjoow93mHjneKZEtQFV9NckPW2u/tty1AABMMlIKAGArU1U7Jtknw/pk+yZ57PJWBADwk4RSAABbnwck+acM6/68srX2yeUtBwDgJ5m+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/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/QfXlUXVNV1VfWlqtp3av/9qurLY/8FVXVYz/oBAAAAmI/eI6XeneQhrbWdkzwgyXeTnJgkVfUrSd6W5A+S3D3JSUk+XlU7j/27JPnE2H73JEckObaqHtH5NQAAAACwibqGUq21c1trV41PK8ktSfYanz8ryYdba59srd2Q5KgkNyR5wth/SJLrkxzZWruhtfapJCcnefYsNVTVblW1Z1XtuXbt2k18RQAAAABsjO5rSlXV06rqqiTXJHlBkleOXXsn+drCdq21luTrY/tC/5lj+4IzJ/qX6nlJViVZtXr16pnrBwAAAGDTdQ+lWmvva63tkuTeGQKpb45dd01y1dTmVybZeYn9S/XWDKOz9lq5cuWMuwIAAAAwD8t2973W2qVJjk/yd1W1a5Krk+wytdndkqwZ/72h/qWe94rW2nmttfNWrFgxe+EAAAAAbLJlC6VGK5LcOcl9kpyV5KELHVVVSR4ytmf8uc/U/vtM9AMAAABwO9EtlKqq7arqj6pq5fj8fkmOTvKvSc7NMGrqkKo6sKp2SPLiJDtmWMw848+dquqlVbVDVR2YYfHzt/d6DQAAAADMR++RUgcnOaeqrk3ypSTXJXlMa21ta+3zSZ6bIZy6KsmhSQ5ura1JktbaleP+Txr7j09yRGvti51fAwAAAACbqNuiSq21WzKESuvb5oQkJ6yn/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/zOq6paqumbi8f6pY+xXVV+uquuq6oKqOqxX/QAAAADMT8+RUjcnOSzJbkn2TnK/JO+c2ubC1tpdJh5PXeioql2SfCLJSUnunuSIJMdW1SO6VA8AAADA3HQLpVprf9Za+3pr7abW2mVJ/ibJATMc4pAk1yc5srV2Q2vtU0lOTvLsWeqoqt2qas+q2nPt2rWz7AoAAADAnCznmlIHJjl7qu2nqurSqrq4qk6sqt0n+vZOcmZrrU20nTm2z+J5SVYlWbV69eqZiwYAAABg0y1LKFVVT0zyrCQvmGg+PckvJLlPkocl+VGST1XVncf+uya5aupQVybZecbTvzXJXkn2Wrly5Yy7AgAAADAP3UOpqnpSkuOTPL61duZCe2vtwtbaea21W1prl2YIre6TZP9xk6uT7DJ1uLslWTPL+VtrV4znOW/FihUb/ToAAAAA2HhdQ6mqemaS45I8rrV22gY2b+OjxudnJdlnapt9xnYAAAAAbke6hVJV9fwkr0/y2NbaFxbp/42qul8Ndk1ydJLLk5wxbnJykp2q6qVVtUNVHZhh8fO3d3oJAAAAAMxJz5FSb8mw/tNpVXXNwmOi/4AkX05yTZJvJdktya+11q5JktbalUkOTvKkDGtLHZ/kiNbaF/u9BAAAAADmoduiSq212kD/S5O8dAPbfCXJw+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/9F1TVYb3qBwAAAGB+eo6UujnJYUl2S7J3kvsleedCZ1X9SpK3JfmDJHdPclKSj1fVzmP/Lkk+MbbfPckRSY6tqkd0fA0AAAAAzEG3UKq19metta+31m5qrV2W5G+SHDCxybOSfLi19snW2g1JjkpyQ5InjP2HJLk+yZGttRtaa59KcnKSZ89SR1XtVlV7VtWea9eu3cRXBQAAAMDGWM41pQ5McvbE872TfG3hSWutJfn62L7Qf+bYvuDMif6lel6SVUlWrV69etaaAQAAAJiDZQmlquqJGUZGvWCi+a5Jrpra9MokOy+xf6nemmSvJHutXLlyxl0BAAAAmIfuoVRVPSnJ8Uke31o7c6Lr6iS7TG1+tyRrlti/JK21K1pr57XWzluxYsUsuwIAAAAwJ11Dqap6ZpLjkjyutXbaVPdZSR46sW0lecjYvtC/z9Q++0z0AwAAAHA70S2UqqrnJ3l9kse21r6wyCbHJzmkqg6sqh2SvDjJjhkWM8/4c6eqemlV7VBVB2ZY/PztHcoHAAAAYI56zl97S5K1SU4bBkENWmt3GX9+vqqemyGcuneSbyY5uLW2Zuy/sqoOTnJ0klcn+bckR7TWvtjxNQAAAAAwB91CqdZaLWGbE5KcsJ7+ryR5+DzrAgAAAKC/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+3LAAAAAC2ZrOMlKp1tO+Q5KY51AIAAADANmLFhjaoqsPHf7Ykh1bVmonu7ZP8apLzN0NtAAAAAGylNhhKJXnHxL/fNNV3Y5ILk/zx3CoCAAAAYKu3wVCqtXaHJKmq7yR5WGvt8s1eFQAAAABbtaWMlEqStNZ235yFAAAAALDtWHIolSRVtXuSA5LcM1OLpLfWXjO/sgAAAADYmi05lKqq30nyzgx32rssw8LnC1oSoRQAAAAASzLLSKlXJXlzkj9rra3dTPUAAAAAsA3YbsOb/Ni9kxwfx6X0AAAgAElEQVQrkAIAAABgU80SSp2W5CGbqxAAAAAAth2zTN87IcmRVfVTSb6RYW2pH2ut/dM8CwMAAABg6zVLKHXi+PNNi/S1JNtvejkAAAAAbAtmCaV232xVAAAAALBNWXIo1Vq7aHMWAgAAAMC2Y8mhVFU9bX39rbX3bXo5AAAAAGwLZpm+9551tLfxp1AKAAAAgCXZbqkbtta2m3wk2SHJ/km+kORXNleBAAAAAGx9lhxKTWutrW2tfTnJnyc5en4lAQAAALC12+hQasLqJHvN4TgAAAAAbCNmWej8PtNNSe6T5JVJvj3HmgAAAADYys2y0PkluXVR8wWV5KIkh86tIgAAAAC2erOEUv956vktGabund9au3l+JQEAAACwtVtyKNVa++zmLAQAAACAbccsI6VSVf8hyR8lefDYdE6SY1prl827MAAAAAC2Xku++15V7Z/k/CTPnGj+vST/UlUPn3dhAAAAAGy9Zhkp9fokH0ny31pra5OkqrZP8o4kb0jyyPmXBwAAAMDWaJZQat8kz1oIpJKktXZzVR2Z5KtzrwwAAACArdaSp+8luSbJvRZpX5nk2vmUAwAAAMC2YJZQ6v8lOb6qHlNVdxofByY5NsO0PgAAAABYklmm7/1xkncl+WSSNtF+cpIXz7EmAAAAALZySw6lWmtrkhxSVXskedDY/O3W2gWbpTIAAAAAtlpLDqWq6v8kOae19sYk50+0vyjJg1trv78Z6gMAAABgKzTLmlIHJfnMIu2nJfn1+ZQDAAAAwLZgllBq1wx34Ju2Jslu8ykHAAAAgG3BLKHUhUkevUj7o5NcNJ9yAAAAANgWzHL3vWOTvL6qdkry6bHtwCSvTvKqeRcGAAAAwNZrlrvv/XVVrUzy2iRvHJtvTPLG1tqbNkdxAAAAAGydZhkpldbay6vqtUkePDZ9u7V27fzLAgAAAGBrNlMolSRjCPWVzVALAAAAANuIWRY632RV9ZSq+lxVramqtVN9B1RVq6prJh7/NLXNHlX16aq6tqouqaoX96wfAAAAgPmYeaTUJvphkmOS3CnJ2xfpv7m1dpfFdqyq7ZN8LMMi649P8sAkp1TVJa21D2ymegEAAADYDLqOlGqtndpae3+SCzdi90cluX+Sl7XWrmutnZnkuCRHzHKQqtqtqvasqj3Xrl274R0AAAAAmLuuodQSbF9VF1fVpVX191W190Tf3knOa61dM9F25tg+i+clWZVk1erVqzexXAAAAAA2xpYUSp2b5CFJds8wNe/sJP9QVfcZ+++a5Kqpfa5MsvOM53lrkr2S7LVy5cqNrxYAAACAjbbFhFKttUtba2e11ta21q5srb0syQ+S/Pq4ydVJdpna7W5J1sx4nitaa+e11s5bsaL3kloAAAAAJFtQKLUOtySp8d9nJdmzqu480b/P2A4AAADA7UjXUKqqtq+qHZPsMD7fcXxUVT26qvaoqu2q6i5V9cok90xy6rj76UkuSvKaqrpTVT0kyXMyLHYOAAAAwO1I75FSv5vk+gxB0/bjv6/PcFe9vZN8JsM0vQuT7J/k11prFydJa+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+V1VrqmrtIv0HVdW3qur6qjqnqv7LVP8eVfXpqrq2qi6pqhf3qx4AAACAeek9UuqHSY5J8sLpjqr6mSQfTvLaJLuMP0+uqgeM/dsn+ViSf07yH5I8Psl/r6on9ygcAAAAgPnpGkq11k5trb0/yYWLdD89yddaa+9prd3YWntvkjPH9iR5VJL7J3lZa+261tqZSY5LcsQsNVTVblW1Z1XtuXbtTwzWAgAAAKCDLWlNqb2TfG2q7cyxfaH/vNbaNevoX6rnJVmVZNXq1as3pk4AAAAANtGWFErdNclVU21XJtl5if1L9dYkeyXZa+XKlbPWCAAAAMAcbEmh1NUZ1pKadLcka5bYvySttStaa+e11s5bsWLFRhUKAAAAwKbZkkKps5I8dKptn7F9oX/PqrrzOvoBAAAAuJ3oGkpV1fZVtWOSHcbnO46PSnJCkv2q6qlVdYeqemqSfZP87bj76UkuSvKaqrpTVT0kyXMyLHYOAAAAwO1I7/lrv5vknRPPrx9/7t5au6CqDknyhiT/J8Md+p7QWvvXJGmt3VxVj8sQQl2RYT2po1prJ/YqHgAAAID56BpKtdbeleRd6+k/Jckp6+k/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/2fvvsNkqcv0jd8P5xBUMggYAEHBrCgsoqIgiotx3QUVQVAQMKxpjSvyM2JYw4pZwUCSFRF1TQi6igqKroiyiGRBRHIOkt/fH1Xj6dNnQs8JXd1z7s919TVdYXqemeruqXr7GyQNnUUpSZIkSZIkDd38rgNI0nSe+Mkndh1hzjv5NScvs8f+6ZO3W2aPrcZ2P/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+4orrlgqgSVJkiRJkjQ7o1aU+iTwEGBdmtZP2wGH9GxfDbi+73uuA2bTfe+TwIOBB6+33nqLn1SSJEmSJEmLbaSKUlV1alVdXlV3V9UfgH8DdkmycrvLjcAafd+2JnDDLH7G1VV1TlWdM3/+/KUTXJIkSZIkSbMy6lWZu9uvab/+HnjsxMYkAbYAvjHkXJIkzWmfeuN3uo6wXHj1R5/TdQRJkqTOjFRLqSS7Jlmzvb8Z8FHg21V1a7vLIcC/JHlqkpWANwKrAN/sJLAkSZIkSZIWy0gVpYBXABckuRk4ATgF2GtiY1WdBLyKpjh1PfAC4JlVNXD3PUmSJEmSJHVvpLrvVdX2A+xzOHD4sk8jSZIkSZKkZWWkilKSJElacu978S5dR5jz3n7k17uOIEnS2Bu17nuSJEmSJElaDliUkiRJkiRJ0tDZfU+SJEkaEX9834+7jrBceOjbd+g6giQJW0pJkiRJkiSpAxalJEmSJEmSNHQWpSRJkiRJkjR0FqUkSZIkSZI0dBalJEmSJEmSNHQWpSRJkiRJkjR0FqUkSZIkSZI0dBalJEmSJEmSNHQWpSRJkiRJkjR0FqUkSZIkSZI0dBalJEmSJEmSNHQWpSRJkiRJkjR0FqUkSZIkSZI0dBalJEmSJEmSNHTzuw4gSZIkSXPBu971rq4jzHn+jaW5xZZSkiRJkiRJGjqLUpIkSZIkSRo6i1KSJEmSJEkaOotSkiRJkiRJGjqLUpIkSZIkSRo6i1KSJEmSJEkaOotSkiRJkiRJGjqLUpIkSZIkSRo6i1KSJEmSJEkaOotSkiRJkiRJGjqLUpIkSZIkSRo6i1KSJEmSJEkaOotSkiRJkiRJGjqLUpIkSZIkSRo6i1KSJEmSJEkauvldB5AkSZIkqWtfO2brriPMeS94/q+7jqARY0spSZIkSZIkDZ1FKUmSJEmSJA2dRSlJkiRJkiQNnUUpSZIkSZIkDZ1FKUmSJEmSJA2dRSlJkiRJkiQNnUUpSZIkSZIkDZ1FKUmSJEmSJA2dRSlJkiRJkiQNnUUpSZIkSZIkDZ1FKUmSJEmSJA2dRSlJkiRJkiQN3fyuA0iSJEmSJC2uR3/9+K4jLBd+v8s/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/AY8D7t+uO6K7OJIkSZIkSZqtcSxK7Qf8R1VdUFXXA28BdkrygEG+Ock6STZPsvmdd965DGNKkiRJkiRpKqmqrjMMLMkawHXAY6rqdz3rrwf2qKpvD/AY7wLe2S7eAvxxGUTt2jxgfeBy4K6Os2j2PH7jzeM3vjx2483jN748duPN4zfePH7jy2M33paH43dVVe00007jVpTaEPgzsGlV/aln/UXA26vqyAEeYx1gnXbx6qq6epmE7VCSzYGzgQdX1Tld59HsePzGm8dvfHnsxpvHb3x57Mabx2+8efzGl8duvHn8FpjfdYBZurH9ukbf+jWBGwZ5gLYINecKUZIkSZIkSeNkrMaUqqrraFpKPXZiXZJNgdWB07vKJUmSJEmSpNkZq6JU62DgrUk2SbI68B/A8VV1YbexRsrVwLuxRdi48viNN4/f+PLYjTeP3/jy2I03j9948/iNL4/dePP4tcZqTCmAJPNoClEvBVYGfgjsV1VXdZlLkiRJkiRJgxu7opQkSZIkSZLG3zh235MkSZIkSdKYsyglSZIkSZKkobMoJUmSJEmSpKGzKCVJkiRJkqShsyglSZIkSZKkobMoJUmSJEmSpKGzKCVJkiRJkqShsyglSRKQZPUkWyRZpesskiRJmps851yYRakxl+RJSbbqWb5fkh8luSrJN5Ks2WU+zV6S7ZO8Psk/dJ1FmquS/GuS5/UsbwtcBPwWuCjJozoLp4EkuVeStyU5NskJvbeus2lqSeYnWbFv3UuTHJTkX7rKpcF4/MZfknlJtu4/jhptSbZLsnXP8v2TnJjkuiTfTrJ2l/k0Nc85Z2ZRavy9D1inZ/mTwHrAgcDG7VeNqCSHJNm3Z3lf4MfAAcAvet/ANPqS3DfJNl3n0ED2ozkhmPAx4AfAo4DvAu/pIpRm5UvAXsD5wMl9N42uo2mOGwBJDgAOBrYFvpLkZV0F00A8fmOuqu4CfgLc2XUWzcqBQG9jg0+1ywcAGwDv7SKUBuI55wxSVV1n0BJIciXwgKq6Ock9gWuAJ1bVqUk2B46vqk26TampJDkP2LGq/tQuXwR8qqo+nOSVwO5VtW2nITWjJOsBRwE7ALdU1apJXghsV1Wv6jadJpPkGmC9qrozyb2BS4GNq+qSJOsCp1fVfbtNqekkuRbYvKqu7DqLBtf+n3t8Vf21Xb4ceHNVHZ5kZ2D/qtqy05Caksdvbkjyv8Dzq+rCrrNoMFNc8z2+qk5Lshlwgtd8o8lzzpnZUmr8rVRVN7f3HwPcXFWnAlTVOSzcikqj5949BalNgfsCn2u3fQl4cFfBNCufAP4E3Bu4o133Y+DpnSXSTALc1d7fErikqi4BqKqrgNW6CqaBXQ3c1HUIzdpaPQWNhwJrAF9rt30LeEBHuTQYj9/ccATwrSS7J9k2yRMmbl0H05R6r/keS3PNdxpAVZ2L13yjzHPOGViUGn9XtNVxaJpOnzKxIcnqwO2dpNKgbkuycnt/K+DsqrqxXb4DWHnyb9OIeQrwmqq6GiiAtvXGvTtNpemcBzytvb8T8LOJDUk2AG6c7Js0UvYHPuE4GmPn5iSrtve3As6oqlvb5QDzu4mlAXn85oaDaLoOHUHz/++k9vbzLkNpWpe3vWCgueb75cSG9prvtk5SaRCec87Afxzj70jg2CTfpumv+oaebY8HzukklQb1G+A1ST4F7An8sGfbpoDdUsbDbfS9n7YXytd0E0cD+BDNe+eZNJ84btezbSfgtE5SaTa+AswD9k5yV++Gqlqpm0gawM+B9yb5PPBymnE1JjyYpluDRpfHbw6oKhsmjJ8jgG8m+Q6wD/Danm1PwGu+UeY55wwcU2rMJVkBeDtNAepnVfXBnm1vBG6sqoO7yqfpJdmCphC1NnA58Liqurjdtj/wsKp6cYcRNYAkX6Bplvtq4PKqWjvJJ4AVqurV3abTVNpuCtsAJ1fVr3rW/xNwdVWd1Fk4zSjJdlNtq6qfDjOLBpdkE+D7NAWMM4Dtq+qadtv7acbd2KfDiJqGx29uSRJgg6qymDji2mP17yy45vtIz7Z/A26oqi92lU/T85xzehalpI4luRfNyd05VXVTz/oH0xQV/9pZOA2kbRX1LZpPP1ahGefmd8Dzquq6LrNJ0ihKsvZEMaNn3ZrA7VV1S0exNCCP33hru2B+HNgduKuq7tXO+Pzoqnp3t+kkLW8sSo25JDOO1G9RQxqOJFvRDPJ6EfCb8g12ZCXZc6Z9qurwYWTR4mtn+9oH2BC4GPhCVR3bbSpJGm1t98v7Ae8EflRVayW5H/DDqnpYt+k0mSQbzbRPVf15GFk0O55zzsyi1JjrG0cj7dfqWa6qmjfcVBpUki/NtE9V7T2MLNLyJMndwCXA31jw3tmrqmrzSdZrRCTZD/gA8HngfOCBNGMrHlBVn5vue9WdJD+eaZ+q2mEYWTR7Hr+5IcklNENEXJ/kmqpau11/XVWt2XE8TWKKaz5orvu85hthnnPOzIHOx9+NNE/yg4HvsGC6SY2HlwJnAr9g8jcpjYG2C+ZraWYiWmha16p6eiehNJPjga1pul0eUlWnd5xHs/d64Jl9YzN8CzgMsCg1uran+b/3DZwtahxtj8dvLgjNBfKCFU2Xvpsm310j4HqaiQQOBv6bZpZujQfPOWdgS6kxl+QewAuAfYFNgENpui/8qctcGkyStwIvozmxOwQ4oqqu7TaVZivJ0cBjaP7Z3Ny7zbEZRleSDWlef3uz4ETvq1V187TfqJGQ5Dpg7aq6u2fdPOCqqlqru2SaTpIX0nS53IJmNqlDquqP3abSoDx+c0OSY4AzqurdEy2lkryNpvXUHl3n06KSrAzsQnPN92DgcJrX33mdBtNAPOecnkWpOSTJw2jeqHajGWR5v6q6qNtUGkSS7WmO3TNoZrX5fFX9vNNQGliSa4HNq+rKrrNo9tpZTJ9B8xrcHnhKVS330/OOuiSnAJ/pHYchyYuB11TV47pLpkG0s7jtQ9Ni+E803TCPrqrbu8ylwXj8xlt7gTzRFXNj4GxgReCpVXVJZ8E0kCSb05yz7AH8AXhZVV3YaSgNxHPOya3QdQAtPVV1JvAZ4GvAU2kGMNQYqKoTq2p34EHAn4GfJHlKx7E0uKuxyfs4uxfNSfnGwDX0dWnQyHor8LkkP09yWJKf0VwYv6XjXBpAVf2pqt4ObAT8D/BlYNtuU2lQHr/xVlUXA48A3gbsD7wHeIwFqfFQVecAXwKOBbYD7tNtIs2C55yTsCg1ByRZKcluSU4EfgbcAjy0qn7RbTLNRpKnAp8FXgkcSTNmg8bD/sAnkqzddRANLsnjk3yZphC8PfDWqtq0qs7qNpkGUVU/BR5O07r0ZuA44OHteo24JPdM8jKaMRX3Ag4ETu02lQbl8Rt/VXVbVX29qj5SVcdUlRfHIy7JKkn2THIS8CPgOmCzqvplx9E0A885p2f3vTGX5CBgd5oTgUOA/66qO7tNpUEl2YDmZO5lNIPWfwE4sqqu7zSYZiXJHcA8mhlQFppsoKpW6iSUppXk/2i6KnwBOLSqruo4krRcSLIVTbeFXWg+SPsCcFzv2GAaXR6/uSFJgF2ZfIKW/ToJpWkl+RTNMTuF5prvu1XlBFdjwHPOmVmUGnPtFJNnAxfSXBAvoqqeOcxMGlyS24Bzad6kfj3ZPrZ4G31Jtptqm602RlP73jlxMjfVe6cFxRGT5PlVdUx7f7ep9quqo4aXSrPRvvbOpJmY5a+T7ePxG10ev7khyeeA59N0veyfoGWvTkJpWu1r7xzgYqY+b3HG5xHkOefMLEqNuSTvnWmfqvp/w8ii2WvfpKZTVTVvKGGk5ch0hcQJFhRHT5IzquoR7f2pZpmtqtp0iLE0C0kuZIqT8pbHb4R5/OaGJFcDW1fV+V1n0WCSvHOmfZzxeTR5zjkzi1KStBQk2ZlmJqINaT7F+kJVHdttKkmSpIUluRjYtKru6DqLJDnQuSQtoST7AQcDpwEfa79+PskrOg0mzWFJ3j7F+rcNO4skjZkPAe9ox5aSpE7ZUkqSllCSM4G9qupXPeu2Bg6rqod2l0yau5LcUFWrT7L+mqpyJkxJ6pHkXBbuevkAmhm7r+jdr6o2H2IsSWJ+1wEkaQ64L/C/fetOBTboIIs0pyW5b3t3hST3AXo/6d8MuG34qSRp5B3YdQBJmoxFKUlacmcBLwYO71n3IppZUiQtXX9hwaf9f+lZH5rZbZzcQ5L6VNVhE/eTPKCqLuzfJ8nGQw0lSdh9b85Ishpwe1Xd1vYP3x24s6q+2nE0ac5rZ9U4jqZ11AXApsBjgWcu77NpjLokTwT+UlUXJVmPZpyNO4F/r6qruk2nybQXTQF+Bzy6Z9PdwJVVdWsnwbREkqwC3F1Vt3edRbPn8Rsvdn8eX0nWoLnm+1uSFYA9ac5bvlJe2I80zzmn5kDnc8f3gS3a++8EPgJ8OIlNdcdAkn9NskV7f8skFyU5L8lWXWfTzNrC08NoXoc3t18fbkFqLHwWWLG9/x/A/YD1gU93lkjTqqqLqurCqlqzvT9xu9iC1PhIcmA79h5JdgSuAa5J8vRuk2kQHr+xt8gA50lWZOExpzSavgc8sr3/LuD9wPvam0ab55xTsKXUHJHkKmD9qroryXnAPwM3AD+rKpvijrgkFwCPq6orkxwHnA7cCOxYVdt1m05TSbLnTPtU1eEz7aPuJLm2qtZqW5heATycZuDXC6pqvW7TaTpJvggc3lv8bVstvriq9u0umQbRTkn/8Kq6IcnPgGNozlteXVX/0G06zcTjN56S/JCm8LQ9cGLf5o2Ai6tqxyHH0iwkuRpYr73mOx94Ls1r7+Sq2qjbdJqO55xTsyg1RyS5rqrWTLIR8Iuqun+7ftLmuRotSa6vqjWSrEzzJrU+cAdNVxSbUY+odiabyRRwb2D1qpo3xEiapbagvyHwUJrZEh/ZNoe/vqpW6zadppPkCmDDqrqtZ90qwEVVtX53yTSInv979wL+CqxTVXdOnLR3nU/T8/iNpyTvbO/uT9PCZsLdwGXAMVV13dCDaWA913wbAydV1Ybteq/5RpznnFNzoPO54w9J3kbzKccPAZJsANzUaSoN6qZ2RqlHAqdX1a1JVgIsaIywqtqsf12StYF3APsBhy3yTRo1Pwa+BqwDfKtdtznNyblG2zyaC6ledwErdZBFs3d1kocAjwB+1RY07tF1KA3M4zeGqurdAEn+BlwNrAdcCfywqi7qMpsG9n9JDqC55jsBoJ2J1mu+0ec55xQsSs0dr6Hpp3obzYB3ADvRPPk1+g4FfgWsTPPpFcA/AOd1FUiz047F8G37vIQAACAASURBVDqa4/drYJuqOr3bVBrAfsCbgdtpBpwEeBDwqc4SaVB/AHYFjuhZ9wLgzG7iaJYOopkcAprJWQCeDPyxmziaJY/fmGpbSx1AM67UVcC6wN1JPlhV7+g0nAbxGpoxiG4HXtqu25G2QKWR5jnnFOy+J42IdqDQ2yfGR2kHOV+tqn7SbTLNJMmuwAdoxgF7S1X9oONI0pzXjh/1A+DbwDnAZjRjazyzqk7sMJoGlGQzmpmC/9Qubw6sVFVndJtMg/D4jZ92LMyDgH8DjqqqO9oP1V4EfAx4Q1XZylvSUFmUmkPaPqmb0oxl8/dZNarqF52FkuawJNvSzHR5f5oue4dWVX93Io24tgvK9iz63vmerjJpMEkeBbwceABwIfB5WyhK0uSS/C/woao6ZpJtuwBvq6oth59Ms5FkHs0HMf3nLT/rLJQG4jnn5CxKzRFJtgCOBTahGWQ57VccaHn0tbMw7AM8lUXfpHboKpeml+RumqbvhwA3T7ZPVb1/svUaDUleRNN99nTgUe3XR9PMXPq0DqNJc1o7/tABTP5/b9OucmkwHr/xlOQGmpnbbp1k2yo0E+ws1wMuj7okjwW+QTOmVO81311V5ZiKI8xzzqmt0HUALTUfB74HrE0zLehawBdY0M9fo+19wHuBi4FtaMZpeBjwuy5DaUY/oxnX5gk0/fn7b8v1P5gx8XZgj3YK81var68AftttLA0iybZJDk7ynXZ5yyRP7jqXBvIx4Hk0Y4KtD3yUZlzML3UZSgPz+I2nu4GpBqS/B4tOHqHRcxDwTWANmmu+1YHPs2B8KY0uzzmnYEupOSLJtcAGVXVbz1ShqwG/nWyGMI2WJBcC/1RVv5+YTjnJNjTjE/1Lx/GkOav91HiNqqqe19584OKquk/X+TS1JLvRDA56JPCSdnr6xwL/WVXbdxpOM0pyCfCkqrqg57zlYcAnq+qpXefT9Dx+4ynJccDJVXXgJNv2B7arqn8cfjINaoprvlWB31XVg7rOp6l5zjk1Z9+bO+7ouX99knsD1wPL9RN8jKxdVb9v79+VZF5VnZLkKZ2mkua+62g+bbwOuDzJQ2mmyb5Xp6k0iLcDT6+q3yTZo113BvDwDjNpcKtW1QXt/duTrFRVZyb5h05TaVAev/H0HuDHSR4AfAW4BLgfsBvwYprumBpt/dd869Fc823QUR4NznPOKViUmjt+S/OP5Ps0XYoOA26hOUHX6LskyUZV9WfgAuAZSa5i4X88kpa+HwH/DHwZ+Fq7fAdwXJehNJD7VtVv2vsTzb7vBBxHcTz8KclDq+qPwFnA3kmuo7m40ujz+I2hqvplkn+iaWW6NwvGJLoA+GcnRxoLp9IMEfFd4ESaLrS30IxPpNHmOecU7L43RyTZEFihqi5qW0l9CFgN+H/tCYNGWJLX0jTd/GY7CN4RNCcJ75ysibWkpa+dcGA3mvfOw6rqbx1H0jSS/AZ4bVX9Isk1VbV2OyPmh6vq8V3n0/SSvBC4rqqOT7IjzRgpKwOvrKovdJtOM/H4jb8kE7O3XVlV53adR4NJcj+aa76Lk6wDfJDmvOWdVXV2t+k0KM85F2ZRShpBSe5P0zT+rK6zSNIoSvI8mpkvPw68FXgX8Hpgv6pa7j91HDdJVgRWqqpJZzLVaPP4SZIWl0WpOSTJfWmmlVxoKteq+lo3iSRpNLUDuk6rqt4/jCxafG0LjdcCmwAXAQdV1Q+7TSVJ0rLT9pDZgkWv+Y7qJpEG0baO2hXYikWP3X6dhBoRFqXmiCQvAz4D3NzeJlRVbdRNKg0qyfo0g09O9ia1eSehpDksyU/6Vj0ROLlnuapqhyFGkpYrSTYHPsnk//dW6iSUBubxk7qRZD+aMcGuY9Frvk27SaVBJPkc8Hzgf1j42FFVe3USakRYlJojkvwZeGNVHdN1Fs1ekh8AqwJHseib1GGdhJKWIxNT83adQ7OTZBVgMxa9KHaw3hGX5BfAX4BDWfT/3k+7yKTBefykbiS5mGY8xW92nUWzk+RqYOuqOr/rLKPGotQc4QXVeEtyPXC/qrqp6yzS8mhioOyuc2hwSZ5LM9PsGn2bqqqcgW/EJbkBWKeqnGV2DHn8pG54zTe+2oLipr5vLmqFrgNoqTk2yU5dh9Bi+wuwYtchJGmMfBR4N82kECv03CxIjYezgPW6DqHF5vGTunFMkmd1HUKL5UPAO9qxpdTDllJjLMlnehZXAV4A/BC4tHe/qnrVMHNpMO3A9BN2oDl+7wIu692vqv46xFjScsmWUuMnyQ1VtXrXOTS4JE/oWXw08BKak/T+/3t2vxxBHj+pG0kO7llcBdgZ+DGLXvMt14Nlj6Ik5wK9BZcHALcAV/Tut7yPITy/6wBaIqv1LX9zivUaTX9hwZvURMX82X3rCvBTf2kpm2T2vVX61zn73sg7Ick2VXVK10E0sJMmWff1vmX/740uj5/Ujd7eFHcBX5tkvUbTgV0HGAe2lJI6kmTjQfarqouWdRZpeTPJ7Hv9nH1vxCX5CLAncDSLflpsQVGSJGkMWJSSJEljZ5rCogVFSZKkMWFRSpIkSZIkSUPn7HuSJEmSJEkaOotSkiRp7CTZPMnxSa5OcnvvretskiRJGoyz70mSpHF0KM0spnsAN3cbRbOVZI+qOmKS9btX1Ve6yCRJ0rKS5MlTbLoNuKiqLhtmnlHimFJjLMkdNFPvTquqVhpCHC2hJC8GXgKsX1WPat+41q2qb3QcTZJGTpIbgHWq6o6us2j2ktxQVatPsv6aqlq7i0waXJJ5wNtozlvWq6o1kvwjsElVfa7bdNLckuRuBrvmmzeEOFpM7bX7CkB6Vvce158Cu1fVQjMKLw/svjfengbs2N7eAvwJeC3wHOB1wPnAmztLp4EleQPwbuA4YKN29ZU0x1WStKizgPW6DqHFlkVWJA8A7hx6Ei2O9wLPBd7Kgouqc4CXd5ZImrueBDy5vb2BBa+1pwOvoPl/+G+dpdOg9gaOAR4ErNh+PRp4GfAw4G/AQZ2l65AtpeaIJKcCL6yq83rWbQZ8taq27C6ZBpHkXOBZVXVOkmuraq32U8jLq2rdrvNJ0qhJ8kqaVhofAhZq8l5Vv+gklGbU08p7HnBX3+Z5wGeq6jVDD6ZZSXIh8PiqunSidVuSANdU1Vodx5PmrCSnAbtU1fk96x4IfL2qHtNdMs0kyZ+AR1bVTT3rVgNOr6pNkqwP/L6qNugsZEccU2ru2Az4c9+6P9NUYDX61q6qc9r7E5XiMEBTXUlaTn26/fr1vvUTBQ+NpqfR/H/7PvCMnvV3A5dV1bmdpNJs3Qu4om/dSsCtHWSRlicPBC7uW3cJsGkHWTQ7qwMrAzf1rFsZWKO9fyVwz2GHGgV235s7TgM+mGRlgCQrAe8Hft9pKg3qzCTP7lu3Ex4/SZpUVa0wxc2C1Airqp9W1YnAA9v7E7efW5AaK6cCe/Wt2w34dQdZpOXJqcBHkqwC0H79IM21oEbb94BvJtkuySZJtqf5YO277fbHARd1Fa5Ldt+bI5JsTvOEvi9wObA+cCnwnKo6q8tsmlmSJ9G8UX0NeBHwJWBX4NlV9asus0nSqEuyblVd1XUOzU6SDYEtgNV611fVUd0k0qCSPAI4EfgdsC3wQ2Ar4Cmed0rLTpIHAd8BHkDTWnE9mkLGc3t6XWgEJVkV+ARNAX8l4HbgKOC1VXVTO67iParqj52F7IhFqTkkyXzgicD9aJpxnlxVDhg6JpI8nGawwk1o/rl8pqr+0G0qSRpN7afDH6FprbEKTbehLwFvriq7EI24JPsBnwKuA27u2VRVZTeUMZDk3sCeLDhvObyqLu82lTT3tePObsOCa75Tqqp/jD6NqHb8vXsDV5bFGMCilCRJGkNJPkbzQcwBNLPNPhB4D/DLqnIWohGX5GKaT4e/2XUWSZLUHYtSc0SSewCvpmk63d8M/pmdhNLAkpxH8wn/oVX1167zSNKoS3IRsE1VXdqz7r40nxhv1F0yDWJiptmuc2jxJPlXmhb5v0uyJXAscCewa1X9ptt00tyS5OBB9quq/ZZ1Fi2+dridTzL59fpKnYQaEc6+N3d8meYJ/m0Wbgav8fA+mqnN35Xkf2gKVN+qqju6jSVJI+uewLV9664F7tFBFs3eMUmeVVXf6zqIFssbacbBBDgQOBq4EfgosF1XoaQ5asWuA2ipOBT4C7AHXq8vxJZSc0SSa4GH2Jd/vCV5IPBSmjerVYGvVNXrOg0lSSMoybeAvwJvqKpb2zGmPgpsWFXP7TadZpLkcGBn4Mc0E7P8nZ/2j74k11fVGu2sz1fQTLBzB80YKWt3m06SRk+SG4B1bHSwqBW6DqCl5hrg+q5DaMlU1flV9f9oBi/8FU2XTEnSol4LPAm4tu3Kdy3wZOA1nabSoO6iaWlzFU0rgN6bRt9NbXfZ7YHT28kF5rU3SdKizqKZLVF97L43dxwAHJTkrVVlcWoMtTNpPJtmJqmdgFOBl3caSpJGVFX9OckWwNbAhsDFwK+dgWg8VNVeXWfQEjmU5sOzlYH923X/AJzXVSBprkpyWlU9pr1/LjBpV6eq2nyowTRbXwaOTfIh4LLeDVX1i24ijQa7780RSf4GTAyQdlvvtqq65/ATaTaS/CewO3A7cCTw5ao6p9tUkjR6kswH7lNVF0+ybUPg0qq6c/jJNFtJ1gCeBdy/qj6UZANgBSf8GA9JdgRur6qftstbAatV1U+6TSbNLUl2q6qj2vsvmWq/qjpseKk0W0nunmJTVdVy3crUotQckeSpU22rqv8ZZhbNXpJjaAY3P76qpnrDkqTlXpI3Ao+sqpdOsu1LwP9V1ceGHkyzkuSxwPE040ltUlWrJXk68PKq2rnbdJIkaVgsSkmSpLGR5FTgxVX1x0m2PYRmgogth59Ms5Hk58CXqurLSa6tqrWSrAqcXVX36zqfppfkh0zdhejpQ44jLVfaiT02A1brXb+8dwHT+HJMqTkkya7AS4D1q+qxSZ5EM8L/tzqOpkkkeVNVfaS9v/9U+1XV+4eXSpJG3saTFaQAquqsJBsPO5AWy8NpxiWCtrhRVTcluVdniTQbJ/Ut3xfYhQXHVNIykOS5wGHAGn2bCicaGDlJPlFVr23vHzzVfsv7rLMWpeaIJK8DXg98Fnh7u/pq4EOARanRtAPwkfb+jlPsU4BFKUlaYKUka0w2qUc7RtFKk3yPRs+VwEbARRMrkjwIuKSzRBpYVb27f12SI3D2S2lZ+yjwbuDgqrql6zCa0YpT3FcPu+/NEUnOAZ5TVWf3NIOfB1xRVet0nU+SpKWh7fZ1SFUdPsm2PYH9qmrb4SfTbLQthJ8DvBn4DvA0moutb1XVQV1m0+JJEuC6qupvwSFpKUlyQ1Wt3nUOaWlaoesAWmrWraqz2/sTlcYADpo9BqZqzpnks8POIkkj7pPAQUl2b2fiI8n8JLsD/wl8vNN0GtR/AD8Bvk/TDeUnwM+BT3QZSosnyYrAK4Crus4izXEnJNmm6xDS0mRLqTkiyUnA+6vq+0muqaq1kzwTeFNV7dB1Pk1vqk89klxtSzdJWliSdwIHtItXAevSfCBzYFW9p7NgGkjboubewFVVdXeSdavKYsYYSXIHCw90Pg+4Cdirqr7RTSppbuobe3ZtYE/gaJrZS//OcWhHT5JzmWJSiF5VtfkQ4owsi1JzRJLtaJq/HwXsARwM7A48z5kYRleSJ7R3T6AZVyo9mzcD3ltVGw09mCSNuHZA86fTFDeuBE6oqoum/y6NgiQrADcDq1XVnV3n0ey15529bqKZOfGmLvJIc1mSnwywW9kQYfQkeckg+1XVYcs6yyizKDWHJHkk8CpgE5qBQz9dVad3m0rTSTLRvbJYuCBVNJ9+vH15f5OSJM09Sf4AbF9VV3adRZIkdceilDQCkvyuqrboOockScOQZG/gRcC7aD5I+/sYmFX1145iaRaS7AzsA2wIXAx8oaqO7TaVNDclWR/Yrqq+Nsm25wM/raorhp9Ms5FkI2A34P7AX4D/spW3RamxlmTLqjq1vb/1VPtV1a+Hl0qSJGl6PS2FYeEJWqqq5nUQSbOQZD/gA8DngfOBBwL7AQdU1ee6zCbNRUn+E7i6qt43ybZ/B+5dVW8cfjINKslOwDeB3wAXAg8AtgL+uap+0F2y7lmUGmNJbqyq1dr7U82y58ndmEiyI/BUmvFR/t6Vr6r27iyUJEnLQDsm2KT81Hj0JTmTZlDzX/Ws2xo4rKoe2l0yaW5KchZNS6nLJ9m2HvDzqnrw8JNpUEn+D/hAVR3Vs+5FNMX8h3eXrHsWpcZYkhWq6u72/pSFp6q6a3iptDiSvI7mE8fvAc8Gvgs8A/hGVe3ZZTZJkqReSa4D1p44D23XzaOZUXGt7pJJc1OS66pqzWm2X19Vawwzk2YnyY3AGn3vmysA1080NFlerdB1AC2+noLUfOAbwIpVdVf/rduUGtCrgWdW1fOBW9uvLwTu6DaWJI2uJDsnOS7JGe3XnbvOpMEl2THJB5N8McmXJm5d59JAzgJe3LfuRcA5HWSRlge3J7nPZBva9V4zjL4Tge371m0H/HToSUbM/K4DaMlV1Z1JtgGcVnl8bVBVJ7b3J5ovfh84DHhZJ4kkaYT1jWnzdZoxbT6f5N6OaTP6pmsh3GUuDeytwHFJ9gUuoJn5eUvgmZ2mkuauk4HXAPtPsu1fgZ8PN44GkaT3eJ0HfDPJt1gwptTzgC8OP9losfveHNEOfndBVX2q6yyavSTnA0+oqsuTnA7sC1wF/G9Vrd1tOkkaPY5pM96SnAvsW1UnJrm2qtZK8izgX6rKD2PGQJJNgF1ZMPvef1XVhZ2GkuaoJFvRFJ6OBP4LuAS4H00Lxd2Bbavqt90l1GSS/GSA3aqqdljmYUaYRak5IsnxwFNoPq26kIWnVvZTqxGX5H3AH6rqqCSvBT5I0/LtiKr6127TSdLocUyb8dY3Wcs1VbV2kgBXVtW6HceTpJHTTor0aeBBND0rQtP65lVV9aMus0lLwu57c8ev25vGUFW9vef+J5KcCqwGHN9dKkkaaRNj2hzes84xbcbHFUnWb2eS+kuSx9G0EHa80zGR5IXAXsD9gb8Ah1bVV7tNJc1dVfVDYPMkm9HM1n1lVZ3bcSxpidlSSpIkjZ0k2wHHAafSN6ZNVS33g4aOOlsIj7ckbwXeABzMgrFR9gU+VlX/0V0ySRodSU6rqse0989lwdjBC6mqzYcabMRYlBpzSQ6uqv16lreuKltMjYEkBw+yX+/xlSQt4Jg2c0eSJwCrA8eXJ6cjL8mfgef1jmGT5DHAt6tqw+6SSdLoSLJbVR3V3n/JVPtV1WHDSzV6LEqNuSQ3VNXqPcvXODD2eEjy5UH2q6q9lnUWSZKGJcmDgEcCv6+qC7rOo9lLchXNzMF39qybD1zmmGCSpNmwKDXmegcKbZevdYBXSdJclWTPmfapqsNn2kfdSPIvwNHAPOB2mtn2vt9tKs1WO+vzpVX14Z51bwLuU1Vv7C6ZJI2WtmCfqrqjZ91LgS2An1XVN7rKNiosSo05W0rNHe2sUY8DNqyqo5Pck2aK0L91HE2SRkY7JsNkimbg19Wrat4QI2kWkvyWZjrzzwCvBp5TVdt2m0qzleRHwJOBvwIXARsD96GZsr53BuindxJQkkZEkmNpuqYf3C4fALwDOB14OPDqqvpihxE7Z1FqzCW5FXhPz6oDgAN796mq9w81lGYtyQOB79Kc0M2vqlWTPA/Ypape3G06SRptSdamOcHbD/hqVe3dcSRNIcm1wDpVdXeSFYGLq2qDrnNpdpK8c5D9qurdyzqLJI2yJBcBj6+qv7bLlwNvrqrDk+wM7F9VW3YasmMWpcZckhOZYhT/VlXVDkOKo8WU5PvAr4D3AldX1VpJ1qQZb2PjbtNJ0mhqixqvA/YHfg28papO7zaVpmMLb0nS8qT3/16ShwKnAWtW1a1tT5krqmqdTkN2bH7XAbRkqmr7rjNoqdgaeG77yXEBVNV1bWFKktQnya7AB4Abgd2q6gcdR9JgVkqyf8/yKn3LtvAeYY6NIkmzdnOSVavqJmAr4IyqurXdFqzJsELXASQBcAOwUAEqyX2By7uJI0mjKcm2SU4BPkLTunQLC1Jj5RRgx57br/qWn9ZdNA3gaODvswK3Y6McDGwLfCXJy7oKJkkj6ufAe5M8BHg50HvO8mDg0k5SjRC770kjIMlHgM2BV9EMercZ8FngrKp6R5fZJGmUJLkbuAo4BLh5sn1saSMtG46NIkmzk2QT4Ps0BagzgO2r6pp22/uB9apqnw4jds6ilDQCktwD+CKwa7uqgKOAfXuad0rScs+xFKXuODaKJC2eJGtPFKN61q0J3F5Vt3QUayRYlJJGSJJ1gE2Ai6rqyq7zSJIkTUhyKbBZVd2UZA/gdVW1VbttPs1kLWt0GlKSNFYcU0oaIVV1dVX9ZqIglWTPrjNJkiS1HBtFkrRUWZSSOpZk0yT/kuQRPeuek+QM4D87jCZJktTrrcBOwJnA6ix8nrI7cFIXoSRJ48vue1KHkuxCM3bUfJoxUvYBdgCeRXOi9/GqurG7hJIkSQtzbBRJ0tJiUUrqUJLTgENpZpF6FfAemtkZ9q2qazuMJkmSJEnSMmVRSupQkmuBdarq7iQrAbe0y9d3HE2SJEmSpGXKMaWkbs2rqrsBqup24AYLUpIkSZKk5cH8rgNIy7mVkuzfs7xy3zJV9f4hZ5IkSZIkaZmz+57UoSQn0gxwPpWqqh2GFEeSJEmSpKGxKCVJkiRJkqShc0wpSZIkSZIkDZ1FKUmSJEmSJA2dRSlJkiRJkiQNnUUpSZJGTJJ3JTmv6xzLoyQPSVJJtuoww2VJ3tTVz9f0kuzUPkfW7TqLJEnjzqKUJEk9khya5Edd55hKku3bC+Lpbod2nXMqSZ6X5EdJrk1yS5Izk3wsyYZL+eccmeQHi/Gt5wL3AX63hD//FX3H5LIk/53koQN8+yOBzyzJz+9CGnsnOTnJDUluTPL7tsg6dgWcJPPbY7dr36Yf0zxHrl6GP3unzPw6/9wSPP517WO8aJJtx7XbDupZt3qSDyc5P8mtSa5K8sskL1vcDJIkgUUpSZLGzS9oLognbh8FLuxb97quwk0nyfuBY4BTgB2AhwCvBFYD/r3DaH9XVXdV1WVVdedSeLhbaI7HfYGdgQ2B45Pca7Kdk6zSZriyqm5ZCj9/Vtqi0sqL+73AEcDHgW8BjwceAbyFpsg2Z4oXVXV7+xxZllNYTxS+Jm6fAs7uW/eWJfwZfwb26V3RFod3AC7p2/cw4NnAq2letzsCXwLWXsIMkqTlnEUpSZJmIckaSb7YthS4tW0V8vi+fTZLcmxPa6DTkjyl3bZW24rnz0n+luScJG9OMtD/5J4L4suq6jLgJuCu3nVVdX37s+6f5L+SXNO2jDghySN6ct673X5xm+XsJK9vCwwT+3w1yXeTvDHJJW3rl8+0rUj+Lclf2t/z00nmT/N3eyLwNuBNVXVAVZ1WVX+uqp9W1T7AAYuRaf8klya5OcnRSdZst38Q2B34x55WJbu2296U5PT2ey5N8pUkG/Q89kLd93qWd05yfHs8z0vywsEOV11WVZdW1cnAm2kKUxOPfVmSdyb5QpJrge/0rP979712+R3tfje0ufdLco8khyS5vj0O+/X9zWf6XSda4+yU5BTgVuAF7d/9n/se61Htvo+c4nfdrf2bv7iqPlxVf6iqi6rq+KraGTi457FekeTcJLcnuSDJG/p+1mVJDkjy2fZ3uzTJB/qeA6e0z7kDk1yR5Or2b7FK32PtleQPaV6r57bPmXk921dO8r4kFya5Lc3r8l3t5r+0X/+r/d1v7fu7rdvzONu1mW5NcmWSz6Wn+NjznH1t+9y+PsnXk0xa1JnkdX4zcGff6/yG9rEfm+Qn7XG7Ns37yzpTHKdeRwBPSrJpz7q9gROAy3qyzweeBRxYVcdV1YXt6/eQqvrwAD9HkqQpWZSSJGl2vgw8BdgV2BI4n6b1y/oASe4DnAysCjyTprXIu3u+f2Xg/4DnAQ8D3gO8E9hraYZMsirwU+AOmpYPjwPOAn7Sc8F6D+BU4Lltlg+0t936Hu5JNK0jngq8BNiXpoDyKJoWEy+haXGxxzSR9gCuAz492caqunaWmZ4MPLb9+c8BtgY+3247EDgW+AkLWpV8q912N/B6muOyC7AZzcX5TD7YPv6jgO8Bh2f2XQ7/1n5dsWfdG2meQ1vTtEKZyuuB39P8zl8APgt8AziD5nn4eeCzSR7U8z2D/q4foXmOPgT4EU1rtn369tkXOKWq/m+KfHsAZ1TVf0+2ceL4JnkB8Emalj+PoPm7vj/J3n3f8gaarpRb0bSieyvw/L59Xkzzt3wS8FLgRcBrJzYmeVX7+O8GHgq8BngFbQG09RWa195b2n1eCFzabntM+/UVNM+hjSf73ZJsBPyA5lg8ts31TJpj1OtJNMdqJ5rn9xNpnquLrS3EngBcQ/Mc+qc2w38N8O2XAd+nbcWWpjC+N83z6+/aVoNXA89JssaS5JUkaRFV5c2bN2/evHlrb8ChwI+m2LYZUMA/9qxbEbgYeG+7fCDNRe09Z/EzPw78sGf5XcB5A37vpPvSdIs7D1ihZ11ouvq9eprH+zzwnZ7lr9K0GJnfs+5/2t9xxZ513wOOnOZxfwz8ajGPyWSZrgNW7Vn3XJoizEbt8pHADwZ47Me3x3Sddvkh7fJWfcuv6vmeVWiKfbtP87ivAG7qWV4fOB64Fli7XXcZ8N1JvvcymhZlvctf7VmeT9Oq6es96+YBNwD7zOJ33ald3qVvv22BO4H79/y+1wB7T/PYFwBHD/D3/g3w5b51BwHn9v2+X+vb5yTgkJ7lU4Bf9+1z5MTrqH2uXwbs2bfPXsDV7f1HtL//M6fIOr/dvmvf+om/27rt8kdo7PSTfgAABshJREFUXmvzevZ5Xvt8nPgbfpWmS1zva+bA3t97hr/bB2mKfv3r30RTMLpnz7pt2nxbTvN419EUQZ/V5prX/l5/bX/v3wAH9ez/9HbbncBpwOfoeR/05s2bN2/eFvdmSylJkgY3MUj1SRMrquoO4Fc0rXqgaaXwi5piTKAkK6Tprndami6AN9EUMCZthbEEtgIeANyQ5Kb259xI031sszbLvCRvS/K7nix7TZLlD7XwGEuXAWe2v3vvuvWmyZNpti3YafBMp1fVTT3LJ7c/4yEzPP5T0nRjvDjJjTQtg5jk8fudNnGnqm6lKdKsP8P33Kv9299M8/e5P00B6JqefX49w2NM+H3Pz59oudK77i7gSnqOwSx+14UyVNVJNK3qJlrv7UJTqDh6mnwDHV+a19BJfetOAjbNwuNZnda3zyUs+veebp/7t/c/N/H8b59LnwHWTrIWzWu1aIqsS+JhwC/bYzDhJJq/Se/A9mf0vWYm+50W52f/tu/95tfA7Sx4T5rOD2iKZ8+gaQ13aE0ynlpVnUDzvHkKTSusjYHjkhy+ZPElScs7i1KSJA3XG4D/R9N9aUdgC5ruMist5Z+zAs0Mclv03R7Mgi5Db6PptvSxniyHT5Lljr7lmmLddOcVZwObZ5pxp2aZqd9EUWTKwaeTPBA4DjiHppvWVizoEjbT48/294VmoPMtaLr8rVZVD6+q/gLIoAOaz+oYzPJ3nSzDwcDe7ThO+wBHVdXN0+Q7mxmKID1jQg0yQPggf+/p9pn4+goWfv4/kqYoe8Mssgxiaf1Oy+pnT/6NTSHtUJrukc8GvjjNvndU1c+r6kNV9Qya7pB7JHn04v58SZIsSkmSNLgz269PmFjRFlm2Bv7Qrvot8Pgk95jiMbYDjquqL1YzWPB5tC2XlrJT28e9pqrO67td2ZPl21V12DLOAk3XqjVpuhUuom25MptMj8zCs9hNdE07q12+naZLUq9taLpbvr6qflFVZwMbsOxU+/c+v69V1zAs6e96BE0rnlfSHJNDZtj/SOARSZ4z2cYka1VVAX+kGUup1xOB86vqtlnkm8nFwBXAZpM8/89rizG/pTkXfsoUj3FXe+t/HvU7E9gmC09W8ESa5+Mfl+i3mNmZwGP63m/+gabw+IfJv2URX6TJe1JVnT+Lnz3xWpuuhaQkSdOyKCVJ0qJWTbJF3+3BbYHkG8Cn265RD6Np5bQmCwbw/gzNBeGxSbZJsmmSf8r/b+/eQewowziMP38RSW9ARDBaeAsW2qhgBIWIIDZeCrVUQdBiTSGCwURQggaMFxBcEmIKLzEriAoWUQsRIhi8FAqKIImKkEYM9r4W73fYlbhsFs/u6ub5wRbLzJz5Zs4O7Ly8lzF9j84ouXEcf2mSp+km5NN2gH4pf2+c66Ik149JY5PzfQ9sTXJDksuS7KazSaZulITtBp5Psmes5cJx7lnms7dOd01nA68muXLc2xeBuar6eWz/Edicnp63Mck5dNbQWcC2JBcnuRN4fCWu9z/gX11rdWPyOTpj7auq+mKJQ16ny/sOJXkiyTVJNiXZmuQQMJkM+CydXfNwekrlA3Q20zPLu7wl1/8nsAN4ND058vIkm5PcnWTX2Ocb4B1gX5K7xn26LmOK4QiiHQNuSnJ+Fp9o9xJdFvtykiuS3Ez/Pb5WVb8scsy07KO/5wPjWdhCB5k+rKovT+cDquoYsJEeGHCKUVJ7JMn96Ul/m5LcAuwBTgCfTeNCJElnJoNSkiSd6lq6X83Cn0k/nfuAT4G36UyLS+iGvycAqupX5htFH6Yn7e1gvsTmKXoq3rv0y9y59EvtVI3MnC10cOIgHex5g+4FMxn3vpPuh/UB3ZNpA93AeEVU1WN0KdlVdGP07+gysT+AXctc0yf0vf14fNZR4MEF218Z2z+ney3dUVVH6fLJGTrDZGb8vu5M6Vr30gHWpbKkJgGcyfS7W+nv5VvgOXoq3d6x39xYyyNj+3Zge1XtX+ballRVs8xP5fsaOAJsA44v2O1eukfSC/Qz8hZ/zyiboZ+j43QPqH86z090T6arx3nepHs1PTS1i1lEVf1Ol7meRz8D74813LPMz/ltsT54dM+pj+gyzsP0fZqlm6FvWYMsQEnSOpL+H0KSJOn/IclBevLebWu9lvUsye10Gd8FVXVyrdcjSZLWn6WajUqSJOkMkmQDnS20E9hvQEqSJK0Uy/ckSZK00JPAD8BJuvRUkiRpRVi+J0mSJEmSpFVnppQkSZIkSZJWnUEpSZIkSZIkrTqDUpIkSZIkSVp1BqUkSZIkSZK06gxKSZIkSZIkadX9BWYtq97zo1oQAAAAAElFTkSuQmCC">
            <a:extLst>
              <a:ext uri="{FF2B5EF4-FFF2-40B4-BE49-F238E27FC236}">
                <a16:creationId xmlns:a16="http://schemas.microsoft.com/office/drawing/2014/main" id="{23E3C875-DA1F-4982-A334-2D91E52ECC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9DD48A-200D-4354-9DC8-3EABDE10B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1" y="491391"/>
            <a:ext cx="10988757" cy="6180018"/>
          </a:xfrm>
        </p:spPr>
      </p:pic>
    </p:spTree>
    <p:extLst>
      <p:ext uri="{BB962C8B-B14F-4D97-AF65-F5344CB8AC3E}">
        <p14:creationId xmlns:p14="http://schemas.microsoft.com/office/powerpoint/2010/main" val="1792722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C231C-50EF-41FB-9184-0F5EC5AF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7800" cy="1325563"/>
          </a:xfrm>
        </p:spPr>
        <p:txBody>
          <a:bodyPr/>
          <a:lstStyle/>
          <a:p>
            <a:r>
              <a:rPr lang="en-US" dirty="0"/>
              <a:t>Donations</a:t>
            </a:r>
          </a:p>
        </p:txBody>
      </p:sp>
      <p:sp>
        <p:nvSpPr>
          <p:cNvPr id="12" name="AutoShape 2" descr="data:image/png;base64,iVBORw0KGgoAAAANSUhEUgAABKUAAAL8CAYAAAAx7AZOAAAABHNCSVQICAgIfAhkiAAAAAlwSFlzAAALEgAACxIB0t1+/AAAADl0RVh0U29mdHdhcmUAbWF0cGxvdGxpYiB2ZXJzaW9uIDIuMi4yLCBodHRwOi8vbWF0cGxvdGxpYi5vcmcvhp/UCwAAIABJREFUeJzs3Xm4pFV9J/DvD1pEVFBw2jVREgbULIigwUw0jJiRkGhGjLiEoGaiEhOXuGRiYow6Ex3BNQYEGUeDGzoiOiYKLiGiRtxQEA1NAIOgIQ0oNJtAw5k/3vdKUd7uvtVdfW7T/fk8Tz2365x3+VXVW1fvl3POW621AAAAAEBP2y13AQAAAABse4RSAAAAAHQnlAIAAACgO6EUAAAAAN0JpQAAAADoTigFAAAAQHdCKQC6q6pnVFWrqj2Wu5YFVXXAWNMB6+h/wNi/occ/9q1801TV7lX1tqq6oKp+VFVXV9WXqupPq+qum+mc96iqV1bVL27CMS6tqmPnWNOlE5/hzVX13ar6QFX9xyXuf2JVnTuverYEy3FtLIeq2m+8Hneeat9xvB7+tGMtk9fhuh4/msN53jwe6wdVdcdF+l84cb57TLTvVFUvq6pzquqaqrqyqr5dVe+oqp/a1LoA2PasWO4CAOB24t+SPGKq7YtJ3pXkuIm2Nb0K2lRVdWCSk5NckuQNSb6d5I5JfjnJC5PskuRlm+HU90jyl0nOT3L2Rh7j4CQ/nFtFg/+X5LVJtk/yoCSvSnJ6Vf1ca+0HG9j35UnuPOd6ls0yXhvLYb8M1+P/zm2/vzdk+M5/t2MtByfZYeL5/05yXZLnT7TdMqdz3ZRkpyS/meSkqb7Dk1yd5MfhY1VVko8leWiS1yX5apIdkzw4yZOT/EySi+dUGwDbCKEUACxBa+2GJGdMtg1/o+V7rbUzFt1pC1ZVK5P83yRfT3JQa+36ie5Tq+oNSR62LMUtQWvtzM1w2MsmPssvVNXFSU5J8pQkxyy2Q1XdsbV2Q2vt/M1Qz0ZZqGkT9r9dXxvz0lprmfrOdzjnba7rqromyTWb6XfMjRmu79/NRChVVT+XZJ8MgfszJrbfJ8mjkzyjtfa3E+1/l+TIqjIDA4CZ+R8PALZYVXVYVZ01Th26vKreXVX3XmS7Z1XVmVV1fVX9sKo+W1W/PNH/qrH/qvE4/1BV+3eo/8lV9eWqum6s68Squu/UNoeP9V42To/6WlU9bWqbhWlEfzFOnbq4qq6tqo9W1a5Vde+q+nBVramqi6rqj5dQ3hFJ7p7kD6dChyRJa21Na+0zEzW8tqq+MZ7jsqr6dFXtN1XnQWOdj6uq94zv91VV9bdVdbdxmwcm+edxl3dPTBF6yth/cFWdMk5juraqvllVz5/+g7empu9V1RHjcfatqg+O7+X3quoNVTU58mQWXxl/7jF1jkdU1clVdVWSz459t5m+V1UPHLf9vao6qqpWj+/dO8fP84Hje3hNVf3Lwuuf2v+9VfWv43V9QVW9tX5yitmJVXV+VT2qqs6oquuTvHo89henX9BEXU9fz+ue9dq431jrFeN39RtV9eSp8y7p85mo75njNXfp+N35SE1992vw3PEa+dH4Hh9XVbtMbXeHqnp5VZ1bVTeM1+/fV9XPVtURSd42bnrxxPV4r1rH9L3x+v5y3fr75qSq+tmpbc4YP4NfH9+P68Y6f2M97/vMquqQqvrq+Pp/OL6395/hECckObiqdptoe3qGEYxnTW276/jz0sUO1Fqb1wguALYhQikAtkhV9ewk784QYByS5E+TPDbJZ6vqLhPbvT7J25OcmeTQJIclOT3JT08c7r5J3pTkv2b4L/+rM0zL2ug1jZZQ/wuTvD/DaJMnJnlukn2TnFZVO01sunuSE5M8LcPrPDVDWPOMRQ77+0n2T/KcJH+c5DEZRjN8NMmXx/0/k+SNVfXoDZT4mCTfaa2ds8SXdK8kRyV5fJLfS3JVks/XEDJNOybDlKNDM0yL+u3xNSbJv2YYeZQkr8wwPeoRST41tv1MhtEbz0jyuCTvTfK/krxiiXW+L8k5SZ6QYerTi5K8eIn7Ttt9/HnlVPsHcut1uaG6/jJDwHNYkv+RYVTKMRlGpnx4PMaqJO+t265fdd8kFyZ5QZKDkrwmyW9kmGI47R4ZvisnJPn1JB8az7H/Itf4czJMe/zgempe8rUxhmSfS3Jgkj/J8L6fl+TEdQRfS/18/jLJfTJcBy9J8qsZrvVJb0ry5iQfz3BdvizJbyX5uxpDzKqqDO/zK5J8ZNzu2Rmmjt5r7DtyPN7jc+v1eMU6Xu9vZfi+XZ7h+n5ehu/152sYYTbpQeOxj8zwO+CKJB+eMTRapzH4OynJ98bjvzDD9MrPV9Wu69t3wicyXN9PHo+5XYbfRScssu3ZSX6U5C1VdWhNrDUFAButtebh4eHh4dH1keEPzZZkj3X0b5/k35OcNtX+K+N+zx+f75Hk5iRvnOHc22eYvr4qyVsm2g8Yj33ADMdqSf7nIu13S3JtkmOm2vdMsjbJEes43nZjbe9O8qWJ9h3Hc52TZLuJ9mPG9pdMtO2QIXR42wZq/870+zvje3iHDAHT6ybaDxrr+cjU9v9tbP9P4/MHjs8P28B5anw//keSf5/quzTJsRPPjxiP+bKp7T6d5OwlvKZLk7xjPN8OSfbOEPStTfLzU+d47SL7n5jk3InnC6/x41PbfXxs/+2JtpVj239fT30rMoRFLcmDps7bkjx2kc/o4iRHT11HVyR587yujQyBUUuy/1T75zOsR1WzfD4T79upU9u9fGzfdeK7dEuSP5na7sBxu4PG5wePz5+9ntewUNv9ptoXvnd/OtF2TpJv5bbfw70y/B56zUTbGRnWpLr/RNv9xuO9aIbv2hlJPr2Ovn/JEMbXRNsvjO/LKzZw3DdnmBaYJH+d5Izx3/9lvObvlSHkaknuMbHfUzKEWG18nJshHNx9qa/Jw8PDw8Nj8mGkFABbor0y/KH+3snG1trnk1yUYdREMvyRvl2GkVLrVFWPqarTquqKDH9w3ZThj9q95lz3gkdmWED4vVW1YuGRYeTLhUkeNVHbg8YpN9+fqO2wddR2arvtFJmF6WKnLjS01m7MECrM9U5YNUzNO33iPbwxyf3XUef0KJyFUVLTC8Uvdp771XAnr+9meC9uyhBIrKxxCuAG/P3U82/mtqPm1uf3xvPdkOQbGaYrPaH95Iihk5d4vGQYiTJpsc9sdYYg8cef2Th17C+qalUNd1u7KbeOJpt+z69rrZ062dBauznJ8UkOq6qFBdifNL6m4zI/j0pyQfvJNY/ek2G01/QdNpf6+Sy2XSa2fWyG0HL6O3Z6hs9v4Tu2ELK8cwmvZb3G0Uc/l+T9k9/D1tqqDFM9f3Vql2+11i6a2O6SDIHOUq/H9dVynwzv7ftaa23iHN/MMKJpupb1OSHJL40j9Q5P8qnW2rqm6J2Yof4nZwjFb8wQXn2zqn5pY14LANs2oRQAW6KFqSf/tkjfpRP9C+ugXLKuA1XVQzOMTrkmw4id/TMs0nxWhpEQm8PCNJ7P59ZgZeHxHzPWPYYsn8owOuSlGUaCPSxDGLdYbdN3m7txPe0bem0XZwiVNqiqHpFhMeMrkjwzt76H567jPP8++aS1dm2GkWP3XWTbyfOsyBBGPCbDne8OGM9z1LjJUj6v6bvk3bDE/ZJhWtbDMtxd7J6ttT1aax9bZLvFrst1Weyzubm1dvUi7ZN1viFDGPeuDFPyHp5bpz1Ov55FA4QMYe2dkjx1fH5EktNba/+8ju0XLPnayPBdXNf3dKF/0lI/n8W2y8S2C9+xS3Lb79eNGe4SuPC7YbcMo+xuWkf9s1jq76UFi92xcZbrcZ61rFNr7asZ7q743AzTKhebuje5/ZrW2gdba3/YWvvFDN/XOyT5q6WeEwAWuPseAFuihT/m7rVI370y3Io8GdZ1SYawY9U6jvXEDCMlDpn8w7Sq7p6fXCtoXhbWo3lahik20xZuO//IDLX/1/EPw4Xa7rCZ6pr06SSvqqqfX2Qk0LTfzhDq/fY4AifJj0eOXLTI9vecfDKO1LlzhrVv1udBSX4xyZNaax+a2P9JG9hvXi6f/BzWo214k0325CTHt9Zeu9CwnjV8Fq2ntXZpVX0kyXOq6owM6w39zhLOPcu18YMMn9u0he/uomszzcHCcQ/IEHhOu2z8eXmSe1bVitba2k0854Z+L22u17oxtVy+SPv6vDtDqHRNhrW3lqy19pmq+kKSB894TgAwUgqALdKqDKNtpu9I9ssZRnB8dmz6dIb1U569nmPtlGG9lx//4T4uAr7JU2jW4/Qk1yf5mdbaVxd5nDdRWzKM8FiobWWGdXA2t2MzjOI5uqruNN1ZVXedWCx9pwzB3uR7eHBuHa0y7dCp5wuf48Ld4BZGvUyfd7H34465daTPNmFcnPtOmXgfRs/ciMMdk2S/JEdnCCpOWsI+s1wbn02yR03diTFDIPu9JBdsRM1L8cncug7UYt+xiya2W5H1v3fruh5vo7X2gwxrSh06fkZJknHa23659ffSZtda+36Gxdqn73L48xmC3VlreXeSjyX5q7bIHRfHY999YiroZPsOGW4KMMsIQgBIYqQUAMvroKqannp0VWvtU1X1iiTHVdV7cuv6NH+VYeTRO5OktXZBVb0pyYuq6q4Z7kx2c4apTue21j6Q4U5uL0zyrqp6Z4a1pP4iGx61s9Faaz8YbyP/hnHtl1OTXD2+hv+c5BPjSKDPZRjlcVxVvTrJzhnuEvbvGRZF3mxaa6vHEUgfSfLVqjo6wwLOd0zyS0n+IMnfJvmHDO/hEUneMX4eD0ry51n3H6H7VtVxGe5s9qAMn9sprbUvjP2XZBgt9jtVtSrDnfouyLAWzveTHLlw97QMd2a7MduQ1lqrqk8m+f2qOjfDgvKHZphWOOux/rGqvp1hjaWjWms3LGGfWa6N45P8UZKPVtXLM0wde3qGUYBPn1zvaJ5aa9+uqjcnefsYxHwuQ7j00xnWkXpra+2fMly7f5fkb6pq9yT/mGH63AFJPjRu8+3xsM+rqvdlCGC/sY5TvzzDmmIfHa/xu2VYiP+yJG+Z9+vcgD9P8oGqOinDIv33SPI/M/xuO3qWA7XWvpfh7qTrs2+S/1tVJyQ5LcNorftmuB4eMNYDADMRSgGwnN66SNu3Mtzt7O1VdV2GtZY+mmFayccz3G3rmoWNW2svqarzM6yH8vQMIc/ZGUZIpLV2alU9P8Ot55+YYaTD4Rn+uNxsWmt/XVUXjec9PMPd0L6XYQTDN8dtvl9VT8xwy/iTMoQ1b8wwGuyFm7O+8fyfqaq9M7zHL8nwB+aNGf5If1OSt43bfbSqXpLk+RlGPZ09/nzdOg793AwjOD6YYTHqk5K8YOK8N1XV72f4Y/4zGf7/yFNbaydW1W9luC7em2E61NvHnzP9kb0VOCLJ32R4j2/JMIrl8CRfWN9O6/ChDEHsem8IMGmGa2NNVT0ywzX8+iR3SfLPSZ4yhsKbTWvtRVV1ToZQ5AUZAunvZrimvjNu08bv2Msy3EDgJRmm7X4p49pnrbUvVdVrMoym+sMMMwnunUWm947fhd/K8H6elORH4/n+ZFywvpvW2geram2SP8sQAF+fYY26PxlHdc3b2Rm+mwdm+P7vmiFc/lqS32ytTS9ODwAbVJvpP2ABANuYqjoow93mHjneKZEtQFV9NckPW2u/tty1AABMMlIKAGArU1U7Jtknw/pk+yZ57PJWBADwk4RSAABbnwck+acM6/68srX2yeUtBwDgJ5m+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/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/QfXlUXVNV1VfWlqtp3av/9qurLY/8FVXVYz/oBAAAAmI/eI6XeneQhrbWdkzwgyXeTnJgkVfUrSd6W5A+S3D3JSUk+XlU7j/27JPnE2H73JEckObaqHtH5NQAAAACwibqGUq21c1trV41PK8ktSfYanz8ryYdba59srd2Q5KgkNyR5wth/SJLrkxzZWruhtfapJCcnefYsNVTVblW1Z1XtuXbt2k18RQAAAABsjO5rSlXV06rqqiTXJHlBkleOXXsn+drCdq21luTrY/tC/5lj+4IzJ/qX6nlJViVZtXr16pnrBwAAAGDTdQ+lWmvva63tkuTeGQKpb45dd01y1dTmVybZeYn9S/XWDKOz9lq5cuWMuwIAAAAwD8t2973W2qVJjk/yd1W1a5Krk+wytdndkqwZ/72h/qWe94rW2nmttfNWrFgxe+EAAAAAbLJlC6VGK5LcOcl9kpyV5KELHVVVSR4ytmf8uc/U/vtM9AMAAABwO9EtlKqq7arqj6pq5fj8fkmOTvKvSc7NMGrqkKo6sKp2SPLiJDtmWMw848+dquqlVbVDVR2YYfHzt/d6DQAAAADMR++RUgcnOaeqrk3ypSTXJXlMa21ta+3zSZ6bIZy6KsmhSQ5ura1JktbaleP+Txr7j09yRGvti51fAwAAAACbqNuiSq21WzKESuvb5oQkJ6yn/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/zOq6paqumbi8f6pY+xXVV+uquuq6oKqOqxX/QAAAADMT8+RUjcnOSzJbkn2TnK/JO+c2ubC1tpdJh5PXeioql2SfCLJSUnunuSIJMdW1SO6VA8AAADA3HQLpVprf9Za+3pr7abW2mVJ/ibJATMc4pAk1yc5srV2Q2vtU0lOTvLsWeqoqt2qas+q2nPt2rWz7AoAAADAnCznmlIHJjl7qu2nqurSqrq4qk6sqt0n+vZOcmZrrU20nTm2z+J5SVYlWbV69eqZiwYAAABg0y1LKFVVT0zyrCQvmGg+PckvJLlPkocl+VGST1XVncf+uya5aupQVybZecbTvzXJXkn2Wrly5Yy7AgAAADAP3UOpqnpSkuOTPL61duZCe2vtwtbaea21W1prl2YIre6TZP9xk6uT7DJ1uLslWTPL+VtrV4znOW/FihUb/ToAAAAA2HhdQ6mqemaS45I8rrV22gY2b+OjxudnJdlnapt9xnYAAAAAbke6hVJV9fwkr0/y2NbaFxbp/42qul8Ndk1ydJLLk5wxbnJykp2q6qVVtUNVHZhh8fO3d3oJAAAAAMxJz5FSb8mw/tNpVXXNwmOi/4AkX05yTZJvJdktya+11q5JktbalUkOTvKkDGtLHZ/kiNbaF/u9BAAAAADmoduiSq212kD/S5O8dAPbfCXJw+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/9F1TVYb3qBwAAAGB+eo6UujnJYUl2S7J3kvsleedCZ1X9SpK3JfmDJHdPclKSj1fVzmP/Lkk+MbbfPckRSY6tqkd0fA0AAAAAzEG3UKq19metta+31m5qrV2W5G+SHDCxybOSfLi19snW2g1JjkpyQ5InjP2HJLk+yZGttRtaa59KcnKSZ89SR1XtVlV7VtWea9eu3cRXBQAAAMDGWM41pQ5McvbE872TfG3hSWutJfn62L7Qf+bYvuDMif6lel6SVUlWrV69etaaAQAAAJiDZQmlquqJGUZGvWCi+a5Jrpra9MokOy+xf6nemmSvJHutXLlyxl0BAAAAmIfuoVRVPSnJ8Uke31o7c6Lr6iS7TG1+tyRrlti/JK21K1pr57XWzluxYsUsuwIAAAAwJ11Dqap6ZpLjkjyutXbaVPdZSR46sW0lecjYvtC/z9Q++0z0AwAAAHA70S2UqqrnJ3l9kse21r6wyCbHJzmkqg6sqh2SvDjJjhkWM8/4c6eqemlV7VBVB2ZY/PztHcoHAAAAYI56zl97S5K1SU4bBkENWmt3GX9+vqqemyGcuneSbyY5uLW2Zuy/sqoOTnJ0klcn+bckR7TWvtjxNQAAAAAwB91CqdZaLWGbE5KcsJ7+ryR5+DzrAgAAAKC/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+3LAAAAAC2ZrOMlKp1tO+Q5KY51AIAAADANmLFhjaoqsPHf7Ykh1bVmonu7ZP8apLzN0NtAAAAAGylNhhKJXnHxL/fNNV3Y5ILk/zx3CoCAAAAYKu3wVCqtXaHJKmq7yR5WGvt8s1eFQAAAABbtaWMlEqStNZ235yFAAAAALDtWHIolSRVtXuSA5LcM1OLpLfWXjO/sgAAAADYmi05lKqq30nyzgx32rssw8LnC1oSoRQAAAAASzLLSKlXJXlzkj9rra3dTPUAAAAAsA3YbsOb/Ni9kxwfx6X0AAAgAElEQVQrkAIAAABgU80SSp2W5CGbqxAAAAAAth2zTN87IcmRVfVTSb6RYW2pH2ut/dM8CwMAAABg6zVLKHXi+PNNi/S1JNtvejkAAAAAbAtmCaV232xVAAAAALBNWXIo1Vq7aHMWAgAAAMC2Y8mhVFU9bX39rbX3bXo5AAAAAGwLZpm+9551tLfxp1AKAAAAgCXZbqkbtta2m3wk2SHJ/km+kORXNleBAAAAAGx9lhxKTWutrW2tfTnJnyc5en4lAQAAALC12+hQasLqJHvN4TgAAAAAbCNmWej8PtNNSe6T5JVJvj3HmgAAAADYys2y0PkluXVR8wWV5KIkh86tIgAAAAC2erOEUv956vktGabund9au3l+JQEAAACwtVtyKNVa++zmLAQAAACAbccsI6VSVf8hyR8lefDYdE6SY1prl827MAAAAAC2Xku++15V7Z/k/CTPnGj+vST/UlUPn3dhAAAAAGy9Zhkp9fokH0ny31pra5OkqrZP8o4kb0jyyPmXBwAAAMDWaJZQat8kz1oIpJKktXZzVR2Z5KtzrwwAAACArdaSp+8luSbJvRZpX5nk2vmUAwAAAMC2YJZQ6v8lOb6qHlNVdxofByY5NsO0PgAAAABYklmm7/1xkncl+WSSNtF+cpIXz7EmAAAAALZySw6lWmtrkhxSVXskedDY/O3W2gWbpTIAAAAAtlpLDqWq6v8kOae19sYk50+0vyjJg1trv78Z6gMAAABgKzTLmlIHJfnMIu2nJfn1+ZQDAAAAwLZgllBq1wx34Ju2Jslu8ykHAAAAgG3BLKHUhUkevUj7o5NcNJ9yAAAAANgWzHL3vWOTvL6qdkry6bHtwCSvTvKqeRcGAAAAwNZrlrvv/XVVrUzy2iRvHJtvTPLG1tqbNkdxAAAAAGydZhkpldbay6vqtUkePDZ9u7V27fzLAgAAAGBrNlMolSRjCPWVzVALAAAAANuIWRY632RV9ZSq+lxVramqtVN9B1RVq6prJh7/NLXNHlX16aq6tqouqaoX96wfAAAAgPmYeaTUJvphkmOS3CnJ2xfpv7m1dpfFdqyq7ZN8LMMi649P8sAkp1TVJa21D2ymegEAAADYDLqOlGqtndpae3+SCzdi90cluX+Sl7XWrmutnZnkuCRHzHKQqtqtqvasqj3Xrl274R0AAAAAmLuuodQSbF9VF1fVpVX191W190Tf3knOa61dM9F25tg+i+clWZVk1erVqzexXAAAAAA2xpYUSp2b5CFJds8wNe/sJP9QVfcZ+++a5Kqpfa5MsvOM53lrkr2S7LVy5cqNrxYAAACAjbbFhFKttUtba2e11ta21q5srb0syQ+S/Pq4ydVJdpna7W5J1sx4nitaa+e11s5bsaL3kloAAAAAJFtQKLUOtySp8d9nJdmzqu480b/P2A4AAADA7UjXUKqqtq+qHZPsMD7fcXxUVT26qvaoqu2q6i5V9cok90xy6rj76UkuSvKaqrpTVT0kyXMyLHYOAAAAwO1I75FSv5vk+gxB0/bjv6/PcFe9vZN8JsM0vQuT7J/k11prFydJa+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+V1VrqmrtIv0HVdW3qur6qjqnqv7LVP8eVfXpqrq2qi6pqhf3qx4AAACAeek9UuqHSY5J8sLpjqr6mSQfTvLaJLuMP0+uqgeM/dsn+ViSf07yH5I8Psl/r6on9ygcAAAAgPnpGkq11k5trb0/yYWLdD89yddaa+9prd3YWntvkjPH9iR5VJL7J3lZa+261tqZSY5LcsQsNVTVblW1Z1XtuXbtTwzWAgAAAKCDLWlNqb2TfG2q7cyxfaH/vNbaNevoX6rnJVmVZNXq1as3pk4AAAAANtGWFErdNclVU21XJtl5if1L9dYkeyXZa+XKlbPWCAAAAMAcbEmh1NUZ1pKadLcka5bYvySttStaa+e11s5bsWLFRhUKAAAAwKbZkkKps5I8dKptn7F9oX/PqrrzOvoBAAAAuJ3oGkpV1fZVtWOSHcbnO46PSnJCkv2q6qlVdYeqemqSfZP87bj76UkuSvKaqrpTVT0kyXMyLHYOAAAAwO1I7/lrv5vknRPPrx9/7t5au6CqDknyhiT/J8Md+p7QWvvXJGmt3VxVj8sQQl2RYT2po1prJ/YqHgAAAID56BpKtdbeleRd6+k/Jckp6+k/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/2fvvsNkqcv0jd8P5xBUMggYAEHBrCgsoqIgiotx3QUVQVAQMKxpjSvyM2JYw4pZwUCSFRF1TQi6igqKroiyiGRBRHIOkt/fH1Xj6dNnQs8JXd1z7s919TVdYXqemeruqXr7GyQNnUUpSZIkSZIkDd38rgNI0nSe+Mkndh1hzjv5NScvs8f+6ZO3W2aPrcZ2P/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+4orrlgqgSVJkiRJkjQ7o1aU+iTwEGBdmtZP2wGH9GxfDbi+73uuA2bTfe+TwIOBB6+33nqLn1SSJEmSJEmLbaSKUlV1alVdXlV3V9UfgH8DdkmycrvLjcAafd+2JnDDLH7G1VV1TlWdM3/+/KUTXJIkSZIkSbMy6lWZu9uvab/+HnjsxMYkAbYAvjHkXJIkzWmfeuN3uo6wXHj1R5/TdQRJkqTOjFRLqSS7Jlmzvb8Z8FHg21V1a7vLIcC/JHlqkpWANwKrAN/sJLAkSZIkSZIWy0gVpYBXABckuRk4ATgF2GtiY1WdBLyKpjh1PfAC4JlVNXD3PUmSJEmSJHVvpLrvVdX2A+xzOHD4sk8jSZIkSZKkZWWkilKSJElacu978S5dR5jz3n7k17uOIEnS2Bu17nuSJEmSJElaDliUkiRJkiRJ0tDZfU+SJEkaEX9834+7jrBceOjbd+g6giQJW0pJkiRJkiSpAxalJEmSJEmSNHQWpSRJkiRJkjR0FqUkSZIkSZI0dBalJEmSJEmSNHQWpSRJkiRJkjR0FqUkSZIkSZI0dBalJEmSJEmSNHQWpSRJkiRJkjR0FqUkSZIkSZI0dBalJEmSJEmSNHQWpSRJkiRJkjR0FqUkSZIkSZI0dBalJEmSJEmSNHTzuw4gSZIkSXPBu971rq4jzHn+jaW5xZZSkiRJkiRJGjqLUpIkSZIkSRo6i1KSJEmSJEkaOotSkiRJkiRJGjqLUpIkSZIkSRo6i1KSJEmSJEkaOotSkiRJkiRJGjqLUpIkSZIkSRo6i1KSJEmSJEkaOotSkiRJkiRJGjqLUpIkSZIkSRo6i1KSJEmSJEkaOotSkiRJkiRJGjqLUpIkSZIkSRo6i1KSJEmSJEkauvldB5AkSZIkqWtfO2brriPMeS94/q+7jqARY0spSZIkSZIkDZ1FKUmSJEmSJA2dRSlJkiRJkiQNnUUpSZIkSZIkDZ1FKUmSJEmSJA2dRSlJkiRJkiQNnUUpSZIkSZIkDZ1FKUmSJEmSJA2dRSlJkiRJkiQNnUUpSZIkSZIkDZ1FKUmSJEmSJA2dRSlJkiRJkiQN3fyuA0iSJEmSJC2uR3/9+K4jLBd+v8s/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/AY8D7t+uO6K7OJIkSZIkSZqtcSxK7Qf8R1VdUFXXA28BdkrygEG+Ock6STZPsvmdd965DGNKkiRJkiRpKqmqrjMMLMkawHXAY6rqdz3rrwf2qKpvD/AY7wLe2S7eAvxxGUTt2jxgfeBy4K6Os2j2PH7jzeM3vjx2483jN748duPN4zfePH7jy2M33paH43dVVe00007jVpTaEPgzsGlV/aln/UXA26vqyAEeYx1gnXbx6qq6epmE7VCSzYGzgQdX1Tld59HsePzGm8dvfHnsxpvHb3x57Mabx2+8efzGl8duvHn8FpjfdYBZurH9ukbf+jWBGwZ5gLYINecKUZIkSZIkSeNkrMaUqqrraFpKPXZiXZJNgdWB07vKJUmSJEmSpNkZq6JU62DgrUk2SbI68B/A8VV1YbexRsrVwLuxRdi48viNN4/f+PLYjTeP3/jy2I03j9948/iNL4/dePP4tcZqTCmAJPNoClEvBVYGfgjsV1VXdZlLkiRJkiRJgxu7opQkSZIkSZLG3zh235MkSZIkSdKYsyglSZIkSZKkobMoJUmSJEmSpKGzKCVJkiRJkqShsyglSZIkSZKkobMoJUmSJEmSpKGzKCVJkiRJkqShsyglSRKQZPUkWyRZpesskiRJmps851yYRakxl+RJSbbqWb5fkh8luSrJN5Ks2WU+zV6S7ZO8Psk/dJ1FmquS/GuS5/UsbwtcBPwWuCjJozoLp4EkuVeStyU5NskJvbeus2lqSeYnWbFv3UuTHJTkX7rKpcF4/MZfknlJtu4/jhptSbZLsnXP8v2TnJjkuiTfTrJ2l/k0Nc85Z2ZRavy9D1inZ/mTwHrAgcDG7VeNqCSHJNm3Z3lf4MfAAcAvet/ANPqS3DfJNl3n0ED2ozkhmPAx4AfAo4DvAu/pIpRm5UvAXsD5wMl9N42uo2mOGwBJDgAOBrYFvpLkZV0F00A8fmOuqu4CfgLc2XUWzcqBQG9jg0+1ywcAGwDv7SKUBuI55wxSVV1n0BJIciXwgKq6Ock9gWuAJ1bVqUk2B46vqk26TampJDkP2LGq/tQuXwR8qqo+nOSVwO5VtW2nITWjJOsBRwE7ALdU1apJXghsV1Wv6jadJpPkGmC9qrozyb2BS4GNq+qSJOsCp1fVfbtNqekkuRbYvKqu7DqLBtf+n3t8Vf21Xb4ceHNVHZ5kZ2D/qtqy05Caksdvbkjyv8Dzq+rCrrNoMFNc8z2+qk5Lshlwgtd8o8lzzpnZUmr8rVRVN7f3HwPcXFWnAlTVOSzcikqj5949BalNgfsCn2u3fQl4cFfBNCufAP4E3Bu4o133Y+DpnSXSTALc1d7fErikqi4BqKqrgNW6CqaBXQ3c1HUIzdpaPQWNhwJrAF9rt30LeEBHuTQYj9/ccATwrSS7J9k2yRMmbl0H05R6r/keS3PNdxpAVZ2L13yjzHPOGViUGn9XtNVxaJpOnzKxIcnqwO2dpNKgbkuycnt/K+DsqrqxXb4DWHnyb9OIeQrwmqq6GiiAtvXGvTtNpemcBzytvb8T8LOJDUk2AG6c7Js0UvYHPuE4GmPn5iSrtve3As6oqlvb5QDzu4mlAXn85oaDaLoOHUHz/++k9vbzLkNpWpe3vWCgueb75cSG9prvtk5SaRCec87Afxzj70jg2CTfpumv+oaebY8HzukklQb1G+A1ST4F7An8sGfbpoDdUsbDbfS9n7YXytd0E0cD+BDNe+eZNJ84btezbSfgtE5SaTa+AswD9k5yV++Gqlqpm0gawM+B9yb5PPBymnE1JjyYpluDRpfHbw6oKhsmjJ8jgG8m+Q6wD/Danm1PwGu+UeY55wwcU2rMJVkBeDtNAepnVfXBnm1vBG6sqoO7yqfpJdmCphC1NnA58Liqurjdtj/wsKp6cYcRNYAkX6Bplvtq4PKqWjvJJ4AVqurV3abTVNpuCtsAJ1fVr3rW/xNwdVWd1Fk4zSjJdlNtq6qfDjOLBpdkE+D7NAWMM4Dtq+qadtv7acbd2KfDiJqGx29uSRJgg6qymDji2mP17yy45vtIz7Z/A26oqi92lU/T85xzehalpI4luRfNyd05VXVTz/oH0xQV/9pZOA2kbRX1LZpPP1ahGefmd8Dzquq6LrNJ0ihKsvZEMaNn3ZrA7VV1S0exNCCP33hru2B+HNgduKuq7tXO+Pzoqnp3t+kkLW8sSo25JDOO1G9RQxqOJFvRDPJ6EfCb8g12ZCXZc6Z9qurwYWTR4mtn+9oH2BC4GPhCVR3bbSpJGm1t98v7Ae8EflRVayW5H/DDqnpYt+k0mSQbzbRPVf15GFk0O55zzsyi1JjrG0cj7dfqWa6qmjfcVBpUki/NtE9V7T2MLNLyJMndwCXA31jw3tmrqmrzSdZrRCTZD/gA8HngfOCBNGMrHlBVn5vue9WdJD+eaZ+q2mEYWTR7Hr+5IcklNENEXJ/kmqpau11/XVWt2XE8TWKKaz5orvu85hthnnPOzIHOx9+NNE/yg4HvsGC6SY2HlwJnAr9g8jcpjYG2C+ZraWYiWmha16p6eiehNJPjga1pul0eUlWnd5xHs/d64Jl9YzN8CzgMsCg1uran+b/3DZwtahxtj8dvLgjNBfKCFU2Xvpsm310j4HqaiQQOBv6bZpZujQfPOWdgS6kxl+QewAuAfYFNgENpui/8qctcGkyStwIvozmxOwQ4oqqu7TaVZivJ0cBjaP7Z3Ny7zbEZRleSDWlef3uz4ETvq1V187TfqJGQ5Dpg7aq6u2fdPOCqqlqru2SaTpIX0nS53IJmNqlDquqP3abSoDx+c0OSY4AzqurdEy2lkryNpvXUHl3n06KSrAzsQnPN92DgcJrX33mdBtNAPOecnkWpOSTJw2jeqHajGWR5v6q6qNtUGkSS7WmO3TNoZrX5fFX9vNNQGliSa4HNq+rKrrNo9tpZTJ9B8xrcHnhKVS330/OOuiSnAJ/pHYchyYuB11TV47pLpkG0s7jtQ9Ni+E803TCPrqrbu8ylwXj8xlt7gTzRFXNj4GxgReCpVXVJZ8E0kCSb05yz7AH8AXhZVV3YaSgNxHPOya3QdQAtPVV1JvAZ4GvAU2kGMNQYqKoTq2p34EHAn4GfJHlKx7E0uKuxyfs4uxfNSfnGwDX0dWnQyHor8LkkP09yWJKf0VwYv6XjXBpAVf2pqt4ObAT8D/BlYNtuU2lQHr/xVlUXA48A3gbsD7wHeIwFqfFQVecAXwKOBbYD7tNtIs2C55yTsCg1ByRZKcluSU4EfgbcAjy0qn7RbTLNRpKnAp8FXgkcSTNmg8bD/sAnkqzddRANLsnjk3yZphC8PfDWqtq0qs7qNpkGUVU/BR5O07r0ZuA44OHteo24JPdM8jKaMRX3Ag4ETu02lQbl8Rt/VXVbVX29qj5SVcdUlRfHIy7JKkn2THIS8CPgOmCzqvplx9E0A885p2f3vTGX5CBgd5oTgUOA/66qO7tNpUEl2YDmZO5lNIPWfwE4sqqu7zSYZiXJHcA8mhlQFppsoKpW6iSUppXk/2i6KnwBOLSqruo4krRcSLIVTbeFXWg+SPsCcFzv2GAaXR6/uSFJgF2ZfIKW/ToJpWkl+RTNMTuF5prvu1XlBFdjwHPOmVmUGnPtFJNnAxfSXBAvoqqeOcxMGlyS24Bzad6kfj3ZPrZ4G31Jtptqm602RlP73jlxMjfVe6cFxRGT5PlVdUx7f7ep9quqo4aXSrPRvvbOpJmY5a+T7ePxG10ev7khyeeA59N0veyfoGWvTkJpWu1r7xzgYqY+b3HG5xHkOefMLEqNuSTvnWmfqvp/w8ii2WvfpKZTVTVvKGGk5ch0hcQJFhRHT5IzquoR7f2pZpmtqtp0iLE0C0kuZIqT8pbHb4R5/OaGJFcDW1fV+V1n0WCSvHOmfZzxeTR5zjkzi1KStBQk2ZlmJqINaT7F+kJVHdttKkmSpIUluRjYtKru6DqLJDnQuSQtoST7AQcDpwEfa79+PskrOg0mzWFJ3j7F+rcNO4skjZkPAe9ox5aSpE7ZUkqSllCSM4G9qupXPeu2Bg6rqod2l0yau5LcUFWrT7L+mqpyJkxJ6pHkXBbuevkAmhm7r+jdr6o2H2IsSWJ+1wEkaQ64L/C/fetOBTboIIs0pyW5b3t3hST3AXo/6d8MuG34qSRp5B3YdQBJmoxFKUlacmcBLwYO71n3IppZUiQtXX9hwaf9f+lZH5rZbZzcQ5L6VNVhE/eTPKCqLuzfJ8nGQw0lSdh9b85Ishpwe1Xd1vYP3x24s6q+2nE0ac5rZ9U4jqZ11AXApsBjgWcu77NpjLokTwT+UlUXJVmPZpyNO4F/r6qruk2nybQXTQF+Bzy6Z9PdwJVVdWsnwbREkqwC3F1Vt3edRbPn8Rsvdn8eX0nWoLnm+1uSFYA9ac5bvlJe2I80zzmn5kDnc8f3gS3a++8EPgJ8OIlNdcdAkn9NskV7f8skFyU5L8lWXWfTzNrC08NoXoc3t18fbkFqLHwWWLG9/x/A/YD1gU93lkjTqqqLqurCqlqzvT9xu9iC1PhIcmA79h5JdgSuAa5J8vRuk2kQHr+xt8gA50lWZOExpzSavgc8sr3/LuD9wPvam0ab55xTsKXUHJHkKmD9qroryXnAPwM3AD+rKpvijrgkFwCPq6orkxwHnA7cCOxYVdt1m05TSbLnTPtU1eEz7aPuJLm2qtZqW5heATycZuDXC6pqvW7TaTpJvggc3lv8bVstvriq9u0umQbRTkn/8Kq6IcnPgGNozlteXVX/0G06zcTjN56S/JCm8LQ9cGLf5o2Ai6tqxyHH0iwkuRpYr73mOx94Ls1r7+Sq2qjbdJqO55xTsyg1RyS5rqrWTLIR8Iuqun+7ftLmuRotSa6vqjWSrEzzJrU+cAdNVxSbUY+odiabyRRwb2D1qpo3xEiapbagvyHwUJrZEh/ZNoe/vqpW6zadppPkCmDDqrqtZ90qwEVVtX53yTSInv979wL+CqxTVXdOnLR3nU/T8/iNpyTvbO/uT9PCZsLdwGXAMVV13dCDaWA913wbAydV1Ybteq/5RpznnFNzoPO54w9J3kbzKccPAZJsANzUaSoN6qZ2RqlHAqdX1a1JVgIsaIywqtqsf12StYF3APsBhy3yTRo1Pwa+BqwDfKtdtznNyblG2zyaC6ledwErdZBFs3d1kocAjwB+1RY07tF1KA3M4zeGqurdAEn+BlwNrAdcCfywqi7qMpsG9n9JDqC55jsBoJ2J1mu+0ec55xQsSs0dr6Hpp3obzYB3ADvRPPk1+g4FfgWsTPPpFcA/AOd1FUiz047F8G37vIQAACAASURBVDqa4/drYJuqOr3bVBrAfsCbgdtpBpwEeBDwqc4SaVB/AHYFjuhZ9wLgzG7iaJYOopkcAprJWQCeDPyxmziaJY/fmGpbSx1AM67UVcC6wN1JPlhV7+g0nAbxGpoxiG4HXtqu25G2QKWR5jnnFOy+J42IdqDQ2yfGR2kHOV+tqn7SbTLNJMmuwAdoxgF7S1X9oONI0pzXjh/1A+DbwDnAZjRjazyzqk7sMJoGlGQzmpmC/9Qubw6sVFVndJtMg/D4jZ92LMyDgH8DjqqqO9oP1V4EfAx4Q1XZylvSUFmUmkPaPqmb0oxl8/dZNarqF52FkuawJNvSzHR5f5oue4dWVX93Io24tgvK9iz63vmerjJpMEkeBbwceABwIfB5WyhK0uSS/C/woao6ZpJtuwBvq6oth59Ms5FkHs0HMf3nLT/rLJQG4jnn5CxKzRFJtgCOBTahGWQ57VccaHn0tbMw7AM8lUXfpHboKpeml+RumqbvhwA3T7ZPVb1/svUaDUleRNN99nTgUe3XR9PMXPq0DqNJc1o7/tABTP5/b9OucmkwHr/xlOQGmpnbbp1k2yo0E+ws1wMuj7okjwW+QTOmVO81311V5ZiKI8xzzqmt0HUALTUfB74HrE0zLehawBdY0M9fo+19wHuBi4FtaMZpeBjwuy5DaUY/oxnX5gk0/fn7b8v1P5gx8XZgj3YK81var68AftttLA0iybZJDk7ynXZ5yyRP7jqXBvIx4Hk0Y4KtD3yUZlzML3UZSgPz+I2nu4GpBqS/B4tOHqHRcxDwTWANmmu+1YHPs2B8KY0uzzmnYEupOSLJtcAGVXVbz1ShqwG/nWyGMI2WJBcC/1RVv5+YTjnJNjTjE/1Lx/GkOav91HiNqqqe19584OKquk/X+TS1JLvRDA56JPCSdnr6xwL/WVXbdxpOM0pyCfCkqrqg57zlYcAnq+qpXefT9Dx+4ynJccDJVXXgJNv2B7arqn8cfjINaoprvlWB31XVg7rOp6l5zjk1Z9+bO+7ouX99knsD1wPL9RN8jKxdVb9v79+VZF5VnZLkKZ2mkua+62g+bbwOuDzJQ2mmyb5Xp6k0iLcDT6+q3yTZo113BvDwDjNpcKtW1QXt/duTrFRVZyb5h05TaVAev/H0HuDHSR4AfAW4BLgfsBvwYprumBpt/dd869Fc823QUR4NznPOKViUmjt+S/OP5Ps0XYoOA26hOUHX6LskyUZV9WfgAuAZSa5i4X88kpa+HwH/DHwZ+Fq7fAdwXJehNJD7VtVv2vsTzb7vBBxHcTz8KclDq+qPwFnA3kmuo7m40ujz+I2hqvplkn+iaWW6NwvGJLoA+GcnRxoLp9IMEfFd4ESaLrS30IxPpNHmOecU7L43RyTZEFihqi5qW0l9CFgN+H/tCYNGWJLX0jTd/GY7CN4RNCcJ75ysibWkpa+dcGA3mvfOw6rqbx1H0jSS/AZ4bVX9Isk1VbV2OyPmh6vq8V3n0/SSvBC4rqqOT7IjzRgpKwOvrKovdJtOM/H4jb8kE7O3XVlV53adR4NJcj+aa76Lk6wDfJDmvOWdVXV2t+k0KM85F2ZRShpBSe5P0zT+rK6zSNIoSvI8mpkvPw68FXgX8Hpgv6pa7j91HDdJVgRWqqpJZzLVaPP4SZIWl0WpOSTJfWmmlVxoKteq+lo3iSRpNLUDuk6rqt4/jCxafG0LjdcCmwAXAQdV1Q+7TSVJ0rLT9pDZgkWv+Y7qJpEG0baO2hXYikWP3X6dhBoRFqXmiCQvAz4D3NzeJlRVbdRNKg0qyfo0g09O9ia1eSehpDksyU/6Vj0ROLlnuapqhyFGkpYrSTYHPsnk//dW6iSUBubxk7qRZD+aMcGuY9Frvk27SaVBJPkc8Hzgf1j42FFVe3USakRYlJojkvwZeGNVHdN1Fs1ekh8AqwJHseib1GGdhJKWIxNT83adQ7OTZBVgMxa9KHaw3hGX5BfAX4BDWfT/3k+7yKTBefykbiS5mGY8xW92nUWzk+RqYOuqOr/rLKPGotQc4QXVeEtyPXC/qrqp6yzS8mhioOyuc2hwSZ5LM9PsGn2bqqqcgW/EJbkBWKeqnGV2DHn8pG54zTe+2oLipr5vLmqFrgNoqTk2yU5dh9Bi+wuwYtchJGmMfBR4N82kECv03CxIjYezgPW6DqHF5vGTunFMkmd1HUKL5UPAO9qxpdTDllJjLMlnehZXAV4A/BC4tHe/qnrVMHNpMO3A9BN2oDl+7wIu692vqv46xFjScsmWUuMnyQ1VtXrXOTS4JE/oWXw08BKak/T+/3t2vxxBHj+pG0kO7llcBdgZ+DGLXvMt14Nlj6Ik5wK9BZcHALcAV/Tut7yPITy/6wBaIqv1LX9zivUaTX9hwZvURMX82X3rCvBTf2kpm2T2vVX61zn73sg7Ick2VXVK10E0sJMmWff1vmX/740uj5/Ujd7eFHcBX5tkvUbTgV0HGAe2lJI6kmTjQfarqouWdRZpeTPJ7Hv9nH1vxCX5CLAncDSLflpsQVGSJGkMWJSSJEljZ5rCogVFSZKkMWFRSpIkSZIkSUPn7HuSJEmSJEkaOotSkiRp7CTZPMnxSa5OcnvvretskiRJGoyz70mSpHF0KM0spnsAN3cbRbOVZI+qOmKS9btX1Ve6yCRJ0rKS5MlTbLoNuKiqLhtmnlHimFJjLMkdNFPvTquqVhpCHC2hJC8GXgKsX1WPat+41q2qb3QcTZJGTpIbgHWq6o6us2j2ktxQVatPsv6aqlq7i0waXJJ5wNtozlvWq6o1kvwjsElVfa7bdNLckuRuBrvmmzeEOFpM7bX7CkB6Vvce158Cu1fVQjMKLw/svjfengbs2N7eAvwJeC3wHOB1wPnAmztLp4EleQPwbuA4YKN29ZU0x1WStKizgPW6DqHFlkVWJA8A7hx6Ei2O9wLPBd7Kgouqc4CXd5ZImrueBDy5vb2BBa+1pwOvoPl/+G+dpdOg9gaOAR4ErNh+PRp4GfAw4G/AQZ2l65AtpeaIJKcCL6yq83rWbQZ8taq27C6ZBpHkXOBZVXVOkmuraq32U8jLq2rdrvNJ0qhJ8kqaVhofAhZq8l5Vv+gklGbU08p7HnBX3+Z5wGeq6jVDD6ZZSXIh8PiqunSidVuSANdU1Vodx5PmrCSnAbtU1fk96x4IfL2qHtNdMs0kyZ+AR1bVTT3rVgNOr6pNkqwP/L6qNugsZEccU2ru2Az4c9+6P9NUYDX61q6qc9r7E5XiMEBTXUlaTn26/fr1vvUTBQ+NpqfR/H/7PvCMnvV3A5dV1bmdpNJs3Qu4om/dSsCtHWSRlicPBC7uW3cJsGkHWTQ7qwMrAzf1rFsZWKO9fyVwz2GHGgV235s7TgM+mGRlgCQrAe8Hft9pKg3qzCTP7lu3Ex4/SZpUVa0wxc2C1Airqp9W1YnAA9v7E7efW5AaK6cCe/Wt2w34dQdZpOXJqcBHkqwC0H79IM21oEbb94BvJtkuySZJtqf5YO277fbHARd1Fa5Ldt+bI5JsTvOEvi9wObA+cCnwnKo6q8tsmlmSJ9G8UX0NeBHwJWBX4NlV9asus0nSqEuyblVd1XUOzU6SDYEtgNV611fVUd0k0qCSPAI4EfgdsC3wQ2Ar4Cmed0rLTpIHAd8BHkDTWnE9mkLGc3t6XWgEJVkV+ARNAX8l4HbgKOC1VXVTO67iParqj52F7IhFqTkkyXzgicD9aJpxnlxVDhg6JpI8nGawwk1o/rl8pqr+0G0qSRpN7afDH6FprbEKTbehLwFvriq7EI24JPsBnwKuA27u2VRVZTeUMZDk3sCeLDhvObyqLu82lTT3tePObsOCa75Tqqp/jD6NqHb8vXsDV5bFGMCilCRJGkNJPkbzQcwBNLPNPhB4D/DLqnIWohGX5GKaT4e/2XUWSZLUHYtSc0SSewCvpmk63d8M/pmdhNLAkpxH8wn/oVX1167zSNKoS3IRsE1VXdqz7r40nxhv1F0yDWJiptmuc2jxJPlXmhb5v0uyJXAscCewa1X9ptt00tyS5OBB9quq/ZZ1Fi2+dridTzL59fpKnYQaEc6+N3d8meYJ/m0Wbgav8fA+mqnN35Xkf2gKVN+qqju6jSVJI+uewLV9664F7tFBFs3eMUmeVVXf6zqIFssbacbBBDgQOBq4EfgosF1XoaQ5asWuA2ipOBT4C7AHXq8vxJZSc0SSa4GH2Jd/vCV5IPBSmjerVYGvVNXrOg0lSSMoybeAvwJvqKpb2zGmPgpsWFXP7TadZpLkcGBn4Mc0E7P8nZ/2j74k11fVGu2sz1fQTLBzB80YKWt3m06SRk+SG4B1bHSwqBW6DqCl5hrg+q5DaMlU1flV9f9oBi/8FU2XTEnSol4LPAm4tu3Kdy3wZOA1nabSoO6iaWlzFU0rgN6bRt9NbXfZ7YHT28kF5rU3SdKizqKZLVF97L43dxwAHJTkrVVlcWoMtTNpPJtmJqmdgFOBl3caSpJGVFX9OckWwNbAhsDFwK+dgWg8VNVeXWfQEjmU5sOzlYH923X/AJzXVSBprkpyWlU9pr1/LjBpV6eq2nyowTRbXwaOTfIh4LLeDVX1i24ijQa7780RSf4GTAyQdlvvtqq65/ATaTaS/CewO3A7cCTw5ao6p9tUkjR6kswH7lNVF0+ybUPg0qq6c/jJNFtJ1gCeBdy/qj6UZANgBSf8GA9JdgRur6qftstbAatV1U+6TSbNLUl2q6qj2vsvmWq/qjpseKk0W0nunmJTVdVy3crUotQckeSpU22rqv8ZZhbNXpJjaAY3P76qpnrDkqTlXpI3Ao+sqpdOsu1LwP9V1ceGHkyzkuSxwPE040ltUlWrJXk68PKq2rnbdJIkaVgsSkmSpLGR5FTgxVX1x0m2PYRmgogth59Ms5Hk58CXqurLSa6tqrWSrAqcXVX36zqfppfkh0zdhejpQ44jLVfaiT02A1brXb+8dwHT+HJMqTkkya7AS4D1q+qxSZ5EM8L/tzqOpkkkeVNVfaS9v/9U+1XV+4eXSpJG3saTFaQAquqsJBsPO5AWy8NpxiWCtrhRVTcluVdniTQbJ/Ut3xfYhQXHVNIykOS5wGHAGn2bCicaGDlJPlFVr23vHzzVfsv7rLMWpeaIJK8DXg98Fnh7u/pq4EOARanRtAPwkfb+jlPsU4BFKUlaYKUka0w2qUc7RtFKk3yPRs+VwEbARRMrkjwIuKSzRBpYVb27f12SI3D2S2lZ+yjwbuDgqrql6zCa0YpT3FcPu+/NEUnOAZ5TVWf3NIOfB1xRVet0nU+SpKWh7fZ1SFUdPsm2PYH9qmrb4SfTbLQthJ8DvBn4DvA0moutb1XVQV1m0+JJEuC6qupvwSFpKUlyQ1Wt3nUOaWlaoesAWmrWraqz2/sTlcYADpo9BqZqzpnks8POIkkj7pPAQUl2b2fiI8n8JLsD/wl8vNN0GtR/AD8Bvk/TDeUnwM+BT3QZSosnyYrAK4Crus4izXEnJNmm6xDS0mRLqTkiyUnA+6vq+0muqaq1kzwTeFNV7dB1Pk1vqk89klxtSzdJWliSdwIHtItXAevSfCBzYFW9p7NgGkjboubewFVVdXeSdavKYsYYSXIHCw90Pg+4Cdirqr7RTSppbuobe3ZtYE/gaJrZS//OcWhHT5JzmWJSiF5VtfkQ4owsi1JzRJLtaJq/HwXsARwM7A48z5kYRleSJ7R3T6AZVyo9mzcD3ltVGw09mCSNuHZA86fTFDeuBE6oqoum/y6NgiQrADcDq1XVnV3n0ey15529bqKZOfGmLvJIc1mSnwywW9kQYfQkeckg+1XVYcs6yyizKDWHJHkk8CpgE5qBQz9dVad3m0rTSTLRvbJYuCBVNJ9+vH15f5OSJM09Sf4AbF9VV3adRZIkdceilDQCkvyuqrboOockScOQZG/gRcC7aD5I+/sYmFX1145iaRaS7AzsA2wIXAx8oaqO7TaVNDclWR/Yrqq+Nsm25wM/raorhp9Ms5FkI2A34P7AX4D/spW3RamxlmTLqjq1vb/1VPtV1a+Hl0qSJGl6PS2FYeEJWqqq5nUQSbOQZD/gA8DngfOBBwL7AQdU1ee6zCbNRUn+E7i6qt43ybZ/B+5dVW8cfjINKslOwDeB3wAXAg8AtgL+uap+0F2y7lmUGmNJbqyq1dr7U82y58ndmEiyI/BUmvFR/t6Vr6r27iyUJEnLQDsm2KT81Hj0JTmTZlDzX/Ws2xo4rKoe2l0yaW5KchZNS6nLJ9m2HvDzqnrw8JNpUEn+D/hAVR3Vs+5FNMX8h3eXrHsWpcZYkhWq6u72/pSFp6q6a3iptDiSvI7mE8fvAc8Gvgs8A/hGVe3ZZTZJkqReSa4D1p44D23XzaOZUXGt7pJJc1OS66pqzWm2X19Vawwzk2YnyY3AGn3vmysA1080NFlerdB1AC2+noLUfOAbwIpVdVf/rduUGtCrgWdW1fOBW9uvLwTu6DaWJI2uJDsnOS7JGe3XnbvOpMEl2THJB5N8McmXJm5d59JAzgJe3LfuRcA5HWSRlge3J7nPZBva9V4zjL4Tge371m0H/HToSUbM/K4DaMlV1Z1JtgGcVnl8bVBVJ7b3J5ovfh84DHhZJ4kkaYT1jWnzdZoxbT6f5N6OaTP6pmsh3GUuDeytwHFJ9gUuoJn5eUvgmZ2mkuauk4HXAPtPsu1fgZ8PN44GkaT3eJ0HfDPJt1gwptTzgC8OP9losfveHNEOfndBVX2q6yyavSTnA0+oqsuTnA7sC1wF/G9Vrd1tOkkaPY5pM96SnAvsW1UnJrm2qtZK8izgX6rKD2PGQJJNgF1ZMPvef1XVhZ2GkuaoJFvRFJ6OBP4LuAS4H00Lxd2Bbavqt90l1GSS/GSA3aqqdljmYUaYRak5IsnxwFNoPq26kIWnVvZTqxGX5H3AH6rqqCSvBT5I0/LtiKr6127TSdLocUyb8dY3Wcs1VbV2kgBXVtW6HceTpJHTTor0aeBBND0rQtP65lVV9aMus0lLwu57c8ev25vGUFW9vef+J5KcCqwGHN9dKkkaaRNj2hzes84xbcbHFUnWb2eS+kuSx9G0EHa80zGR5IXAXsD9gb8Ah1bVV7tNJc1dVfVDYPMkm9HM1n1lVZ3bcSxpidlSSpIkjZ0k2wHHAafSN6ZNVS33g4aOOlsIj7ckbwXeABzMgrFR9gU+VlX/0V0ySRodSU6rqse0989lwdjBC6mqzYcabMRYlBpzSQ6uqv16lreuKltMjYEkBw+yX+/xlSQt4Jg2c0eSJwCrA8eXJ6cjL8mfgef1jmGT5DHAt6tqw+6SSdLoSLJbVR3V3n/JVPtV1WHDSzV6LEqNuSQ3VNXqPcvXODD2eEjy5UH2q6q9lnUWSZKGJcmDgEcCv6+qC7rOo9lLchXNzMF39qybD1zmmGCSpNmwKDXmegcKbZevdYBXSdJclWTPmfapqsNn2kfdSPIvwNHAPOB2mtn2vt9tKs1WO+vzpVX14Z51bwLuU1Vv7C6ZJI2WtmCfqrqjZ91LgS2An1XVN7rKNiosSo05W0rNHe2sUY8DNqyqo5Pck2aK0L91HE2SRkY7JsNkimbg19Wrat4QI2kWkvyWZjrzzwCvBp5TVdt2m0qzleRHwJOBvwIXARsD96GZsr53BuindxJQkkZEkmNpuqYf3C4fALwDOB14OPDqqvpihxE7Z1FqzCW5FXhPz6oDgAN796mq9w81lGYtyQOB79Kc0M2vqlWTPA/Ypape3G06SRptSdamOcHbD/hqVe3dcSRNIcm1wDpVdXeSFYGLq2qDrnNpdpK8c5D9qurdyzqLJI2yJBcBj6+qv7bLlwNvrqrDk+wM7F9VW3YasmMWpcZckhOZYhT/VlXVDkOKo8WU5PvAr4D3AldX1VpJ1qQZb2PjbtNJ0mhqixqvA/YHfg28papO7zaVpmMLb0nS8qT3/16ShwKnAWtW1a1tT5krqmqdTkN2bH7XAbRkqmr7rjNoqdgaeG77yXEBVNV1bWFKktQnya7AB4Abgd2q6gcdR9JgVkqyf8/yKn3LtvAeYY6NIkmzdnOSVavqJmAr4IyqurXdFqzJsELXASQBcAOwUAEqyX2By7uJI0mjKcm2SU4BPkLTunQLC1Jj5RRgx57br/qWn9ZdNA3gaODvswK3Y6McDGwLfCXJy7oKJkkj6ufAe5M8BHg50HvO8mDg0k5SjRC770kjIMlHgM2BV9EMercZ8FngrKp6R5fZJGmUJLkbuAo4BLh5sn1saSMtG46NIkmzk2QT4Ps0BagzgO2r6pp22/uB9apqnw4jds6ilDQCktwD+CKwa7uqgKOAfXuad0rScs+xFKXuODaKJC2eJGtPFKN61q0J3F5Vt3QUayRYlJJGSJJ1gE2Ai6rqyq7zSJIkTUhyKbBZVd2UZA/gdVW1VbttPs1kLWt0GlKSNFYcU0oaIVV1dVX9ZqIglWTPrjNJkiS1HBtFkrRUWZSSOpZk0yT/kuQRPeuek+QM4D87jCZJktTrrcBOwJnA6ix8nrI7cFIXoSRJ48vue1KHkuxCM3bUfJoxUvYBdgCeRXOi9/GqurG7hJIkSQtzbBRJ0tJiUUrqUJLTgENpZpF6FfAemtkZ9q2qazuMJkmSJEnSMmVRSupQkmuBdarq7iQrAbe0y9d3HE2SJEmSpGXKMaWkbs2rqrsBqup24AYLUpIkSZKk5cH8rgNIy7mVkuzfs7xy3zJV9f4hZ5IkSZIkaZmz+57UoSQn0gxwPpWqqh2GFEeSJEmSpKGxKCVJkiRJkqShc0wpSZIkSZIkDZ1FKUmSJEmSJA2dRSlJkiRJkiQNnUUpSZJGTJJ3JTmv6xzLoyQPSVJJtuoww2VJ3tTVz9f0kuzUPkfW7TqLJEnjzqKUJEk9khya5Edd55hKku3bC+Lpbod2nXMqSZ6X5EdJrk1yS5Izk3wsyYZL+eccmeQHi/Gt5wL3AX63hD//FX3H5LIk/53koQN8+yOBzyzJz+9CGnsnOTnJDUluTPL7tsg6dgWcJPPbY7dr36Yf0zxHrl6GP3unzPw6/9wSPP517WO8aJJtx7XbDupZt3qSDyc5P8mtSa5K8sskL1vcDJIkgUUpSZLGzS9oLognbh8FLuxb97quwk0nyfuBY4BTgB2AhwCvBFYD/r3DaH9XVXdV1WVVdedSeLhbaI7HfYGdgQ2B45Pca7Kdk6zSZriyqm5ZCj9/Vtqi0sqL+73AEcDHgW8BjwceAbyFpsg2Z4oXVXV7+xxZllNYTxS+Jm6fAs7uW/eWJfwZfwb26V3RFod3AC7p2/cw4NnAq2letzsCXwLWXsIMkqTlnEUpSZJmIckaSb7YthS4tW0V8vi+fTZLcmxPa6DTkjyl3bZW24rnz0n+luScJG9OMtD/5J4L4suq6jLgJuCu3nVVdX37s+6f5L+SXNO2jDghySN6ct673X5xm+XsJK9vCwwT+3w1yXeTvDHJJW3rl8+0rUj+Lclf2t/z00nmT/N3eyLwNuBNVXVAVZ1WVX+uqp9W1T7AAYuRaf8klya5OcnRSdZst38Q2B34x55WJbu2296U5PT2ey5N8pUkG/Q89kLd93qWd05yfHs8z0vywsEOV11WVZdW1cnAm2kKUxOPfVmSdyb5QpJrge/0rP979712+R3tfje0ufdLco8khyS5vj0O+/X9zWf6XSda4+yU5BTgVuAF7d/9n/se61Htvo+c4nfdrf2bv7iqPlxVf6iqi6rq+KraGTi457FekeTcJLcnuSDJG/p+1mVJDkjy2fZ3uzTJB/qeA6e0z7kDk1yR5Or2b7FK32PtleQPaV6r57bPmXk921dO8r4kFya5Lc3r8l3t5r+0X/+r/d1v7fu7rdvzONu1mW5NcmWSz6Wn+NjznH1t+9y+PsnXk0xa1JnkdX4zcGff6/yG9rEfm+Qn7XG7Ns37yzpTHKdeRwBPSrJpz7q9gROAy3qyzweeBRxYVcdV1YXt6/eQqvrwAD9HkqQpWZSSJGl2vgw8BdgV2BI4n6b1y/oASe4DnAysCjyTprXIu3u+f2Xg/4DnAQ8D3gO8E9hraYZMsirwU+AOmpYPjwPOAn7Sc8F6D+BU4Lltlg+0t936Hu5JNK0jngq8BNiXpoDyKJoWEy+haXGxxzSR9gCuAz492caqunaWmZ4MPLb9+c8BtgY+3247EDgW+AkLWpV8q912N/B6muOyC7AZzcX5TD7YPv6jgO8Bh2f2XQ7/1n5dsWfdG2meQ1vTtEKZyuuB39P8zl8APgt8AziD5nn4eeCzSR7U8z2D/q4foXmOPgT4EU1rtn369tkXOKWq/m+KfHsAZ1TVf0+2ceL4JnkB8Emalj+PoPm7vj/J3n3f8gaarpRb0bSieyvw/L59Xkzzt3wS8FLgRcBrJzYmeVX7+O8GHgq8BngFbQG09RWa195b2n1eCFzabntM+/UVNM+hjSf73ZJsBPyA5lg8ts31TJpj1OtJNMdqJ5rn9xNpnquLrS3EngBcQ/Mc+qc2w38N8O2XAd+nbcWWpjC+N83z6+/aVoNXA89JssaS5JUkaRFV5c2bN2/evHlrb8ChwI+m2LYZUMA/9qxbEbgYeG+7fCDNRe09Z/EzPw78sGf5XcB5A37vpPvSdIs7D1ihZ11ouvq9eprH+zzwnZ7lr9K0GJnfs+5/2t9xxZ513wOOnOZxfwz8ajGPyWSZrgNW7Vn3XJoizEbt8pHADwZ47Me3x3Sddvkh7fJWfcuv6vmeVWiKfbtP87ivAG7qWV4fOB64Fli7XXcZ8N1JvvcymhZlvctf7VmeT9Oq6es96+YBNwD7zOJ33ald3qVvv22BO4H79/y+1wB7T/PYFwBHD/D3/g3w5b51BwHn9v2+X+vb5yTgkJ7lU4Bf9+1z5MTrqH2uXwbs2bfPXsDV7f1HtL//M6fIOr/dvmvf+om/27rt8kdo7PSTfgAABshJREFUXmvzevZ5Xvt8nPgbfpWmS1zva+bA3t97hr/bB2mKfv3r30RTMLpnz7pt2nxbTvN419EUQZ/V5prX/l5/bX/v3wAH9ez/9HbbncBpwOfoeR/05s2bN2/eFvdmSylJkgY3MUj1SRMrquoO4Fc0rXqgaaXwi5piTKAkK6Tprndami6AN9EUMCZthbEEtgIeANyQ5Kb259xI031sszbLvCRvS/K7nix7TZLlD7XwGEuXAWe2v3vvuvWmyZNpti3YafBMp1fVTT3LJ7c/4yEzPP5T0nRjvDjJjTQtg5jk8fudNnGnqm6lKdKsP8P33Kv9299M8/e5P00B6JqefX49w2NM+H3Pz59oudK77i7gSnqOwSx+14UyVNVJNK3qJlrv7UJTqDh6mnwDHV+a19BJfetOAjbNwuNZnda3zyUs+veebp/7t/c/N/H8b59LnwHWTrIWzWu1aIqsS+JhwC/bYzDhJJq/Se/A9mf0vWYm+50W52f/tu/95tfA7Sx4T5rOD2iKZ8+gaQ13aE0ynlpVnUDzvHkKTSusjYHjkhy+ZPElScs7i1KSJA3XG4D/R9N9aUdgC5ruMist5Z+zAs0Mclv03R7Mgi5Db6PptvSxniyHT5Lljr7lmmLddOcVZwObZ5pxp2aZqd9EUWTKwaeTPBA4DjiHppvWVizoEjbT48/294VmoPMtaLr8rVZVD6+q/gLIoAOaz+oYzPJ3nSzDwcDe7ThO+wBHVdXN0+Q7mxmKID1jQg0yQPggf+/p9pn4+goWfv4/kqYoe8Mssgxiaf1Oy+pnT/6NTSHtUJrukc8GvjjNvndU1c+r6kNV9Qya7pB7JHn04v58SZIsSkmSNLgz269PmFjRFlm2Bv7Qrvot8Pgk95jiMbYDjquqL1YzWPB5tC2XlrJT28e9pqrO67td2ZPl21V12DLOAk3XqjVpuhUuom25MptMj8zCs9hNdE07q12+naZLUq9taLpbvr6qflFVZwMbsOxU+/c+v69V1zAs6e96BE0rnlfSHJNDZtj/SOARSZ4z2cYka1VVAX+kGUup1xOB86vqtlnkm8nFwBXAZpM8/89rizG/pTkXfsoUj3FXe+t/HvU7E9gmC09W8ESa5+Mfl+i3mNmZwGP63m/+gabw+IfJv2URX6TJe1JVnT+Lnz3xWpuuhaQkSdOyKCVJ0qJWTbJF3+3BbYHkG8Cn265RD6Np5bQmCwbw/gzNBeGxSbZJsmmSf8r/b+/eQewowziMP38RSW9ARDBaeAsW2qhgBIWIIDZeCrVUQdBiTSGCwURQggaMFxBcEmIKLzEriAoWUQsRIhi8FAqKIImKkEYM9r4W73fYlbhsFs/u6ub5wRbLzJz5Zs4O7Ly8lzF9j84ouXEcf2mSp+km5NN2gH4pf2+c66Ik149JY5PzfQ9sTXJDksuS7KazSaZulITtBp5Psmes5cJx7lnms7dOd01nA68muXLc2xeBuar6eWz/Edicnp63Mck5dNbQWcC2JBcnuRN4fCWu9z/gX11rdWPyOTpj7auq+mKJQ16ny/sOJXkiyTVJNiXZmuQQMJkM+CydXfNwekrlA3Q20zPLu7wl1/8nsAN4ND058vIkm5PcnWTX2Ocb4B1gX5K7xn26LmOK4QiiHQNuSnJ+Fp9o9xJdFvtykiuS3Ez/Pb5WVb8scsy07KO/5wPjWdhCB5k+rKovT+cDquoYsJEeGHCKUVJ7JMn96Ul/m5LcAuwBTgCfTeNCJElnJoNSkiSd6lq6X83Cn0k/nfuAT4G36UyLS+iGvycAqupX5htFH6Yn7e1gvsTmKXoq3rv0y9y59EvtVI3MnC10cOIgHex5g+4FMxn3vpPuh/UB3ZNpA93AeEVU1WN0KdlVdGP07+gysT+AXctc0yf0vf14fNZR4MEF218Z2z+ney3dUVVH6fLJGTrDZGb8vu5M6Vr30gHWpbKkJgGcyfS7W+nv5VvgOXoq3d6x39xYyyNj+3Zge1XtX+ballRVs8xP5fsaOAJsA44v2O1eukfSC/Qz8hZ/zyiboZ+j43QPqH86z090T6arx3nepHs1PTS1i1lEVf1Ol7meRz8D74813LPMz/ltsT54dM+pj+gyzsP0fZqlm6FvWYMsQEnSOpL+H0KSJOn/IclBevLebWu9lvUsye10Gd8FVXVyrdcjSZLWn6WajUqSJOkMkmQDnS20E9hvQEqSJK0Uy/ckSZK00JPAD8BJuvRUkiRpRVi+J0mSJEmSpFVnppQkSZIkSZJWnUEpSZIkSZIkrTqDUpIkSZIkSVp1BqUkSZIkSZK06gxKSZIkSZIkadX9BWYtq97zo1oQAAAAAElFTkSuQmCC">
            <a:extLst>
              <a:ext uri="{FF2B5EF4-FFF2-40B4-BE49-F238E27FC236}">
                <a16:creationId xmlns:a16="http://schemas.microsoft.com/office/drawing/2014/main" id="{23E3C875-DA1F-4982-A334-2D91E52ECC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0674C-CC39-4675-A56F-152E82045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90" y="0"/>
            <a:ext cx="9740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C231C-50EF-41FB-9184-0F5EC5AF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57800" cy="1054359"/>
          </a:xfrm>
        </p:spPr>
        <p:txBody>
          <a:bodyPr/>
          <a:lstStyle/>
          <a:p>
            <a:r>
              <a:rPr lang="en-US" dirty="0"/>
              <a:t>Donations</a:t>
            </a:r>
          </a:p>
        </p:txBody>
      </p:sp>
      <p:sp>
        <p:nvSpPr>
          <p:cNvPr id="12" name="AutoShape 2" descr="data:image/png;base64,iVBORw0KGgoAAAANSUhEUgAABKUAAAL8CAYAAAAx7AZOAAAABHNCSVQICAgIfAhkiAAAAAlwSFlzAAALEgAACxIB0t1+/AAAADl0RVh0U29mdHdhcmUAbWF0cGxvdGxpYiB2ZXJzaW9uIDIuMi4yLCBodHRwOi8vbWF0cGxvdGxpYi5vcmcvhp/UCwAAIABJREFUeJzs3Xm4pFV9J/DvD1pEVFBw2jVREgbULIigwUw0jJiRkGhGjLiEoGaiEhOXuGRiYow6Ex3BNQYEGUeDGzoiOiYKLiGiRtxQEA1NAIOgIQ0oNJtAw5k/3vdKUd7uvtVdfW7T/fk8Tz2365x3+VXVW1fvl3POW621AAAAAEBP2y13AQAAAABse4RSAAAAAHQnlAIAAACgO6EUAAAAAN0JpQAAAADoTigFAAAAQHdCKQC6q6pnVFWrqj2Wu5YFVXXAWNMB6+h/wNi/occ/9q1801TV7lX1tqq6oKp+VFVXV9WXqupPq+qum+mc96iqV1bVL27CMS6tqmPnWNOlE5/hzVX13ar6QFX9xyXuf2JVnTuverYEy3FtLIeq2m+8Hneeat9xvB7+tGMtk9fhuh4/msN53jwe6wdVdcdF+l84cb57TLTvVFUvq6pzquqaqrqyqr5dVe+oqp/a1LoA2PasWO4CAOB24t+SPGKq7YtJ3pXkuIm2Nb0K2lRVdWCSk5NckuQNSb6d5I5JfjnJC5PskuRlm+HU90jyl0nOT3L2Rh7j4CQ/nFtFg/+X5LVJtk/yoCSvSnJ6Vf1ca+0HG9j35UnuPOd6ls0yXhvLYb8M1+P/zm2/vzdk+M5/t2MtByfZYeL5/05yXZLnT7TdMqdz3ZRkpyS/meSkqb7Dk1yd5MfhY1VVko8leWiS1yX5apIdkzw4yZOT/EySi+dUGwDbCKEUACxBa+2GJGdMtg1/o+V7rbUzFt1pC1ZVK5P83yRfT3JQa+36ie5Tq+oNSR62LMUtQWvtzM1w2MsmPssvVNXFSU5J8pQkxyy2Q1XdsbV2Q2vt/M1Qz0ZZqGkT9r9dXxvz0lprmfrOdzjnba7rqromyTWb6XfMjRmu79/NRChVVT+XZJ8MgfszJrbfJ8mjkzyjtfa3E+1/l+TIqjIDA4CZ+R8PALZYVXVYVZ01Th26vKreXVX3XmS7Z1XVmVV1fVX9sKo+W1W/PNH/qrH/qvE4/1BV+3eo/8lV9eWqum6s68Squu/UNoeP9V42To/6WlU9bWqbhWlEfzFOnbq4qq6tqo9W1a5Vde+q+nBVramqi6rqj5dQ3hFJ7p7kD6dChyRJa21Na+0zEzW8tqq+MZ7jsqr6dFXtN1XnQWOdj6uq94zv91VV9bdVdbdxmwcm+edxl3dPTBF6yth/cFWdMk5juraqvllVz5/+g7empu9V1RHjcfatqg+O7+X3quoNVTU58mQWXxl/7jF1jkdU1clVdVWSz459t5m+V1UPHLf9vao6qqpWj+/dO8fP84Hje3hNVf3Lwuuf2v+9VfWv43V9QVW9tX5yitmJVXV+VT2qqs6oquuTvHo89henX9BEXU9fz+ue9dq431jrFeN39RtV9eSp8y7p85mo75njNXfp+N35SE1992vw3PEa+dH4Hh9XVbtMbXeHqnp5VZ1bVTeM1+/fV9XPVtURSd42bnrxxPV4r1rH9L3x+v5y3fr75qSq+tmpbc4YP4NfH9+P68Y6f2M97/vMquqQqvrq+Pp/OL6395/hECckObiqdptoe3qGEYxnTW276/jz0sUO1Fqb1wguALYhQikAtkhV9ewk784QYByS5E+TPDbJZ6vqLhPbvT7J25OcmeTQJIclOT3JT08c7r5J3pTkv2b4L/+rM0zL2ug1jZZQ/wuTvD/DaJMnJnlukn2TnFZVO01sunuSE5M8LcPrPDVDWPOMRQ77+0n2T/KcJH+c5DEZRjN8NMmXx/0/k+SNVfXoDZT4mCTfaa2ds8SXdK8kRyV5fJLfS3JVks/XEDJNOybDlKNDM0yL+u3xNSbJv2YYeZQkr8wwPeoRST41tv1MhtEbz0jyuCTvTfK/krxiiXW+L8k5SZ6QYerTi5K8eIn7Ttt9/HnlVPsHcut1uaG6/jJDwHNYkv+RYVTKMRlGpnx4PMaqJO+t265fdd8kFyZ5QZKDkrwmyW9kmGI47R4ZvisnJPn1JB8az7H/Itf4czJMe/zgempe8rUxhmSfS3Jgkj/J8L6fl+TEdQRfS/18/jLJfTJcBy9J8qsZrvVJb0ry5iQfz3BdvizJbyX5uxpDzKqqDO/zK5J8ZNzu2Rmmjt5r7DtyPN7jc+v1eMU6Xu9vZfi+XZ7h+n5ehu/152sYYTbpQeOxj8zwO+CKJB+eMTRapzH4OynJ98bjvzDD9MrPV9Wu69t3wicyXN9PHo+5XYbfRScssu3ZSX6U5C1VdWhNrDUFAButtebh4eHh4dH1keEPzZZkj3X0b5/k35OcNtX+K+N+zx+f75Hk5iRvnOHc22eYvr4qyVsm2g8Yj33ADMdqSf7nIu13S3JtkmOm2vdMsjbJEes43nZjbe9O8qWJ9h3Hc52TZLuJ9mPG9pdMtO2QIXR42wZq/870+zvje3iHDAHT6ybaDxrr+cjU9v9tbP9P4/MHjs8P28B5anw//keSf5/quzTJsRPPjxiP+bKp7T6d5OwlvKZLk7xjPN8OSfbOEPStTfLzU+d47SL7n5jk3InnC6/x41PbfXxs/+2JtpVj239fT30rMoRFLcmDps7bkjx2kc/o4iRHT11HVyR587yujQyBUUuy/1T75zOsR1WzfD4T79upU9u9fGzfdeK7dEuSP5na7sBxu4PG5wePz5+9ntewUNv9ptoXvnd/OtF2TpJv5bbfw70y/B56zUTbGRnWpLr/RNv9xuO9aIbv2hlJPr2Ovn/JEMbXRNsvjO/LKzZw3DdnmBaYJH+d5Izx3/9lvObvlSHkaknuMbHfUzKEWG18nJshHNx9qa/Jw8PDw8Nj8mGkFABbor0y/KH+3snG1trnk1yUYdREMvyRvl2GkVLrVFWPqarTquqKDH9w3ZThj9q95lz3gkdmWED4vVW1YuGRYeTLhUkeNVHbg8YpN9+fqO2wddR2arvtFJmF6WKnLjS01m7MECrM9U5YNUzNO33iPbwxyf3XUef0KJyFUVLTC8Uvdp771XAnr+9meC9uyhBIrKxxCuAG/P3U82/mtqPm1uf3xvPdkOQbGaYrPaH95Iihk5d4vGQYiTJpsc9sdYYg8cef2Th17C+qalUNd1u7KbeOJpt+z69rrZ062dBauznJ8UkOq6qFBdifNL6m4zI/j0pyQfvJNY/ek2G01/QdNpf6+Sy2XSa2fWyG0HL6O3Z6hs9v4Tu2ELK8cwmvZb3G0Uc/l+T9k9/D1tqqDFM9f3Vql2+11i6a2O6SDIHOUq/H9dVynwzv7ftaa23iHN/MMKJpupb1OSHJL40j9Q5P8qnW2rqm6J2Yof4nZwjFb8wQXn2zqn5pY14LANs2oRQAW6KFqSf/tkjfpRP9C+ugXLKuA1XVQzOMTrkmw4id/TMs0nxWhpEQm8PCNJ7P59ZgZeHxHzPWPYYsn8owOuSlGUaCPSxDGLdYbdN3m7txPe0bem0XZwiVNqiqHpFhMeMrkjwzt76H567jPP8++aS1dm2GkWP3XWTbyfOsyBBGPCbDne8OGM9z1LjJUj6v6bvk3bDE/ZJhWtbDMtxd7J6ttT1aax9bZLvFrst1Weyzubm1dvUi7ZN1viFDGPeuDFPyHp5bpz1Ov55FA4QMYe2dkjx1fH5EktNba/+8ju0XLPnayPBdXNf3dKF/0lI/n8W2y8S2C9+xS3Lb79eNGe4SuPC7YbcMo+xuWkf9s1jq76UFi92xcZbrcZ61rFNr7asZ7q743AzTKhebuje5/ZrW2gdba3/YWvvFDN/XOyT5q6WeEwAWuPseAFuihT/m7rVI370y3Io8GdZ1SYawY9U6jvXEDCMlDpn8w7Sq7p6fXCtoXhbWo3lahik20xZuO//IDLX/1/EPw4Xa7rCZ6pr06SSvqqqfX2Qk0LTfzhDq/fY4AifJj0eOXLTI9vecfDKO1LlzhrVv1udBSX4xyZNaax+a2P9JG9hvXi6f/BzWo214k0325CTHt9Zeu9CwnjV8Fq2ntXZpVX0kyXOq6owM6w39zhLOPcu18YMMn9u0he/uomszzcHCcQ/IEHhOu2z8eXmSe1bVitba2k0854Z+L22u17oxtVy+SPv6vDtDqHRNhrW3lqy19pmq+kKSB894TgAwUgqALdKqDKNtpu9I9ssZRnB8dmz6dIb1U569nmPtlGG9lx//4T4uAr7JU2jW4/Qk1yf5mdbaVxd5nDdRWzKM8FiobWWGdXA2t2MzjOI5uqruNN1ZVXedWCx9pwzB3uR7eHBuHa0y7dCp5wuf48Ld4BZGvUyfd7H34465daTPNmFcnPtOmXgfRs/ciMMdk2S/JEdnCCpOWsI+s1wbn02yR03diTFDIPu9JBdsRM1L8cncug7UYt+xiya2W5H1v3fruh5vo7X2gwxrSh06fkZJknHa23659ffSZtda+36Gxdqn73L48xmC3VlreXeSjyX5q7bIHRfHY999YiroZPsOGW4KMMsIQgBIYqQUAMvroKqannp0VWvtU1X1iiTHVdV7cuv6NH+VYeTRO5OktXZBVb0pyYuq6q4Z7kx2c4apTue21j6Q4U5uL0zyrqp6Z4a1pP4iGx61s9Faaz8YbyP/hnHtl1OTXD2+hv+c5BPjSKDPZRjlcVxVvTrJzhnuEvbvGRZF3mxaa6vHEUgfSfLVqjo6wwLOd0zyS0n+IMnfJvmHDO/hEUneMX4eD0ry51n3H6H7VtVxGe5s9qAMn9sprbUvjP2XZBgt9jtVtSrDnfouyLAWzveTHLlw97QMd2a7MduQ1lqrqk8m+f2qOjfDgvKHZphWOOux/rGqvp1hjaWjWms3LGGfWa6N45P8UZKPVtXLM0wde3qGUYBPn1zvaJ5aa9+uqjcnefsYxHwuQ7j00xnWkXpra+2fMly7f5fkb6pq9yT/mGH63AFJPjRu8+3xsM+rqvdlCGC/sY5TvzzDmmIfHa/xu2VYiP+yJG+Z9+vcgD9P8oGqOinDIv33SPI/M/xuO3qWA7XWvpfh7qTrs2+S/1tVJyQ5LcNorftmuB4eMNYDADMRSgGwnN66SNu3Mtzt7O1VdV2GtZY+mmFayccz3G3rmoWNW2svqarzM6yH8vQMIc/ZGUZIpLV2alU9P8Ot55+YYaTD4Rn+uNxsWmt/XVUXjec9PMPd0L6XYQTDN8dtvl9VT8xwy/iTMoQ1b8wwGuyFm7O+8fyfqaq9M7zHL8nwB+aNGf5If1OSt43bfbSqXpLk+RlGPZ09/nzdOg793AwjOD6YYTHqk5K8YOK8N1XV72f4Y/4zGf7/yFNbaydW1W9luC7em2E61NvHnzP9kb0VOCLJ32R4j2/JMIrl8CRfWN9O6/ChDEHsem8IMGmGa2NNVT0ywzX8+iR3SfLPSZ4yhsKbTWvtRVV1ToZQ5AUZAunvZrimvjNu08bv2Msy3EDgJRmm7X4p49pnrbUvVdVrMoym+sMMMwnunUWm947fhd/K8H6elORH4/n+ZFywvpvW2geram2SP8sQAF+fYY26PxlHdc3b2Rm+mwdm+P7vmiFc/lqS32ytTS9ODwAbVJvpP2ABANuYqjoow93mHjneKZEtQFV9NckPW2u/tty1AABMMlIKAGArU1U7Jtknw/pk+yZ57PJWBADwk4RSAABbnwck+acM6/68srX2yeUtBwDgJ5m+BwAAAEB32214EwAAAACYL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Vix3AcvpoIMOaqeccspylwEAAACwNamlbLRNj5S6/PLLl7sEAAAAgG3SNh1KAQAAALA8hFIAAAAAdCeUAgAAAKA7oRQAAAAA3QmlAAAAAOhOKAUAAABAd0IpAAAAALoTSgEAAADQnVAKAAAAgO6EUgAAAAB0J5QCAAAAoDuhFAAAAADdCaUAAAAA6E4oBQAAAEB3QikAAAAAuhNKAQAAANCdUAoAAACA7oRSAAAAAHQnlAIAAACgO6EUAAAAAN0JpQAAAADoTigFAAAAQHdCKQAAAAC6E0oBAAAA0N2K5S7g9mLfl56w3CVs9b521OHLXQIAAADQiZFSAAAAAHQnlAIAAACgO6EUAAAAAN0JpQAAAADoTigFAAAAQHdCKQAAAAC6E0oBAAAA0J1QCgAAAIDuhFIAAAAAdCeUAgAAAKA7oRQAAAAA3QmlAAAAAOhOKAUAAABAd0IpAAAAALoTSgEAAADQnVAKAAAAgO6EUgAAAAB0J5QCAAAAoDuhFAAAAADdCaUAAAAA6E4oBQAAAEB3QikAAAAAuusaSlXVX1XVd6pqTVWtrqoPVdVPT/QfXlUXVNV1VfWlqtp3av/9qurLY/8FVXVYz/oBAAAAmI/eI6XeneQhrbWdkzwgyXeTnJgkVfUrSd6W5A+S3D3JSUk+XlU7j/27JPnE2H73JEckObaqHtH5NQAAAACwibqGUq21c1trV41PK8ktSfYanz8ryYdba59srd2Q5KgkNyR5wth/SJLrkxzZWruhtfapJCcnefYsNVTVblW1Z1XtuXbt2k18RQAAAABsjO5rSlXV06rqqiTXJHlBkleOXXsn+drCdq21luTrY/tC/5lj+4IzJ/qX6nlJViVZtXr16pnrBwAAAGDTdQ+lWmvva63tkuTeGQKpb45dd01y1dTmVybZeYn9S/XWDKOz9lq5cuWMuwIAAAAwD8t2973W2qVJjk/yd1W1a5Krk+wytdndkqwZ/72h/qWe94rW2nmttfNWrFgxe+EAAAAAbLJlC6VGK5LcOcl9kpyV5KELHVVVSR4ytmf8uc/U/vtM9AMAAABwO9EtlKqq7arqj6pq5fj8fkmOTvKvSc7NMGrqkKo6sKp2SPLiJDtmWMw848+dquqlVbVDVR2YYfHzt/d6DQAAAADMR++RUgcnOaeqrk3ypSTXJXlMa21ta+3zSZ6bIZy6KsmhSQ5ura1JktbaleP+Txr7j09yRGvti51fAwAAAACbqNuiSq21WzKESuvb5oQkJ6yn/ytJHj7n0gAAAADobLnXlAIAAABgGyS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uoVSVfW6qvpWVa2pqu9X1fFVtetE/zOq6paqumbi8f6pY+xXVV+uquuq6oKqOqxX/QAAAADMT8+RUjcnOSzJbkn2TnK/JO+c2ubC1tpdJh5PXeioql2SfCLJSUnunuSIJMdW1SO6VA8AAADA3HQLpVprf9Za+3pr7abW2mVJ/ibJATMc4pAk1yc5srV2Q2vtU0lOTvLsWeqoqt2qas+q2nPt2rWz7AoAAADAnCznmlIHJjl7qu2nqurSqrq4qk6sqt0n+vZOcmZrrU20nTm2z+J5SVYlWbV69eqZiwYAAABg0y1LKFVVT0zyrCQvmGg+PckvJLlPkocl+VGST1XVncf+uya5aupQVybZecbTvzXJXkn2Wrly5Yy7AgAAADAP3UOpqnpSkuOTPL61duZCe2vtwtbaea21W1prl2YIre6TZP9xk6uT7DJ1uLslWTPL+VtrV4znOW/FihUb/ToAAAAA2HhdQ6mqemaS45I8rrV22gY2b+OjxudnJdlnapt9xnYAAAAAbke6hVJV9fwkr0/y2NbaFxbp/42qul8Ndk1ydJLLk5wxbnJykp2q6qVVtUNVHZhh8fO3d3oJAAAAAMxJz5FSb8mw/tNpVXXNwmOi/4AkX05yTZJvJdktya+11q5JktbalUkOTvKkDGtLHZ/kiNbaF/u9BAAAAADmoduiSq212kD/S5O8dAPbfCXJw+dZFwAAAAD9Lcvd9wAAAADYtg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C7bqFUVb2uqr5VVWuq6vtVdXxV7Tq1zeFVdUFVXVdVX6qqfaf696uqL4/9F1TVYb3qBwAAAGB+eo6UujnJYUl2S7J3kvsleedCZ1X9SpK3JfmDJHdPclKSj1fVzmP/Lkk+MbbfPckRSY6tqkd0fA0AAAAAzEG3UKq19metta+31m5qrV2W5G+SHDCxybOSfLi19snW2g1JjkpyQ5InjP2HJLk+yZGttRtaa59KcnKSZ89SR1XtVlV7VtWea9eu3cRXBQAAAMDGWM41pQ5McvbE872TfG3hSWutJfn62L7Qf+bYvuDMif6lel6SVUlWrV69etaaAQAAAJiDZQmlquqJGUZGvWCi+a5Jrpra9MokOy+xf6nemmSvJHutXLlyxl0BAAAAmIfuoVRVPSnJ8Uke31o7c6Lr6iS7TG1+tyRrlti/JK21K1pr57XWzluxYsUsuwIAAAAwJ11Dqap6ZpLjkjyutXbaVPdZSR46sW0lecjYvtC/z9Q++0z0AwAAAHA70S2UqqrnJ3l9kse21r6wyCbHJzmkqg6sqh2SvDjJjhkWM8/4c6eqemlV7VBVB2ZY/PztHcoHAAAAYI56zl97S5K1SU4bBkENWmt3GX9+vqqemyGcuneSbyY5uLW2Zuy/sqoOTnJ0klcn+bckR7TWvtjxNQAAAAAwB91CqdZaLWGbE5KcsJ7+ryR5+DzrAgAAAKC/Zbn7HgAAAADbNq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LfkUKqqbq6qlYu071ZVN8+3LAAAAAC2ZrOMlKp1tO+Q5KY51AIAAADANmLFhjaoqsPHf7Ykh1bVmonu7ZP8apLzN0NtAAAAAGylNhhKJXnHxL/fNNV3Y5ILk/zx3CoCAAAAYKu3wVCqtXaHJKmq7yR5WGvt8s1eFQAAAABbtaWMlEqStNZ235yFAAAAALDtWHIolSRVtXuSA5LcM1OLpLfWXjO/sgAAAADYmi05lKqq30nyzgx32rssw8LnC1oSoRQAAAAASzLLSKlXJXlzkj9rra3dTPUAAAAAsA3YbsOb/Ni9kxwfx6X0AAAgAElEQVQrkAIAAABgU80SSp2W5CGbqxAAAAAAth2zTN87IcmRVfVTSb6RYW2pH2ut/dM8CwMAAABg6zVLKHXi+PNNi/S1JNtvejkAAAAAbAtmCaV232xVAAAAALBNWXIo1Vq7aHMWAgAAAMC2Y8mhVFU9bX39rbX3bXo5AAAAAGwLZpm+9551tLfxp1AKAAAAgCXZbqkbtta2m3wk2SHJ/km+kORXNleBAAAAAGx9lhxKTWutrW2tfTnJnyc5en4lAQAAALC12+hQasLqJHvN4TgAAAAAbCNmWej8PtNNSe6T5JVJvj3HmgAAAADYys2y0PkluXVR8wWV5KIkh86tIgAAAAC2erOEUv956vktGabund9au3l+JQEAAACwtVtyKNVa++zmLAQAAACAbccsI6VSVf8hyR8lefDYdE6SY1prl827MAAAAAC2Xku++15V7Z/k/CTPnGj+vST/UlUPn3dhAAAAAGy9Zhkp9fokH0ny31pra5OkqrZP8o4kb0jyyPmXBwAAAMDWaJZQat8kz1oIpJKktXZzVR2Z5KtzrwwAAACArdaSp+8luSbJvRZpX5nk2vmUAwAAAMC2YJZQ6v8lOb6qHlNVdxofByY5NsO0PgAAAABYklmm7/1xkncl+WSSNtF+cpIXz7EmAAAAALZySw6lWmtrkhxSVXskedDY/O3W2gWbpTIAAAAAtlpLDqWq6v8kOae19sYk50+0vyjJg1trv78Z6gMAAABgKzTLmlIHJfnMIu2nJfn1+ZQDAAAAwLZgllBq1wx34Ju2Jslu8ykHAAAAgG3BLKHUhUkevUj7o5NcNJ9yAAAAANgWzHL3vWOTvL6qdkry6bHtwCSvTvKqeRcGAAAAwNZrlrvv/XVVrUzy2iRvHJtvTPLG1tqbNkdxAAAAAGydZhkpldbay6vqtUkePDZ9u7V27fzLAgAAAGBrNlMolSRjCPWVzVALAAAAANuIWRY632RV9ZSq+lxVramqtVN9B1RVq6prJh7/NLXNHlX16aq6tqouqaoX96wfAAAAgPmYeaTUJvphkmOS3CnJ2xfpv7m1dpfFdqyq7ZN8LMMi649P8sAkp1TVJa21D2ymegEAAADYDLqOlGqtndpae3+SCzdi90cluX+Sl7XWrmutnZnkuCRHzHKQqtqtqvasqj3Xrl274R0AAAAAmLuuodQSbF9VF1fVpVX191W190Tf3knOa61dM9F25tg+i+clWZVk1erVqzexXAAAAAA2xpYUSp2b5CFJds8wNe/sJP9QVfcZ+++a5Kqpfa5MsvOM53lrkr2S7LVy5cqNrxYAAACAjbbFhFKttUtba2e11ta21q5srb0syQ+S/Pq4ydVJdpna7W5J1sx4nitaa+e11s5bsaL3kloAAAAAJFtQKLUOtySp8d9nJdmzqu480b/P2A4AAADA7UjXUKqqtq+qHZPsMD7fcXxUVT26qvaoqu2q6i5V9cok90xy6rj76UkuSvKaqrpTVT0kyXMyLHYOAAAAwO1I75FSv5vk+gxB0/bjv6/PcFe9vZN8JsM0vQuT7J/k11prFydJa+3mJI9L8vNJrkjy8SRHtdZO7PwaAAAAANhEXRdVaq29K8m71tH9pvGxvv3PT3LgfKsCAAAAoLctfU0pAAAAALZC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LsVy10AbG7fffUvLHcJ24SffsU3l7sEAAAAbkeMlAIAAACgu66hVFU9pao+V1VrqmrtIv0HVdW3qur6qjqnqv7LVP8eVfXpqrq2qi6pqhf3qx4AAACAeek9UuqHSY5J8sLpjqr6mSQfTvLaJLuMP0+uqgeM/dsn+ViSf07yH5I8Psl/r6on9ygcAAAAgPnpGkq11k5trb0/yYWLdD89yddaa+9prd3YWntvkjPH9iR5VJL7J3lZa+261tqZSY5LcsQsNVTVblW1Z1XtuXbtTwzWAgAAAKCDLWlNqb2TfG2q7cyxfaH/vNbaNevoX6rnJVmVZNXq1as3pk4AAAAANtGWFErdNclVU21XJtl5if1L9dYkeyXZa+XKlbPWCAAAAMAcbEmh1NUZ1pKadLcka5bYvySttStaa+e11s5bsWLFRhUKAAAAwKbZkkKps5I8dKptn7F9oX/PqrrzOvoBAAAAuJ3oGkpV1fZVtWOSHcbnO46PSnJCkv2q6qlVdYeqemqSfZP87bj76UkuSvKaqrpTVT0kyXMyLHYOAAAAwO1I7/lrv5vknRPPrx9/7t5au6CqDknyhiT/J8Md+p7QWvvXJGmt3VxVj8sQQl2RYT2po1prJ/YqHgAAAID56BpKtdbeleRd6+k/Jckp6+k/P8mBcy8MAAAAgK62pDWlAAAAANhGCK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AA0J1QCgAAAIDuhFIAAAAAdCeUAgAAAKA7oRQAAAAA3QmlAAAAAOhOKAUAAABAd0IpAAAAALoTSgEAAADQnVAKAAAAgO6EUgAAAAB0J5QCAAAAoDuhFAAAAADdCaUAAAAA6E4oBQAAAEB3QikAAAAAuhNKAQAAANCdUAoAAACA7oRSAAAAAHQnlAIAAACgO6EUAAAAAN0JpQAAAADoTigFAAAAQHdCKQAAAAC6E0oBAADA/2fvvsNkqcv0jd8P5xBUMggYAEHBrCgsoqIgiotx3QUVQVAQMKxpjSvyM2JYw4pZwUCSFRF1TQi6igqKroiyiGRBRHIOkt/fH1Xj6dNnQs8JXd1z7s919TVdYXqemeruqXr7GyQNnUUpSZIkSZIkDd38rgNI0nSe+Mkndh1hzjv5NScvs8f+6ZO3W2aPrcZ2P/tp1xEkSZKkxWJLKUmSJEmSJA2dRSlJkiRJkiQNnUUpSZIkSZIkDZ1FKUmSJEmSJA2dRSlJkiRJkiQNnUUpSZIkSZIkDZ1FKUmSJEmSJA2dRSlJkiRJkiQNnUUpSZIkSZIkDd1IFaWSHJrkjiQ39dxe1bfPnknOT3JLkl8l2bKrvJIkSZIkSVo8I1WUah1WVav23D4zsSHJtsBngVcCawHHAt9PsnpHWSVJkiRJkrQYRrEoNZ19gW9U1QlVdRvwYeA24J8HfYAk6yTZPMnmd95557LKKUmSJEmSpGmMYlFq5yTXJDknyYeTrNqz7dHAqRMLVVXAae36Qb0GOBs4+4orrlgqgSVJkiRJkjQ7o1aU+iTwEGBdmtZP2wGH9GxfDbi+73uuA2bTfe+TwIOBB6+33nqLn1SSJEmSJEmLbaSKUlV1alVdXlV3V9UfgH8DdkmycrvLjcAafd+2JnDDLH7G1VV1TlWdM3/+/KUTXJIkSZIkSbMy6lWZu9uvab/+HnjsxMYkAbYAvjHkXJIkzWmfeuN3uo6wXHj1R5/TdQRJkqTOjFRLqSS7Jlmzvb8Z8FHg21V1a7vLIcC/JHlqkpWANwKrAN/sJLAkSZIkSZIWy0gVpYBXABckuRk4ATgF2GtiY1WdBLyKpjh1PfAC4JlVNXD3PUmSJEmSJHVvpLrvVdX2A+xzOHD4sk8jSZIkSZKkZWWkilKSJElacu978S5dR5jz3n7k17uOIEnS2Bu17nuSJEmSJElaDliUkiRJkiRJ0tDZfU+SJEkaEX9834+7jrBceOjbd+g6giQJW0pJkiRJkiSpAxalJEmSJEmSNHQWpSRJkiRJkjR0FqUkSZIkSZI0dBalJEmSJEmSNHQWpSRJkiRJkjR0FqUkSZIkSZI0dBalJEmSJEmSNHQWpSRJkiRJkjR0FqUkSZIkSZI0dBalJEmSJEmSNHQWpSRJkiRJkjR0FqUkSZIkSZI0dBalJEmSJEmSNHTzuw4gSZIkSXPBu971rq4jzHn+jaW5xZZSkiRJkiRJGjqLUpIkSZIkSRo6i1KSJEmSJEkaOotSkiRJkiRJGjqLUpIkSZIkSRo6i1KSJEmSJEkaOotSkiRJkiRJGjqLUpIkSZIkSRo6i1KSJEmSJEkaOotSkiRJkiRJGjqLUpIkSZIkSRo6i1KSJEmSJEkaOotSkiRJkiRJGjqLUpIkSZIkSRo6i1KSJEmSJEkauvldB5AkSZIkqWtfO2brriPMeS94/q+7jqARY0spSZIkSZIkDZ1FKUmSJEmSJA2dRSlJkiRJkiQNnUUpSZIkSZIkDZ1FKUmSJEmSJA2dRSlJkiRJkiQNnUUpSZIkSZIkDZ1FKUmSJEmSJA2dRSlJkiRJkiQNnUUpSZIkSZIkDZ1FKUmSJEmSJA2dRSlJkiRJkiQN3fyuA0iSJEmSJC2uR3/9+K4jLBd+v8s/LvXHtKWUJEmSJEmShs6ilCRJkiRJkobOopQkSZIkSZKGzqKUJEmSJEmShs6ilCRJkiRJkobOopQkSZIkSZKGzqKUJEmSJEmShs6ilCRJkiRJkobOopQkSZIkSZKGzqKUJEmSJEmShs6ilCRJkiRJkobOopQkSZIkSZKGzqKUJEmSJEmShs6ilCRJkiRJkobOopQkSZIkSZKGzqKUJEmSJEmShs6ilCRJkiRJkobOopQkSZIkSZKGzqKUJEmSJEmShs6ilCRJkiRJkobOopQkSZIkSZKGzqKUJEmSJEmShs6ilCRJkiRJkobOopQkSZIkSZKGbuyKUknmJflwkiuT3Jjk2CTrdp1LkiRJkiRJgxu7ohTw78A/AY8D7t+uO6K7OJIkSZIkSZqtcSxK7Qf8R1VdUFXXA28BdkrygEG+Ock6STZPsvmdd965DGNKkiRJkiRpKqmqrjMMLMkawHXAY6rqdz3rrwf2qKpvD/AY7wLe2S7eAvxxGUTt2jxgfeBy4K6Os2j2PH7jzeM3vjx2483jN748duPN4zfePH7jy2M33paH43dVVe00007jVpTaEPgzsGlV/aln/UXA26vqyAEeYx1gnXbx6qq6epmE7VCSzYGzgQdX1Tld59HsePzGm8dvfHnsxpvHb3x57Mabx2+8efzGl8duvHn8FpjfdYBZurH9ukbf+jWBGwZ5gLYINecKUZIkSZIkSeNkrMaUqqrraFpKPXZiXZJNgdWB07vKJUmSJEmSpNkZq6JU62DgrUk2SbI68B/A8VV1YbexRsrVwLuxRdi48viNN4/f+PLYjTeP3/jy2I03j9948/iNL4/dePP4tcZqTCmAJPNoClEvBVYGfgjsV1VXdZlLkiRJkiRJgxu7opQkSZIkSZLG3zh235MkSZIkSdKYsyglSZIkSZKkobMoJUmSJEmSpKGzKCVJkiRJkqShsyglSZIkSZKkobMoJUmSJEmSpKGzKCVJkiRJkqShsyglSRKQZPUkWyRZpesskiRJmps851yYRakxl+RJSbbqWb5fkh8luSrJN5Ks2WU+zV6S7ZO8Psk/dJ1FmquS/GuS5/UsbwtcBPwWuCjJozoLp4EkuVeStyU5NskJvbeus2lqSeYnWbFv3UuTHJTkX7rKpcF4/MZfknlJtu4/jhptSbZLsnXP8v2TnJjkuiTfTrJ2l/k0Nc85Z2ZRavy9D1inZ/mTwHrAgcDG7VeNqCSHJNm3Z3lf4MfAAcAvet/ANPqS3DfJNl3n0ED2ozkhmPAx4AfAo4DvAu/pIpRm5UvAXsD5wMl9N42uo2mOGwBJDgAOBrYFvpLkZV0F00A8fmOuqu4CfgLc2XUWzcqBQG9jg0+1ywcAGwDv7SKUBuI55wxSVV1n0BJIciXwgKq6Ock9gWuAJ1bVqUk2B46vqk26TampJDkP2LGq/tQuXwR8qqo+nOSVwO5VtW2nITWjJOsBRwE7ALdU1apJXghsV1Wv6jadJpPkGmC9qrozyb2BS4GNq+qSJOsCp1fVfbtNqekkuRbYvKqu7DqLBtf+n3t8Vf21Xb4ceHNVHZ5kZ2D/qtqy05Caksdvbkjyv8Dzq+rCrrNoMFNc8z2+qk5Lshlwgtd8o8lzzpnZUmr8rVRVN7f3HwPcXFWnAlTVOSzcikqj5949BalNgfsCn2u3fQl4cFfBNCufAP4E3Bu4o133Y+DpnSXSTALc1d7fErikqi4BqKqrgNW6CqaBXQ3c1HUIzdpaPQWNhwJrAF9rt30LeEBHuTQYj9/ccATwrSS7J9k2yRMmbl0H05R6r/keS3PNdxpAVZ2L13yjzHPOGViUGn9XtNVxaJpOnzKxIcnqwO2dpNKgbkuycnt/K+DsqrqxXb4DWHnyb9OIeQrwmqq6GiiAtvXGvTtNpemcBzytvb8T8LOJDUk2AG6c7Js0UvYHPuE4GmPn5iSrtve3As6oqlvb5QDzu4mlAXn85oaDaLoOHUHz/++k9vbzLkNpWpe3vWCgueb75cSG9prvtk5SaRCec87Afxzj70jg2CTfpumv+oaebY8HzukklQb1G+A1ST4F7An8sGfbpoDdUsbDbfS9n7YXytd0E0cD+BDNe+eZNJ84btezbSfgtE5SaTa+AswD9k5yV++Gqlqpm0gawM+B9yb5PPBymnE1JjyYpluDRpfHbw6oKhsmjJ8jgG8m+Q6wD/Danm1PwGu+UeY55wwcU2rMJVkBeDtNAepnVfXBnm1vBG6sqoO7yqfpJdmCphC1NnA58Liqurjdtj/wsKp6cYcRNYAkX6Bplvtq4PKqWjvJJ4AVqurV3abTVNpuCtsAJ1fVr3rW/xNwdVWd1Fk4zSjJdlNtq6qfDjOLBpdkE+D7NAWMM4Dtq+qadtv7acbd2KfDiJqGx29uSRJgg6qymDji2mP17yy45vtIz7Z/A26oqi92lU/T85xzehalpI4luRfNyd05VXVTz/oH0xQV/9pZOA2kbRX1LZpPP1ahGefmd8Dzquq6LrNJ0ihKsvZEMaNn3ZrA7VV1S0exNCCP33hru2B+HNgduKuq7tXO+Pzoqnp3t+kkLW8sSo25JDOO1G9RQxqOJFvRDPJ6EfCb8g12ZCXZc6Z9qurwYWTR4mtn+9oH2BC4GPhCVR3bbSpJGm1t98v7Ae8EflRVayW5H/DDqnpYt+k0mSQbzbRPVf15GFk0O55zzsyi1JjrG0cj7dfqWa6qmjfcVBpUki/NtE9V7T2MLNLyJMndwCXA31jw3tmrqmrzSdZrRCTZD/gA8HngfOCBNGMrHlBVn5vue9WdJD+eaZ+q2mEYWTR7Hr+5IcklNENEXJ/kmqpau11/XVWt2XE8TWKKaz5orvu85hthnnPOzIHOx9+NNE/yg4HvsGC6SY2HlwJnAr9g8jcpjYG2C+ZraWYiWmha16p6eiehNJPjga1pul0eUlWnd5xHs/d64Jl9YzN8CzgMsCg1uran+b/3DZwtahxtj8dvLgjNBfKCFU2Xvpsm310j4HqaiQQOBv6bZpZujQfPOWdgS6kxl+QewAuAfYFNgENpui/8qctcGkyStwIvozmxOwQ4oqqu7TaVZivJ0cBjaP7Z3Ny7zbEZRleSDWlef3uz4ETvq1V187TfqJGQ5Dpg7aq6u2fdPOCqqlqru2SaTpIX0nS53IJmNqlDquqP3abSoDx+c0OSY4AzqurdEy2lkryNpvXUHl3n06KSrAzsQnPN92DgcJrX33mdBtNAPOecnkWpOSTJw2jeqHajGWR5v6q6qNtUGkSS7WmO3TNoZrX5fFX9vNNQGliSa4HNq+rKrrNo9tpZTJ9B8xrcHnhKVS330/OOuiSnAJ/pHYchyYuB11TV47pLpkG0s7jtQ9Ni+E803TCPrqrbu8ylwXj8xlt7gTzRFXNj4GxgReCpVXVJZ8E0kCSb05yz7AH8AXhZVV3YaSgNxHPOya3QdQAtPVV1JvAZ4GvAU2kGMNQYqKoTq2p34EHAn4GfJHlKx7E0uKuxyfs4uxfNSfnGwDX0dWnQyHor8LkkP09yWJKf0VwYv6XjXBpAVf2pqt4ObAT8D/BlYNtuU2lQHr/xVlUXA48A3gbsD7wHeIwFqfFQVecAXwKOBbYD7tNtIs2C55yTsCg1ByRZKcluSU4EfgbcAjy0qn7RbTLNRpKnAp8FXgkcSTNmg8bD/sAnkqzddRANLsnjk3yZphC8PfDWqtq0qs7qNpkGUVU/BR5O07r0ZuA44OHteo24JPdM8jKaMRX3Ag4ETu02lQbl8Rt/VXVbVX29qj5SVcdUlRfHIy7JKkn2THIS8CPgOmCzqvplx9E0A885p2f3vTGX5CBgd5oTgUOA/66qO7tNpUEl2YDmZO5lNIPWfwE4sqqu7zSYZiXJHcA8mhlQFppsoKpW6iSUppXk/2i6KnwBOLSqruo4krRcSLIVTbeFXWg+SPsCcFzv2GAaXR6/uSFJgF2ZfIKW/ToJpWkl+RTNMTuF5prvu1XlBFdjwHPOmVmUGnPtFJNnAxfSXBAvoqqeOcxMGlyS24Bzad6kfj3ZPrZ4G31Jtptqm602RlP73jlxMjfVe6cFxRGT5PlVdUx7f7ep9quqo4aXSrPRvvbOpJmY5a+T7ePxG10ev7khyeeA59N0veyfoGWvTkJpWu1r7xzgYqY+b3HG5xHkOefMLEqNuSTvnWmfqvp/w8ii2WvfpKZTVTVvKGGk5ch0hcQJFhRHT5IzquoR7f2pZpmtqtp0iLE0C0kuZIqT8pbHb4R5/OaGJFcDW1fV+V1n0WCSvHOmfZzxeTR5zjkzi1KStBQk2ZlmJqINaT7F+kJVHdttKkmSpIUluRjYtKru6DqLJDnQuSQtoST7AQcDpwEfa79+PskrOg0mzWFJ3j7F+rcNO4skjZkPAe9ox5aSpE7ZUkqSllCSM4G9qupXPeu2Bg6rqod2l0yau5LcUFWrT7L+mqpyJkxJ6pHkXBbuevkAmhm7r+jdr6o2H2IsSWJ+1wEkaQ64L/C/fetOBTboIIs0pyW5b3t3hST3AXo/6d8MuG34qSRp5B3YdQBJmoxFKUlacmcBLwYO71n3IppZUiQtXX9hwaf9f+lZH5rZbZzcQ5L6VNVhE/eTPKCqLuzfJ8nGQw0lSdh9b85Ishpwe1Xd1vYP3x24s6q+2nE0ac5rZ9U4jqZ11AXApsBjgWcu77NpjLokTwT+UlUXJVmPZpyNO4F/r6qruk2nybQXTQF+Bzy6Z9PdwJVVdWsnwbREkqwC3F1Vt3edRbPn8Rsvdn8eX0nWoLnm+1uSFYA9ac5bvlJe2I80zzmn5kDnc8f3gS3a++8EPgJ8OIlNdcdAkn9NskV7f8skFyU5L8lWXWfTzNrC08NoXoc3t18fbkFqLHwWWLG9/x/A/YD1gU93lkjTqqqLqurCqlqzvT9xu9iC1PhIcmA79h5JdgSuAa5J8vRuk2kQHr+xt8gA50lWZOExpzSavgc8sr3/LuD9wPvam0ab55xTsKXUHJHkKmD9qroryXnAPwM3AD+rKpvijrgkFwCPq6orkxwHnA7cCOxYVdt1m05TSbLnTPtU1eEz7aPuJLm2qtZqW5heATycZuDXC6pqvW7TaTpJvggc3lv8bVstvriq9u0umQbRTkn/8Kq6IcnPgGNozlteXVX/0G06zcTjN56S/JCm8LQ9cGLf5o2Ai6tqxyHH0iwkuRpYr73mOx94Ls1r7+Sq2qjbdJqO55xTsyg1RyS5rqrWTLIR8Iuqun+7ftLmuRotSa6vqjWSrEzzJrU+cAdNVxSbUY+odiabyRRwb2D1qpo3xEiapbagvyHwUJrZEh/ZNoe/vqpW6zadppPkCmDDqrqtZ90qwEVVtX53yTSInv979wL+CqxTVXdOnLR3nU/T8/iNpyTvbO/uT9PCZsLdwGXAMVV13dCDaWA913wbAydV1Ybteq/5RpznnFNzoPO54w9J3kbzKccPAZJsANzUaSoN6qZ2RqlHAqdX1a1JVgIsaIywqtqsf12StYF3APsBhy3yTRo1Pwa+BqwDfKtdtznNyblG2zyaC6ledwErdZBFs3d1kocAjwB+1RY07tF1KA3M4zeGqurdAEn+BlwNrAdcCfywqi7qMpsG9n9JDqC55jsBoJ2J1mu+0ec55xQsSs0dr6Hpp3obzYB3ADvRPPk1+g4FfgWsTPPpFcA/AOd1FUiz047F8G37vIQAACAASURBVDqa4/drYJuqOr3bVBrAfsCbgdtpBpwEeBDwqc4SaVB/AHYFjuhZ9wLgzG7iaJYOopkcAprJWQCeDPyxmziaJY/fmGpbSx1AM67UVcC6wN1JPlhV7+g0nAbxGpoxiG4HXtqu25G2QKWR5jnnFOy+J42IdqDQ2yfGR2kHOV+tqn7SbTLNJMmuwAdoxgF7S1X9oONI0pzXjh/1A+DbwDnAZjRjazyzqk7sMJoGlGQzmpmC/9Qubw6sVFVndJtMg/D4jZ92LMyDgH8DjqqqO9oP1V4EfAx4Q1XZylvSUFmUmkPaPqmb0oxl8/dZNarqF52FkuawJNvSzHR5f5oue4dWVX93Io24tgvK9iz63vmerjJpMEkeBbwceABwIfB5WyhK0uSS/C/woao6ZpJtuwBvq6oth59Ms5FkHs0HMf3nLT/rLJQG4jnn5CxKzRFJtgCOBTahGWQ57VccaHn0tbMw7AM8lUXfpHboKpeml+RumqbvhwA3T7ZPVb1/svUaDUleRNN99nTgUe3XR9PMXPq0DqNJc1o7/tABTP5/b9OucmkwHr/xlOQGmpnbbp1k2yo0E+ws1wMuj7okjwW+QTOmVO81311V5ZiKI8xzzqmt0HUALTUfB74HrE0zLehawBdY0M9fo+19wHuBi4FtaMZpeBjwuy5DaUY/oxnX5gk0/fn7b8v1P5gx8XZgj3YK81var68AftttLA0iybZJDk7ynXZ5yyRP7jqXBvIx4Hk0Y4KtD3yUZlzML3UZSgPz+I2nu4GpBqS/B4tOHqHRcxDwTWANmmu+1YHPs2B8KY0uzzmnYEupOSLJtcAGVXVbz1ShqwG/nWyGMI2WJBcC/1RVv5+YTjnJNjTjE/1Lx/GkOav91HiNqqqe19584OKquk/X+TS1JLvRDA56JPCSdnr6xwL/WVXbdxpOM0pyCfCkqrqg57zlYcAnq+qpXefT9Dx+4ynJccDJVXXgJNv2B7arqn8cfjINaoprvlWB31XVg7rOp6l5zjk1Z9+bO+7ouX99knsD1wPL9RN8jKxdVb9v79+VZF5VnZLkKZ2mkua+62g+bbwOuDzJQ2mmyb5Xp6k0iLcDT6+q3yTZo113BvDwDjNpcKtW1QXt/duTrFRVZyb5h05TaVAev/H0HuDHSR4AfAW4BLgfsBvwYprumBpt/dd869Fc823QUR4NznPOKViUmjt+S/OP5Ps0XYoOA26hOUHX6LskyUZV9WfgAuAZSa5i4X88kpa+HwH/DHwZ+Fq7fAdwXJehNJD7VtVv2vsTzb7vBBxHcTz8KclDq+qPwFnA3kmuo7m40ujz+I2hqvplkn+iaWW6NwvGJLoA+GcnRxoLp9IMEfFd4ESaLrS30IxPpNHmOecU7L43RyTZEFihqi5qW0l9CFgN+H/tCYNGWJLX0jTd/GY7CN4RNCcJ75ysibWkpa+dcGA3mvfOw6rqbx1H0jSS/AZ4bVX9Isk1VbV2OyPmh6vq8V3n0/SSvBC4rqqOT7IjzRgpKwOvrKovdJtOM/H4jb8kE7O3XVlV53adR4NJcj+aa76Lk6wDfJDmvOWdVXV2t+k0KM85F2ZRShpBSe5P0zT+rK6zSNIoSvI8mpkvPw68FXgX8Hpgv6pa7j91HDdJVgRWqqpJZzLVaPP4SZIWl0WpOSTJfWmmlVxoKteq+lo3iSRpNLUDuk6rqt4/jCxafG0LjdcCmwAXAQdV1Q+7TSVJ0rLT9pDZgkWv+Y7qJpEG0baO2hXYikWP3X6dhBoRFqXmiCQvAz4D3NzeJlRVbdRNKg0qyfo0g09O9ia1eSehpDksyU/6Vj0ROLlnuapqhyFGkpYrSTYHPsnk//dW6iSUBubxk7qRZD+aMcGuY9Frvk27SaVBJPkc8Hzgf1j42FFVe3USakRYlJojkvwZeGNVHdN1Fs1ekh8AqwJHseib1GGdhJKWIxNT83adQ7OTZBVgMxa9KHaw3hGX5BfAX4BDWfT/3k+7yKTBefykbiS5mGY8xW92nUWzk+RqYOuqOr/rLKPGotQc4QXVeEtyPXC/qrqp6yzS8mhioOyuc2hwSZ5LM9PsGn2bqqqcgW/EJbkBWKeqnGV2DHn8pG54zTe+2oLipr5vLmqFrgNoqTk2yU5dh9Bi+wuwYtchJGmMfBR4N82kECv03CxIjYezgPW6DqHF5vGTunFMkmd1HUKL5UPAO9qxpdTDllJjLMlnehZXAV4A/BC4tHe/qnrVMHNpMO3A9BN2oDl+7wIu692vqv46xFjScsmWUuMnyQ1VtXrXOTS4JE/oWXw08BKak/T+/3t2vxxBHj+pG0kO7llcBdgZ+DGLXvMt14Nlj6Ik5wK9BZcHALcAV/Tut7yPITy/6wBaIqv1LX9zivUaTX9hwZvURMX82X3rCvBTf2kpm2T2vVX61zn73sg7Ick2VXVK10E0sJMmWff1vmX/740uj5/Ujd7eFHcBX5tkvUbTgV0HGAe2lJI6kmTjQfarqouWdRZpeTPJ7Hv9nH1vxCX5CLAncDSLflpsQVGSJGkMWJSSJEljZ5rCogVFSZKkMWFRSpIkSZIkSUPn7HuSJEmSJEkaOotSkiRp7CTZPMnxSa5OcnvvretskiRJGoyz70mSpHF0KM0spnsAN3cbRbOVZI+qOmKS9btX1Ve6yCRJ0rKS5MlTbLoNuKiqLhtmnlHimFJjLMkdNFPvTquqVhpCHC2hJC8GXgKsX1WPat+41q2qb3QcTZJGTpIbgHWq6o6us2j2ktxQVatPsv6aqlq7i0waXJJ5wNtozlvWq6o1kvwjsElVfa7bdNLckuRuBrvmmzeEOFpM7bX7CkB6Vvce158Cu1fVQjMKLw/svjfengbs2N7eAvwJeC3wHOB1wPnAmztLp4EleQPwbuA4YKN29ZU0x1WStKizgPW6DqHFlkVWJA8A7hx6Ei2O9wLPBd7Kgouqc4CXd5ZImrueBDy5vb2BBa+1pwOvoPl/+G+dpdOg9gaOAR4ErNh+PRp4GfAw4G/AQZ2l65AtpeaIJKcCL6yq83rWbQZ8taq27C6ZBpHkXOBZVXVOkmuraq32U8jLq2rdrvNJ0qhJ8kqaVhofAhZq8l5Vv+gklGbU08p7HnBX3+Z5wGeq6jVDD6ZZSXIh8PiqunSidVuSANdU1Vodx5PmrCSnAbtU1fk96x4IfL2qHtNdMs0kyZ+AR1bVTT3rVgNOr6pNkqwP/L6qNugsZEccU2ru2Az4c9+6P9NUYDX61q6qc9r7E5XiMEBTXUlaTn26/fr1vvUTBQ+NpqfR/H/7PvCMnvV3A5dV1bmdpNJs3Qu4om/dSsCtHWSRlicPBC7uW3cJsGkHWTQ7qwMrAzf1rFsZWKO9fyVwz2GHGgV235s7TgM+mGRlgCQrAe8Hft9pKg3qzCTP7lu3Ex4/SZpUVa0wxc2C1Airqp9W1YnAA9v7E7efW5AaK6cCe/Wt2w34dQdZpOXJqcBHkqwC0H79IM21oEbb94BvJtkuySZJtqf5YO277fbHARd1Fa5Ldt+bI5JsTvOEvi9wObA+cCnwnKo6q8tsmlmSJ9G8UX0NeBHwJWBX4NlV9asus0nSqEuyblVd1XUOzU6SDYEtgNV611fVUd0k0qCSPAI4EfgdsC3wQ2Ar4Cmed0rLTpIHAd8BHkDTWnE9mkLGc3t6XWgEJVkV+ARNAX8l4HbgKOC1VXVTO67iParqj52F7IhFqTkkyXzgicD9aJpxnlxVDhg6JpI8nGawwk1o/rl8pqr+0G0qSRpN7afDH6FprbEKTbehLwFvriq7EI24JPsBnwKuA27u2VRVZTeUMZDk3sCeLDhvObyqLu82lTT3tePObsOCa75Tqqp/jD6NqHb8vXsDV5bFGMCilCRJGkNJPkbzQcwBNLPNPhB4D/DLqnIWohGX5GKaT4e/2XUWSZLUHYtSc0SSewCvpmk63d8M/pmdhNLAkpxH8wn/oVX1167zSNKoS3IRsE1VXdqz7r40nxhv1F0yDWJiptmuc2jxJPlXmhb5v0uyJXAscCewa1X9ptt00tyS5OBB9quq/ZZ1Fi2+dridTzL59fpKnYQaEc6+N3d8meYJ/m0Wbgav8fA+mqnN35Xkf2gKVN+qqju6jSVJI+uewLV9664F7tFBFs3eMUmeVVXf6zqIFssbacbBBDgQOBq4EfgosF1XoaQ5asWuA2ipOBT4C7AHXq8vxJZSc0SSa4GH2Jd/vCV5IPBSmjerVYGvVNXrOg0lSSMoybeAvwJvqKpb2zGmPgpsWFXP7TadZpLkcGBn4Mc0E7P8nZ/2j74k11fVGu2sz1fQTLBzB80YKWt3m06SRk+SG4B1bHSwqBW6DqCl5hrg+q5DaMlU1flV9f9oBi/8FU2XTEnSol4LPAm4tu3Kdy3wZOA1nabSoO6iaWlzFU0rgN6bRt9NbXfZ7YHT28kF5rU3SdKizqKZLVF97L43dxwAHJTkrVVlcWoMtTNpPJtmJqmdgFOBl3caSpJGVFX9OckWwNbAhsDFwK+dgWg8VNVeXWfQEjmU5sOzlYH923X/AJzXVSBprkpyWlU9pr1/LjBpV6eq2nyowTRbXwaOTfIh4LLeDVX1i24ijQa7780RSf4GTAyQdlvvtqq65/ATaTaS/CewO3A7cCTw5ao6p9tUkjR6kswH7lNVF0+ybUPg0qq6c/jJNFtJ1gCeBdy/qj6UZANgBSf8GA9JdgRur6qftstbAatV1U+6TSbNLUl2q6qj2vsvmWq/qjpseKk0W0nunmJTVdVy3crUotQckeSpU22rqv8ZZhbNXpJjaAY3P76qpnrDkqTlXpI3Ao+sqpdOsu1LwP9V1ceGHkyzkuSxwPE040ltUlWrJXk68PKq2rnbdJIkaVgsSkmSpLGR5FTgxVX1x0m2PYRmgogth59Ms5Hk58CXqurLSa6tqrWSrAqcXVX36zqfppfkh0zdhejpQ44jLVfaiT02A1brXb+8dwHT+HJMqTkkya7AS4D1q+qxSZ5EM8L/tzqOpkkkeVNVfaS9v/9U+1XV+4eXSpJG3saTFaQAquqsJBsPO5AWy8NpxiWCtrhRVTcluVdniTQbJ/Ut3xfYhQXHVNIykOS5wGHAGn2bCicaGDlJPlFVr23vHzzVfsv7rLMWpeaIJK8DXg98Fnh7u/pq4EOARanRtAPwkfb+jlPsU4BFKUlaYKUka0w2qUc7RtFKk3yPRs+VwEbARRMrkjwIuKSzRBpYVb27f12SI3D2S2lZ+yjwbuDgqrql6zCa0YpT3FcPu+/NEUnOAZ5TVWf3NIOfB1xRVet0nU+SpKWh7fZ1SFUdPsm2PYH9qmrb4SfTbLQthJ8DvBn4DvA0moutb1XVQV1m0+JJEuC6qupvwSFpKUlyQ1Wt3nUOaWlaoesAWmrWraqz2/sTlcYADpo9BqZqzpnks8POIkkj7pPAQUl2b2fiI8n8JLsD/wl8vNN0GtR/AD8Bvk/TDeUnwM+BT3QZSosnyYrAK4Crus4izXEnJNmm6xDS0mRLqTkiyUnA+6vq+0muqaq1kzwTeFNV7dB1Pk1vqk89klxtSzdJWliSdwIHtItXAevSfCBzYFW9p7NgGkjboubewFVVdXeSdavKYsYYSXIHCw90Pg+4Cdirqr7RTSppbuobe3ZtYE/gaJrZS//OcWhHT5JzmWJSiF5VtfkQ4owsi1JzRJLtaJq/HwXsARwM7A48z5kYRleSJ7R3T6AZVyo9mzcD3ltVGw09mCSNuHZA86fTFDeuBE6oqoum/y6NgiQrADcDq1XVnV3n0ey15529bqKZOfGmLvJIc1mSnwywW9kQYfQkeckg+1XVYcs6yyizKDWHJHkk8CpgE5qBQz9dVad3m0rTSTLRvbJYuCBVNJ9+vH15f5OSJM09Sf4AbF9VV3adRZIkdceilDQCkvyuqrboOockScOQZG/gRcC7aD5I+/sYmFX1145iaRaS7AzsA2wIXAx8oaqO7TaVNDclWR/Yrqq+Nsm25wM/raorhp9Ms5FkI2A34P7AX4D/spW3RamxlmTLqjq1vb/1VPtV1a+Hl0qSJGl6PS2FYeEJWqqq5nUQSbOQZD/gA8DngfOBBwL7AQdU1ee6zCbNRUn+E7i6qt43ybZ/B+5dVW8cfjINKslOwDeB3wAXAg8AtgL+uap+0F2y7lmUGmNJbqyq1dr7U82y58ndmEiyI/BUmvFR/t6Vr6r27iyUJEnLQDsm2KT81Hj0JTmTZlDzX/Ws2xo4rKoe2l0yaW5KchZNS6nLJ9m2HvDzqnrw8JNpUEn+D/hAVR3Vs+5FNMX8h3eXrHsWpcZYkhWq6u72/pSFp6q6a3iptDiSvI7mE8fvAc8Gvgs8A/hGVe3ZZTZJkqReSa4D1p44D23XzaOZUXGt7pJJc1OS66pqzWm2X19Vawwzk2YnyY3AGn3vmysA1080NFlerdB1AC2+noLUfOAbwIpVdVf/rduUGtCrgWdW1fOBW9uvLwTu6DaWJI2uJDsnOS7JGe3XnbvOpMEl2THJB5N8McmXJm5d59JAzgJe3LfuRcA5HWSRlge3J7nPZBva9V4zjL4Tge371m0H/HToSUbM/K4DaMlV1Z1JtgGcVnl8bVBVJ7b3J5ovfh84DHhZJ4kkaYT1jWnzdZoxbT6f5N6OaTP6pmsh3GUuDeytwHFJ9gUuoJn5eUvgmZ2mkuauk4HXAPtPsu1fgZ8PN44GkaT3eJ0HfDPJt1gwptTzgC8OP9losfveHNEOfndBVX2q6yyavSTnA0+oqsuTnA7sC1wF/G9Vrd1tOkkaPY5pM96SnAvsW1UnJrm2qtZK8izgX6rKD2PGQJJNgF1ZMPvef1XVhZ2GkuaoJFvRFJ6OBP4LuAS4H00Lxd2Bbavqt90l1GSS/GSA3aqqdljmYUaYRak5IsnxwFNoPq26kIWnVvZTqxGX5H3AH6rqqCSvBT5I0/LtiKr6127TSdLocUyb8dY3Wcs1VbV2kgBXVtW6HceTpJHTTor0aeBBND0rQtP65lVV9aMus0lLwu57c8ev25vGUFW9vef+J5KcCqwGHN9dKkkaaRNj2hzes84xbcbHFUnWb2eS+kuSx9G0EHa80zGR5IXAXsD9gb8Ah1bVV7tNJc1dVfVDYPMkm9HM1n1lVZ3bcSxpidlSSpIkjZ0k2wHHAafSN6ZNVS33g4aOOlsIj7ckbwXeABzMgrFR9gU+VlX/0V0ySRodSU6rqse0989lwdjBC6mqzYcabMRYlBpzSQ6uqv16lreuKltMjYEkBw+yX+/xlSQt4Jg2c0eSJwCrA8eXJ6cjL8mfgef1jmGT5DHAt6tqw+6SSdLoSLJbVR3V3n/JVPtV1WHDSzV6LEqNuSQ3VNXqPcvXODD2eEjy5UH2q6q9lnUWSZKGJcmDgEcCv6+qC7rOo9lLchXNzMF39qybD1zmmGCSpNmwKDXmegcKbZevdYBXSdJclWTPmfapqsNn2kfdSPIvwNHAPOB2mtn2vt9tKs1WO+vzpVX14Z51bwLuU1Vv7C6ZJI2WtmCfqrqjZ91LgS2An1XVN7rKNiosSo05W0rNHe2sUY8DNqyqo5Pck2aK0L91HE2SRkY7JsNkimbg19Wrat4QI2kWkvyWZjrzzwCvBp5TVdt2m0qzleRHwJOBvwIXARsD96GZsr53BuindxJQkkZEkmNpuqYf3C4fALwDOB14OPDqqvpihxE7Z1FqzCW5FXhPz6oDgAN796mq9w81lGYtyQOB79Kc0M2vqlWTPA/Ypape3G06SRptSdamOcHbD/hqVe3dcSRNIcm1wDpVdXeSFYGLq2qDrnNpdpK8c5D9qurdyzqLJI2yJBcBj6+qv7bLlwNvrqrDk+wM7F9VW3YasmMWpcZckhOZYhT/VlXVDkOKo8WU5PvAr4D3AldX1VpJ1qQZb2PjbtNJ0mhqixqvA/YHfg28papO7zaVpmMLb0nS8qT3/16ShwKnAWtW1a1tT5krqmqdTkN2bH7XAbRkqmr7rjNoqdgaeG77yXEBVNV1bWFKktQnya7AB4Abgd2q6gcdR9JgVkqyf8/yKn3LtvAeYY6NIkmzdnOSVavqJmAr4IyqurXdFqzJsELXASQBcAOwUAEqyX2By7uJI0mjKcm2SU4BPkLTunQLC1Jj5RRgx57br/qWn9ZdNA3gaODvswK3Y6McDGwLfCXJy7oKJkkj6ufAe5M8BHg50HvO8mDg0k5SjRC770kjIMlHgM2BV9EMercZ8FngrKp6R5fZJGmUJLkbuAo4BLh5sn1saSMtG46NIkmzk2QT4Ps0BagzgO2r6pp22/uB9apqnw4jds6ilDQCktwD+CKwa7uqgKOAfXuad0rScs+xFKXuODaKJC2eJGtPFKN61q0J3F5Vt3QUayRYlJJGSJJ1gE2Ai6rqyq7zSJIkTUhyKbBZVd2UZA/gdVW1VbttPs1kLWt0GlKSNFYcU0oaIVV1dVX9ZqIglWTPrjNJkiS1HBtFkrRUWZSSOpZk0yT/kuQRPeuek+QM4D87jCZJktTrrcBOwJnA6ix8nrI7cFIXoSRJ48vue1KHkuxCM3bUfJoxUvYBdgCeRXOi9/GqurG7hJIkSQtzbBRJ0tJiUUrqUJLTgENpZpF6FfAemtkZ9q2qazuMJkmSJEnSMmVRSupQkmuBdarq7iQrAbe0y9d3HE2SJEmSpGXKMaWkbs2rqrsBqup24AYLUpIkSZKk5cH8rgNIy7mVkuzfs7xy3zJV9f4hZ5IkSZIkaZmz+57UoSQn0gxwPpWqqh2GFEeSJEmSpKGxKCVJkiRJkqShc0wpSZIkSZIkDZ1FKUmSJEmSJA2dRSlJkiRJkiQNnUUpSZJGTJJ3JTmv6xzLoyQPSVJJtuoww2VJ3tTVz9f0kuzUPkfW7TqLJEnjzqKUJEk9khya5Edd55hKku3bC+Lpbod2nXMqSZ6X5EdJrk1yS5Izk3wsyYZL+eccmeQHi/Gt5wL3AX63hD//FX3H5LIk/53koQN8+yOBzyzJz+9CGnsnOTnJDUluTPL7tsg6dgWcJPPbY7dr36Yf0zxHrl6GP3unzPw6/9wSPP517WO8aJJtx7XbDupZt3qSDyc5P8mtSa5K8sskL1vcDJIkgUUpSZLGzS9oLognbh8FLuxb97quwk0nyfuBY4BTgB2AhwCvBFYD/r3DaH9XVXdV1WVVdedSeLhbaI7HfYGdgQ2B45Pca7Kdk6zSZriyqm5ZCj9/Vtqi0sqL+73AEcDHgW8BjwceAbyFpsg2Z4oXVXV7+xxZllNYTxS+Jm6fAs7uW/eWJfwZfwb26V3RFod3AC7p2/cw4NnAq2letzsCXwLWXsIMkqTlnEUpSZJmIckaSb7YthS4tW0V8vi+fTZLcmxPa6DTkjyl3bZW24rnz0n+luScJG9OMtD/5J4L4suq6jLgJuCu3nVVdX37s+6f5L+SXNO2jDghySN6ct673X5xm+XsJK9vCwwT+3w1yXeTvDHJJW3rl8+0rUj+Lclf2t/z00nmT/N3eyLwNuBNVXVAVZ1WVX+uqp9W1T7AAYuRaf8klya5OcnRSdZst38Q2B34x55WJbu2296U5PT2ey5N8pUkG/Q89kLd93qWd05yfHs8z0vywsEOV11WVZdW1cnAm2kKUxOPfVmSdyb5QpJrge/0rP979712+R3tfje0ufdLco8khyS5vj0O+/X9zWf6XSda4+yU5BTgVuAF7d/9n/se61Htvo+c4nfdrf2bv7iqPlxVf6iqi6rq+KraGTi457FekeTcJLcnuSDJG/p+1mVJDkjy2fZ3uzTJB/qeA6e0z7kDk1yR5Or2b7FK32PtleQPaV6r57bPmXk921dO8r4kFya5Lc3r8l3t5r+0X/+r/d1v7fu7rdvzONu1mW5NcmWSz6Wn+NjznH1t+9y+PsnXk0xa1JnkdX4zcGff6/yG9rEfm+Qn7XG7Ns37yzpTHKdeRwBPSrJpz7q9gROAy3qyzweeBRxYVcdV1YXt6/eQqvrwAD9HkqQpWZSSJGl2vgw8BdgV2BI4n6b1y/oASe4DnAysCjyTprXIu3u+f2Xg/4DnAQ8D3gO8E9hraYZMsirwU+AOmpYPjwPOAn7Sc8F6D+BU4Lltlg+0t936Hu5JNK0jngq8BNiXpoDyKJoWEy+haXGxxzSR9gCuAz492caqunaWmZ4MPLb9+c8BtgY+3247EDgW+AkLWpV8q912N/B6muOyC7AZzcX5TD7YPv6jgO8Bh2f2XQ7/1n5dsWfdG2meQ1vTtEKZyuuB39P8zl8APgt8AziD5nn4eeCzSR7U8z2D/q4foXmOPgT4EU1rtn369tkXOKWq/m+KfHsAZ1TVf0+2ceL4JnkB8Emalj+PoPm7vj/J3n3f8gaarpRb0bSieyvw/L59Xkzzt3wS8FLgRcBrJzYmeVX7+O8GHgq8BngFbQG09RWa195b2n1eCFzabntM+/UVNM+hjSf73ZJsBPyA5lg8ts31TJpj1OtJNMdqJ5rn9xNpnquLrS3EngBcQ/Mc+qc2w38N8O2XAd+nbcWWpjC+N83z6+/aVoNXA89JssaS5JUkaRFV5c2bN2/evHlrb8ChwI+m2LYZUMA/9qxbEbgYeG+7fCDNRe09Z/EzPw78sGf5XcB5A37vpPvSdIs7D1ihZ11ouvq9eprH+zzwnZ7lr9K0GJnfs+5/2t9xxZ513wOOnOZxfwz8ajGPyWSZrgNW7Vn3XJoizEbt8pHADwZ47Me3x3Sddvkh7fJWfcuv6vmeVWiKfbtP87ivAG7qWV4fOB64Fli7XXcZ8N1JvvcymhZlvctf7VmeT9Oq6es96+YBNwD7zOJ33ald3qVvv22BO4H79/y+1wB7T/PYFwBHD/D3/g3w5b51BwHn9v2+X+vb5yTgkJ7lU4Bf9+1z5MTrqH2uXwbs2bfPXsDV7f1HtL//M6fIOr/dvmvf+om/27rt8kdo7PSTfgAABshJREFUXmvzevZ5Xvt8nPgbfpWmS1zva+bA3t97hr/bB2mKfv3r30RTMLpnz7pt2nxbTvN419EUQZ/V5prX/l5/bX/v3wAH9ez/9HbbncBpwOfoeR/05s2bN2/eFvdmSylJkgY3MUj1SRMrquoO4Fc0rXqgaaXwi5piTKAkK6Tprndami6AN9EUMCZthbEEtgIeANyQ5Kb259xI031sszbLvCRvS/K7nix7TZLlD7XwGEuXAWe2v3vvuvWmyZNpti3YafBMp1fVTT3LJ7c/4yEzPP5T0nRjvDjJjTQtg5jk8fudNnGnqm6lKdKsP8P33Kv9299M8/e5P00B6JqefX49w2NM+H3Pz59oudK77i7gSnqOwSx+14UyVNVJNK3qJlrv7UJTqDh6mnwDHV+a19BJfetOAjbNwuNZnda3zyUs+veebp/7t/c/N/H8b59LnwHWTrIWzWu1aIqsS+JhwC/bYzDhJJq/Se/A9mf0vWYm+50W52f/tu/95tfA7Sx4T5rOD2iKZ8+gaQ13aE0ynlpVnUDzvHkKTSusjYHjkhy+ZPElScs7i1KSJA3XG4D/R9N9aUdgC5ruMist5Z+zAs0Mclv03R7Mgi5Db6PptvSxniyHT5Lljr7lmmLddOcVZwObZ5pxp2aZqd9EUWTKwaeTPBA4DjiHppvWVizoEjbT48/294VmoPMtaLr8rVZVD6+q/gLIoAOaz+oYzPJ3nSzDwcDe7ThO+wBHVdXN0+Q7mxmKID1jQg0yQPggf+/p9pn4+goWfv4/kqYoe8Mssgxiaf1Oy+pnT/6NTSHtUJrukc8GvjjNvndU1c+r6kNV9Qya7pB7JHn04v58SZIsSkmSNLgz269PmFjRFlm2Bv7Qrvot8Pgk95jiMbYDjquqL1YzWPB5tC2XlrJT28e9pqrO67td2ZPl21V12DLOAk3XqjVpuhUuom25MptMj8zCs9hNdE07q12+naZLUq9taLpbvr6qflFVZwMbsOxU+/c+v69V1zAs6e96BE0rnlfSHJNDZtj/SOARSZ4z2cYka1VVAX+kGUup1xOB86vqtlnkm8nFwBXAZpM8/89rizG/pTkXfsoUj3FXe+t/HvU7E9gmC09W8ESa5+Mfl+i3mNmZwGP63m/+gabw+IfJv2URX6TJe1JVnT+Lnz3xWpuuhaQkSdOyKCVJ0qJWTbJF3+3BbYHkG8Cn265RD6Np5bQmCwbw/gzNBeGxSbZJsmmSf8r/b+/eQewowziMP38RSW9ARDBaeAsW2qhgBIWIIDZeCrVUQdBiTSGCwURQggaMFxBcEmIKLzEriAoWUQsRIhi8FAqKIImKkEYM9r4W73fYlbhsFs/u6ub5wRbLzJz5Zs4O7Ly8lzF9j84ouXEcf2mSp+km5NN2gH4pf2+c66Ik149JY5PzfQ9sTXJDksuS7KazSaZulITtBp5Psmes5cJx7lnms7dOd01nA68muXLc2xeBuar6eWz/Edicnp63Mck5dNbQWcC2JBcnuRN4fCWu9z/gX11rdWPyOTpj7auq+mKJQ16ny/sOJXkiyTVJNiXZmuQQMJkM+CydXfNwekrlA3Q20zPLu7wl1/8nsAN4ND058vIkm5PcnWTX2Ocb4B1gX5K7xn26LmOK4QiiHQNuSnJ+Fp9o9xJdFvtykiuS3Ez/Pb5WVb8scsy07KO/5wPjWdhCB5k+rKovT+cDquoYsJEeGHCKUVJ7JMn96Ul/m5LcAuwBTgCfTeNCJElnJoNSkiSd6lq6X83Cn0k/nfuAT4G36UyLS+iGvycAqupX5htFH6Yn7e1gvsTmKXoq3rv0y9y59EvtVI3MnC10cOIgHex5g+4FMxn3vpPuh/UB3ZNpA93AeEVU1WN0KdlVdGP07+gysT+AXctc0yf0vf14fNZR4MEF218Z2z+ney3dUVVH6fLJGTrDZGb8vu5M6Vr30gHWpbKkJgGcyfS7W+nv5VvgOXoq3d6x39xYyyNj+3Zge1XtX+ballRVs8xP5fsaOAJsA44v2O1eukfSC/Qz8hZ/zyiboZ+j43QPqH86z090T6arx3nepHs1PTS1i1lEVf1Ol7meRz8D74813LPMz/ltsT54dM+pj+gyzsP0fZqlm6FvWYMsQEnSOpL+H0KSJOn/IclBevLebWu9lvUsye10Gd8FVXVyrdcjSZLWn6WajUqSJOkMkmQDnS20E9hvQEqSJK0Uy/ckSZK00JPAD8BJuvRUkiRpRVi+J0mSJEmSpFVnppQkSZIkSZJWnUEpSZIkSZIkrTqDUpIkSZIkSVp1BqUkSZIkSZK06gxKSZIkSZIkadX9BWYtq97zo1oQAAAAAElFTkSuQmCC">
            <a:extLst>
              <a:ext uri="{FF2B5EF4-FFF2-40B4-BE49-F238E27FC236}">
                <a16:creationId xmlns:a16="http://schemas.microsoft.com/office/drawing/2014/main" id="{23E3C875-DA1F-4982-A334-2D91E52ECC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B6D8CD-E575-4E94-B692-18DB068EF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36" y="3484"/>
            <a:ext cx="9022703" cy="6854516"/>
          </a:xfrm>
        </p:spPr>
      </p:pic>
    </p:spTree>
    <p:extLst>
      <p:ext uri="{BB962C8B-B14F-4D97-AF65-F5344CB8AC3E}">
        <p14:creationId xmlns:p14="http://schemas.microsoft.com/office/powerpoint/2010/main" val="4187704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FFF8-0E4B-401A-86FE-BC71B45A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42048-FD52-4E6A-BECD-AA84E8B4E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55" y="955644"/>
            <a:ext cx="10056845" cy="5825559"/>
          </a:xfrm>
        </p:spPr>
      </p:pic>
    </p:spTree>
    <p:extLst>
      <p:ext uri="{BB962C8B-B14F-4D97-AF65-F5344CB8AC3E}">
        <p14:creationId xmlns:p14="http://schemas.microsoft.com/office/powerpoint/2010/main" val="493897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FFF8-0E4B-401A-86FE-BC71B45A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15DD03-12F1-4E9C-804A-DF418B693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42" y="541176"/>
            <a:ext cx="10965632" cy="6218764"/>
          </a:xfrm>
        </p:spPr>
      </p:pic>
    </p:spTree>
    <p:extLst>
      <p:ext uri="{BB962C8B-B14F-4D97-AF65-F5344CB8AC3E}">
        <p14:creationId xmlns:p14="http://schemas.microsoft.com/office/powerpoint/2010/main" val="3448945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FFF8-0E4B-401A-86FE-BC71B45A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6E4AC-CC25-4066-8161-EA7045463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5138"/>
            <a:ext cx="11054772" cy="6292862"/>
          </a:xfrm>
        </p:spPr>
      </p:pic>
    </p:spTree>
    <p:extLst>
      <p:ext uri="{BB962C8B-B14F-4D97-AF65-F5344CB8AC3E}">
        <p14:creationId xmlns:p14="http://schemas.microsoft.com/office/powerpoint/2010/main" val="2390498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FFF8-0E4B-401A-86FE-BC71B45A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Participants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6C978-2637-4E61-8B7D-FB499F89C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91" y="681134"/>
            <a:ext cx="10571651" cy="6092889"/>
          </a:xfrm>
        </p:spPr>
      </p:pic>
    </p:spTree>
    <p:extLst>
      <p:ext uri="{BB962C8B-B14F-4D97-AF65-F5344CB8AC3E}">
        <p14:creationId xmlns:p14="http://schemas.microsoft.com/office/powerpoint/2010/main" val="2861117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FFF8-0E4B-401A-86FE-BC71B45A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407"/>
            <a:ext cx="10515600" cy="977638"/>
          </a:xfrm>
        </p:spPr>
        <p:txBody>
          <a:bodyPr/>
          <a:lstStyle/>
          <a:p>
            <a:r>
              <a:rPr lang="en-US" dirty="0"/>
              <a:t>Participants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5340D3-C935-49EC-9368-751747F08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64" y="68725"/>
            <a:ext cx="9526554" cy="6673384"/>
          </a:xfrm>
        </p:spPr>
      </p:pic>
    </p:spTree>
    <p:extLst>
      <p:ext uri="{BB962C8B-B14F-4D97-AF65-F5344CB8AC3E}">
        <p14:creationId xmlns:p14="http://schemas.microsoft.com/office/powerpoint/2010/main" val="1005178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FFF8-0E4B-401A-86FE-BC71B45A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6957"/>
          </a:xfrm>
        </p:spPr>
        <p:txBody>
          <a:bodyPr/>
          <a:lstStyle/>
          <a:p>
            <a:r>
              <a:rPr lang="en-US" dirty="0"/>
              <a:t>Participants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AF0F6-466D-4379-9E4B-83122BF1C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49" y="307910"/>
            <a:ext cx="9250422" cy="6479952"/>
          </a:xfrm>
        </p:spPr>
      </p:pic>
    </p:spTree>
    <p:extLst>
      <p:ext uri="{BB962C8B-B14F-4D97-AF65-F5344CB8AC3E}">
        <p14:creationId xmlns:p14="http://schemas.microsoft.com/office/powerpoint/2010/main" val="237976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AB4E-E144-4A8E-B6C4-D0BF230D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4376-74E5-4964-91BF-5B84D329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FIRST PRIORITY: CORPORATE ACQUISITION</a:t>
            </a:r>
          </a:p>
          <a:p>
            <a:r>
              <a:rPr lang="en-US" dirty="0"/>
              <a:t>What are the greatest growth opportunities for new corporate teams?</a:t>
            </a:r>
          </a:p>
          <a:p>
            <a:r>
              <a:rPr lang="en-US" dirty="0"/>
              <a:t>Can we apply those opportunities to specific rides/markets, especially our biggest events?</a:t>
            </a:r>
          </a:p>
          <a:p>
            <a:r>
              <a:rPr lang="en-US" dirty="0"/>
              <a:t>What industries have had the strongest involvement in Bike MS in the last five years?</a:t>
            </a:r>
          </a:p>
          <a:p>
            <a:r>
              <a:rPr lang="en-US" dirty="0"/>
              <a:t>What occupations were responsible for most of our fundraising?</a:t>
            </a:r>
          </a:p>
          <a:p>
            <a:r>
              <a:rPr lang="en-US" dirty="0"/>
              <a:t>Can we tie together these industries and occupations to identify gaps/opportunities?</a:t>
            </a:r>
          </a:p>
          <a:p>
            <a:r>
              <a:rPr lang="en-US" dirty="0"/>
              <a:t>What is the common denominator for our top performing corporate teams? (Is it industry, culture, executive involvement, connection to MS, other?)</a:t>
            </a:r>
          </a:p>
          <a:p>
            <a:r>
              <a:rPr lang="en-US" dirty="0"/>
              <a:t>Can we quantify the effect competing events are having in our top markets?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67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FFF8-0E4B-401A-86FE-BC71B45A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4A458-F33A-4E82-9494-7B079AFFA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Data Provided as follows:</a:t>
            </a:r>
          </a:p>
          <a:p>
            <a:r>
              <a:rPr lang="en-US" dirty="0"/>
              <a:t>Analytics Bike MS - Luminate Pages Acquisition Overview Goal 1 </a:t>
            </a:r>
            <a:r>
              <a:rPr lang="en-US" dirty="0" err="1"/>
              <a:t>Indiv</a:t>
            </a:r>
            <a:r>
              <a:rPr lang="en-US" dirty="0"/>
              <a:t> Reg  20160401-20171214</a:t>
            </a:r>
          </a:p>
          <a:p>
            <a:r>
              <a:rPr lang="en-US" dirty="0"/>
              <a:t>Analytics Bike MS - Luminate Pages Acquisition Overview Goal 2 Start New Team 20160401-20171214</a:t>
            </a:r>
          </a:p>
          <a:p>
            <a:r>
              <a:rPr lang="en-US" dirty="0"/>
              <a:t>Analytics Bike MS - Luminate Pages Acquisition Overview Goal 3 Join Team 20160401-20171214 (1)</a:t>
            </a:r>
          </a:p>
          <a:p>
            <a:r>
              <a:rPr lang="en-US" dirty="0"/>
              <a:t>Analytics Bike MS - Luminate Pages Acquisition Overview Goal 4 Join from Team Page 20160401-20171214</a:t>
            </a:r>
          </a:p>
          <a:p>
            <a:r>
              <a:rPr lang="fr-FR" dirty="0"/>
              <a:t>Analytics Bike MS - </a:t>
            </a:r>
            <a:r>
              <a:rPr lang="fr-FR" dirty="0" err="1"/>
              <a:t>Luminate</a:t>
            </a:r>
            <a:r>
              <a:rPr lang="fr-FR" dirty="0"/>
              <a:t> Pages Location 20160401-20171214</a:t>
            </a:r>
          </a:p>
          <a:p>
            <a:r>
              <a:rPr lang="en-US" dirty="0"/>
              <a:t>Analytics Bike MS - Luminate Pages Location City 20160401 - 20171214 (1)</a:t>
            </a:r>
          </a:p>
          <a:p>
            <a:r>
              <a:rPr lang="fr-FR" dirty="0"/>
              <a:t>Analytics Bike MS - </a:t>
            </a:r>
            <a:r>
              <a:rPr lang="fr-FR" dirty="0" err="1"/>
              <a:t>Luminate</a:t>
            </a:r>
            <a:r>
              <a:rPr lang="fr-FR" dirty="0"/>
              <a:t> Pages Location Metro 20160401-20171214 (2)</a:t>
            </a:r>
          </a:p>
          <a:p>
            <a:r>
              <a:rPr lang="en-US" dirty="0"/>
              <a:t>Analytics Bike MS - Luminate Pages Referral Traffic Goal 1 </a:t>
            </a:r>
            <a:r>
              <a:rPr lang="en-US" dirty="0" err="1"/>
              <a:t>Indiv</a:t>
            </a:r>
            <a:r>
              <a:rPr lang="en-US" dirty="0"/>
              <a:t> Reg 20160401-20171214</a:t>
            </a:r>
          </a:p>
          <a:p>
            <a:r>
              <a:rPr lang="en-US" dirty="0"/>
              <a:t>Analytics Bike MS - Luminate Pages Referral Traffic Goal 2 Start New Team 20160401-20171214</a:t>
            </a:r>
          </a:p>
          <a:p>
            <a:r>
              <a:rPr lang="en-US" dirty="0"/>
              <a:t>Analytics Bike MS - Luminate Pages Referral Traffic Goal 3 Join Team 20160401-20171214 (2)</a:t>
            </a:r>
          </a:p>
          <a:p>
            <a:r>
              <a:rPr lang="en-US" dirty="0"/>
              <a:t>Analytics Bike MS - Luminate Pages Referral Traffic Goal 4 Join from Team Page 20160401-20171214</a:t>
            </a:r>
          </a:p>
        </p:txBody>
      </p:sp>
    </p:spTree>
    <p:extLst>
      <p:ext uri="{BB962C8B-B14F-4D97-AF65-F5344CB8AC3E}">
        <p14:creationId xmlns:p14="http://schemas.microsoft.com/office/powerpoint/2010/main" val="1790952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FFF8-0E4B-401A-86FE-BC71B45A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D2F42D-29DE-49F3-9CD1-FFAFFFD2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general, correlations behaved as expected for all goals:</a:t>
            </a:r>
          </a:p>
          <a:p>
            <a:pPr lvl="1"/>
            <a:r>
              <a:rPr lang="en-US" dirty="0"/>
              <a:t>New Users were positively and strongly correlated with Sessions</a:t>
            </a:r>
          </a:p>
          <a:p>
            <a:pPr lvl="1"/>
            <a:r>
              <a:rPr lang="en-US" dirty="0"/>
              <a:t>Bounce rate was weakly and negatively associated with Sessions and New Users, but strongly negatively associated with Pages per Session and Avg. Session Duration</a:t>
            </a:r>
          </a:p>
          <a:p>
            <a:pPr lvl="1"/>
            <a:r>
              <a:rPr lang="en-US" dirty="0"/>
              <a:t>% New Sessions was positively and strongly associated with Bounce Rate and strongly, negatively associated with Pages per Session and Avg. Session Duration.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92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FFF8-0E4B-401A-86FE-BC71B45A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 - Individuals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098DDD4-F91B-4BED-BB60-184235FFB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390248"/>
              </p:ext>
            </p:extLst>
          </p:nvPr>
        </p:nvGraphicFramePr>
        <p:xfrm>
          <a:off x="1203649" y="2096294"/>
          <a:ext cx="8910734" cy="41272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9402">
                  <a:extLst>
                    <a:ext uri="{9D8B030D-6E8A-4147-A177-3AD203B41FA5}">
                      <a16:colId xmlns:a16="http://schemas.microsoft.com/office/drawing/2014/main" val="3341008276"/>
                    </a:ext>
                  </a:extLst>
                </a:gridCol>
                <a:gridCol w="2169771">
                  <a:extLst>
                    <a:ext uri="{9D8B030D-6E8A-4147-A177-3AD203B41FA5}">
                      <a16:colId xmlns:a16="http://schemas.microsoft.com/office/drawing/2014/main" val="2824211540"/>
                    </a:ext>
                  </a:extLst>
                </a:gridCol>
                <a:gridCol w="1961561">
                  <a:extLst>
                    <a:ext uri="{9D8B030D-6E8A-4147-A177-3AD203B41FA5}">
                      <a16:colId xmlns:a16="http://schemas.microsoft.com/office/drawing/2014/main" val="58345082"/>
                    </a:ext>
                  </a:extLst>
                </a:gridCol>
              </a:tblGrid>
              <a:tr h="827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Correlations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Bike Registrations - Individual with Payment (Goal 1 Conversion Rate)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Bike Registrations - Individual with Payment (Goal 1 Completions)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9123598"/>
                  </a:ext>
                </a:extLst>
              </a:tr>
              <a:tr h="206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Sessions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0.273725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0.940489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7662218"/>
                  </a:ext>
                </a:extLst>
              </a:tr>
              <a:tr h="206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New Sessions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-0.429735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0.157201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9410908"/>
                  </a:ext>
                </a:extLst>
              </a:tr>
              <a:tr h="206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New Users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0.291154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0.952012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5879346"/>
                  </a:ext>
                </a:extLst>
              </a:tr>
              <a:tr h="206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Bounce 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-0.751216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-0.327678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0932683"/>
                  </a:ext>
                </a:extLst>
              </a:tr>
              <a:tr h="206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Pages / Session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0.641821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0.281515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7148021"/>
                  </a:ext>
                </a:extLst>
              </a:tr>
              <a:tr h="206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Bike Registrations - Individual with Payment (Goal 1 Conversion Rate)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0.51048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5215305"/>
                  </a:ext>
                </a:extLst>
              </a:tr>
              <a:tr h="206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Bike Registrations - Individual with Payment (Goal 1 Completions)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0.51048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3300194"/>
                  </a:ext>
                </a:extLst>
              </a:tr>
              <a:tr h="206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0.64513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0.500105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022290"/>
                  </a:ext>
                </a:extLst>
              </a:tr>
              <a:tr h="206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Display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-0.531903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-0.224058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352983"/>
                  </a:ext>
                </a:extLst>
              </a:tr>
              <a:tr h="206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0.344947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-0.219618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491672"/>
                  </a:ext>
                </a:extLst>
              </a:tr>
              <a:tr h="206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Organic Search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-0.073729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-0.053528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4415835"/>
                  </a:ext>
                </a:extLst>
              </a:tr>
              <a:tr h="206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-0.184323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-0.174204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6451839"/>
                  </a:ext>
                </a:extLst>
              </a:tr>
              <a:tr h="206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Paid Search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-0.034231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-0.217242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149138"/>
                  </a:ext>
                </a:extLst>
              </a:tr>
              <a:tr h="206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Referral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0.171157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-0.195044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446436"/>
                  </a:ext>
                </a:extLst>
              </a:tr>
              <a:tr h="206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Social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-0.468707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-0.20203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7352899"/>
                  </a:ext>
                </a:extLst>
              </a:tr>
              <a:tr h="196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0.131659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0.785618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736755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DA312D-4DA8-45E4-9DA4-45001E5AC825}"/>
              </a:ext>
            </a:extLst>
          </p:cNvPr>
          <p:cNvSpPr txBox="1"/>
          <p:nvPr/>
        </p:nvSpPr>
        <p:spPr>
          <a:xfrm>
            <a:off x="1558212" y="1399592"/>
            <a:ext cx="692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positive correlation with Completions </a:t>
            </a:r>
          </a:p>
        </p:txBody>
      </p:sp>
    </p:spTree>
    <p:extLst>
      <p:ext uri="{BB962C8B-B14F-4D97-AF65-F5344CB8AC3E}">
        <p14:creationId xmlns:p14="http://schemas.microsoft.com/office/powerpoint/2010/main" val="1260241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FFF8-0E4B-401A-86FE-BC71B45A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 – New Team Starts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A312D-4DA8-45E4-9DA4-45001E5AC825}"/>
              </a:ext>
            </a:extLst>
          </p:cNvPr>
          <p:cNvSpPr txBox="1"/>
          <p:nvPr/>
        </p:nvSpPr>
        <p:spPr>
          <a:xfrm>
            <a:off x="1558212" y="1399592"/>
            <a:ext cx="692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positive correlation with Completions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A87566F-337F-4F24-9A09-52BF97165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837176"/>
              </p:ext>
            </p:extLst>
          </p:nvPr>
        </p:nvGraphicFramePr>
        <p:xfrm>
          <a:off x="1035697" y="2042001"/>
          <a:ext cx="9255967" cy="44508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3381">
                  <a:extLst>
                    <a:ext uri="{9D8B030D-6E8A-4147-A177-3AD203B41FA5}">
                      <a16:colId xmlns:a16="http://schemas.microsoft.com/office/drawing/2014/main" val="3112297376"/>
                    </a:ext>
                  </a:extLst>
                </a:gridCol>
                <a:gridCol w="2435289">
                  <a:extLst>
                    <a:ext uri="{9D8B030D-6E8A-4147-A177-3AD203B41FA5}">
                      <a16:colId xmlns:a16="http://schemas.microsoft.com/office/drawing/2014/main" val="3059489741"/>
                    </a:ext>
                  </a:extLst>
                </a:gridCol>
                <a:gridCol w="2407297">
                  <a:extLst>
                    <a:ext uri="{9D8B030D-6E8A-4147-A177-3AD203B41FA5}">
                      <a16:colId xmlns:a16="http://schemas.microsoft.com/office/drawing/2014/main" val="4180973665"/>
                    </a:ext>
                  </a:extLst>
                </a:gridCol>
              </a:tblGrid>
              <a:tr h="6080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Correlations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Bike Registrations - Start New Team Member (Goal 2 Conversion Rate)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Bike Registrations - Start New Team Member (Goal 2 Completions)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6744741"/>
                  </a:ext>
                </a:extLst>
              </a:tr>
              <a:tr h="226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Sessions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0.278235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0.940489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0344394"/>
                  </a:ext>
                </a:extLst>
              </a:tr>
              <a:tr h="226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% New Sessions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-0.426235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0.157179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2347656"/>
                  </a:ext>
                </a:extLst>
              </a:tr>
              <a:tr h="226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New Users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0.295549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0.952012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479644"/>
                  </a:ext>
                </a:extLst>
              </a:tr>
              <a:tr h="226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Bounce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-0.750735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-0.32761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9995393"/>
                  </a:ext>
                </a:extLst>
              </a:tr>
              <a:tr h="226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Pages / Session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0.641132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0.279945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8861198"/>
                  </a:ext>
                </a:extLst>
              </a:tr>
              <a:tr h="226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Avg. Session Duration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0.716379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0.350046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015065"/>
                  </a:ext>
                </a:extLst>
              </a:tr>
              <a:tr h="226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Bike Registrations - Start New Team Member (Goal 2 Conversion Rate)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0.515032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2224808"/>
                  </a:ext>
                </a:extLst>
              </a:tr>
              <a:tr h="226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Bike Registrations - Start New Team Member (Goal 2 Completions)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0.515032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817667"/>
                  </a:ext>
                </a:extLst>
              </a:tr>
              <a:tr h="226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Direct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0.647752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0.500105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9042739"/>
                  </a:ext>
                </a:extLst>
              </a:tr>
              <a:tr h="226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Display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-0.530807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-0.224058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2575504"/>
                  </a:ext>
                </a:extLst>
              </a:tr>
              <a:tr h="226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0.341729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-0.219618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0962131"/>
                  </a:ext>
                </a:extLst>
              </a:tr>
              <a:tr h="226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Organic Search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-0.07082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-0.053528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8623286"/>
                  </a:ext>
                </a:extLst>
              </a:tr>
              <a:tr h="226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-0.183081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-0.174204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1265528"/>
                  </a:ext>
                </a:extLst>
              </a:tr>
              <a:tr h="226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Paid Search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-0.0373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-0.217242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6177571"/>
                  </a:ext>
                </a:extLst>
              </a:tr>
              <a:tr h="226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Referral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0.167864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-0.195044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1879359"/>
                  </a:ext>
                </a:extLst>
              </a:tr>
              <a:tr h="226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Social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-0.469788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-0.20203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539496"/>
                  </a:ext>
                </a:extLst>
              </a:tr>
              <a:tr h="2260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0.134452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0.785618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085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79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FFF8-0E4B-401A-86FE-BC71B45A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 – Join Team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A312D-4DA8-45E4-9DA4-45001E5AC825}"/>
              </a:ext>
            </a:extLst>
          </p:cNvPr>
          <p:cNvSpPr txBox="1"/>
          <p:nvPr/>
        </p:nvSpPr>
        <p:spPr>
          <a:xfrm>
            <a:off x="1558212" y="1399592"/>
            <a:ext cx="692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positive correlation with Completions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7FD298-C928-49F5-ABB9-16ECCE1649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404864"/>
              </p:ext>
            </p:extLst>
          </p:nvPr>
        </p:nvGraphicFramePr>
        <p:xfrm>
          <a:off x="1175657" y="2125821"/>
          <a:ext cx="8489044" cy="4545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7519">
                  <a:extLst>
                    <a:ext uri="{9D8B030D-6E8A-4147-A177-3AD203B41FA5}">
                      <a16:colId xmlns:a16="http://schemas.microsoft.com/office/drawing/2014/main" val="3806232479"/>
                    </a:ext>
                  </a:extLst>
                </a:gridCol>
                <a:gridCol w="2304661">
                  <a:extLst>
                    <a:ext uri="{9D8B030D-6E8A-4147-A177-3AD203B41FA5}">
                      <a16:colId xmlns:a16="http://schemas.microsoft.com/office/drawing/2014/main" val="2661413649"/>
                    </a:ext>
                  </a:extLst>
                </a:gridCol>
                <a:gridCol w="2246864">
                  <a:extLst>
                    <a:ext uri="{9D8B030D-6E8A-4147-A177-3AD203B41FA5}">
                      <a16:colId xmlns:a16="http://schemas.microsoft.com/office/drawing/2014/main" val="3542845974"/>
                    </a:ext>
                  </a:extLst>
                </a:gridCol>
              </a:tblGrid>
              <a:tr h="621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Correlations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Bike Registration - Join a Team (Goal 3 Conversion Rate)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Bike Registration - Join a Team (Goal 3 Completions)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341577"/>
                  </a:ext>
                </a:extLst>
              </a:tr>
              <a:tr h="230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Sessions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0.278195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0.940215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6311953"/>
                  </a:ext>
                </a:extLst>
              </a:tr>
              <a:tr h="230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% New Sessions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-0.424708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0.157601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4062535"/>
                  </a:ext>
                </a:extLst>
              </a:tr>
              <a:tr h="230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Users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0.295764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0.951849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0945196"/>
                  </a:ext>
                </a:extLst>
              </a:tr>
              <a:tr h="230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Bounce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-0.748541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-0.327365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6089708"/>
                  </a:ext>
                </a:extLst>
              </a:tr>
              <a:tr h="230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Pages / Session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0.638987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0.279549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9235544"/>
                  </a:ext>
                </a:extLst>
              </a:tr>
              <a:tr h="230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Avg. Session Duration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0.714508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0.349789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7168150"/>
                  </a:ext>
                </a:extLst>
              </a:tr>
              <a:tr h="230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Bike Registration - Join a Team (Goal 3 Conversion Rate)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0.515397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1479201"/>
                  </a:ext>
                </a:extLst>
              </a:tr>
              <a:tr h="230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Bike Registration - Join a Team (Goal 3 Completions)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0.515397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125966"/>
                  </a:ext>
                </a:extLst>
              </a:tr>
              <a:tr h="230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Direct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0.648306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0.50085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8739477"/>
                  </a:ext>
                </a:extLst>
              </a:tr>
              <a:tr h="230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Display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-0.529348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-0.22394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2529084"/>
                  </a:ext>
                </a:extLst>
              </a:tr>
              <a:tr h="230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0.345986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-0.219479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9165932"/>
                  </a:ext>
                </a:extLst>
              </a:tr>
              <a:tr h="230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Organic Search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-0.072698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-0.054324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6949028"/>
                  </a:ext>
                </a:extLst>
              </a:tr>
              <a:tr h="230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-0.182591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-0.174136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8706586"/>
                  </a:ext>
                </a:extLst>
              </a:tr>
              <a:tr h="230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Paid Search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-0.0398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-0.21717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6773515"/>
                  </a:ext>
                </a:extLst>
              </a:tr>
              <a:tr h="230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Referral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0.164248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-0.195089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1493385"/>
                  </a:ext>
                </a:extLst>
              </a:tr>
              <a:tr h="230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Social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-0.468536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-0.201924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1350540"/>
                  </a:ext>
                </a:extLst>
              </a:tr>
              <a:tr h="230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0.134432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0.785213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91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687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FFF8-0E4B-401A-86FE-BC71B45A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 - Individuals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A312D-4DA8-45E4-9DA4-45001E5AC825}"/>
              </a:ext>
            </a:extLst>
          </p:cNvPr>
          <p:cNvSpPr txBox="1"/>
          <p:nvPr/>
        </p:nvSpPr>
        <p:spPr>
          <a:xfrm>
            <a:off x="1558212" y="1399592"/>
            <a:ext cx="692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positive correlation with Completions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5182B4-4075-43D4-A785-CF582A6ED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744779"/>
              </p:ext>
            </p:extLst>
          </p:nvPr>
        </p:nvGraphicFramePr>
        <p:xfrm>
          <a:off x="578498" y="2042001"/>
          <a:ext cx="9086202" cy="463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06686">
                  <a:extLst>
                    <a:ext uri="{9D8B030D-6E8A-4147-A177-3AD203B41FA5}">
                      <a16:colId xmlns:a16="http://schemas.microsoft.com/office/drawing/2014/main" val="2865671662"/>
                    </a:ext>
                  </a:extLst>
                </a:gridCol>
                <a:gridCol w="2202024">
                  <a:extLst>
                    <a:ext uri="{9D8B030D-6E8A-4147-A177-3AD203B41FA5}">
                      <a16:colId xmlns:a16="http://schemas.microsoft.com/office/drawing/2014/main" val="3565058306"/>
                    </a:ext>
                  </a:extLst>
                </a:gridCol>
                <a:gridCol w="2377492">
                  <a:extLst>
                    <a:ext uri="{9D8B030D-6E8A-4147-A177-3AD203B41FA5}">
                      <a16:colId xmlns:a16="http://schemas.microsoft.com/office/drawing/2014/main" val="1807338792"/>
                    </a:ext>
                  </a:extLst>
                </a:gridCol>
              </a:tblGrid>
              <a:tr h="805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Correlations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Bike Registration - Join Team from Team Page (Goal 4 Conversion Rate)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Bike Registration - Join Team from Team Page (Goal 4 Completions)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0539316"/>
                  </a:ext>
                </a:extLst>
              </a:tr>
              <a:tr h="225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Sessions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0.278195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0.940215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7471741"/>
                  </a:ext>
                </a:extLst>
              </a:tr>
              <a:tr h="225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% New Sessions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-0.424708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0.157601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2782440"/>
                  </a:ext>
                </a:extLst>
              </a:tr>
              <a:tr h="225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Users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0.295764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0.951849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2518435"/>
                  </a:ext>
                </a:extLst>
              </a:tr>
              <a:tr h="225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Bounce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-0.748541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-0.327365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9050018"/>
                  </a:ext>
                </a:extLst>
              </a:tr>
              <a:tr h="225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Pages / Session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0.638987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0.279549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213263"/>
                  </a:ext>
                </a:extLst>
              </a:tr>
              <a:tr h="225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Avg. Session Duration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0.714508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0.349789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9674867"/>
                  </a:ext>
                </a:extLst>
              </a:tr>
              <a:tr h="225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Bike Registration - Join Team from Team Page (Goal 4 Conversion Rate)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0.515397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3367263"/>
                  </a:ext>
                </a:extLst>
              </a:tr>
              <a:tr h="225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Bike Registration - Join Team from Team Page (Goal 4 Completions)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0.515397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7729863"/>
                  </a:ext>
                </a:extLst>
              </a:tr>
              <a:tr h="225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Direct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0.648306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0.50085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297705"/>
                  </a:ext>
                </a:extLst>
              </a:tr>
              <a:tr h="225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Display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-0.529348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-0.22394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6131052"/>
                  </a:ext>
                </a:extLst>
              </a:tr>
              <a:tr h="225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0.345986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-0.219479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6379306"/>
                  </a:ext>
                </a:extLst>
              </a:tr>
              <a:tr h="225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Organic Search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-0.072698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-0.054324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8671983"/>
                  </a:ext>
                </a:extLst>
              </a:tr>
              <a:tr h="225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-0.182591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-0.174136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2345198"/>
                  </a:ext>
                </a:extLst>
              </a:tr>
              <a:tr h="225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Paid Search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-0.0398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-0.21717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6898176"/>
                  </a:ext>
                </a:extLst>
              </a:tr>
              <a:tr h="225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Referral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0.164248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-0.195089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7784507"/>
                  </a:ext>
                </a:extLst>
              </a:tr>
              <a:tr h="225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Social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-0.468536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-0.201924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521551"/>
                  </a:ext>
                </a:extLst>
              </a:tr>
              <a:tr h="225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0.134432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0.785213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0560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512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526F-5E5D-4A3F-AAD8-E34D8BDF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A4DF-799D-491F-AE9F-C40AF9BF5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Why does Texas dominate National Teams?</a:t>
            </a:r>
          </a:p>
          <a:p>
            <a:pPr lvl="1"/>
            <a:r>
              <a:rPr lang="en-US" dirty="0"/>
              <a:t>Can it be repeated?</a:t>
            </a:r>
          </a:p>
          <a:p>
            <a:r>
              <a:rPr lang="en-US" dirty="0"/>
              <a:t>What opportunities are missed in the Northern States?</a:t>
            </a:r>
          </a:p>
          <a:p>
            <a:pPr lvl="1"/>
            <a:r>
              <a:rPr lang="en-US" dirty="0"/>
              <a:t>Colorado, Oregon, Washington</a:t>
            </a:r>
          </a:p>
          <a:p>
            <a:r>
              <a:rPr lang="en-US" dirty="0"/>
              <a:t>What opportunities are missed in the Southern States?</a:t>
            </a:r>
          </a:p>
          <a:p>
            <a:pPr lvl="1"/>
            <a:r>
              <a:rPr lang="en-US" dirty="0"/>
              <a:t>Georgia, Washington DC</a:t>
            </a:r>
          </a:p>
          <a:p>
            <a:endParaRPr lang="en-US" dirty="0"/>
          </a:p>
          <a:p>
            <a:r>
              <a:rPr lang="en-US" dirty="0"/>
              <a:t>What is the impact of “Connection to MS” type on revenue raised?</a:t>
            </a:r>
          </a:p>
          <a:p>
            <a:r>
              <a:rPr lang="en-US" dirty="0"/>
              <a:t>Optimal team size?</a:t>
            </a:r>
          </a:p>
          <a:p>
            <a:r>
              <a:rPr lang="en-US" dirty="0"/>
              <a:t>Does referral method impact conversion rates?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Plan to investigate with regression</a:t>
            </a:r>
          </a:p>
        </p:txBody>
      </p:sp>
    </p:spTree>
    <p:extLst>
      <p:ext uri="{BB962C8B-B14F-4D97-AF65-F5344CB8AC3E}">
        <p14:creationId xmlns:p14="http://schemas.microsoft.com/office/powerpoint/2010/main" val="429341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229C-B4D7-48C7-811C-5E52C5D3E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CAA1E-3CFE-4F02-985D-AC1F9577B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 Mills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https://github.com/mills-jeffreyb/GENBA894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5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AB4E-E144-4A8E-B6C4-D0BF230D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4376-74E5-4964-91BF-5B84D329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213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SECOND PRIORITY: DIGITAL/SOCIAL ACQUISITION</a:t>
            </a:r>
          </a:p>
          <a:p>
            <a:r>
              <a:rPr lang="en-US" dirty="0"/>
              <a:t>What are the greatest opportunities for digital marketing investments? Where have we seen the greatest ROI?</a:t>
            </a:r>
          </a:p>
          <a:p>
            <a:r>
              <a:rPr lang="en-US" dirty="0"/>
              <a:t>Once someone is registered, what tactics and behaviors drive fundraising, and at what times leading up to the event?</a:t>
            </a:r>
          </a:p>
          <a:p>
            <a:r>
              <a:rPr lang="en-US" dirty="0"/>
              <a:t>What behavioral data do you see about usage of our fundraising tools and how it may or may not relate to performance of top fundraisers?</a:t>
            </a:r>
          </a:p>
          <a:p>
            <a:r>
              <a:rPr lang="en-US" dirty="0"/>
              <a:t>Despite increasing our digital advertising spend, acquisition continues to trend downward overall. Why? Is it an issue of needing more traffic, better targeting, or a conversion rate issue that needs to be addressed through the registration process? What can we do to reverse the trend?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FINALLY:</a:t>
            </a:r>
          </a:p>
          <a:p>
            <a:r>
              <a:rPr lang="en-US" dirty="0"/>
              <a:t>As you studied this data, is there something else that came up as an insight into our operations that the questions above do not capture?</a:t>
            </a:r>
          </a:p>
        </p:txBody>
      </p:sp>
    </p:spTree>
    <p:extLst>
      <p:ext uri="{BB962C8B-B14F-4D97-AF65-F5344CB8AC3E}">
        <p14:creationId xmlns:p14="http://schemas.microsoft.com/office/powerpoint/2010/main" val="233191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AB4E-E144-4A8E-B6C4-D0BF230D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4376-74E5-4964-91BF-5B84D329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Donations </a:t>
            </a:r>
            <a:r>
              <a:rPr lang="en-US" sz="2000" dirty="0">
                <a:hlinkClick r:id="rId2"/>
              </a:rPr>
              <a:t>2013-2017 Bike Donations.csv</a:t>
            </a:r>
            <a:endParaRPr lang="en-US" sz="2000" dirty="0"/>
          </a:p>
          <a:p>
            <a:r>
              <a:rPr lang="en-US" sz="2000" dirty="0"/>
              <a:t>Events </a:t>
            </a:r>
            <a:r>
              <a:rPr lang="en-US" sz="2000" dirty="0">
                <a:hlinkClick r:id="rId3"/>
              </a:rPr>
              <a:t>2013-2017 Bike Events.csv</a:t>
            </a:r>
            <a:r>
              <a:rPr lang="en-US" sz="2000" dirty="0"/>
              <a:t> </a:t>
            </a:r>
          </a:p>
          <a:p>
            <a:r>
              <a:rPr lang="en-US" sz="2000" dirty="0"/>
              <a:t>Participants </a:t>
            </a:r>
            <a:r>
              <a:rPr lang="en-US" sz="2000" dirty="0">
                <a:hlinkClick r:id="rId4"/>
              </a:rPr>
              <a:t>2013-2017 Bike MS Participants.csv</a:t>
            </a:r>
            <a:r>
              <a:rPr lang="en-US" sz="2000" dirty="0"/>
              <a:t> </a:t>
            </a:r>
          </a:p>
          <a:p>
            <a:r>
              <a:rPr lang="en-US" sz="2000" dirty="0"/>
              <a:t>Bike Teams </a:t>
            </a:r>
            <a:r>
              <a:rPr lang="en-US" sz="2000" dirty="0">
                <a:hlinkClick r:id="rId5"/>
              </a:rPr>
              <a:t>2013-2017 Bike Teams.csv</a:t>
            </a:r>
            <a:r>
              <a:rPr lang="en-US" sz="2000" dirty="0"/>
              <a:t> </a:t>
            </a:r>
          </a:p>
          <a:p>
            <a:r>
              <a:rPr lang="en-US" sz="2000" dirty="0"/>
              <a:t>National Teams </a:t>
            </a:r>
            <a:r>
              <a:rPr lang="en-US" sz="2000" dirty="0">
                <a:hlinkClick r:id="rId6"/>
              </a:rPr>
              <a:t>2013-2017 National Team Activity.xlsx</a:t>
            </a:r>
            <a:r>
              <a:rPr lang="en-US" sz="2000" dirty="0"/>
              <a:t> </a:t>
            </a:r>
          </a:p>
          <a:p>
            <a:r>
              <a:rPr lang="en-US" sz="2000" dirty="0"/>
              <a:t>Affiliates </a:t>
            </a:r>
            <a:r>
              <a:rPr lang="en-US" sz="2000" dirty="0">
                <a:hlinkClick r:id="rId7"/>
              </a:rPr>
              <a:t>Contains Affiliate_Codes.xlsx</a:t>
            </a:r>
            <a:r>
              <a:rPr lang="en-US" sz="2000" dirty="0"/>
              <a:t> </a:t>
            </a:r>
          </a:p>
          <a:p>
            <a:r>
              <a:rPr lang="en-US" sz="2000" dirty="0"/>
              <a:t>Bike MS Digital Advertising Reports </a:t>
            </a:r>
            <a:r>
              <a:rPr lang="en-US" sz="2000" dirty="0">
                <a:hlinkClick r:id="rId8"/>
              </a:rPr>
              <a:t>Advertising reports for the 2015-2018 fiscal years.</a:t>
            </a:r>
            <a:r>
              <a:rPr lang="en-US" sz="2000" dirty="0"/>
              <a:t> </a:t>
            </a:r>
          </a:p>
          <a:p>
            <a:r>
              <a:rPr lang="en-US" sz="2000" dirty="0"/>
              <a:t>Google Analytics </a:t>
            </a:r>
            <a:r>
              <a:rPr lang="en-US" sz="2000" dirty="0">
                <a:hlinkClick r:id="rId9"/>
              </a:rPr>
              <a:t>Google Analytics report for the National MS Society website.</a:t>
            </a:r>
            <a:r>
              <a:rPr lang="en-US" sz="2000" dirty="0"/>
              <a:t> 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52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7D61-2D17-4045-AF8F-9ACF5472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6E430-E822-4798-9F70-04D17C20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8440"/>
          </a:xfrm>
        </p:spPr>
        <p:txBody>
          <a:bodyPr>
            <a:normAutofit/>
          </a:bodyPr>
          <a:lstStyle/>
          <a:p>
            <a:r>
              <a:rPr lang="en-US" dirty="0"/>
              <a:t>All data were found to contain some errors</a:t>
            </a:r>
          </a:p>
          <a:p>
            <a:pPr lvl="1"/>
            <a:r>
              <a:rPr lang="en-US" dirty="0"/>
              <a:t>Most common were misaligned columns due inaccurate characters dividing data (e.g. “2016(0001502456” instead of “2016,0001502456”</a:t>
            </a:r>
          </a:p>
          <a:p>
            <a:pPr lvl="1"/>
            <a:r>
              <a:rPr lang="en-US" dirty="0"/>
              <a:t>Additional errors resulted from typos and errors in data entry</a:t>
            </a:r>
          </a:p>
          <a:p>
            <a:pPr lvl="2"/>
            <a:r>
              <a:rPr lang="en-US" dirty="0"/>
              <a:t>E.g. multiple versions of Retired, Self employed, and company names (e.g. Alabama Power Company and Alabama Power Co); </a:t>
            </a:r>
          </a:p>
          <a:p>
            <a:pPr lvl="2"/>
            <a:r>
              <a:rPr lang="en-US" dirty="0"/>
              <a:t>Corrected obvious errors, left them as is if mistakes were not 100% certain	 </a:t>
            </a:r>
          </a:p>
          <a:p>
            <a:pPr lvl="1"/>
            <a:r>
              <a:rPr lang="en-US" dirty="0"/>
              <a:t> Standardized entries</a:t>
            </a:r>
          </a:p>
          <a:p>
            <a:pPr lvl="2"/>
            <a:r>
              <a:rPr lang="en-US" dirty="0"/>
              <a:t>E.g. for 'Donor Connection to MS’, deleted "Blank", changed "no connection" to "None", and standardized the relatives (“Wife/Husband has MS” changed to “Spouse has MS”</a:t>
            </a:r>
          </a:p>
          <a:p>
            <a:r>
              <a:rPr lang="en-US" dirty="0"/>
              <a:t>Dummy variables created for categorical data</a:t>
            </a:r>
          </a:p>
          <a:p>
            <a:pPr lvl="1"/>
            <a:r>
              <a:rPr lang="en-US" dirty="0"/>
              <a:t>Will drop one to avoid dummy trap</a:t>
            </a:r>
          </a:p>
        </p:txBody>
      </p:sp>
    </p:spTree>
    <p:extLst>
      <p:ext uri="{BB962C8B-B14F-4D97-AF65-F5344CB8AC3E}">
        <p14:creationId xmlns:p14="http://schemas.microsoft.com/office/powerpoint/2010/main" val="416760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9D51-DFCD-4BDC-A9B2-7ED2094E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Cycling in America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23EE-B752-411C-8AA5-743EEE1E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According to Statista, approximately 12.4% of Americans regularly cycled in 2016.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Statista also reported:</a:t>
            </a:r>
          </a:p>
          <a:p>
            <a:r>
              <a:rPr lang="en-US" dirty="0"/>
              <a:t>U.S. cycling sizable increase 2012 to 2014, followed by plateau, </a:t>
            </a:r>
          </a:p>
          <a:p>
            <a:r>
              <a:rPr lang="en-US" dirty="0"/>
              <a:t>66.5 million U.S. cyclists in 2016, </a:t>
            </a:r>
          </a:p>
          <a:p>
            <a:r>
              <a:rPr lang="en-US" dirty="0"/>
              <a:t>U.S. cyclists 6 to 17 years old has decreased since 2013,</a:t>
            </a:r>
          </a:p>
          <a:p>
            <a:r>
              <a:rPr lang="en-US" dirty="0"/>
              <a:t>U.S. cyclists 18 to 24 years increased its peak of 5.7 million in 2013 and declined since.</a:t>
            </a:r>
          </a:p>
          <a:p>
            <a:pPr marL="0" indent="0" algn="r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https://www.statista.com/topics/1686/cycling/</a:t>
            </a:r>
            <a:endParaRPr lang="en-US" dirty="0"/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2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9D51-DFCD-4BDC-A9B2-7ED2094E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7" y="32641"/>
            <a:ext cx="10515600" cy="1325563"/>
          </a:xfrm>
        </p:spPr>
        <p:txBody>
          <a:bodyPr/>
          <a:lstStyle/>
          <a:p>
            <a:r>
              <a:rPr lang="en-US" dirty="0"/>
              <a:t>Cycling in America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CB66B5-5AE0-4A0A-A62D-087EC1FE6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43" y="968845"/>
            <a:ext cx="5856514" cy="5856514"/>
          </a:xfr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83121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EFBDA0-5F5F-4A5D-973C-7A74A03CA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405" y="394964"/>
            <a:ext cx="8254874" cy="6133372"/>
          </a:xfr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27695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1550</Words>
  <Application>Microsoft Office PowerPoint</Application>
  <PresentationFormat>Widescreen</PresentationFormat>
  <Paragraphs>347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Project: 2018 Data Challenges Sponsored by Teradata University Network</vt:lpstr>
      <vt:lpstr>Overview</vt:lpstr>
      <vt:lpstr>Research Priorities</vt:lpstr>
      <vt:lpstr>Research Priorities</vt:lpstr>
      <vt:lpstr>Data</vt:lpstr>
      <vt:lpstr>Data Cleaning</vt:lpstr>
      <vt:lpstr>Cycling in America</vt:lpstr>
      <vt:lpstr>Cycling in America</vt:lpstr>
      <vt:lpstr>PowerPoint Presentation</vt:lpstr>
      <vt:lpstr>Fortune 500</vt:lpstr>
      <vt:lpstr>National Bike Teams</vt:lpstr>
      <vt:lpstr>National Bike Teams</vt:lpstr>
      <vt:lpstr>National Bike Teams</vt:lpstr>
      <vt:lpstr>National Bike Teams</vt:lpstr>
      <vt:lpstr>Bike Teams</vt:lpstr>
      <vt:lpstr>Bike Teams</vt:lpstr>
      <vt:lpstr>Bike Teams</vt:lpstr>
      <vt:lpstr>Bike Teams</vt:lpstr>
      <vt:lpstr>Donations</vt:lpstr>
      <vt:lpstr>Donations</vt:lpstr>
      <vt:lpstr>Donations</vt:lpstr>
      <vt:lpstr>Donations</vt:lpstr>
      <vt:lpstr>Donations</vt:lpstr>
      <vt:lpstr>Events</vt:lpstr>
      <vt:lpstr>Events</vt:lpstr>
      <vt:lpstr>Events</vt:lpstr>
      <vt:lpstr>Participants</vt:lpstr>
      <vt:lpstr>Participants</vt:lpstr>
      <vt:lpstr>Participants</vt:lpstr>
      <vt:lpstr>Google Analytics</vt:lpstr>
      <vt:lpstr>Google Analytics</vt:lpstr>
      <vt:lpstr>Google Analytics - Individuals</vt:lpstr>
      <vt:lpstr>Google Analytics – New Team Starts</vt:lpstr>
      <vt:lpstr>Google Analytics – Join Team</vt:lpstr>
      <vt:lpstr>Google Analytics - Individuals</vt:lpstr>
      <vt:lpstr>Further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2018 Data Challenges Sponsored by Teradata University Network</dc:title>
  <dc:creator>Mills, Jeffrey</dc:creator>
  <cp:lastModifiedBy>Mills, Jeffrey</cp:lastModifiedBy>
  <cp:revision>30</cp:revision>
  <dcterms:created xsi:type="dcterms:W3CDTF">2018-07-02T13:57:44Z</dcterms:created>
  <dcterms:modified xsi:type="dcterms:W3CDTF">2018-07-02T19:35:30Z</dcterms:modified>
</cp:coreProperties>
</file>