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Lst>
  <p:sldSz cx="9144000" cy="6858000" type="screen4x3"/>
  <p:notesSz cx="7559675" cy="10691813"/>
  <p:embeddedFontLst>
    <p:embeddedFont>
      <p:font typeface="Calibri" panose="020F0502020204030204" pitchFamily="34" charset="0"/>
      <p:regular r:id="rId19"/>
      <p:bold r:id="rId20"/>
      <p:italic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eGStfobyOYWdppftlS/DqLGYR3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ru-R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5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p5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5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7" name="Google Shape;277;p5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59: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2" name="Google Shape;292;p5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60: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8" name="Google Shape;308;p6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6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4" name="Google Shape;324;p6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7de574b643_0_0: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9" name="Google Shape;339;g7de574b643_0_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9" name="Google Shape;369;p6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8" name="Google Shape;138;p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2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p2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5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5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 name="Google Shape;185;p5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5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 name="Google Shape;199;p5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5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p5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5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9" name="Google Shape;229;p5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5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5" name="Google Shape;245;p5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63"/>
        <p:cNvGrpSpPr/>
        <p:nvPr/>
      </p:nvGrpSpPr>
      <p:grpSpPr>
        <a:xfrm>
          <a:off x="0" y="0"/>
          <a:ext cx="0" cy="0"/>
          <a:chOff x="0" y="0"/>
          <a:chExt cx="0" cy="0"/>
        </a:xfrm>
      </p:grpSpPr>
      <p:sp>
        <p:nvSpPr>
          <p:cNvPr id="64" name="Google Shape;64;p25"/>
          <p:cNvSpPr txBox="1">
            <a:spLocks noGrp="1"/>
          </p:cNvSpPr>
          <p:nvPr>
            <p:ph type="subTitle" idx="1"/>
          </p:nvPr>
        </p:nvSpPr>
        <p:spPr>
          <a:xfrm>
            <a:off x="457200" y="273600"/>
            <a:ext cx="8229240" cy="530784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0"/>
        <p:cNvGrpSpPr/>
        <p:nvPr/>
      </p:nvGrpSpPr>
      <p:grpSpPr>
        <a:xfrm>
          <a:off x="0" y="0"/>
          <a:ext cx="0" cy="0"/>
          <a:chOff x="0" y="0"/>
          <a:chExt cx="0" cy="0"/>
        </a:xfrm>
      </p:grpSpPr>
      <p:sp>
        <p:nvSpPr>
          <p:cNvPr id="101" name="Google Shape;101;p31"/>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3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3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3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3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3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3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5"/>
        <p:cNvGrpSpPr/>
        <p:nvPr/>
      </p:nvGrpSpPr>
      <p:grpSpPr>
        <a:xfrm>
          <a:off x="0" y="0"/>
          <a:ext cx="0" cy="0"/>
          <a:chOff x="0" y="0"/>
          <a:chExt cx="0" cy="0"/>
        </a:xfrm>
      </p:grpSpPr>
      <p:sp>
        <p:nvSpPr>
          <p:cNvPr id="66" name="Google Shape;66;p21"/>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1"/>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2"/>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1"/>
        <p:cNvGrpSpPr/>
        <p:nvPr/>
      </p:nvGrpSpPr>
      <p:grpSpPr>
        <a:xfrm>
          <a:off x="0" y="0"/>
          <a:ext cx="0" cy="0"/>
          <a:chOff x="0" y="0"/>
          <a:chExt cx="0" cy="0"/>
        </a:xfrm>
      </p:grpSpPr>
      <p:sp>
        <p:nvSpPr>
          <p:cNvPr id="72" name="Google Shape;72;p23"/>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3"/>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23"/>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5"/>
        <p:cNvGrpSpPr/>
        <p:nvPr/>
      </p:nvGrpSpPr>
      <p:grpSpPr>
        <a:xfrm>
          <a:off x="0" y="0"/>
          <a:ext cx="0" cy="0"/>
          <a:chOff x="0" y="0"/>
          <a:chExt cx="0" cy="0"/>
        </a:xfrm>
      </p:grpSpPr>
      <p:sp>
        <p:nvSpPr>
          <p:cNvPr id="76" name="Google Shape;76;p26"/>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2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0"/>
        <p:cNvGrpSpPr/>
        <p:nvPr/>
      </p:nvGrpSpPr>
      <p:grpSpPr>
        <a:xfrm>
          <a:off x="0" y="0"/>
          <a:ext cx="0" cy="0"/>
          <a:chOff x="0" y="0"/>
          <a:chExt cx="0" cy="0"/>
        </a:xfrm>
      </p:grpSpPr>
      <p:sp>
        <p:nvSpPr>
          <p:cNvPr id="81" name="Google Shape;81;p27"/>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2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2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5"/>
        <p:cNvGrpSpPr/>
        <p:nvPr/>
      </p:nvGrpSpPr>
      <p:grpSpPr>
        <a:xfrm>
          <a:off x="0" y="0"/>
          <a:ext cx="0" cy="0"/>
          <a:chOff x="0" y="0"/>
          <a:chExt cx="0" cy="0"/>
        </a:xfrm>
      </p:grpSpPr>
      <p:sp>
        <p:nvSpPr>
          <p:cNvPr id="86" name="Google Shape;86;p28"/>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2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2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0"/>
        <p:cNvGrpSpPr/>
        <p:nvPr/>
      </p:nvGrpSpPr>
      <p:grpSpPr>
        <a:xfrm>
          <a:off x="0" y="0"/>
          <a:ext cx="0" cy="0"/>
          <a:chOff x="0" y="0"/>
          <a:chExt cx="0" cy="0"/>
        </a:xfrm>
      </p:grpSpPr>
      <p:sp>
        <p:nvSpPr>
          <p:cNvPr id="91" name="Google Shape;91;p29"/>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4"/>
        <p:cNvGrpSpPr/>
        <p:nvPr/>
      </p:nvGrpSpPr>
      <p:grpSpPr>
        <a:xfrm>
          <a:off x="0" y="0"/>
          <a:ext cx="0" cy="0"/>
          <a:chOff x="0" y="0"/>
          <a:chExt cx="0" cy="0"/>
        </a:xfrm>
      </p:grpSpPr>
      <p:sp>
        <p:nvSpPr>
          <p:cNvPr id="95" name="Google Shape;95;p30"/>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3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3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3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3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
        <p:cNvGrpSpPr/>
        <p:nvPr/>
      </p:nvGrpSpPr>
      <p:grpSpPr>
        <a:xfrm>
          <a:off x="0" y="0"/>
          <a:ext cx="0" cy="0"/>
          <a:chOff x="0" y="0"/>
          <a:chExt cx="0" cy="0"/>
        </a:xfrm>
      </p:grpSpPr>
      <p:sp>
        <p:nvSpPr>
          <p:cNvPr id="61" name="Google Shape;61;p8"/>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2" name="Google Shape;62;p8"/>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7.png"/><Relationship Id="rId7"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2.jpg"/><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3"/>
        <p:cNvGrpSpPr/>
        <p:nvPr/>
      </p:nvGrpSpPr>
      <p:grpSpPr>
        <a:xfrm>
          <a:off x="0" y="0"/>
          <a:ext cx="0" cy="0"/>
          <a:chOff x="0" y="0"/>
          <a:chExt cx="0" cy="0"/>
        </a:xfrm>
      </p:grpSpPr>
      <p:pic>
        <p:nvPicPr>
          <p:cNvPr id="124" name="Google Shape;124;p3"/>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125" name="Google Shape;125;p3"/>
          <p:cNvSpPr/>
          <p:nvPr/>
        </p:nvSpPr>
        <p:spPr>
          <a:xfrm>
            <a:off x="8506080" y="432432"/>
            <a:ext cx="477432" cy="296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chemeClr val="dk1"/>
                </a:solidFill>
                <a:latin typeface="Arial"/>
                <a:ea typeface="Arial"/>
                <a:cs typeface="Arial"/>
                <a:sym typeface="Arial"/>
              </a:rPr>
              <a:t>3</a:t>
            </a:r>
            <a:endParaRPr sz="1200" b="0" i="0" u="none" strike="noStrike" cap="none">
              <a:solidFill>
                <a:schemeClr val="dk1"/>
              </a:solidFill>
              <a:latin typeface="Arial"/>
              <a:ea typeface="Arial"/>
              <a:cs typeface="Arial"/>
              <a:sym typeface="Arial"/>
            </a:endParaRPr>
          </a:p>
        </p:txBody>
      </p:sp>
      <p:sp>
        <p:nvSpPr>
          <p:cNvPr id="126" name="Google Shape;126;p3"/>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Работа с GIT</a:t>
            </a: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
        <p:nvSpPr>
          <p:cNvPr id="127" name="Google Shape;127;p3"/>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128" name="Google Shape;128;p3"/>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129" name="Google Shape;129;p3"/>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130" name="Google Shape;130;p3"/>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131" name="Google Shape;131;p3"/>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132" name="Google Shape;132;p3"/>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133" name="Google Shape;133;p3"/>
          <p:cNvPicPr preferRelativeResize="0"/>
          <p:nvPr/>
        </p:nvPicPr>
        <p:blipFill rotWithShape="1">
          <a:blip r:embed="rId7">
            <a:alphaModFix/>
          </a:blip>
          <a:srcRect/>
          <a:stretch/>
        </p:blipFill>
        <p:spPr>
          <a:xfrm>
            <a:off x="8653320" y="6401880"/>
            <a:ext cx="227160" cy="215280"/>
          </a:xfrm>
          <a:prstGeom prst="rect">
            <a:avLst/>
          </a:prstGeom>
          <a:noFill/>
          <a:ln>
            <a:noFill/>
          </a:ln>
        </p:spPr>
      </p:pic>
      <p:pic>
        <p:nvPicPr>
          <p:cNvPr id="134" name="Google Shape;134;p3"/>
          <p:cNvPicPr preferRelativeResize="0"/>
          <p:nvPr/>
        </p:nvPicPr>
        <p:blipFill rotWithShape="1">
          <a:blip r:embed="rId8">
            <a:alphaModFix/>
          </a:blip>
          <a:srcRect/>
          <a:stretch/>
        </p:blipFill>
        <p:spPr>
          <a:xfrm>
            <a:off x="1289570" y="3250109"/>
            <a:ext cx="6412270" cy="3288436"/>
          </a:xfrm>
          <a:prstGeom prst="rect">
            <a:avLst/>
          </a:prstGeom>
          <a:noFill/>
          <a:ln>
            <a:noFill/>
          </a:ln>
        </p:spPr>
      </p:pic>
      <p:sp>
        <p:nvSpPr>
          <p:cNvPr id="135" name="Google Shape;135;p3"/>
          <p:cNvSpPr/>
          <p:nvPr/>
        </p:nvSpPr>
        <p:spPr>
          <a:xfrm>
            <a:off x="580204" y="1731923"/>
            <a:ext cx="8235330" cy="14003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ru-RU" sz="1700" b="0" i="0" u="none" strike="noStrike" cap="none">
                <a:solidFill>
                  <a:srgbClr val="333333"/>
                </a:solidFill>
                <a:latin typeface="Arial"/>
                <a:ea typeface="Arial"/>
                <a:cs typeface="Arial"/>
                <a:sym typeface="Arial"/>
              </a:rPr>
              <a:t>Вы пишете код, запускаете его, и всё работает как надо. Вы добавляете новую фичу, и всё перестаёт работать. Каждому разработчику знакома ситуация, когда технология не хочет ему подчиняться. Ничто не идеально, и порой что-нибудь ломается. Иногда на поиски небольшой ошибки могут потребоваться часы работы. В таких случаях на помощь приходят системы контроля версий.</a:t>
            </a:r>
            <a:endParaRPr sz="17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2"/>
        <p:cNvGrpSpPr/>
        <p:nvPr/>
      </p:nvGrpSpPr>
      <p:grpSpPr>
        <a:xfrm>
          <a:off x="0" y="0"/>
          <a:ext cx="0" cy="0"/>
          <a:chOff x="0" y="0"/>
          <a:chExt cx="0" cy="0"/>
        </a:xfrm>
      </p:grpSpPr>
      <p:pic>
        <p:nvPicPr>
          <p:cNvPr id="263" name="Google Shape;263;p57"/>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264" name="Google Shape;264;p57"/>
          <p:cNvSpPr/>
          <p:nvPr/>
        </p:nvSpPr>
        <p:spPr>
          <a:xfrm>
            <a:off x="8506080" y="432432"/>
            <a:ext cx="477432" cy="296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chemeClr val="dk1"/>
                </a:solidFill>
                <a:latin typeface="Arial"/>
                <a:ea typeface="Arial"/>
                <a:cs typeface="Arial"/>
                <a:sym typeface="Arial"/>
              </a:rPr>
              <a:t>12</a:t>
            </a:r>
            <a:endParaRPr sz="1200" b="0" i="0" u="none" strike="noStrike" cap="none">
              <a:solidFill>
                <a:schemeClr val="dk1"/>
              </a:solidFill>
              <a:latin typeface="Arial"/>
              <a:ea typeface="Arial"/>
              <a:cs typeface="Arial"/>
              <a:sym typeface="Arial"/>
            </a:endParaRPr>
          </a:p>
        </p:txBody>
      </p:sp>
      <p:sp>
        <p:nvSpPr>
          <p:cNvPr id="265" name="Google Shape;265;p57"/>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Работа с GIT</a:t>
            </a: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
        <p:nvSpPr>
          <p:cNvPr id="266" name="Google Shape;266;p57"/>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67" name="Google Shape;267;p57"/>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68" name="Google Shape;268;p57"/>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69" name="Google Shape;269;p57"/>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70" name="Google Shape;270;p57"/>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71" name="Google Shape;271;p57"/>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272" name="Google Shape;272;p57"/>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273" name="Google Shape;273;p57"/>
          <p:cNvSpPr/>
          <p:nvPr/>
        </p:nvSpPr>
        <p:spPr>
          <a:xfrm>
            <a:off x="1111424" y="1830459"/>
            <a:ext cx="6921151" cy="18158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ru-RU" sz="2800" b="0" i="0" u="none" strike="noStrike" cap="none">
                <a:solidFill>
                  <a:srgbClr val="000000"/>
                </a:solidFill>
                <a:latin typeface="Arial"/>
                <a:ea typeface="Arial"/>
                <a:cs typeface="Arial"/>
                <a:sym typeface="Arial"/>
              </a:rPr>
              <a:t>Git — это инструмент, позволяющий реализовать распределённую систему контроля версий, а GitHub — это сервис для проектов, использующих Git.</a:t>
            </a:r>
            <a:endParaRPr sz="2800" b="0" i="0" u="none" strike="noStrike" cap="none">
              <a:solidFill>
                <a:srgbClr val="333333"/>
              </a:solidFill>
              <a:latin typeface="Arial"/>
              <a:ea typeface="Arial"/>
              <a:cs typeface="Arial"/>
              <a:sym typeface="Arial"/>
            </a:endParaRPr>
          </a:p>
        </p:txBody>
      </p:sp>
      <p:pic>
        <p:nvPicPr>
          <p:cNvPr id="274" name="Google Shape;274;p57" descr="Изображение выглядит как рисунок&#10;&#10;Автоматически созданное описание"/>
          <p:cNvPicPr preferRelativeResize="0"/>
          <p:nvPr/>
        </p:nvPicPr>
        <p:blipFill rotWithShape="1">
          <a:blip r:embed="rId8">
            <a:alphaModFix/>
          </a:blip>
          <a:srcRect/>
          <a:stretch/>
        </p:blipFill>
        <p:spPr>
          <a:xfrm>
            <a:off x="1231541" y="3695400"/>
            <a:ext cx="6470299" cy="283698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8"/>
        <p:cNvGrpSpPr/>
        <p:nvPr/>
      </p:nvGrpSpPr>
      <p:grpSpPr>
        <a:xfrm>
          <a:off x="0" y="0"/>
          <a:ext cx="0" cy="0"/>
          <a:chOff x="0" y="0"/>
          <a:chExt cx="0" cy="0"/>
        </a:xfrm>
      </p:grpSpPr>
      <p:pic>
        <p:nvPicPr>
          <p:cNvPr id="279" name="Google Shape;279;p58"/>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280" name="Google Shape;280;p58"/>
          <p:cNvSpPr/>
          <p:nvPr/>
        </p:nvSpPr>
        <p:spPr>
          <a:xfrm>
            <a:off x="8506080" y="432432"/>
            <a:ext cx="477432" cy="296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chemeClr val="dk1"/>
                </a:solidFill>
                <a:latin typeface="Arial"/>
                <a:ea typeface="Arial"/>
                <a:cs typeface="Arial"/>
                <a:sym typeface="Arial"/>
              </a:rPr>
              <a:t>13</a:t>
            </a:r>
            <a:endParaRPr sz="1200" b="0" i="0" u="none" strike="noStrike" cap="none">
              <a:solidFill>
                <a:schemeClr val="dk1"/>
              </a:solidFill>
              <a:latin typeface="Arial"/>
              <a:ea typeface="Arial"/>
              <a:cs typeface="Arial"/>
              <a:sym typeface="Arial"/>
            </a:endParaRPr>
          </a:p>
        </p:txBody>
      </p:sp>
      <p:sp>
        <p:nvSpPr>
          <p:cNvPr id="281" name="Google Shape;281;p58"/>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82" name="Google Shape;282;p58"/>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83" name="Google Shape;283;p58"/>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84" name="Google Shape;284;p58"/>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85" name="Google Shape;285;p58"/>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86" name="Google Shape;286;p58"/>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287" name="Google Shape;287;p58"/>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288" name="Google Shape;288;p58"/>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Работа с GIT</a:t>
            </a: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pic>
        <p:nvPicPr>
          <p:cNvPr id="289" name="Google Shape;289;p58"/>
          <p:cNvPicPr preferRelativeResize="0"/>
          <p:nvPr/>
        </p:nvPicPr>
        <p:blipFill rotWithShape="1">
          <a:blip r:embed="rId8">
            <a:alphaModFix/>
          </a:blip>
          <a:srcRect/>
          <a:stretch/>
        </p:blipFill>
        <p:spPr>
          <a:xfrm>
            <a:off x="690125" y="1697760"/>
            <a:ext cx="8001578" cy="455305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pic>
        <p:nvPicPr>
          <p:cNvPr id="294" name="Google Shape;294;p59"/>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295" name="Google Shape;295;p59"/>
          <p:cNvSpPr/>
          <p:nvPr/>
        </p:nvSpPr>
        <p:spPr>
          <a:xfrm>
            <a:off x="8506080" y="432432"/>
            <a:ext cx="477432" cy="296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chemeClr val="dk1"/>
                </a:solidFill>
                <a:latin typeface="Arial"/>
                <a:ea typeface="Arial"/>
                <a:cs typeface="Arial"/>
                <a:sym typeface="Arial"/>
              </a:rPr>
              <a:t>14</a:t>
            </a:r>
            <a:endParaRPr sz="1200" b="0" i="0" u="none" strike="noStrike" cap="none">
              <a:solidFill>
                <a:schemeClr val="dk1"/>
              </a:solidFill>
              <a:latin typeface="Arial"/>
              <a:ea typeface="Arial"/>
              <a:cs typeface="Arial"/>
              <a:sym typeface="Arial"/>
            </a:endParaRPr>
          </a:p>
        </p:txBody>
      </p:sp>
      <p:sp>
        <p:nvSpPr>
          <p:cNvPr id="296" name="Google Shape;296;p59"/>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97" name="Google Shape;297;p59"/>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98" name="Google Shape;298;p59"/>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99" name="Google Shape;299;p59"/>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300" name="Google Shape;300;p59"/>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301" name="Google Shape;301;p59"/>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302" name="Google Shape;302;p59"/>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303" name="Google Shape;303;p59"/>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Работа с GIT</a:t>
            </a: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pic>
        <p:nvPicPr>
          <p:cNvPr id="304" name="Google Shape;304;p59"/>
          <p:cNvPicPr preferRelativeResize="0"/>
          <p:nvPr/>
        </p:nvPicPr>
        <p:blipFill rotWithShape="1">
          <a:blip r:embed="rId8">
            <a:alphaModFix/>
          </a:blip>
          <a:srcRect/>
          <a:stretch/>
        </p:blipFill>
        <p:spPr>
          <a:xfrm>
            <a:off x="5063439" y="2690931"/>
            <a:ext cx="3776001" cy="2247017"/>
          </a:xfrm>
          <a:prstGeom prst="rect">
            <a:avLst/>
          </a:prstGeom>
          <a:noFill/>
          <a:ln>
            <a:noFill/>
          </a:ln>
        </p:spPr>
      </p:pic>
      <p:pic>
        <p:nvPicPr>
          <p:cNvPr id="305" name="Google Shape;305;p59"/>
          <p:cNvPicPr preferRelativeResize="0"/>
          <p:nvPr/>
        </p:nvPicPr>
        <p:blipFill rotWithShape="1">
          <a:blip r:embed="rId9">
            <a:alphaModFix/>
          </a:blip>
          <a:srcRect/>
          <a:stretch/>
        </p:blipFill>
        <p:spPr>
          <a:xfrm>
            <a:off x="197117" y="1900440"/>
            <a:ext cx="4269558" cy="373122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pic>
        <p:nvPicPr>
          <p:cNvPr id="310" name="Google Shape;310;p60"/>
          <p:cNvPicPr preferRelativeResize="0"/>
          <p:nvPr/>
        </p:nvPicPr>
        <p:blipFill rotWithShape="1">
          <a:blip r:embed="rId3">
            <a:alphaModFix/>
          </a:blip>
          <a:srcRect/>
          <a:stretch/>
        </p:blipFill>
        <p:spPr>
          <a:xfrm>
            <a:off x="3586023" y="1180527"/>
            <a:ext cx="5562657" cy="5098593"/>
          </a:xfrm>
          <a:prstGeom prst="rect">
            <a:avLst/>
          </a:prstGeom>
          <a:noFill/>
          <a:ln>
            <a:noFill/>
          </a:ln>
        </p:spPr>
      </p:pic>
      <p:pic>
        <p:nvPicPr>
          <p:cNvPr id="311" name="Google Shape;311;p60"/>
          <p:cNvPicPr preferRelativeResize="0"/>
          <p:nvPr/>
        </p:nvPicPr>
        <p:blipFill rotWithShape="1">
          <a:blip r:embed="rId4">
            <a:alphaModFix/>
          </a:blip>
          <a:srcRect/>
          <a:stretch/>
        </p:blipFill>
        <p:spPr>
          <a:xfrm>
            <a:off x="736920" y="422280"/>
            <a:ext cx="1690200" cy="296640"/>
          </a:xfrm>
          <a:prstGeom prst="rect">
            <a:avLst/>
          </a:prstGeom>
          <a:noFill/>
          <a:ln>
            <a:noFill/>
          </a:ln>
        </p:spPr>
      </p:pic>
      <p:sp>
        <p:nvSpPr>
          <p:cNvPr id="312" name="Google Shape;312;p60"/>
          <p:cNvSpPr/>
          <p:nvPr/>
        </p:nvSpPr>
        <p:spPr>
          <a:xfrm>
            <a:off x="8506080" y="432432"/>
            <a:ext cx="477432" cy="296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chemeClr val="dk1"/>
                </a:solidFill>
                <a:latin typeface="Arial"/>
                <a:ea typeface="Arial"/>
                <a:cs typeface="Arial"/>
                <a:sym typeface="Arial"/>
              </a:rPr>
              <a:t>15</a:t>
            </a:r>
            <a:endParaRPr sz="1200" b="0" i="0" u="none" strike="noStrike" cap="none">
              <a:solidFill>
                <a:schemeClr val="dk1"/>
              </a:solidFill>
              <a:latin typeface="Arial"/>
              <a:ea typeface="Arial"/>
              <a:cs typeface="Arial"/>
              <a:sym typeface="Arial"/>
            </a:endParaRPr>
          </a:p>
        </p:txBody>
      </p:sp>
      <p:sp>
        <p:nvSpPr>
          <p:cNvPr id="313" name="Google Shape;313;p60"/>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314" name="Google Shape;314;p60"/>
          <p:cNvPicPr preferRelativeResize="0"/>
          <p:nvPr/>
        </p:nvPicPr>
        <p:blipFill rotWithShape="1">
          <a:blip r:embed="rId5">
            <a:alphaModFix/>
          </a:blip>
          <a:srcRect/>
          <a:stretch/>
        </p:blipFill>
        <p:spPr>
          <a:xfrm>
            <a:off x="8839440" y="447120"/>
            <a:ext cx="309240" cy="257760"/>
          </a:xfrm>
          <a:prstGeom prst="rect">
            <a:avLst/>
          </a:prstGeom>
          <a:noFill/>
          <a:ln>
            <a:noFill/>
          </a:ln>
        </p:spPr>
      </p:pic>
      <p:pic>
        <p:nvPicPr>
          <p:cNvPr id="315" name="Google Shape;315;p60"/>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316" name="Google Shape;316;p60"/>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317" name="Google Shape;317;p60"/>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318" name="Google Shape;318;p60"/>
          <p:cNvPicPr preferRelativeResize="0"/>
          <p:nvPr/>
        </p:nvPicPr>
        <p:blipFill rotWithShape="1">
          <a:blip r:embed="rId7">
            <a:alphaModFix/>
          </a:blip>
          <a:srcRect/>
          <a:stretch/>
        </p:blipFill>
        <p:spPr>
          <a:xfrm>
            <a:off x="7833600" y="6606360"/>
            <a:ext cx="672480" cy="23400"/>
          </a:xfrm>
          <a:prstGeom prst="rect">
            <a:avLst/>
          </a:prstGeom>
          <a:noFill/>
          <a:ln>
            <a:noFill/>
          </a:ln>
        </p:spPr>
      </p:pic>
      <p:pic>
        <p:nvPicPr>
          <p:cNvPr id="319" name="Google Shape;319;p60"/>
          <p:cNvPicPr preferRelativeResize="0"/>
          <p:nvPr/>
        </p:nvPicPr>
        <p:blipFill rotWithShape="1">
          <a:blip r:embed="rId8">
            <a:alphaModFix/>
          </a:blip>
          <a:srcRect/>
          <a:stretch/>
        </p:blipFill>
        <p:spPr>
          <a:xfrm>
            <a:off x="8653320" y="6401880"/>
            <a:ext cx="227160" cy="215280"/>
          </a:xfrm>
          <a:prstGeom prst="rect">
            <a:avLst/>
          </a:prstGeom>
          <a:noFill/>
          <a:ln>
            <a:noFill/>
          </a:ln>
        </p:spPr>
      </p:pic>
      <p:sp>
        <p:nvSpPr>
          <p:cNvPr id="320" name="Google Shape;320;p60"/>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Работа с GIT</a:t>
            </a: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pic>
        <p:nvPicPr>
          <p:cNvPr id="321" name="Google Shape;321;p60" descr="Изображение выглядит как тарелка&#10;&#10;Автоматически созданное описание"/>
          <p:cNvPicPr preferRelativeResize="0"/>
          <p:nvPr/>
        </p:nvPicPr>
        <p:blipFill rotWithShape="1">
          <a:blip r:embed="rId9">
            <a:alphaModFix/>
          </a:blip>
          <a:srcRect/>
          <a:stretch/>
        </p:blipFill>
        <p:spPr>
          <a:xfrm>
            <a:off x="149940" y="2569496"/>
            <a:ext cx="3175687" cy="286804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pic>
        <p:nvPicPr>
          <p:cNvPr id="326" name="Google Shape;326;p61"/>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327" name="Google Shape;327;p61"/>
          <p:cNvSpPr/>
          <p:nvPr/>
        </p:nvSpPr>
        <p:spPr>
          <a:xfrm>
            <a:off x="8506080" y="432432"/>
            <a:ext cx="477432" cy="296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chemeClr val="dk1"/>
                </a:solidFill>
                <a:latin typeface="Arial"/>
                <a:ea typeface="Arial"/>
                <a:cs typeface="Arial"/>
                <a:sym typeface="Arial"/>
              </a:rPr>
              <a:t>16</a:t>
            </a:r>
            <a:endParaRPr sz="1200" b="0" i="0" u="none" strike="noStrike" cap="none">
              <a:solidFill>
                <a:schemeClr val="dk1"/>
              </a:solidFill>
              <a:latin typeface="Arial"/>
              <a:ea typeface="Arial"/>
              <a:cs typeface="Arial"/>
              <a:sym typeface="Arial"/>
            </a:endParaRPr>
          </a:p>
        </p:txBody>
      </p:sp>
      <p:sp>
        <p:nvSpPr>
          <p:cNvPr id="328" name="Google Shape;328;p61"/>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329" name="Google Shape;329;p61"/>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330" name="Google Shape;330;p61"/>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331" name="Google Shape;331;p61"/>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332" name="Google Shape;332;p61"/>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333" name="Google Shape;333;p61"/>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334" name="Google Shape;334;p61"/>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335" name="Google Shape;335;p61"/>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Работа с GIT</a:t>
            </a: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pic>
        <p:nvPicPr>
          <p:cNvPr id="336" name="Google Shape;336;p61"/>
          <p:cNvPicPr preferRelativeResize="0"/>
          <p:nvPr/>
        </p:nvPicPr>
        <p:blipFill rotWithShape="1">
          <a:blip r:embed="rId8">
            <a:alphaModFix/>
          </a:blip>
          <a:srcRect/>
          <a:stretch/>
        </p:blipFill>
        <p:spPr>
          <a:xfrm>
            <a:off x="991407" y="1614282"/>
            <a:ext cx="7361853" cy="436690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pic>
        <p:nvPicPr>
          <p:cNvPr id="341" name="Google Shape;341;g7de574b643_0_0"/>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342" name="Google Shape;342;g7de574b643_0_0"/>
          <p:cNvSpPr/>
          <p:nvPr/>
        </p:nvSpPr>
        <p:spPr>
          <a:xfrm>
            <a:off x="8506080" y="432432"/>
            <a:ext cx="477300" cy="2967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chemeClr val="dk1"/>
                </a:solidFill>
                <a:latin typeface="Arial"/>
                <a:ea typeface="Arial"/>
                <a:cs typeface="Arial"/>
                <a:sym typeface="Arial"/>
              </a:rPr>
              <a:t>17</a:t>
            </a:r>
            <a:endParaRPr sz="1200" b="0" i="0" u="none" strike="noStrike" cap="none">
              <a:solidFill>
                <a:schemeClr val="dk1"/>
              </a:solidFill>
              <a:latin typeface="Arial"/>
              <a:ea typeface="Arial"/>
              <a:cs typeface="Arial"/>
              <a:sym typeface="Arial"/>
            </a:endParaRPr>
          </a:p>
        </p:txBody>
      </p:sp>
      <p:sp>
        <p:nvSpPr>
          <p:cNvPr id="343" name="Google Shape;343;g7de574b643_0_0"/>
          <p:cNvSpPr/>
          <p:nvPr/>
        </p:nvSpPr>
        <p:spPr>
          <a:xfrm>
            <a:off x="739080" y="1900440"/>
            <a:ext cx="5170800" cy="1794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344" name="Google Shape;344;g7de574b643_0_0"/>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345" name="Google Shape;345;g7de574b643_0_0"/>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346" name="Google Shape;346;g7de574b643_0_0"/>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347" name="Google Shape;347;g7de574b643_0_0"/>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348" name="Google Shape;348;g7de574b643_0_0"/>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349" name="Google Shape;349;g7de574b643_0_0"/>
          <p:cNvPicPr preferRelativeResize="0"/>
          <p:nvPr/>
        </p:nvPicPr>
        <p:blipFill rotWithShape="1">
          <a:blip r:embed="rId7">
            <a:alphaModFix/>
          </a:blip>
          <a:srcRect/>
          <a:stretch/>
        </p:blipFill>
        <p:spPr>
          <a:xfrm>
            <a:off x="8653320" y="6401880"/>
            <a:ext cx="227159" cy="215278"/>
          </a:xfrm>
          <a:prstGeom prst="rect">
            <a:avLst/>
          </a:prstGeom>
          <a:noFill/>
          <a:ln>
            <a:noFill/>
          </a:ln>
        </p:spPr>
      </p:pic>
      <p:pic>
        <p:nvPicPr>
          <p:cNvPr id="350" name="Google Shape;350;g7de574b643_0_0"/>
          <p:cNvPicPr preferRelativeResize="0"/>
          <p:nvPr/>
        </p:nvPicPr>
        <p:blipFill rotWithShape="1">
          <a:blip r:embed="rId8">
            <a:alphaModFix/>
          </a:blip>
          <a:srcRect/>
          <a:stretch/>
        </p:blipFill>
        <p:spPr>
          <a:xfrm>
            <a:off x="365325" y="812224"/>
            <a:ext cx="8413350" cy="5116049"/>
          </a:xfrm>
          <a:prstGeom prst="rect">
            <a:avLst/>
          </a:prstGeom>
          <a:noFill/>
          <a:ln>
            <a:noFill/>
          </a:ln>
        </p:spPr>
      </p:pic>
      <p:sp>
        <p:nvSpPr>
          <p:cNvPr id="351" name="Google Shape;351;g7de574b643_0_0"/>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Работа с GIT</a:t>
            </a: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pic>
        <p:nvPicPr>
          <p:cNvPr id="371" name="Google Shape;371;p62"/>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372" name="Google Shape;372;p62"/>
          <p:cNvSpPr/>
          <p:nvPr/>
        </p:nvSpPr>
        <p:spPr>
          <a:xfrm>
            <a:off x="8506080" y="432432"/>
            <a:ext cx="477432" cy="296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chemeClr val="dk1"/>
                </a:solidFill>
                <a:latin typeface="Arial"/>
                <a:ea typeface="Arial"/>
                <a:cs typeface="Arial"/>
                <a:sym typeface="Arial"/>
              </a:rPr>
              <a:t>19</a:t>
            </a:r>
            <a:endParaRPr sz="1200" b="0" i="0" u="none" strike="noStrike" cap="none">
              <a:solidFill>
                <a:schemeClr val="dk1"/>
              </a:solidFill>
              <a:latin typeface="Arial"/>
              <a:ea typeface="Arial"/>
              <a:cs typeface="Arial"/>
              <a:sym typeface="Arial"/>
            </a:endParaRPr>
          </a:p>
        </p:txBody>
      </p:sp>
      <p:sp>
        <p:nvSpPr>
          <p:cNvPr id="373" name="Google Shape;373;p62"/>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374" name="Google Shape;374;p62"/>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375" name="Google Shape;375;p62"/>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376" name="Google Shape;376;p62"/>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377" name="Google Shape;377;p62"/>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378" name="Google Shape;378;p62"/>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379" name="Google Shape;379;p62"/>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380" name="Google Shape;380;p62"/>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Работа с GIT</a:t>
            </a: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pic>
        <p:nvPicPr>
          <p:cNvPr id="381" name="Google Shape;381;p62"/>
          <p:cNvPicPr preferRelativeResize="0"/>
          <p:nvPr/>
        </p:nvPicPr>
        <p:blipFill rotWithShape="1">
          <a:blip r:embed="rId8">
            <a:alphaModFix/>
          </a:blip>
          <a:srcRect/>
          <a:stretch/>
        </p:blipFill>
        <p:spPr>
          <a:xfrm>
            <a:off x="1028700" y="1632100"/>
            <a:ext cx="3804822" cy="4756100"/>
          </a:xfrm>
          <a:prstGeom prst="rect">
            <a:avLst/>
          </a:prstGeom>
          <a:noFill/>
          <a:ln>
            <a:noFill/>
          </a:ln>
        </p:spPr>
      </p:pic>
      <p:pic>
        <p:nvPicPr>
          <p:cNvPr id="382" name="Google Shape;382;p62"/>
          <p:cNvPicPr preferRelativeResize="0"/>
          <p:nvPr/>
        </p:nvPicPr>
        <p:blipFill rotWithShape="1">
          <a:blip r:embed="rId9">
            <a:alphaModFix/>
          </a:blip>
          <a:srcRect/>
          <a:stretch/>
        </p:blipFill>
        <p:spPr>
          <a:xfrm>
            <a:off x="4791345" y="2126669"/>
            <a:ext cx="3407305" cy="426153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9"/>
        <p:cNvGrpSpPr/>
        <p:nvPr/>
      </p:nvGrpSpPr>
      <p:grpSpPr>
        <a:xfrm>
          <a:off x="0" y="0"/>
          <a:ext cx="0" cy="0"/>
          <a:chOff x="0" y="0"/>
          <a:chExt cx="0" cy="0"/>
        </a:xfrm>
      </p:grpSpPr>
      <p:pic>
        <p:nvPicPr>
          <p:cNvPr id="140" name="Google Shape;140;p5" descr="Изображение выглядит как рисунок&#10;&#10;Автоматически созданное описание"/>
          <p:cNvPicPr preferRelativeResize="0"/>
          <p:nvPr/>
        </p:nvPicPr>
        <p:blipFill rotWithShape="1">
          <a:blip r:embed="rId3">
            <a:alphaModFix/>
          </a:blip>
          <a:srcRect/>
          <a:stretch/>
        </p:blipFill>
        <p:spPr>
          <a:xfrm>
            <a:off x="0" y="3017520"/>
            <a:ext cx="9144000" cy="3840480"/>
          </a:xfrm>
          <a:prstGeom prst="rect">
            <a:avLst/>
          </a:prstGeom>
          <a:noFill/>
          <a:ln>
            <a:noFill/>
          </a:ln>
        </p:spPr>
      </p:pic>
      <p:pic>
        <p:nvPicPr>
          <p:cNvPr id="141" name="Google Shape;141;p5"/>
          <p:cNvPicPr preferRelativeResize="0"/>
          <p:nvPr/>
        </p:nvPicPr>
        <p:blipFill rotWithShape="1">
          <a:blip r:embed="rId4">
            <a:alphaModFix/>
          </a:blip>
          <a:srcRect/>
          <a:stretch/>
        </p:blipFill>
        <p:spPr>
          <a:xfrm>
            <a:off x="736920" y="422280"/>
            <a:ext cx="1690200" cy="296640"/>
          </a:xfrm>
          <a:prstGeom prst="rect">
            <a:avLst/>
          </a:prstGeom>
          <a:noFill/>
          <a:ln>
            <a:noFill/>
          </a:ln>
        </p:spPr>
      </p:pic>
      <p:sp>
        <p:nvSpPr>
          <p:cNvPr id="142" name="Google Shape;142;p5"/>
          <p:cNvSpPr/>
          <p:nvPr/>
        </p:nvSpPr>
        <p:spPr>
          <a:xfrm>
            <a:off x="8506080" y="432432"/>
            <a:ext cx="477432" cy="296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chemeClr val="dk1"/>
                </a:solidFill>
                <a:latin typeface="Arial"/>
                <a:ea typeface="Arial"/>
                <a:cs typeface="Arial"/>
                <a:sym typeface="Arial"/>
              </a:rPr>
              <a:t>4</a:t>
            </a:r>
            <a:endParaRPr sz="1200" b="0" i="0" u="none" strike="noStrike" cap="none">
              <a:solidFill>
                <a:schemeClr val="dk1"/>
              </a:solidFill>
              <a:latin typeface="Arial"/>
              <a:ea typeface="Arial"/>
              <a:cs typeface="Arial"/>
              <a:sym typeface="Arial"/>
            </a:endParaRPr>
          </a:p>
        </p:txBody>
      </p:sp>
      <p:sp>
        <p:nvSpPr>
          <p:cNvPr id="143" name="Google Shape;143;p5"/>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Работа с GIT</a:t>
            </a: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
        <p:nvSpPr>
          <p:cNvPr id="144" name="Google Shape;144;p5"/>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145" name="Google Shape;145;p5"/>
          <p:cNvPicPr preferRelativeResize="0"/>
          <p:nvPr/>
        </p:nvPicPr>
        <p:blipFill rotWithShape="1">
          <a:blip r:embed="rId5">
            <a:alphaModFix/>
          </a:blip>
          <a:srcRect/>
          <a:stretch/>
        </p:blipFill>
        <p:spPr>
          <a:xfrm>
            <a:off x="8839440" y="447120"/>
            <a:ext cx="309240" cy="257760"/>
          </a:xfrm>
          <a:prstGeom prst="rect">
            <a:avLst/>
          </a:prstGeom>
          <a:noFill/>
          <a:ln>
            <a:noFill/>
          </a:ln>
        </p:spPr>
      </p:pic>
      <p:pic>
        <p:nvPicPr>
          <p:cNvPr id="146" name="Google Shape;146;p5"/>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147" name="Google Shape;147;p5"/>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148" name="Google Shape;148;p5"/>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149" name="Google Shape;149;p5"/>
          <p:cNvPicPr preferRelativeResize="0"/>
          <p:nvPr/>
        </p:nvPicPr>
        <p:blipFill rotWithShape="1">
          <a:blip r:embed="rId7">
            <a:alphaModFix/>
          </a:blip>
          <a:srcRect/>
          <a:stretch/>
        </p:blipFill>
        <p:spPr>
          <a:xfrm>
            <a:off x="7833600" y="6606360"/>
            <a:ext cx="672480" cy="23400"/>
          </a:xfrm>
          <a:prstGeom prst="rect">
            <a:avLst/>
          </a:prstGeom>
          <a:noFill/>
          <a:ln>
            <a:noFill/>
          </a:ln>
        </p:spPr>
      </p:pic>
      <p:pic>
        <p:nvPicPr>
          <p:cNvPr id="150" name="Google Shape;150;p5"/>
          <p:cNvPicPr preferRelativeResize="0"/>
          <p:nvPr/>
        </p:nvPicPr>
        <p:blipFill rotWithShape="1">
          <a:blip r:embed="rId8">
            <a:alphaModFix/>
          </a:blip>
          <a:srcRect/>
          <a:stretch/>
        </p:blipFill>
        <p:spPr>
          <a:xfrm>
            <a:off x="8653320" y="6401880"/>
            <a:ext cx="227160" cy="215280"/>
          </a:xfrm>
          <a:prstGeom prst="rect">
            <a:avLst/>
          </a:prstGeom>
          <a:noFill/>
          <a:ln>
            <a:noFill/>
          </a:ln>
        </p:spPr>
      </p:pic>
      <p:sp>
        <p:nvSpPr>
          <p:cNvPr id="151" name="Google Shape;151;p5"/>
          <p:cNvSpPr/>
          <p:nvPr/>
        </p:nvSpPr>
        <p:spPr>
          <a:xfrm>
            <a:off x="952980" y="1846152"/>
            <a:ext cx="7553100" cy="166199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ru-RU" sz="1700" b="0" i="0" u="none" strike="noStrike" cap="none">
                <a:solidFill>
                  <a:srgbClr val="333A4D"/>
                </a:solidFill>
                <a:latin typeface="Arial"/>
                <a:ea typeface="Arial"/>
                <a:cs typeface="Arial"/>
                <a:sym typeface="Arial"/>
              </a:rPr>
              <a:t>Git — это набор консольных утилит, которые отслеживают и фиксируют изменения в файлах (чаще всего речь идет об исходном коде программ, но вы можете использовать его для любых файлов на ваш вкус). С его помощью вы можете откатиться на более старую версию вашего проекта, сравнивать, анализировать, сливать изменения и многое другое. Этот процесс называется контролем версий.</a:t>
            </a:r>
            <a:endParaRPr sz="17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
        <p:cNvGrpSpPr/>
        <p:nvPr/>
      </p:nvGrpSpPr>
      <p:grpSpPr>
        <a:xfrm>
          <a:off x="0" y="0"/>
          <a:ext cx="0" cy="0"/>
          <a:chOff x="0" y="0"/>
          <a:chExt cx="0" cy="0"/>
        </a:xfrm>
      </p:grpSpPr>
      <p:pic>
        <p:nvPicPr>
          <p:cNvPr id="156" name="Google Shape;156;p24"/>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157" name="Google Shape;157;p24"/>
          <p:cNvSpPr/>
          <p:nvPr/>
        </p:nvSpPr>
        <p:spPr>
          <a:xfrm>
            <a:off x="8506080" y="432432"/>
            <a:ext cx="477432" cy="296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chemeClr val="dk1"/>
                </a:solidFill>
                <a:latin typeface="Arial"/>
                <a:ea typeface="Arial"/>
                <a:cs typeface="Arial"/>
                <a:sym typeface="Arial"/>
              </a:rPr>
              <a:t>5</a:t>
            </a:r>
            <a:endParaRPr sz="1200" b="0" i="0" u="none" strike="noStrike" cap="none">
              <a:solidFill>
                <a:schemeClr val="dk1"/>
              </a:solidFill>
              <a:latin typeface="Arial"/>
              <a:ea typeface="Arial"/>
              <a:cs typeface="Arial"/>
              <a:sym typeface="Arial"/>
            </a:endParaRPr>
          </a:p>
        </p:txBody>
      </p:sp>
      <p:sp>
        <p:nvSpPr>
          <p:cNvPr id="158" name="Google Shape;158;p24"/>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Работа с GIT</a:t>
            </a: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
        <p:nvSpPr>
          <p:cNvPr id="159" name="Google Shape;159;p24"/>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160" name="Google Shape;160;p24"/>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161" name="Google Shape;161;p24"/>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162" name="Google Shape;162;p24"/>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163" name="Google Shape;163;p24"/>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164" name="Google Shape;164;p24"/>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165" name="Google Shape;165;p24"/>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166" name="Google Shape;166;p24"/>
          <p:cNvSpPr/>
          <p:nvPr/>
        </p:nvSpPr>
        <p:spPr>
          <a:xfrm>
            <a:off x="643680" y="2216280"/>
            <a:ext cx="4432173" cy="32316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ru-RU" sz="1700" b="0" i="0" u="none" strike="noStrike" cap="none">
                <a:solidFill>
                  <a:srgbClr val="333333"/>
                </a:solidFill>
                <a:latin typeface="Arial"/>
                <a:ea typeface="Arial"/>
                <a:cs typeface="Arial"/>
                <a:sym typeface="Arial"/>
              </a:rPr>
              <a:t>Многие люди в качестве метода контроля версий применяют копирование файлов в отдельную директорию, возможно даже в директорию с отметкой по времени для большего контроля. Данный подход всё ещё очень популярен и распространён. Изменения сохраняются в виде наборов патчей, где каждый патч датируется и получает отметку времени. Таким образом, если код перестаёт работать, наборы патчей можно совместить, чтобы получить исходное состояние файла.</a:t>
            </a:r>
            <a:endParaRPr sz="1700" b="0" i="0" u="none" strike="noStrike" cap="none">
              <a:solidFill>
                <a:srgbClr val="000000"/>
              </a:solidFill>
              <a:latin typeface="Arial"/>
              <a:ea typeface="Arial"/>
              <a:cs typeface="Arial"/>
              <a:sym typeface="Arial"/>
            </a:endParaRPr>
          </a:p>
        </p:txBody>
      </p:sp>
      <p:pic>
        <p:nvPicPr>
          <p:cNvPr id="167" name="Google Shape;167;p24" descr="Изображение выглядит как снимок экрана&#10;&#10;Автоматически созданное описание"/>
          <p:cNvPicPr preferRelativeResize="0"/>
          <p:nvPr/>
        </p:nvPicPr>
        <p:blipFill rotWithShape="1">
          <a:blip r:embed="rId8">
            <a:alphaModFix/>
          </a:blip>
          <a:srcRect/>
          <a:stretch/>
        </p:blipFill>
        <p:spPr>
          <a:xfrm>
            <a:off x="5002548" y="1781400"/>
            <a:ext cx="3992180" cy="36665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1"/>
        <p:cNvGrpSpPr/>
        <p:nvPr/>
      </p:nvGrpSpPr>
      <p:grpSpPr>
        <a:xfrm>
          <a:off x="0" y="0"/>
          <a:ext cx="0" cy="0"/>
          <a:chOff x="0" y="0"/>
          <a:chExt cx="0" cy="0"/>
        </a:xfrm>
      </p:grpSpPr>
      <p:pic>
        <p:nvPicPr>
          <p:cNvPr id="172" name="Google Shape;172;p51"/>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173" name="Google Shape;173;p51"/>
          <p:cNvSpPr/>
          <p:nvPr/>
        </p:nvSpPr>
        <p:spPr>
          <a:xfrm>
            <a:off x="8506080" y="432432"/>
            <a:ext cx="477432" cy="296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chemeClr val="dk1"/>
                </a:solidFill>
                <a:latin typeface="Arial"/>
                <a:ea typeface="Arial"/>
                <a:cs typeface="Arial"/>
                <a:sym typeface="Arial"/>
              </a:rPr>
              <a:t>6</a:t>
            </a:r>
            <a:endParaRPr sz="1200" b="0" i="0" u="none" strike="noStrike" cap="none">
              <a:solidFill>
                <a:schemeClr val="dk1"/>
              </a:solidFill>
              <a:latin typeface="Arial"/>
              <a:ea typeface="Arial"/>
              <a:cs typeface="Arial"/>
              <a:sym typeface="Arial"/>
            </a:endParaRPr>
          </a:p>
        </p:txBody>
      </p:sp>
      <p:sp>
        <p:nvSpPr>
          <p:cNvPr id="174" name="Google Shape;174;p51"/>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Работа с GIT</a:t>
            </a: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
        <p:nvSpPr>
          <p:cNvPr id="175" name="Google Shape;175;p51"/>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176" name="Google Shape;176;p51"/>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177" name="Google Shape;177;p51"/>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178" name="Google Shape;178;p51"/>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179" name="Google Shape;179;p51"/>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180" name="Google Shape;180;p51"/>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181" name="Google Shape;181;p51"/>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182" name="Google Shape;182;p51"/>
          <p:cNvSpPr/>
          <p:nvPr/>
        </p:nvSpPr>
        <p:spPr>
          <a:xfrm>
            <a:off x="554441" y="2721833"/>
            <a:ext cx="8190355" cy="21852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ru-RU" sz="1700" b="0" i="0" u="none" strike="noStrike" cap="none">
                <a:solidFill>
                  <a:srgbClr val="000000"/>
                </a:solidFill>
                <a:latin typeface="Arial"/>
                <a:ea typeface="Arial"/>
                <a:cs typeface="Arial"/>
                <a:sym typeface="Arial"/>
              </a:rPr>
              <a:t>Централизованные системы контроля версий</a:t>
            </a:r>
            <a:endParaRPr sz="1700" b="0" i="0" u="none" strike="noStrike" cap="none">
              <a:solidFill>
                <a:srgbClr val="33333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33333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ru-RU" sz="1700" b="0" i="0" u="none" strike="noStrike" cap="none">
                <a:solidFill>
                  <a:srgbClr val="333333"/>
                </a:solidFill>
                <a:latin typeface="Arial"/>
                <a:ea typeface="Arial"/>
                <a:cs typeface="Arial"/>
                <a:sym typeface="Arial"/>
              </a:rPr>
              <a:t>ЦСКВ были созданы для решения проблемы взаимодействия с другими разработчиками. Такие системы имеют единственный сервер, содержащий все версии файлов, и некоторое количество клиентов, которые получают файлы из этого централизованного хранилища и там же их сохраняют. Тем не менее, такой подход имеет существенный недостаток — выход сервера из строя обернётся потерей всех данных.</a:t>
            </a:r>
            <a:endParaRPr sz="17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6"/>
        <p:cNvGrpSpPr/>
        <p:nvPr/>
      </p:nvGrpSpPr>
      <p:grpSpPr>
        <a:xfrm>
          <a:off x="0" y="0"/>
          <a:ext cx="0" cy="0"/>
          <a:chOff x="0" y="0"/>
          <a:chExt cx="0" cy="0"/>
        </a:xfrm>
      </p:grpSpPr>
      <p:pic>
        <p:nvPicPr>
          <p:cNvPr id="187" name="Google Shape;187;p52"/>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188" name="Google Shape;188;p52"/>
          <p:cNvSpPr/>
          <p:nvPr/>
        </p:nvSpPr>
        <p:spPr>
          <a:xfrm>
            <a:off x="8506080" y="432432"/>
            <a:ext cx="477432" cy="296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chemeClr val="dk1"/>
                </a:solidFill>
                <a:latin typeface="Arial"/>
                <a:ea typeface="Arial"/>
                <a:cs typeface="Arial"/>
                <a:sym typeface="Arial"/>
              </a:rPr>
              <a:t>7</a:t>
            </a:r>
            <a:endParaRPr sz="1200" b="0" i="0" u="none" strike="noStrike" cap="none">
              <a:solidFill>
                <a:schemeClr val="dk1"/>
              </a:solidFill>
              <a:latin typeface="Arial"/>
              <a:ea typeface="Arial"/>
              <a:cs typeface="Arial"/>
              <a:sym typeface="Arial"/>
            </a:endParaRPr>
          </a:p>
        </p:txBody>
      </p:sp>
      <p:sp>
        <p:nvSpPr>
          <p:cNvPr id="189" name="Google Shape;189;p52"/>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Работа с GIT</a:t>
            </a: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pic>
        <p:nvPicPr>
          <p:cNvPr id="190" name="Google Shape;190;p52"/>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191" name="Google Shape;191;p52"/>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192" name="Google Shape;192;p52"/>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193" name="Google Shape;193;p52"/>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194" name="Google Shape;194;p52"/>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195" name="Google Shape;195;p52"/>
          <p:cNvPicPr preferRelativeResize="0"/>
          <p:nvPr/>
        </p:nvPicPr>
        <p:blipFill rotWithShape="1">
          <a:blip r:embed="rId7">
            <a:alphaModFix/>
          </a:blip>
          <a:srcRect/>
          <a:stretch/>
        </p:blipFill>
        <p:spPr>
          <a:xfrm>
            <a:off x="8653320" y="6401880"/>
            <a:ext cx="227160" cy="215280"/>
          </a:xfrm>
          <a:prstGeom prst="rect">
            <a:avLst/>
          </a:prstGeom>
          <a:noFill/>
          <a:ln>
            <a:noFill/>
          </a:ln>
        </p:spPr>
      </p:pic>
      <p:pic>
        <p:nvPicPr>
          <p:cNvPr id="196" name="Google Shape;196;p52"/>
          <p:cNvPicPr preferRelativeResize="0"/>
          <p:nvPr/>
        </p:nvPicPr>
        <p:blipFill rotWithShape="1">
          <a:blip r:embed="rId8">
            <a:alphaModFix/>
          </a:blip>
          <a:srcRect/>
          <a:stretch/>
        </p:blipFill>
        <p:spPr>
          <a:xfrm>
            <a:off x="643680" y="1697760"/>
            <a:ext cx="7711414" cy="43298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0"/>
        <p:cNvGrpSpPr/>
        <p:nvPr/>
      </p:nvGrpSpPr>
      <p:grpSpPr>
        <a:xfrm>
          <a:off x="0" y="0"/>
          <a:ext cx="0" cy="0"/>
          <a:chOff x="0" y="0"/>
          <a:chExt cx="0" cy="0"/>
        </a:xfrm>
      </p:grpSpPr>
      <p:pic>
        <p:nvPicPr>
          <p:cNvPr id="201" name="Google Shape;201;p53"/>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202" name="Google Shape;202;p53"/>
          <p:cNvSpPr/>
          <p:nvPr/>
        </p:nvSpPr>
        <p:spPr>
          <a:xfrm>
            <a:off x="8506080" y="432432"/>
            <a:ext cx="477432" cy="296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chemeClr val="dk1"/>
                </a:solidFill>
                <a:latin typeface="Arial"/>
                <a:ea typeface="Arial"/>
                <a:cs typeface="Arial"/>
                <a:sym typeface="Arial"/>
              </a:rPr>
              <a:t>8</a:t>
            </a:r>
            <a:endParaRPr sz="1200" b="0" i="0" u="none" strike="noStrike" cap="none">
              <a:solidFill>
                <a:schemeClr val="dk1"/>
              </a:solidFill>
              <a:latin typeface="Arial"/>
              <a:ea typeface="Arial"/>
              <a:cs typeface="Arial"/>
              <a:sym typeface="Arial"/>
            </a:endParaRPr>
          </a:p>
        </p:txBody>
      </p:sp>
      <p:sp>
        <p:nvSpPr>
          <p:cNvPr id="203" name="Google Shape;203;p53"/>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Работа с GIT</a:t>
            </a: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
        <p:nvSpPr>
          <p:cNvPr id="204" name="Google Shape;204;p53"/>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05" name="Google Shape;205;p53"/>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06" name="Google Shape;206;p53"/>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07" name="Google Shape;207;p53"/>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08" name="Google Shape;208;p53"/>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09" name="Google Shape;209;p53"/>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210" name="Google Shape;210;p53"/>
          <p:cNvPicPr preferRelativeResize="0"/>
          <p:nvPr/>
        </p:nvPicPr>
        <p:blipFill rotWithShape="1">
          <a:blip r:embed="rId7">
            <a:alphaModFix/>
          </a:blip>
          <a:srcRect/>
          <a:stretch/>
        </p:blipFill>
        <p:spPr>
          <a:xfrm>
            <a:off x="8653320" y="6401880"/>
            <a:ext cx="227160" cy="215280"/>
          </a:xfrm>
          <a:prstGeom prst="rect">
            <a:avLst/>
          </a:prstGeom>
          <a:noFill/>
          <a:ln>
            <a:noFill/>
          </a:ln>
        </p:spPr>
      </p:pic>
      <p:sp>
        <p:nvSpPr>
          <p:cNvPr id="211" name="Google Shape;211;p53"/>
          <p:cNvSpPr/>
          <p:nvPr/>
        </p:nvSpPr>
        <p:spPr>
          <a:xfrm>
            <a:off x="690125" y="1900440"/>
            <a:ext cx="7714795" cy="32316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ru-RU" sz="1700" b="0" i="0" u="none" strike="noStrike" cap="none">
                <a:solidFill>
                  <a:srgbClr val="000000"/>
                </a:solidFill>
                <a:latin typeface="Arial"/>
                <a:ea typeface="Arial"/>
                <a:cs typeface="Arial"/>
                <a:sym typeface="Arial"/>
              </a:rPr>
              <a:t>Распределённые системы контроля версий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ru-RU" sz="1700" b="0" i="0" u="none" strike="noStrike" cap="none">
                <a:solidFill>
                  <a:srgbClr val="000000"/>
                </a:solidFill>
                <a:latin typeface="Arial"/>
                <a:ea typeface="Arial"/>
                <a:cs typeface="Arial"/>
                <a:sym typeface="Arial"/>
              </a:rPr>
              <a:t>Недостаток ЦСКВ был исправлен в РСКВ, клиенты которых не просто скачивают снимок всех файлов (состояние файлов на определённый момент времени), а полностью копируют репозиторий. Это значит, что у каждого клиента есть копия всего исходного кода и внесённых изменений. В этом случае, если один из серверов выйдет из строя, любой клиентский репозиторий может быть скопирован на другой сервер для продолжения работы. Ещё одним преимуществом РСКВ является то, что они могут одновременно взаимодействовать с несколькими удалёнными репозиториями, что означает, что вы можете параллельно работать над несколькими проектами.</a:t>
            </a:r>
            <a:endParaRPr sz="1700" b="0" i="0" u="none" strike="noStrike" cap="none">
              <a:solidFill>
                <a:srgbClr val="333333"/>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5"/>
        <p:cNvGrpSpPr/>
        <p:nvPr/>
      </p:nvGrpSpPr>
      <p:grpSpPr>
        <a:xfrm>
          <a:off x="0" y="0"/>
          <a:ext cx="0" cy="0"/>
          <a:chOff x="0" y="0"/>
          <a:chExt cx="0" cy="0"/>
        </a:xfrm>
      </p:grpSpPr>
      <p:pic>
        <p:nvPicPr>
          <p:cNvPr id="216" name="Google Shape;216;p54"/>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217" name="Google Shape;217;p54"/>
          <p:cNvSpPr/>
          <p:nvPr/>
        </p:nvSpPr>
        <p:spPr>
          <a:xfrm>
            <a:off x="8506080" y="432432"/>
            <a:ext cx="477432" cy="296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chemeClr val="dk1"/>
                </a:solidFill>
                <a:latin typeface="Arial"/>
                <a:ea typeface="Arial"/>
                <a:cs typeface="Arial"/>
                <a:sym typeface="Arial"/>
              </a:rPr>
              <a:t>9</a:t>
            </a:r>
            <a:endParaRPr sz="1200" b="0" i="0" u="none" strike="noStrike" cap="none">
              <a:solidFill>
                <a:schemeClr val="dk1"/>
              </a:solidFill>
              <a:latin typeface="Arial"/>
              <a:ea typeface="Arial"/>
              <a:cs typeface="Arial"/>
              <a:sym typeface="Arial"/>
            </a:endParaRPr>
          </a:p>
        </p:txBody>
      </p:sp>
      <p:sp>
        <p:nvSpPr>
          <p:cNvPr id="218" name="Google Shape;218;p54"/>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Работа с GIT</a:t>
            </a: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
        <p:nvSpPr>
          <p:cNvPr id="219" name="Google Shape;219;p54"/>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20" name="Google Shape;220;p54"/>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21" name="Google Shape;221;p54"/>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22" name="Google Shape;222;p54"/>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23" name="Google Shape;223;p54"/>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24" name="Google Shape;224;p54"/>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225" name="Google Shape;225;p54"/>
          <p:cNvPicPr preferRelativeResize="0"/>
          <p:nvPr/>
        </p:nvPicPr>
        <p:blipFill rotWithShape="1">
          <a:blip r:embed="rId7">
            <a:alphaModFix/>
          </a:blip>
          <a:srcRect/>
          <a:stretch/>
        </p:blipFill>
        <p:spPr>
          <a:xfrm>
            <a:off x="8653320" y="6401880"/>
            <a:ext cx="227160" cy="215280"/>
          </a:xfrm>
          <a:prstGeom prst="rect">
            <a:avLst/>
          </a:prstGeom>
          <a:noFill/>
          <a:ln>
            <a:noFill/>
          </a:ln>
        </p:spPr>
      </p:pic>
      <p:pic>
        <p:nvPicPr>
          <p:cNvPr id="226" name="Google Shape;226;p54" descr="Изображение выглядит как текст, карта&#10;&#10;Автоматически созданное описание"/>
          <p:cNvPicPr preferRelativeResize="0"/>
          <p:nvPr/>
        </p:nvPicPr>
        <p:blipFill rotWithShape="1">
          <a:blip r:embed="rId8">
            <a:alphaModFix/>
          </a:blip>
          <a:srcRect/>
          <a:stretch/>
        </p:blipFill>
        <p:spPr>
          <a:xfrm>
            <a:off x="1878913" y="1570236"/>
            <a:ext cx="5386174" cy="455186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0"/>
        <p:cNvGrpSpPr/>
        <p:nvPr/>
      </p:nvGrpSpPr>
      <p:grpSpPr>
        <a:xfrm>
          <a:off x="0" y="0"/>
          <a:ext cx="0" cy="0"/>
          <a:chOff x="0" y="0"/>
          <a:chExt cx="0" cy="0"/>
        </a:xfrm>
      </p:grpSpPr>
      <p:pic>
        <p:nvPicPr>
          <p:cNvPr id="231" name="Google Shape;231;p55"/>
          <p:cNvPicPr preferRelativeResize="0"/>
          <p:nvPr/>
        </p:nvPicPr>
        <p:blipFill rotWithShape="1">
          <a:blip r:embed="rId3">
            <a:alphaModFix/>
          </a:blip>
          <a:srcRect/>
          <a:stretch/>
        </p:blipFill>
        <p:spPr>
          <a:xfrm>
            <a:off x="736920" y="422280"/>
            <a:ext cx="1690200" cy="296640"/>
          </a:xfrm>
          <a:prstGeom prst="rect">
            <a:avLst/>
          </a:prstGeom>
          <a:noFill/>
          <a:ln>
            <a:noFill/>
          </a:ln>
        </p:spPr>
      </p:pic>
      <p:sp>
        <p:nvSpPr>
          <p:cNvPr id="232" name="Google Shape;232;p55"/>
          <p:cNvSpPr/>
          <p:nvPr/>
        </p:nvSpPr>
        <p:spPr>
          <a:xfrm>
            <a:off x="8506080" y="432432"/>
            <a:ext cx="477432" cy="296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chemeClr val="dk1"/>
                </a:solidFill>
                <a:latin typeface="Arial"/>
                <a:ea typeface="Arial"/>
                <a:cs typeface="Arial"/>
                <a:sym typeface="Arial"/>
              </a:rPr>
              <a:t>10</a:t>
            </a:r>
            <a:endParaRPr sz="1200" b="0" i="0" u="none" strike="noStrike" cap="none">
              <a:solidFill>
                <a:schemeClr val="dk1"/>
              </a:solidFill>
              <a:latin typeface="Arial"/>
              <a:ea typeface="Arial"/>
              <a:cs typeface="Arial"/>
              <a:sym typeface="Arial"/>
            </a:endParaRPr>
          </a:p>
        </p:txBody>
      </p:sp>
      <p:sp>
        <p:nvSpPr>
          <p:cNvPr id="233" name="Google Shape;233;p55"/>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Работа с GIT</a:t>
            </a: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
        <p:nvSpPr>
          <p:cNvPr id="234" name="Google Shape;234;p55"/>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35" name="Google Shape;235;p55"/>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36" name="Google Shape;236;p55"/>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37" name="Google Shape;237;p55"/>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38" name="Google Shape;238;p55"/>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39" name="Google Shape;239;p55"/>
          <p:cNvPicPr preferRelativeResize="0"/>
          <p:nvPr/>
        </p:nvPicPr>
        <p:blipFill rotWithShape="1">
          <a:blip r:embed="rId6">
            <a:alphaModFix/>
          </a:blip>
          <a:srcRect/>
          <a:stretch/>
        </p:blipFill>
        <p:spPr>
          <a:xfrm>
            <a:off x="7833600" y="6606360"/>
            <a:ext cx="672480" cy="23400"/>
          </a:xfrm>
          <a:prstGeom prst="rect">
            <a:avLst/>
          </a:prstGeom>
          <a:noFill/>
          <a:ln>
            <a:noFill/>
          </a:ln>
        </p:spPr>
      </p:pic>
      <p:pic>
        <p:nvPicPr>
          <p:cNvPr id="240" name="Google Shape;240;p55"/>
          <p:cNvPicPr preferRelativeResize="0"/>
          <p:nvPr/>
        </p:nvPicPr>
        <p:blipFill rotWithShape="1">
          <a:blip r:embed="rId7">
            <a:alphaModFix/>
          </a:blip>
          <a:srcRect/>
          <a:stretch/>
        </p:blipFill>
        <p:spPr>
          <a:xfrm>
            <a:off x="8653320" y="6401880"/>
            <a:ext cx="227160" cy="215280"/>
          </a:xfrm>
          <a:prstGeom prst="rect">
            <a:avLst/>
          </a:prstGeom>
          <a:noFill/>
          <a:ln>
            <a:noFill/>
          </a:ln>
        </p:spPr>
      </p:pic>
      <p:pic>
        <p:nvPicPr>
          <p:cNvPr id="241" name="Google Shape;241;p55" descr="Изображение выглядит как рисунок, часы&#10;&#10;Автоматически созданное описание"/>
          <p:cNvPicPr preferRelativeResize="0"/>
          <p:nvPr/>
        </p:nvPicPr>
        <p:blipFill rotWithShape="1">
          <a:blip r:embed="rId8">
            <a:alphaModFix/>
          </a:blip>
          <a:srcRect/>
          <a:stretch/>
        </p:blipFill>
        <p:spPr>
          <a:xfrm>
            <a:off x="3652920" y="2051197"/>
            <a:ext cx="5491080" cy="3637840"/>
          </a:xfrm>
          <a:prstGeom prst="rect">
            <a:avLst/>
          </a:prstGeom>
          <a:noFill/>
          <a:ln>
            <a:noFill/>
          </a:ln>
        </p:spPr>
      </p:pic>
      <p:sp>
        <p:nvSpPr>
          <p:cNvPr id="242" name="Google Shape;242;p55"/>
          <p:cNvSpPr/>
          <p:nvPr/>
        </p:nvSpPr>
        <p:spPr>
          <a:xfrm>
            <a:off x="456859" y="2075157"/>
            <a:ext cx="3592627" cy="40164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ru-RU" sz="1700" b="0" i="0" u="none" strike="noStrike" cap="none">
                <a:solidFill>
                  <a:srgbClr val="333A4D"/>
                </a:solidFill>
                <a:latin typeface="Arial"/>
                <a:ea typeface="Arial"/>
                <a:cs typeface="Arial"/>
                <a:sym typeface="Arial"/>
              </a:rPr>
              <a:t>Git является распределенным, то есть не зависит от одного центрального сервера, на котором хранятся файлы. Вместо этого он работает полностью локально, сохраняя данные в папках на жестком диске, которые называются репозиторием. Тем не менее, вы можете хранить копию репозитория онлайн, это сильно облегчает работу над одним проектом для нескольких людей. Для этого используются сайты вроде github, gitlab и bitbucket.</a:t>
            </a:r>
            <a:endParaRPr sz="17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6"/>
        <p:cNvGrpSpPr/>
        <p:nvPr/>
      </p:nvGrpSpPr>
      <p:grpSpPr>
        <a:xfrm>
          <a:off x="0" y="0"/>
          <a:ext cx="0" cy="0"/>
          <a:chOff x="0" y="0"/>
          <a:chExt cx="0" cy="0"/>
        </a:xfrm>
      </p:grpSpPr>
      <p:pic>
        <p:nvPicPr>
          <p:cNvPr id="247" name="Google Shape;247;p56" descr="Изображение выглядит как рисунок&#10;&#10;Автоматически созданное описание"/>
          <p:cNvPicPr preferRelativeResize="0"/>
          <p:nvPr/>
        </p:nvPicPr>
        <p:blipFill rotWithShape="1">
          <a:blip r:embed="rId3">
            <a:alphaModFix/>
          </a:blip>
          <a:srcRect/>
          <a:stretch/>
        </p:blipFill>
        <p:spPr>
          <a:xfrm>
            <a:off x="4572000" y="2329617"/>
            <a:ext cx="4587240" cy="3174752"/>
          </a:xfrm>
          <a:prstGeom prst="rect">
            <a:avLst/>
          </a:prstGeom>
          <a:noFill/>
          <a:ln>
            <a:noFill/>
          </a:ln>
        </p:spPr>
      </p:pic>
      <p:pic>
        <p:nvPicPr>
          <p:cNvPr id="248" name="Google Shape;248;p56"/>
          <p:cNvPicPr preferRelativeResize="0"/>
          <p:nvPr/>
        </p:nvPicPr>
        <p:blipFill rotWithShape="1">
          <a:blip r:embed="rId4">
            <a:alphaModFix/>
          </a:blip>
          <a:srcRect/>
          <a:stretch/>
        </p:blipFill>
        <p:spPr>
          <a:xfrm>
            <a:off x="736920" y="422280"/>
            <a:ext cx="1690200" cy="296640"/>
          </a:xfrm>
          <a:prstGeom prst="rect">
            <a:avLst/>
          </a:prstGeom>
          <a:noFill/>
          <a:ln>
            <a:noFill/>
          </a:ln>
        </p:spPr>
      </p:pic>
      <p:sp>
        <p:nvSpPr>
          <p:cNvPr id="249" name="Google Shape;249;p56"/>
          <p:cNvSpPr/>
          <p:nvPr/>
        </p:nvSpPr>
        <p:spPr>
          <a:xfrm>
            <a:off x="8506080" y="432432"/>
            <a:ext cx="477432" cy="296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a:solidFill>
                  <a:schemeClr val="dk1"/>
                </a:solidFill>
                <a:latin typeface="Arial"/>
                <a:ea typeface="Arial"/>
                <a:cs typeface="Arial"/>
                <a:sym typeface="Arial"/>
              </a:rPr>
              <a:t>11</a:t>
            </a:r>
            <a:endParaRPr sz="1200" b="0" i="0" u="none" strike="noStrike" cap="none">
              <a:solidFill>
                <a:schemeClr val="dk1"/>
              </a:solidFill>
              <a:latin typeface="Arial"/>
              <a:ea typeface="Arial"/>
              <a:cs typeface="Arial"/>
              <a:sym typeface="Arial"/>
            </a:endParaRPr>
          </a:p>
        </p:txBody>
      </p:sp>
      <p:sp>
        <p:nvSpPr>
          <p:cNvPr id="250" name="Google Shape;250;p56"/>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 Работа с GIT</a:t>
            </a: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
        <p:nvSpPr>
          <p:cNvPr id="251" name="Google Shape;251;p56"/>
          <p:cNvSpPr/>
          <p:nvPr/>
        </p:nvSpPr>
        <p:spPr>
          <a:xfrm>
            <a:off x="739080" y="1900440"/>
            <a:ext cx="5170680" cy="179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52" name="Google Shape;252;p56"/>
          <p:cNvPicPr preferRelativeResize="0"/>
          <p:nvPr/>
        </p:nvPicPr>
        <p:blipFill rotWithShape="1">
          <a:blip r:embed="rId5">
            <a:alphaModFix/>
          </a:blip>
          <a:srcRect/>
          <a:stretch/>
        </p:blipFill>
        <p:spPr>
          <a:xfrm>
            <a:off x="8839440" y="447120"/>
            <a:ext cx="309240" cy="257760"/>
          </a:xfrm>
          <a:prstGeom prst="rect">
            <a:avLst/>
          </a:prstGeom>
          <a:noFill/>
          <a:ln>
            <a:noFill/>
          </a:ln>
        </p:spPr>
      </p:pic>
      <p:pic>
        <p:nvPicPr>
          <p:cNvPr id="253" name="Google Shape;253;p56"/>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254" name="Google Shape;254;p56"/>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255" name="Google Shape;255;p56"/>
          <p:cNvSpPr/>
          <p:nvPr/>
        </p:nvSpPr>
        <p:spPr>
          <a:xfrm>
            <a:off x="7701840" y="6388200"/>
            <a:ext cx="900360" cy="24336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56" name="Google Shape;256;p56"/>
          <p:cNvPicPr preferRelativeResize="0"/>
          <p:nvPr/>
        </p:nvPicPr>
        <p:blipFill rotWithShape="1">
          <a:blip r:embed="rId7">
            <a:alphaModFix/>
          </a:blip>
          <a:srcRect/>
          <a:stretch/>
        </p:blipFill>
        <p:spPr>
          <a:xfrm>
            <a:off x="7833600" y="6606360"/>
            <a:ext cx="672480" cy="23400"/>
          </a:xfrm>
          <a:prstGeom prst="rect">
            <a:avLst/>
          </a:prstGeom>
          <a:noFill/>
          <a:ln>
            <a:noFill/>
          </a:ln>
        </p:spPr>
      </p:pic>
      <p:pic>
        <p:nvPicPr>
          <p:cNvPr id="257" name="Google Shape;257;p56"/>
          <p:cNvPicPr preferRelativeResize="0"/>
          <p:nvPr/>
        </p:nvPicPr>
        <p:blipFill rotWithShape="1">
          <a:blip r:embed="rId8">
            <a:alphaModFix/>
          </a:blip>
          <a:srcRect/>
          <a:stretch/>
        </p:blipFill>
        <p:spPr>
          <a:xfrm>
            <a:off x="8653320" y="6401880"/>
            <a:ext cx="227160" cy="215280"/>
          </a:xfrm>
          <a:prstGeom prst="rect">
            <a:avLst/>
          </a:prstGeom>
          <a:noFill/>
          <a:ln>
            <a:noFill/>
          </a:ln>
        </p:spPr>
      </p:pic>
      <p:sp>
        <p:nvSpPr>
          <p:cNvPr id="258" name="Google Shape;258;p56"/>
          <p:cNvSpPr/>
          <p:nvPr/>
        </p:nvSpPr>
        <p:spPr>
          <a:xfrm>
            <a:off x="466332" y="2245977"/>
            <a:ext cx="5170680" cy="34932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ru-RU" sz="1700" b="0" i="0" u="none" strike="noStrike" cap="none">
                <a:solidFill>
                  <a:srgbClr val="000000"/>
                </a:solidFill>
                <a:latin typeface="Arial"/>
                <a:ea typeface="Arial"/>
                <a:cs typeface="Arial"/>
                <a:sym typeface="Arial"/>
              </a:rPr>
              <a:t>Github </a:t>
            </a:r>
            <a:r>
              <a:rPr lang="ru-RU" sz="1700" b="0" i="0" u="none" strike="noStrike" cap="none">
                <a:solidFill>
                  <a:srgbClr val="333333"/>
                </a:solidFill>
                <a:latin typeface="Arial"/>
                <a:ea typeface="Arial"/>
                <a:cs typeface="Arial"/>
                <a:sym typeface="Arial"/>
              </a:rPr>
              <a:t>— сервис онлайн-хостинга репозиториев, обладающий всеми функциями распределённого контроля версий и функциональностью управления исходным кодом — всё, что поддерживает Git и даже больше. Обычно он используется вместе с Git и даёт разработчикам возможность сохранять их код онлайн, а затем взаимодействовать с другими разработчиками в разных проектах.</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ru-RU" sz="1700" b="0" i="0" u="none" strike="noStrike" cap="none">
                <a:solidFill>
                  <a:srgbClr val="333333"/>
                </a:solidFill>
                <a:latin typeface="Arial"/>
                <a:ea typeface="Arial"/>
                <a:cs typeface="Arial"/>
                <a:sym typeface="Arial"/>
              </a:rPr>
              <a:t>Также GitHub может похвастаться контролем доступа, багтрекингом, управлением задачами и вики для каждого проекта. Цель GitHub — содействовать взаимодействию разработчиков.</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693</Words>
  <Application>Microsoft Office PowerPoint</Application>
  <PresentationFormat>Экран (4:3)</PresentationFormat>
  <Paragraphs>61</Paragraphs>
  <Slides>16</Slides>
  <Notes>16</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16</vt:i4>
      </vt:variant>
    </vt:vector>
  </HeadingPairs>
  <TitlesOfParts>
    <vt:vector size="20" baseType="lpstr">
      <vt:lpstr>Roboto</vt:lpstr>
      <vt:lpstr>Calibri</vt:lpstr>
      <vt:lpstr>Arial</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 Priyomko</dc:creator>
  <cp:lastModifiedBy>Манана Мамедова</cp:lastModifiedBy>
  <cp:revision>1</cp:revision>
  <dcterms:created xsi:type="dcterms:W3CDTF">2020-01-18T08:52:17Z</dcterms:created>
  <dcterms:modified xsi:type="dcterms:W3CDTF">2023-04-23T12:40:35Z</dcterms:modified>
</cp:coreProperties>
</file>