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4" r:id="rId2"/>
    <p:sldId id="289" r:id="rId3"/>
    <p:sldId id="315" r:id="rId4"/>
    <p:sldId id="408" r:id="rId5"/>
    <p:sldId id="409" r:id="rId6"/>
    <p:sldId id="410" r:id="rId7"/>
    <p:sldId id="411" r:id="rId8"/>
    <p:sldId id="412" r:id="rId9"/>
    <p:sldId id="406" r:id="rId10"/>
    <p:sldId id="422" r:id="rId11"/>
    <p:sldId id="407" r:id="rId12"/>
    <p:sldId id="413" r:id="rId13"/>
    <p:sldId id="414" r:id="rId14"/>
    <p:sldId id="415" r:id="rId15"/>
    <p:sldId id="421" r:id="rId16"/>
    <p:sldId id="416" r:id="rId17"/>
    <p:sldId id="417" r:id="rId18"/>
    <p:sldId id="418" r:id="rId19"/>
    <p:sldId id="419" r:id="rId20"/>
    <p:sldId id="420" r:id="rId21"/>
    <p:sldId id="405" r:id="rId22"/>
  </p:sldIdLst>
  <p:sldSz cx="12188825" cy="6858000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晓露" initials="李晓露" lastIdx="1" clrIdx="0">
    <p:extLst>
      <p:ext uri="{19B8F6BF-5375-455C-9EA6-DF929625EA0E}">
        <p15:presenceInfo xmlns:p15="http://schemas.microsoft.com/office/powerpoint/2012/main" userId="李晓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FF0000"/>
    <a:srgbClr val="FF99FF"/>
    <a:srgbClr val="FF00FF"/>
    <a:srgbClr val="99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79945" autoAdjust="0"/>
  </p:normalViewPr>
  <p:slideViewPr>
    <p:cSldViewPr>
      <p:cViewPr varScale="1">
        <p:scale>
          <a:sx n="47" d="100"/>
          <a:sy n="47" d="100"/>
        </p:scale>
        <p:origin x="120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2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280" y="96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47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47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47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2950"/>
            <a:ext cx="66008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46" y="4705678"/>
            <a:ext cx="5435010" cy="44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47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topic I will present is</a:t>
            </a:r>
            <a:r>
              <a:rPr lang="zh-CN" altLang="en-US" dirty="0"/>
              <a:t> 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charset="0"/>
              <a:buNone/>
            </a:pPr>
            <a:r>
              <a:rPr lang="en-US" sz="1200" dirty="0"/>
              <a:t>First let me introduce some background related to this</a:t>
            </a:r>
            <a:r>
              <a:rPr lang="zh-CN" altLang="en-US" sz="1200" dirty="0"/>
              <a:t> </a:t>
            </a:r>
            <a:r>
              <a:rPr lang="en-US" altLang="zh-CN" sz="1200" dirty="0"/>
              <a:t>talk.</a:t>
            </a:r>
            <a:endParaRPr lang="en-US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013" y="1239838"/>
            <a:ext cx="5954712" cy="3351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18319-3D5E-1D45-8B08-22FF695AA0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1"/>
            <a:ext cx="10969943" cy="4678364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41" y="6400801"/>
            <a:ext cx="741486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627330"/>
            <a:ext cx="12188825" cy="1553758"/>
          </a:xfrm>
        </p:spPr>
        <p:txBody>
          <a:bodyPr>
            <a:normAutofit/>
          </a:bodyPr>
          <a:lstStyle/>
          <a:p>
            <a:r>
              <a:rPr lang="en-US" sz="4399" dirty="0"/>
              <a:t>Minimizing Network and Storage Costs for Consensus with Flexible Erasure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190419"/>
            <a:ext cx="12188825" cy="14950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 Zhang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Qihan</a:t>
            </a:r>
            <a:r>
              <a:rPr lang="en-US" dirty="0"/>
              <a:t> Kang</a:t>
            </a:r>
            <a:r>
              <a:rPr lang="en-US" altLang="zh-CN" baseline="30000" dirty="0"/>
              <a:t>1</a:t>
            </a:r>
            <a:r>
              <a:rPr lang="en-US" dirty="0"/>
              <a:t>, </a:t>
            </a:r>
            <a:r>
              <a:rPr lang="en-US" b="1" u="sng" dirty="0"/>
              <a:t>Patrick P. C. Lee</a:t>
            </a:r>
            <a:r>
              <a:rPr lang="en-US" b="1" u="sng" baseline="30000" dirty="0"/>
              <a:t>2</a:t>
            </a:r>
            <a:endParaRPr lang="en-US" b="1" u="sng" dirty="0"/>
          </a:p>
          <a:p>
            <a:r>
              <a:rPr lang="en-US" altLang="zh-CN" baseline="30000" dirty="0"/>
              <a:t>1</a:t>
            </a:r>
            <a:r>
              <a:rPr lang="en-US" altLang="zh-CN" dirty="0"/>
              <a:t>ICT, CAS                  </a:t>
            </a:r>
            <a:r>
              <a:rPr lang="en-US" altLang="zh-CN" baseline="30000" dirty="0"/>
              <a:t>2</a:t>
            </a:r>
            <a:r>
              <a:rPr lang="en-US" altLang="zh-CN" dirty="0"/>
              <a:t>CUHK</a:t>
            </a:r>
          </a:p>
          <a:p>
            <a:r>
              <a:rPr lang="en-US" altLang="zh-CN" dirty="0"/>
              <a:t>ICPP</a:t>
            </a:r>
            <a:r>
              <a:rPr lang="en-US" dirty="0"/>
              <a:t> 20</a:t>
            </a:r>
            <a:r>
              <a:rPr lang="en-US" altLang="zh-CN" dirty="0"/>
              <a:t>23</a:t>
            </a:r>
            <a:endParaRPr lang="en-US" dirty="0"/>
          </a:p>
        </p:txBody>
      </p:sp>
      <p:pic>
        <p:nvPicPr>
          <p:cNvPr id="4" name="Picture 3" descr="CUHK">
            <a:extLst>
              <a:ext uri="{FF2B5EF4-FFF2-40B4-BE49-F238E27FC236}">
                <a16:creationId xmlns:a16="http://schemas.microsoft.com/office/drawing/2014/main" id="{3D95A4A4-95D9-455D-92DE-DEE463D2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4" y="127815"/>
            <a:ext cx="1629176" cy="8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954FA9-0F64-E428-8CFB-0807BF19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54" y="115773"/>
            <a:ext cx="1743067" cy="9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3134-65A9-4974-9230-16D4B688D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CADD-83A1-14B5-B63D-433E25F9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Coding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FD83-3EF6-0783-9867-B22B3CD9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219200"/>
            <a:ext cx="10969943" cy="4678364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servers, </a:t>
            </a:r>
            <a:r>
              <a:rPr lang="en-US" i="1" dirty="0"/>
              <a:t>N’</a:t>
            </a:r>
            <a:r>
              <a:rPr lang="en-US" dirty="0"/>
              <a:t> healthy servers and f failed servers (i.e., </a:t>
            </a:r>
            <a:r>
              <a:rPr lang="en-US" i="1" dirty="0"/>
              <a:t>N’ = N – f</a:t>
            </a:r>
            <a:r>
              <a:rPr lang="en-US" dirty="0"/>
              <a:t>), the </a:t>
            </a:r>
            <a:r>
              <a:rPr lang="en-US" b="1" dirty="0">
                <a:solidFill>
                  <a:srgbClr val="FF0000"/>
                </a:solidFill>
              </a:rPr>
              <a:t>optimal</a:t>
            </a:r>
            <a:r>
              <a:rPr lang="en-US" dirty="0"/>
              <a:t> coding scheme has </a:t>
            </a:r>
            <a:r>
              <a:rPr lang="en-US" i="1" dirty="0"/>
              <a:t>k = N’ – F</a:t>
            </a:r>
          </a:p>
          <a:p>
            <a:r>
              <a:rPr lang="en-US" b="1" dirty="0"/>
              <a:t>Theorem:</a:t>
            </a:r>
            <a:r>
              <a:rPr lang="en-US" dirty="0"/>
              <a:t> When there are 𝑁′ (𝐹 + 1 ≤ 𝑁′ ≤ 𝑁) healthy servers in a Raft group, </a:t>
            </a:r>
            <a:r>
              <a:rPr lang="en-US" dirty="0" err="1"/>
              <a:t>FlexRaft</a:t>
            </a:r>
            <a:r>
              <a:rPr lang="en-US" dirty="0"/>
              <a:t> always minimizes the network and storage costs for log replication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1CCCF-5853-059E-AB2D-4EB2AE3C5B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B7FFAC-2B58-2E95-11A7-C2FF59178A49}"/>
              </a:ext>
            </a:extLst>
          </p:cNvPr>
          <p:cNvGrpSpPr/>
          <p:nvPr/>
        </p:nvGrpSpPr>
        <p:grpSpPr>
          <a:xfrm>
            <a:off x="2611258" y="3920594"/>
            <a:ext cx="6966308" cy="2649714"/>
            <a:chOff x="2611258" y="3920594"/>
            <a:chExt cx="6966308" cy="26497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514EE1-CE3F-E8E0-7010-808F646F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1258" y="4284191"/>
              <a:ext cx="6966308" cy="228611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E1E582-CB9B-67D9-4257-4EFCFEEB7E3A}"/>
                </a:ext>
              </a:extLst>
            </p:cNvPr>
            <p:cNvSpPr txBox="1"/>
            <p:nvPr/>
          </p:nvSpPr>
          <p:spPr>
            <a:xfrm>
              <a:off x="4513805" y="3920594"/>
              <a:ext cx="3159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Coding scheme of </a:t>
              </a:r>
              <a:r>
                <a:rPr lang="en-US" b="1" dirty="0" err="1"/>
                <a:t>FlexRaft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7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949C1-200D-CBB7-EC3C-1D135A19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of FlexRaft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D9AC1-4BA6-B2F2-94C1-1F889657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371600"/>
            <a:ext cx="10969943" cy="50292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Vary coding scheme during log replication</a:t>
            </a:r>
          </a:p>
          <a:p>
            <a:pPr lvl="1"/>
            <a:r>
              <a:rPr kumimoji="1" lang="en-US" altLang="zh-CN" dirty="0"/>
              <a:t>Perform encoding using </a:t>
            </a:r>
            <a:r>
              <a:rPr kumimoji="1" lang="en-US" altLang="zh-CN" dirty="0">
                <a:solidFill>
                  <a:srgbClr val="0519F8"/>
                </a:solidFill>
              </a:rPr>
              <a:t>an initial coding scheme RS(</a:t>
            </a:r>
            <a:r>
              <a:rPr kumimoji="1" lang="en-US" altLang="zh-CN" i="1" dirty="0" err="1">
                <a:solidFill>
                  <a:srgbClr val="0519F8"/>
                </a:solidFill>
              </a:rPr>
              <a:t>k,m</a:t>
            </a:r>
            <a:r>
              <a:rPr kumimoji="1" lang="en-US" altLang="zh-CN" dirty="0">
                <a:solidFill>
                  <a:srgbClr val="0519F8"/>
                </a:solidFill>
              </a:rPr>
              <a:t>)</a:t>
            </a:r>
          </a:p>
          <a:p>
            <a:pPr lvl="2"/>
            <a:r>
              <a:rPr kumimoji="1" lang="en-US" altLang="zh-CN" dirty="0"/>
              <a:t>The value of k depends on the latest number of healthy servers N’</a:t>
            </a:r>
          </a:p>
          <a:p>
            <a:pPr lvl="1"/>
            <a:r>
              <a:rPr kumimoji="1" lang="en-US" altLang="zh-CN" dirty="0"/>
              <a:t>The leader distributes the coded chunks to the followers</a:t>
            </a:r>
          </a:p>
          <a:p>
            <a:pPr lvl="2"/>
            <a:r>
              <a:rPr kumimoji="1" lang="en-US" altLang="zh-CN" dirty="0"/>
              <a:t>Each follower appends the chunk to its log and returns a successful response</a:t>
            </a:r>
          </a:p>
          <a:p>
            <a:pPr lvl="1"/>
            <a:r>
              <a:rPr kumimoji="1" lang="en-US" altLang="zh-CN" dirty="0"/>
              <a:t>If the leader receives </a:t>
            </a:r>
            <a:r>
              <a:rPr kumimoji="1" lang="en-US" altLang="zh-CN" i="1" dirty="0">
                <a:solidFill>
                  <a:srgbClr val="FF0000"/>
                </a:solidFill>
              </a:rPr>
              <a:t>F+k-1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successful responses</a:t>
            </a:r>
            <a:r>
              <a:rPr kumimoji="1" lang="en-US" altLang="zh-CN" dirty="0"/>
              <a:t>, commits the log entry</a:t>
            </a:r>
          </a:p>
          <a:p>
            <a:pPr lvl="1"/>
            <a:r>
              <a:rPr kumimoji="1" lang="en-US" altLang="zh-CN" dirty="0"/>
              <a:t>Otherwise, the leader </a:t>
            </a:r>
            <a:r>
              <a:rPr kumimoji="1" lang="en-US" altLang="zh-CN" dirty="0">
                <a:solidFill>
                  <a:srgbClr val="FF0000"/>
                </a:solidFill>
              </a:rPr>
              <a:t>varies the coding scheme</a:t>
            </a:r>
          </a:p>
          <a:p>
            <a:pPr lvl="2"/>
            <a:r>
              <a:rPr kumimoji="1" lang="en-US" altLang="zh-CN" b="1" dirty="0"/>
              <a:t>Update N’</a:t>
            </a:r>
            <a:r>
              <a:rPr kumimoji="1" lang="en-US" altLang="zh-CN" dirty="0"/>
              <a:t> based on the followers’ response</a:t>
            </a:r>
          </a:p>
          <a:p>
            <a:pPr lvl="2"/>
            <a:r>
              <a:rPr kumimoji="1" lang="en-US" altLang="zh-CN" b="1" dirty="0"/>
              <a:t>Switch</a:t>
            </a:r>
            <a:r>
              <a:rPr kumimoji="1" lang="en-US" altLang="zh-CN" dirty="0"/>
              <a:t> to </a:t>
            </a:r>
            <a:r>
              <a:rPr kumimoji="1" lang="en-US" altLang="zh-CN" dirty="0">
                <a:solidFill>
                  <a:srgbClr val="0519F8"/>
                </a:solidFill>
              </a:rPr>
              <a:t>a new coding scheme RS(</a:t>
            </a:r>
            <a:r>
              <a:rPr kumimoji="1" lang="en-US" altLang="zh-CN" i="1" dirty="0" err="1">
                <a:solidFill>
                  <a:srgbClr val="0519F8"/>
                </a:solidFill>
              </a:rPr>
              <a:t>k’,m</a:t>
            </a:r>
            <a:r>
              <a:rPr kumimoji="1" lang="en-US" altLang="zh-CN" i="1" dirty="0">
                <a:solidFill>
                  <a:srgbClr val="0519F8"/>
                </a:solidFill>
              </a:rPr>
              <a:t>’</a:t>
            </a:r>
            <a:r>
              <a:rPr kumimoji="1" lang="en-US" altLang="zh-CN" dirty="0">
                <a:solidFill>
                  <a:srgbClr val="0519F8"/>
                </a:solidFill>
              </a:rPr>
              <a:t>)</a:t>
            </a:r>
            <a:r>
              <a:rPr kumimoji="1" lang="en-US" altLang="zh-CN" dirty="0"/>
              <a:t> where k’ = N’ – F, m’ = N – k’</a:t>
            </a:r>
          </a:p>
          <a:p>
            <a:pPr lvl="2"/>
            <a:r>
              <a:rPr kumimoji="1" lang="en-US" altLang="zh-CN" b="1" dirty="0"/>
              <a:t>Re-encode</a:t>
            </a:r>
            <a:r>
              <a:rPr kumimoji="1" lang="en-US" altLang="zh-CN" dirty="0"/>
              <a:t> the log entry and distribute the new chunks to the followers</a:t>
            </a:r>
          </a:p>
          <a:p>
            <a:pPr lvl="2"/>
            <a:r>
              <a:rPr kumimoji="1" lang="en-US" altLang="zh-CN" b="1" dirty="0"/>
              <a:t>Followers overwrite </a:t>
            </a:r>
            <a:r>
              <a:rPr kumimoji="1" lang="en-US" altLang="zh-CN" dirty="0"/>
              <a:t>the old chunks with the new chunks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9254-6D21-4016-BC5C-EAFDFAE6A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2C3EF-879C-EB65-E717-53D27CF3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9792"/>
            <a:ext cx="10895171" cy="4473488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#1</a:t>
            </a:r>
            <a:r>
              <a:rPr kumimoji="1" lang="en-US" altLang="zh-CN" dirty="0"/>
              <a:t>: the chunk in a follower can be </a:t>
            </a:r>
            <a:r>
              <a:rPr kumimoji="1" lang="en-US" altLang="zh-CN" dirty="0">
                <a:solidFill>
                  <a:srgbClr val="FF0000"/>
                </a:solidFill>
              </a:rPr>
              <a:t>mistakenly overwritten</a:t>
            </a:r>
            <a:r>
              <a:rPr kumimoji="1" lang="en-US" altLang="zh-CN" dirty="0"/>
              <a:t> by an old chunk of the same log entry</a:t>
            </a:r>
          </a:p>
          <a:p>
            <a:pPr lvl="1"/>
            <a:r>
              <a:rPr kumimoji="1" lang="en-US" altLang="zh-CN" dirty="0"/>
              <a:t>(a) Coding scheme varies from</a:t>
            </a:r>
          </a:p>
          <a:p>
            <a:pPr marL="457063" lvl="1" indent="0">
              <a:buNone/>
            </a:pPr>
            <a:r>
              <a:rPr kumimoji="1" lang="en-US" altLang="zh-CN" dirty="0"/>
              <a:t>        RS(3,2) to RS(2,3)</a:t>
            </a:r>
          </a:p>
          <a:p>
            <a:pPr lvl="1"/>
            <a:r>
              <a:rPr kumimoji="1" lang="en-US" altLang="zh-CN" dirty="0"/>
              <a:t>(b) Chunk c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’</a:t>
            </a:r>
            <a:r>
              <a:rPr kumimoji="1" lang="en-US" altLang="zh-CN" baseline="-25000" dirty="0"/>
              <a:t> </a:t>
            </a:r>
            <a:r>
              <a:rPr kumimoji="1" lang="en-US" altLang="zh-CN" dirty="0"/>
              <a:t>in S3 is mistakenly</a:t>
            </a:r>
            <a:br>
              <a:rPr kumimoji="1" lang="en-US" altLang="zh-CN" dirty="0"/>
            </a:br>
            <a:r>
              <a:rPr kumimoji="1" lang="en-US" altLang="zh-CN" dirty="0"/>
              <a:t>updated by old chunk c</a:t>
            </a:r>
            <a:r>
              <a:rPr kumimoji="1" lang="en-US" altLang="zh-CN" baseline="-25000" dirty="0"/>
              <a:t>3</a:t>
            </a:r>
          </a:p>
          <a:p>
            <a:pPr lvl="1"/>
            <a:endParaRPr kumimoji="1" lang="en-US" altLang="zh-CN" baseline="-25000" dirty="0"/>
          </a:p>
          <a:p>
            <a:r>
              <a:rPr kumimoji="1" lang="en-US" altLang="zh-CN" dirty="0"/>
              <a:t>Only allow a </a:t>
            </a:r>
            <a:r>
              <a:rPr kumimoji="1" lang="en-US" altLang="zh-CN" dirty="0">
                <a:solidFill>
                  <a:srgbClr val="0519F8"/>
                </a:solidFill>
              </a:rPr>
              <a:t>decrease of </a:t>
            </a:r>
            <a:r>
              <a:rPr kumimoji="1" lang="en-US" altLang="zh-CN" i="1" dirty="0">
                <a:solidFill>
                  <a:srgbClr val="0519F8"/>
                </a:solidFill>
              </a:rPr>
              <a:t>k</a:t>
            </a:r>
            <a:r>
              <a:rPr kumimoji="1" lang="en-US" altLang="zh-CN" dirty="0">
                <a:solidFill>
                  <a:srgbClr val="0519F8"/>
                </a:solidFill>
              </a:rPr>
              <a:t> </a:t>
            </a:r>
            <a:br>
              <a:rPr kumimoji="1" lang="en-US" altLang="zh-CN" dirty="0"/>
            </a:br>
            <a:r>
              <a:rPr kumimoji="1" lang="en-US" altLang="zh-CN" dirty="0"/>
              <a:t>for a log entry during writes</a:t>
            </a:r>
          </a:p>
          <a:p>
            <a:pPr lvl="1"/>
            <a:r>
              <a:rPr kumimoji="1" lang="en-US" altLang="zh-CN" dirty="0"/>
              <a:t>Check </a:t>
            </a:r>
            <a:r>
              <a:rPr kumimoji="1" lang="en-US" altLang="zh-CN" i="1" dirty="0"/>
              <a:t>k</a:t>
            </a:r>
            <a:r>
              <a:rPr kumimoji="1" lang="en-US" altLang="zh-CN" dirty="0"/>
              <a:t> before updating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933AE-E969-8752-8823-689D36DD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12" y="2221783"/>
            <a:ext cx="3517310" cy="35765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342219-E827-BB1E-B0ED-602619C4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Varying Coding Scheme 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694F36-7F19-B977-CF7B-31C86F14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781" y="2270969"/>
            <a:ext cx="1434508" cy="35273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BBEF3A-88E2-BB09-8057-F738B744D1C2}"/>
              </a:ext>
            </a:extLst>
          </p:cNvPr>
          <p:cNvSpPr txBox="1"/>
          <p:nvPr/>
        </p:nvSpPr>
        <p:spPr>
          <a:xfrm>
            <a:off x="6672249" y="5830197"/>
            <a:ext cx="5039038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coding scheme varies during log replication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D872-4B4F-419B-BCA9-615F3B623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6CA1E0-AAEE-0A90-4654-84F43635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762" y="2560851"/>
            <a:ext cx="4990632" cy="29361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342219-E827-BB1E-B0ED-602619C4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 in Varying Coding Scheme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2C3EF-879C-EB65-E717-53D27CF3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#2</a:t>
            </a:r>
            <a:r>
              <a:rPr kumimoji="1" lang="en-US" altLang="zh-CN" dirty="0"/>
              <a:t>: some followers may </a:t>
            </a:r>
            <a:r>
              <a:rPr kumimoji="1" lang="en-US" altLang="zh-CN" dirty="0">
                <a:solidFill>
                  <a:srgbClr val="FF0000"/>
                </a:solidFill>
              </a:rPr>
              <a:t>not overwrite the old chunks successfully</a:t>
            </a:r>
            <a:r>
              <a:rPr kumimoji="1" lang="en-US" altLang="zh-CN" dirty="0"/>
              <a:t> before the leader commits the log entry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 switches to RS(2,3) as S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’s </a:t>
            </a:r>
          </a:p>
          <a:p>
            <a:pPr marL="457063" lvl="1" indent="0">
              <a:buNone/>
            </a:pPr>
            <a:r>
              <a:rPr kumimoji="1" lang="en-US" altLang="zh-CN" dirty="0"/>
              <a:t>   response does not reach S</a:t>
            </a:r>
            <a:r>
              <a:rPr kumimoji="1" lang="en-US" altLang="zh-CN" baseline="-25000" dirty="0"/>
              <a:t>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en-US" altLang="zh-CN" dirty="0"/>
              <a:t> mistakenly thinks enough</a:t>
            </a:r>
            <a:br>
              <a:rPr kumimoji="1" lang="en-US" altLang="zh-CN" dirty="0"/>
            </a:br>
            <a:r>
              <a:rPr kumimoji="1" lang="en-US" altLang="zh-CN" dirty="0"/>
              <a:t>chunks are stored to commit</a:t>
            </a:r>
          </a:p>
          <a:p>
            <a:r>
              <a:rPr kumimoji="1" lang="en-US" altLang="zh-CN" dirty="0"/>
              <a:t>Make </a:t>
            </a:r>
            <a:r>
              <a:rPr kumimoji="1" lang="en-US" altLang="zh-CN" dirty="0">
                <a:solidFill>
                  <a:srgbClr val="0519F8"/>
                </a:solidFill>
              </a:rPr>
              <a:t>log entries stay consistent</a:t>
            </a:r>
          </a:p>
          <a:p>
            <a:pPr lvl="1"/>
            <a:r>
              <a:rPr kumimoji="1" lang="en-US" altLang="zh-CN" dirty="0"/>
              <a:t>Update </a:t>
            </a:r>
            <a:r>
              <a:rPr kumimoji="1" lang="en-US" altLang="zh-CN" dirty="0" err="1"/>
              <a:t>AppendEntries</a:t>
            </a:r>
            <a:r>
              <a:rPr kumimoji="1" lang="en-US" altLang="zh-CN" dirty="0"/>
              <a:t> RPCs</a:t>
            </a:r>
          </a:p>
          <a:p>
            <a:pPr lvl="2"/>
            <a:r>
              <a:rPr kumimoji="1" lang="en-US" altLang="zh-CN" dirty="0"/>
              <a:t>Add </a:t>
            </a:r>
            <a:r>
              <a:rPr kumimoji="1" lang="en-US" altLang="zh-CN" dirty="0" err="1"/>
              <a:t>prevK</a:t>
            </a:r>
            <a:r>
              <a:rPr kumimoji="1" lang="en-US" altLang="zh-CN" dirty="0"/>
              <a:t> (k of </a:t>
            </a:r>
            <a:r>
              <a:rPr kumimoji="1" lang="en-US" altLang="zh-CN" dirty="0" err="1"/>
              <a:t>prevLogIndex</a:t>
            </a:r>
            <a:r>
              <a:rPr kumimoji="1" lang="en-US" altLang="zh-CN" dirty="0"/>
              <a:t> entry)</a:t>
            </a:r>
          </a:p>
          <a:p>
            <a:pPr lvl="2"/>
            <a:r>
              <a:rPr kumimoji="1" lang="en-US" altLang="zh-CN" dirty="0"/>
              <a:t>Add </a:t>
            </a:r>
            <a:r>
              <a:rPr kumimoji="1" lang="en-US" altLang="zh-CN" dirty="0" err="1"/>
              <a:t>ChunkInfo</a:t>
            </a:r>
            <a:r>
              <a:rPr kumimoji="1" lang="en-US" altLang="zh-CN" dirty="0"/>
              <a:t> (log index </a:t>
            </a:r>
            <a:r>
              <a:rPr kumimoji="1" lang="en-US" altLang="zh-CN"/>
              <a:t>and value of k)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3F10BA-375F-EFEE-EA5F-ABE9722F9739}"/>
              </a:ext>
            </a:extLst>
          </p:cNvPr>
          <p:cNvSpPr txBox="1"/>
          <p:nvPr/>
        </p:nvSpPr>
        <p:spPr>
          <a:xfrm>
            <a:off x="6845067" y="5497012"/>
            <a:ext cx="4790328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Responses of varied coding schemes </a:t>
            </a:r>
          </a:p>
          <a:p>
            <a:pPr algn="ctr"/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log replication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7789-C38C-4C0B-A553-B34BD2A2F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71FC2-7625-3D23-759B-8EB6B2B4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Recovery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ED0EF-D927-4528-6A25-FD42E5A9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17636"/>
            <a:ext cx="10969943" cy="4678364"/>
          </a:xfrm>
        </p:spPr>
        <p:txBody>
          <a:bodyPr/>
          <a:lstStyle/>
          <a:p>
            <a:r>
              <a:rPr kumimoji="1" lang="en-US" altLang="zh-CN" dirty="0"/>
              <a:t>Handling </a:t>
            </a:r>
            <a:r>
              <a:rPr kumimoji="1" lang="en-US" altLang="zh-CN" dirty="0">
                <a:solidFill>
                  <a:srgbClr val="FF0000"/>
                </a:solidFill>
              </a:rPr>
              <a:t>leader failures</a:t>
            </a:r>
          </a:p>
          <a:p>
            <a:pPr lvl="1"/>
            <a:r>
              <a:rPr kumimoji="1" lang="en-US" altLang="zh-CN" dirty="0"/>
              <a:t>For committed log entries</a:t>
            </a:r>
          </a:p>
          <a:p>
            <a:pPr lvl="2"/>
            <a:r>
              <a:rPr kumimoji="1" lang="en-US" altLang="zh-CN" dirty="0"/>
              <a:t>The new leader can recover the entry by collecting k chunks</a:t>
            </a:r>
          </a:p>
          <a:p>
            <a:pPr lvl="1"/>
            <a:r>
              <a:rPr kumimoji="1" lang="en-US" altLang="zh-CN" dirty="0"/>
              <a:t>For unapplied entries</a:t>
            </a:r>
          </a:p>
          <a:p>
            <a:pPr lvl="2"/>
            <a:r>
              <a:rPr kumimoji="1" lang="en-US" altLang="zh-CN" dirty="0"/>
              <a:t>The new leader performs </a:t>
            </a:r>
            <a:r>
              <a:rPr kumimoji="1" lang="en-US" altLang="zh-CN" dirty="0" err="1"/>
              <a:t>LeaderPre</a:t>
            </a:r>
            <a:r>
              <a:rPr kumimoji="1" lang="en-US" altLang="zh-CN" dirty="0"/>
              <a:t> operation as Craft</a:t>
            </a:r>
          </a:p>
          <a:p>
            <a:pPr lvl="3"/>
            <a:r>
              <a:rPr kumimoji="1" lang="en-US" altLang="zh-CN" dirty="0"/>
              <a:t>Decide whether a log entry is recoverable based on the </a:t>
            </a:r>
            <a:r>
              <a:rPr kumimoji="1" lang="en-US" altLang="zh-CN" dirty="0" err="1"/>
              <a:t>ChunkInfo</a:t>
            </a:r>
            <a:r>
              <a:rPr kumimoji="1" lang="en-US" altLang="zh-CN" dirty="0"/>
              <a:t> in the log entry</a:t>
            </a:r>
          </a:p>
          <a:p>
            <a:pPr lvl="3"/>
            <a:r>
              <a:rPr kumimoji="1" lang="en-US" altLang="zh-CN" dirty="0"/>
              <a:t>Remove the unrecoverable log entries</a:t>
            </a:r>
          </a:p>
          <a:p>
            <a:r>
              <a:rPr kumimoji="1" lang="en-US" altLang="zh-CN" dirty="0"/>
              <a:t>Recovering a </a:t>
            </a:r>
            <a:r>
              <a:rPr kumimoji="1" lang="en-US" altLang="zh-CN" dirty="0">
                <a:solidFill>
                  <a:srgbClr val="FF0000"/>
                </a:solidFill>
              </a:rPr>
              <a:t>failed follower</a:t>
            </a:r>
          </a:p>
          <a:p>
            <a:pPr lvl="1"/>
            <a:r>
              <a:rPr kumimoji="1" lang="en-US" altLang="zh-CN" dirty="0"/>
              <a:t>Restore the committed log entries with the same coding scheme</a:t>
            </a:r>
          </a:p>
          <a:p>
            <a:pPr lvl="1"/>
            <a:r>
              <a:rPr kumimoji="1" lang="en-US" altLang="zh-CN" dirty="0"/>
              <a:t>The server should store all previous log entries before it can be counted as a healthy server, i.e., increasing N’ by one</a:t>
            </a:r>
            <a:endParaRPr kumimoji="1"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E010A-7B5B-46A8-BEB7-1F0D3DDC0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AB12-613F-4C04-A3FA-60C3A80F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28DC-E37F-43D1-927A-866B0641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Log Matching Property</a:t>
            </a:r>
            <a:r>
              <a:rPr lang="en-US" dirty="0"/>
              <a:t>: if two logs contain an entry with the same index and term, then the logs are identical (either a full copy or a coded chunk of the original proposed data) in all entries up through the given index.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Leader Completeness Property</a:t>
            </a:r>
            <a:r>
              <a:rPr lang="en-US" dirty="0"/>
              <a:t>: if a log entry is committed in a given term, then that entry will be present in the logs of the leaders for all higher-numbered terms.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90FD-16EB-4420-9CA9-D0CF83B27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2B853-3DF1-403F-8EF3-B07A7A5EB0EB}"/>
              </a:ext>
            </a:extLst>
          </p:cNvPr>
          <p:cNvSpPr txBox="1"/>
          <p:nvPr/>
        </p:nvSpPr>
        <p:spPr>
          <a:xfrm>
            <a:off x="4401480" y="6075661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See proofs in the paper</a:t>
            </a:r>
            <a:endParaRPr lang="en-HK" sz="2400" i="1" dirty="0"/>
          </a:p>
        </p:txBody>
      </p:sp>
    </p:spTree>
    <p:extLst>
      <p:ext uri="{BB962C8B-B14F-4D97-AF65-F5344CB8AC3E}">
        <p14:creationId xmlns:p14="http://schemas.microsoft.com/office/powerpoint/2010/main" val="37165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4B21-2E70-E3CF-6314-0912A01D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8011-2E3F-90DE-BA16-E085AF3F4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implement FlexRaft and a key-value store atop FlexRaft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/>
              <a:t>RocksDB</a:t>
            </a:r>
            <a:r>
              <a:rPr kumimoji="1" lang="en-US" altLang="zh-CN" dirty="0"/>
              <a:t> as a storage engine</a:t>
            </a:r>
          </a:p>
          <a:p>
            <a:pPr lvl="1"/>
            <a:r>
              <a:rPr kumimoji="1" lang="en-US" altLang="zh-CN" dirty="0"/>
              <a:t>ISA-L library for erasure coding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Run all experiments on Alibaba Cloud</a:t>
            </a:r>
          </a:p>
          <a:p>
            <a:pPr lvl="1"/>
            <a:r>
              <a:rPr kumimoji="1" lang="en-US" altLang="zh-CN" dirty="0"/>
              <a:t>Compare FlexRaft to </a:t>
            </a:r>
            <a:r>
              <a:rPr kumimoji="1" lang="en-US" altLang="zh-CN" dirty="0" err="1"/>
              <a:t>CRaft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HRaft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Use N (e.g., 5, 7) servers to deploy a FlexRaft group</a:t>
            </a:r>
          </a:p>
          <a:p>
            <a:pPr lvl="1"/>
            <a:r>
              <a:rPr kumimoji="1" lang="en-US" altLang="zh-CN" dirty="0"/>
              <a:t>Each server: 8 vCPU, 32 GiB DRAM, 40 GiB ESSD cloud drive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68394-A3D7-45AF-A0E0-B59501375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0DDFE-60C5-503A-1AC9-464C58DB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68B39-89F0-64E1-138A-DB03C5FE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447800"/>
            <a:ext cx="10818972" cy="527281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Write performance when </a:t>
            </a:r>
            <a:r>
              <a:rPr kumimoji="1" lang="en-US" altLang="zh-CN" i="1" dirty="0"/>
              <a:t>N=5</a:t>
            </a:r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marL="457063" lvl="1" indent="0">
              <a:buNone/>
            </a:pPr>
            <a:endParaRPr kumimoji="1" lang="en-US" altLang="zh-CN" i="1" dirty="0"/>
          </a:p>
          <a:p>
            <a:pPr marL="457063" lvl="1" indent="0">
              <a:buNone/>
            </a:pPr>
            <a:endParaRPr kumimoji="1" lang="en-US" altLang="zh-CN" i="1" dirty="0"/>
          </a:p>
          <a:p>
            <a:pPr lvl="1"/>
            <a:r>
              <a:rPr kumimoji="1" lang="en-US" altLang="zh-CN" dirty="0"/>
              <a:t>FlexRaft achieves the lowest write latencies</a:t>
            </a:r>
          </a:p>
          <a:p>
            <a:pPr lvl="1"/>
            <a:r>
              <a:rPr kumimoji="1" lang="en-US" altLang="zh-CN" dirty="0"/>
              <a:t>When one server fails, FlexRaft varies the coding scheme to RS(2,3)</a:t>
            </a:r>
          </a:p>
          <a:p>
            <a:pPr lvl="2"/>
            <a:r>
              <a:rPr kumimoji="1" lang="en-US" altLang="zh-CN" dirty="0"/>
              <a:t>Reduce the latencies of </a:t>
            </a:r>
            <a:r>
              <a:rPr kumimoji="1" lang="en-US" altLang="zh-CN" dirty="0" err="1"/>
              <a:t>CRaft</a:t>
            </a:r>
            <a:r>
              <a:rPr kumimoji="1" lang="en-US" altLang="zh-CN" dirty="0"/>
              <a:t> (k=3) and </a:t>
            </a:r>
            <a:r>
              <a:rPr kumimoji="1" lang="en-US" altLang="zh-CN" dirty="0" err="1"/>
              <a:t>HRaft</a:t>
            </a:r>
            <a:r>
              <a:rPr kumimoji="1" lang="en-US" altLang="zh-CN" dirty="0"/>
              <a:t> by 32.82% and 8.43%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BB0B75C-748C-A986-1D5F-52FEA4749D3B}"/>
              </a:ext>
            </a:extLst>
          </p:cNvPr>
          <p:cNvGrpSpPr/>
          <p:nvPr/>
        </p:nvGrpSpPr>
        <p:grpSpPr>
          <a:xfrm>
            <a:off x="1628765" y="2041811"/>
            <a:ext cx="4198940" cy="2989576"/>
            <a:chOff x="1629190" y="2041449"/>
            <a:chExt cx="3904139" cy="267068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0DFBAE-75C0-E0ED-04FC-8B27A6FD8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9190" y="2041449"/>
              <a:ext cx="3904139" cy="240369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55EECF-F4D6-6ACE-ABAD-E907966C0D60}"/>
                </a:ext>
              </a:extLst>
            </p:cNvPr>
            <p:cNvSpPr txBox="1"/>
            <p:nvPr/>
          </p:nvSpPr>
          <p:spPr>
            <a:xfrm>
              <a:off x="2744979" y="4382282"/>
              <a:ext cx="2013056" cy="32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(a) In normal cases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221024-6902-A98E-8D8C-15A68932F53A}"/>
              </a:ext>
            </a:extLst>
          </p:cNvPr>
          <p:cNvGrpSpPr/>
          <p:nvPr/>
        </p:nvGrpSpPr>
        <p:grpSpPr>
          <a:xfrm>
            <a:off x="6448306" y="2041811"/>
            <a:ext cx="4198940" cy="2930119"/>
            <a:chOff x="6443572" y="2041450"/>
            <a:chExt cx="3891050" cy="261717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BABE53F-2829-F6B7-817B-CA530794D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572" y="2041450"/>
              <a:ext cx="3891050" cy="234048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089E5D-1484-E335-ACEA-0DAFD2ABD858}"/>
                </a:ext>
              </a:extLst>
            </p:cNvPr>
            <p:cNvSpPr txBox="1"/>
            <p:nvPr/>
          </p:nvSpPr>
          <p:spPr>
            <a:xfrm>
              <a:off x="7638002" y="4328826"/>
              <a:ext cx="2235701" cy="32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(b) One server failure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B053FC-50C0-4104-A7BB-F1D47B079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0C78A-435E-0AEA-E1BF-03B4E1DE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D8256-812D-9894-29BB-8EC8A8FE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4952999"/>
          </a:xfrm>
        </p:spPr>
        <p:txBody>
          <a:bodyPr/>
          <a:lstStyle/>
          <a:p>
            <a:r>
              <a:rPr kumimoji="1" lang="en-US" altLang="zh-CN" dirty="0"/>
              <a:t>Write performance when </a:t>
            </a:r>
            <a:r>
              <a:rPr kumimoji="1" lang="en-US" altLang="zh-CN" i="1" dirty="0"/>
              <a:t>N=7</a:t>
            </a:r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lvl="1"/>
            <a:endParaRPr kumimoji="1" lang="en-US" altLang="zh-CN" i="1" dirty="0"/>
          </a:p>
          <a:p>
            <a:pPr marL="457063" lvl="1" indent="0">
              <a:buNone/>
            </a:pPr>
            <a:endParaRPr kumimoji="1" lang="en-US" altLang="zh-CN" i="1" dirty="0"/>
          </a:p>
          <a:p>
            <a:pPr marL="457063" lvl="1" indent="0">
              <a:buNone/>
            </a:pPr>
            <a:endParaRPr kumimoji="1" lang="en-US" altLang="zh-CN" i="1" dirty="0"/>
          </a:p>
          <a:p>
            <a:pPr lvl="1"/>
            <a:endParaRPr kumimoji="1" lang="en-US" altLang="zh-CN" sz="700" dirty="0"/>
          </a:p>
          <a:p>
            <a:pPr lvl="1"/>
            <a:r>
              <a:rPr kumimoji="1" lang="en-US" altLang="zh-CN" dirty="0"/>
              <a:t>FlexRaft also achieves the lowest write latencies</a:t>
            </a:r>
          </a:p>
          <a:p>
            <a:pPr lvl="1"/>
            <a:r>
              <a:rPr kumimoji="1" lang="en-US" altLang="zh-CN" dirty="0"/>
              <a:t>Under one server failure, FlexRaft varies to RS(3,4)</a:t>
            </a:r>
          </a:p>
          <a:p>
            <a:pPr lvl="1"/>
            <a:r>
              <a:rPr kumimoji="1" lang="en-US" altLang="zh-CN" dirty="0"/>
              <a:t>Under two server failures, FlexRaft varies to RS(2,5)</a:t>
            </a:r>
          </a:p>
          <a:p>
            <a:pPr lvl="1"/>
            <a:endParaRPr kumimoji="1" lang="en-US" altLang="zh-CN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87AEB-37D2-CD98-AC66-631CADE4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3" y="2094156"/>
            <a:ext cx="3708179" cy="228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918E04-82B0-FFBF-1DA4-6C6F56CE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475" y="2149897"/>
            <a:ext cx="3669463" cy="2161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E7D03C-17ED-27BE-3E05-7D2997458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751" y="2120147"/>
            <a:ext cx="3708179" cy="22372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E958A3-B7BC-7C65-0073-EEC32900E853}"/>
              </a:ext>
            </a:extLst>
          </p:cNvPr>
          <p:cNvSpPr txBox="1"/>
          <p:nvPr/>
        </p:nvSpPr>
        <p:spPr>
          <a:xfrm>
            <a:off x="706647" y="4281742"/>
            <a:ext cx="3525763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 In normal cases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E19257-CE7C-4579-DC05-94E208B72058}"/>
              </a:ext>
            </a:extLst>
          </p:cNvPr>
          <p:cNvSpPr txBox="1"/>
          <p:nvPr/>
        </p:nvSpPr>
        <p:spPr>
          <a:xfrm>
            <a:off x="5134925" y="4281742"/>
            <a:ext cx="24763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 One server failure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6370B9-B7FA-6874-2F9F-2D4D388283BF}"/>
              </a:ext>
            </a:extLst>
          </p:cNvPr>
          <p:cNvSpPr txBox="1"/>
          <p:nvPr/>
        </p:nvSpPr>
        <p:spPr>
          <a:xfrm>
            <a:off x="8874454" y="4262439"/>
            <a:ext cx="247638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(c) Two server failures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BD30-A38B-497E-875D-872F98ADF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946992A-82B9-1993-A9F3-4902CF46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50" y="2311379"/>
            <a:ext cx="3551918" cy="32693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522C68-5894-A668-1EC6-3A38206C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2D831-66C0-C7D2-C5C4-5B680B27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569792"/>
            <a:ext cx="10303366" cy="4606454"/>
          </a:xfrm>
        </p:spPr>
        <p:txBody>
          <a:bodyPr/>
          <a:lstStyle/>
          <a:p>
            <a:r>
              <a:rPr kumimoji="1" lang="en-US" altLang="zh-CN" dirty="0"/>
              <a:t>YCSB performance when </a:t>
            </a:r>
            <a:r>
              <a:rPr kumimoji="1" lang="en-US" altLang="zh-CN" i="1" dirty="0"/>
              <a:t>N=7</a:t>
            </a:r>
          </a:p>
          <a:p>
            <a:pPr lvl="2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5DF4E7-1583-F243-5194-9B19C7C64893}"/>
              </a:ext>
            </a:extLst>
          </p:cNvPr>
          <p:cNvSpPr txBox="1"/>
          <p:nvPr/>
        </p:nvSpPr>
        <p:spPr>
          <a:xfrm>
            <a:off x="1497394" y="5580757"/>
            <a:ext cx="2873443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 (a) One server failure</a:t>
            </a:r>
            <a:endParaRPr kumimoji="1" lang="zh-CN" altLang="en-US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AFA4A9-8322-A423-F359-983C1814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94" y="2272680"/>
            <a:ext cx="3551919" cy="32417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AA150D-7060-6688-8BBB-FA95848815AB}"/>
              </a:ext>
            </a:extLst>
          </p:cNvPr>
          <p:cNvSpPr txBox="1"/>
          <p:nvPr/>
        </p:nvSpPr>
        <p:spPr>
          <a:xfrm>
            <a:off x="5169159" y="5580757"/>
            <a:ext cx="29879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 (b) Two server failures</a:t>
            </a:r>
            <a:endParaRPr kumimoji="1" lang="zh-CN" altLang="en-US" sz="19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1073E1-C822-EB28-A603-AC54664E94B6}"/>
              </a:ext>
            </a:extLst>
          </p:cNvPr>
          <p:cNvSpPr txBox="1"/>
          <p:nvPr/>
        </p:nvSpPr>
        <p:spPr>
          <a:xfrm>
            <a:off x="8376827" y="3180436"/>
            <a:ext cx="3385255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dirty="0">
                <a:latin typeface="Arial" panose="020B0604020202020204" pitchFamily="34" charset="0"/>
                <a:cs typeface="Arial" panose="020B0604020202020204" pitchFamily="34" charset="0"/>
              </a:rPr>
              <a:t>Write-intensive: A, F</a:t>
            </a:r>
          </a:p>
          <a:p>
            <a:r>
              <a:rPr kumimoji="1" lang="en-US" altLang="zh-CN" sz="2399" dirty="0">
                <a:latin typeface="Arial" panose="020B0604020202020204" pitchFamily="34" charset="0"/>
                <a:cs typeface="Arial" panose="020B0604020202020204" pitchFamily="34" charset="0"/>
              </a:rPr>
              <a:t>Read-intensive: B, D</a:t>
            </a:r>
          </a:p>
          <a:p>
            <a:r>
              <a:rPr kumimoji="1" lang="en-US" altLang="zh-CN" sz="2399" dirty="0">
                <a:latin typeface="Arial" panose="020B0604020202020204" pitchFamily="34" charset="0"/>
                <a:cs typeface="Arial" panose="020B0604020202020204" pitchFamily="34" charset="0"/>
              </a:rPr>
              <a:t>Read-only: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149EA-6496-4F43-BBE1-469D3A323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288141"/>
            <a:ext cx="11352371" cy="320765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Consensus protocols coordinate multiple servers to provide reliable services (e.g.,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Paxos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Raft)</a:t>
            </a:r>
          </a:p>
          <a:p>
            <a:r>
              <a:rPr lang="en-US" dirty="0"/>
              <a:t>Raft tolerates any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/>
              <a:t> server failures in a group of </a:t>
            </a:r>
            <a:r>
              <a:rPr lang="en-US" i="1" dirty="0"/>
              <a:t>N = 2F+1</a:t>
            </a:r>
            <a:r>
              <a:rPr lang="en-US" dirty="0"/>
              <a:t> servers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Raft group normally has one </a:t>
            </a:r>
            <a:r>
              <a:rPr lang="en-US" i="1" dirty="0">
                <a:solidFill>
                  <a:srgbClr val="0519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multiple </a:t>
            </a:r>
            <a:r>
              <a:rPr lang="en-US" dirty="0">
                <a:solidFill>
                  <a:srgbClr val="0519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Leader handles client requests and replicates </a:t>
            </a:r>
            <a:r>
              <a:rPr lang="en-US" i="1" dirty="0">
                <a:solidFill>
                  <a:srgbClr val="0519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entries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(i.e., operations)</a:t>
            </a:r>
          </a:p>
          <a:p>
            <a:r>
              <a:rPr lang="en-HK" dirty="0"/>
              <a:t>Raft </a:t>
            </a:r>
            <a:r>
              <a:rPr lang="en-US" dirty="0"/>
              <a:t>divides time into </a:t>
            </a:r>
            <a:r>
              <a:rPr lang="en-US" dirty="0">
                <a:solidFill>
                  <a:srgbClr val="0000FF"/>
                </a:solidFill>
              </a:rPr>
              <a:t>terms</a:t>
            </a:r>
            <a:r>
              <a:rPr lang="en-US" dirty="0"/>
              <a:t>, numbered with consecutive integers, and each term starts with a </a:t>
            </a:r>
            <a:r>
              <a:rPr lang="en-US" dirty="0">
                <a:solidFill>
                  <a:srgbClr val="0000FF"/>
                </a:solidFill>
              </a:rPr>
              <a:t>leader election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3B55A74-98A1-CC63-A0DB-B8BD77335DF7}"/>
              </a:ext>
            </a:extLst>
          </p:cNvPr>
          <p:cNvGrpSpPr/>
          <p:nvPr/>
        </p:nvGrpSpPr>
        <p:grpSpPr>
          <a:xfrm>
            <a:off x="1751012" y="5029200"/>
            <a:ext cx="8382000" cy="1648548"/>
            <a:chOff x="2096214" y="4498475"/>
            <a:chExt cx="8072963" cy="201240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9479AC8-90ED-3006-17F7-FBCB7E20C582}"/>
                </a:ext>
              </a:extLst>
            </p:cNvPr>
            <p:cNvGrpSpPr/>
            <p:nvPr/>
          </p:nvGrpSpPr>
          <p:grpSpPr>
            <a:xfrm>
              <a:off x="2096214" y="4498475"/>
              <a:ext cx="8072963" cy="2012403"/>
              <a:chOff x="2096214" y="4498475"/>
              <a:chExt cx="8072963" cy="2012403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6ADAF91E-A953-33B9-2793-1301CBA31311}"/>
                  </a:ext>
                </a:extLst>
              </p:cNvPr>
              <p:cNvGrpSpPr/>
              <p:nvPr/>
            </p:nvGrpSpPr>
            <p:grpSpPr>
              <a:xfrm>
                <a:off x="2096214" y="4498475"/>
                <a:ext cx="8072963" cy="1581311"/>
                <a:chOff x="2096214" y="4498475"/>
                <a:chExt cx="8072963" cy="158131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71D01101-64DE-6E52-18D4-BA70388446D4}"/>
                    </a:ext>
                  </a:extLst>
                </p:cNvPr>
                <p:cNvGrpSpPr/>
                <p:nvPr/>
              </p:nvGrpSpPr>
              <p:grpSpPr>
                <a:xfrm>
                  <a:off x="2309134" y="4941442"/>
                  <a:ext cx="763929" cy="659757"/>
                  <a:chOff x="1435260" y="4958813"/>
                  <a:chExt cx="763929" cy="659757"/>
                </a:xfrm>
              </p:grpSpPr>
              <p:sp>
                <p:nvSpPr>
                  <p:cNvPr id="4" name="圆角矩形 3">
                    <a:extLst>
                      <a:ext uri="{FF2B5EF4-FFF2-40B4-BE49-F238E27FC236}">
                        <a16:creationId xmlns:a16="http://schemas.microsoft.com/office/drawing/2014/main" id="{119C4691-DAC3-CAB8-10D3-C2915C66BA52}"/>
                      </a:ext>
                    </a:extLst>
                  </p:cNvPr>
                  <p:cNvSpPr/>
                  <p:nvPr/>
                </p:nvSpPr>
                <p:spPr>
                  <a:xfrm>
                    <a:off x="1435260" y="4958813"/>
                    <a:ext cx="763929" cy="659757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8D3C707E-562F-37FE-B9D1-ECC3FAA4361A}"/>
                      </a:ext>
                    </a:extLst>
                  </p:cNvPr>
                  <p:cNvSpPr/>
                  <p:nvPr/>
                </p:nvSpPr>
                <p:spPr>
                  <a:xfrm>
                    <a:off x="1524963" y="5115070"/>
                    <a:ext cx="584522" cy="3472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</a:t>
                    </a:r>
                  </a:p>
                </p:txBody>
              </p: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211FC57D-A333-5DF4-F9A0-939FDE5F46E5}"/>
                    </a:ext>
                  </a:extLst>
                </p:cNvPr>
                <p:cNvGrpSpPr/>
                <p:nvPr/>
              </p:nvGrpSpPr>
              <p:grpSpPr>
                <a:xfrm>
                  <a:off x="3988440" y="4941440"/>
                  <a:ext cx="763929" cy="659757"/>
                  <a:chOff x="1435260" y="4958813"/>
                  <a:chExt cx="763929" cy="659757"/>
                </a:xfrm>
              </p:grpSpPr>
              <p:sp>
                <p:nvSpPr>
                  <p:cNvPr id="9" name="圆角矩形 8">
                    <a:extLst>
                      <a:ext uri="{FF2B5EF4-FFF2-40B4-BE49-F238E27FC236}">
                        <a16:creationId xmlns:a16="http://schemas.microsoft.com/office/drawing/2014/main" id="{976B59F7-BE8E-BB61-8236-32735B63E8F5}"/>
                      </a:ext>
                    </a:extLst>
                  </p:cNvPr>
                  <p:cNvSpPr/>
                  <p:nvPr/>
                </p:nvSpPr>
                <p:spPr>
                  <a:xfrm>
                    <a:off x="1435260" y="4958813"/>
                    <a:ext cx="763929" cy="659757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557CD8E1-076D-EBD5-077D-BFAD10B50BD9}"/>
                      </a:ext>
                    </a:extLst>
                  </p:cNvPr>
                  <p:cNvSpPr/>
                  <p:nvPr/>
                </p:nvSpPr>
                <p:spPr>
                  <a:xfrm>
                    <a:off x="1524963" y="5115070"/>
                    <a:ext cx="584522" cy="3472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</a:t>
                    </a: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1A14C747-7E3C-1BA4-1962-A2FE6FB79EE6}"/>
                    </a:ext>
                  </a:extLst>
                </p:cNvPr>
                <p:cNvGrpSpPr/>
                <p:nvPr/>
              </p:nvGrpSpPr>
              <p:grpSpPr>
                <a:xfrm>
                  <a:off x="5714042" y="4941438"/>
                  <a:ext cx="763929" cy="659757"/>
                  <a:chOff x="1435260" y="4958813"/>
                  <a:chExt cx="763929" cy="659757"/>
                </a:xfrm>
              </p:grpSpPr>
              <p:sp>
                <p:nvSpPr>
                  <p:cNvPr id="12" name="圆角矩形 11">
                    <a:extLst>
                      <a:ext uri="{FF2B5EF4-FFF2-40B4-BE49-F238E27FC236}">
                        <a16:creationId xmlns:a16="http://schemas.microsoft.com/office/drawing/2014/main" id="{FF51A1A9-7C3E-0023-5E31-24B362C45A23}"/>
                      </a:ext>
                    </a:extLst>
                  </p:cNvPr>
                  <p:cNvSpPr/>
                  <p:nvPr/>
                </p:nvSpPr>
                <p:spPr>
                  <a:xfrm>
                    <a:off x="1435260" y="4958813"/>
                    <a:ext cx="763929" cy="659757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57C7D6E8-8AF7-6506-EDCB-8332D8FA0ACF}"/>
                      </a:ext>
                    </a:extLst>
                  </p:cNvPr>
                  <p:cNvSpPr/>
                  <p:nvPr/>
                </p:nvSpPr>
                <p:spPr>
                  <a:xfrm>
                    <a:off x="1524963" y="5115070"/>
                    <a:ext cx="584522" cy="3472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</a:t>
                    </a:r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09BFCC17-B1C3-BDA8-2A0F-3980371F9496}"/>
                    </a:ext>
                  </a:extLst>
                </p:cNvPr>
                <p:cNvGrpSpPr/>
                <p:nvPr/>
              </p:nvGrpSpPr>
              <p:grpSpPr>
                <a:xfrm>
                  <a:off x="7439633" y="4941436"/>
                  <a:ext cx="763929" cy="659757"/>
                  <a:chOff x="1435260" y="4958813"/>
                  <a:chExt cx="763929" cy="659757"/>
                </a:xfrm>
              </p:grpSpPr>
              <p:sp>
                <p:nvSpPr>
                  <p:cNvPr id="15" name="圆角矩形 14">
                    <a:extLst>
                      <a:ext uri="{FF2B5EF4-FFF2-40B4-BE49-F238E27FC236}">
                        <a16:creationId xmlns:a16="http://schemas.microsoft.com/office/drawing/2014/main" id="{81199754-BB8F-80AA-CB9A-552D3F6CE68F}"/>
                      </a:ext>
                    </a:extLst>
                  </p:cNvPr>
                  <p:cNvSpPr/>
                  <p:nvPr/>
                </p:nvSpPr>
                <p:spPr>
                  <a:xfrm>
                    <a:off x="1435260" y="4958813"/>
                    <a:ext cx="763929" cy="659757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0C4A433-FB7E-AD86-9184-DB578530E226}"/>
                      </a:ext>
                    </a:extLst>
                  </p:cNvPr>
                  <p:cNvSpPr/>
                  <p:nvPr/>
                </p:nvSpPr>
                <p:spPr>
                  <a:xfrm>
                    <a:off x="1524963" y="5115070"/>
                    <a:ext cx="584522" cy="3472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</a:t>
                    </a:r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2DF917CA-8B62-4240-9925-664CAF1E5DD9}"/>
                    </a:ext>
                  </a:extLst>
                </p:cNvPr>
                <p:cNvGrpSpPr/>
                <p:nvPr/>
              </p:nvGrpSpPr>
              <p:grpSpPr>
                <a:xfrm>
                  <a:off x="9020043" y="4941434"/>
                  <a:ext cx="763929" cy="659757"/>
                  <a:chOff x="1435260" y="4958813"/>
                  <a:chExt cx="763929" cy="659757"/>
                </a:xfrm>
              </p:grpSpPr>
              <p:sp>
                <p:nvSpPr>
                  <p:cNvPr id="18" name="圆角矩形 17">
                    <a:extLst>
                      <a:ext uri="{FF2B5EF4-FFF2-40B4-BE49-F238E27FC236}">
                        <a16:creationId xmlns:a16="http://schemas.microsoft.com/office/drawing/2014/main" id="{729EDACE-9A20-4264-1468-948A343C183F}"/>
                      </a:ext>
                    </a:extLst>
                  </p:cNvPr>
                  <p:cNvSpPr/>
                  <p:nvPr/>
                </p:nvSpPr>
                <p:spPr>
                  <a:xfrm>
                    <a:off x="1435260" y="4958813"/>
                    <a:ext cx="763929" cy="659757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38DD951B-F3CC-BCA1-3485-AAD651E138B1}"/>
                      </a:ext>
                    </a:extLst>
                  </p:cNvPr>
                  <p:cNvSpPr/>
                  <p:nvPr/>
                </p:nvSpPr>
                <p:spPr>
                  <a:xfrm>
                    <a:off x="1524963" y="5115070"/>
                    <a:ext cx="584522" cy="34724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</a:t>
                    </a:r>
                  </a:p>
                </p:txBody>
              </p:sp>
            </p:grp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A441975-BA38-AD33-50A6-5C73671A26EE}"/>
                    </a:ext>
                  </a:extLst>
                </p:cNvPr>
                <p:cNvSpPr txBox="1"/>
                <p:nvPr/>
              </p:nvSpPr>
              <p:spPr>
                <a:xfrm>
                  <a:off x="2299874" y="4510058"/>
                  <a:ext cx="964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Leader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2CCC0B-CAFC-8C18-B2D4-4C7DF2BEE355}"/>
                    </a:ext>
                  </a:extLst>
                </p:cNvPr>
                <p:cNvSpPr txBox="1"/>
                <p:nvPr/>
              </p:nvSpPr>
              <p:spPr>
                <a:xfrm>
                  <a:off x="3837456" y="4510058"/>
                  <a:ext cx="1220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Follower</a:t>
                  </a: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0ED4EEB-D955-711E-F344-96684ED54290}"/>
                    </a:ext>
                  </a:extLst>
                </p:cNvPr>
                <p:cNvSpPr txBox="1"/>
                <p:nvPr/>
              </p:nvSpPr>
              <p:spPr>
                <a:xfrm>
                  <a:off x="5552928" y="4510058"/>
                  <a:ext cx="132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Follower</a:t>
                  </a: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AE2FD7E-8A1A-F915-687F-04D706F2E3EA}"/>
                    </a:ext>
                  </a:extLst>
                </p:cNvPr>
                <p:cNvSpPr txBox="1"/>
                <p:nvPr/>
              </p:nvSpPr>
              <p:spPr>
                <a:xfrm>
                  <a:off x="7270157" y="4510058"/>
                  <a:ext cx="132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Follower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E155338-6F87-30F0-174C-2C183BC20EB8}"/>
                    </a:ext>
                  </a:extLst>
                </p:cNvPr>
                <p:cNvSpPr txBox="1"/>
                <p:nvPr/>
              </p:nvSpPr>
              <p:spPr>
                <a:xfrm>
                  <a:off x="8840739" y="4498475"/>
                  <a:ext cx="132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Follower</a:t>
                  </a: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60DFFAF-EE11-98A7-D81C-A30DA150E5F5}"/>
                    </a:ext>
                  </a:extLst>
                </p:cNvPr>
                <p:cNvSpPr/>
                <p:nvPr/>
              </p:nvSpPr>
              <p:spPr>
                <a:xfrm>
                  <a:off x="2096214" y="4498475"/>
                  <a:ext cx="7999572" cy="1581311"/>
                </a:xfrm>
                <a:prstGeom prst="rect">
                  <a:avLst/>
                </a:prstGeom>
                <a:noFill/>
                <a:ln w="25400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     </a:t>
                  </a:r>
                  <a:endParaRPr kumimoji="1" lang="zh-CN" altLang="en-US" dirty="0"/>
                </a:p>
              </p:txBody>
            </p:sp>
          </p:grp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288D9DE-BA25-B24B-9A66-668601E51A18}"/>
                  </a:ext>
                </a:extLst>
              </p:cNvPr>
              <p:cNvSpPr txBox="1"/>
              <p:nvPr/>
            </p:nvSpPr>
            <p:spPr>
              <a:xfrm>
                <a:off x="3790317" y="6110768"/>
                <a:ext cx="46113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999" dirty="0">
                    <a:latin typeface="Arial" panose="020B0604020202020204" pitchFamily="34" charset="0"/>
                    <a:cs typeface="Arial" panose="020B0604020202020204" pitchFamily="34" charset="0"/>
                  </a:rPr>
                  <a:t>A Raft group of five servers (</a:t>
                </a:r>
                <a:r>
                  <a:rPr kumimoji="1" lang="en-US" altLang="zh-CN" sz="1999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N=5, F=2</a:t>
                </a:r>
                <a:r>
                  <a:rPr kumimoji="1" lang="en-US" altLang="zh-CN" sz="1999" dirty="0">
                    <a:latin typeface="Arial" panose="020B0604020202020204" pitchFamily="34" charset="0"/>
                    <a:cs typeface="Arial" panose="020B0604020202020204" pitchFamily="34" charset="0"/>
                  </a:rPr>
                  <a:t>)  </a:t>
                </a:r>
                <a:endParaRPr kumimoji="1" lang="zh-CN" altLang="en-US" sz="19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BF6C906-8743-92A4-EEBC-4B89EAE98C08}"/>
                </a:ext>
              </a:extLst>
            </p:cNvPr>
            <p:cNvSpPr txBox="1"/>
            <p:nvPr/>
          </p:nvSpPr>
          <p:spPr>
            <a:xfrm>
              <a:off x="2467720" y="5581480"/>
              <a:ext cx="44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4990BE4-F17F-85E3-4BF3-D09D318453E4}"/>
                </a:ext>
              </a:extLst>
            </p:cNvPr>
            <p:cNvSpPr txBox="1"/>
            <p:nvPr/>
          </p:nvSpPr>
          <p:spPr>
            <a:xfrm>
              <a:off x="4149038" y="5603568"/>
              <a:ext cx="44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5A19BAE-5EC9-F92A-6FDB-3C4038ADEBE3}"/>
                </a:ext>
              </a:extLst>
            </p:cNvPr>
            <p:cNvSpPr txBox="1"/>
            <p:nvPr/>
          </p:nvSpPr>
          <p:spPr>
            <a:xfrm>
              <a:off x="5934011" y="5581480"/>
              <a:ext cx="44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1B46081-1F41-84FD-2CF0-141461EFD3FB}"/>
                </a:ext>
              </a:extLst>
            </p:cNvPr>
            <p:cNvSpPr txBox="1"/>
            <p:nvPr/>
          </p:nvSpPr>
          <p:spPr>
            <a:xfrm>
              <a:off x="7662748" y="5581480"/>
              <a:ext cx="44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BC24844-5131-2FFF-72AE-5EC3A8C0F6FF}"/>
                </a:ext>
              </a:extLst>
            </p:cNvPr>
            <p:cNvSpPr txBox="1"/>
            <p:nvPr/>
          </p:nvSpPr>
          <p:spPr>
            <a:xfrm>
              <a:off x="9264258" y="5571455"/>
              <a:ext cx="44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ABE0C6D-4C8E-4C74-85C6-B7F1DAEDF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901D-A91F-00E9-BC80-15623A78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CE680-E0E3-1C33-3E1F-03415876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Overhead of FlexRaft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Nearly no overhead in RPC time</a:t>
            </a:r>
          </a:p>
          <a:p>
            <a:pPr lvl="1"/>
            <a:r>
              <a:rPr kumimoji="1" lang="en-US" altLang="zh-CN" dirty="0"/>
              <a:t>Little overhead when varying coding scheme during writes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DEEF59-7602-2FC8-5CAF-672E17E1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20" y="2189016"/>
            <a:ext cx="4624693" cy="2550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879505-F975-68D2-1D43-A75C4BEF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93" y="2052707"/>
            <a:ext cx="3627071" cy="2596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DBB9FA-77DA-87B1-BFA1-2730917C94DE}"/>
              </a:ext>
            </a:extLst>
          </p:cNvPr>
          <p:cNvSpPr txBox="1"/>
          <p:nvPr/>
        </p:nvSpPr>
        <p:spPr>
          <a:xfrm>
            <a:off x="1674549" y="4657740"/>
            <a:ext cx="4050111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RPC time of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AppendEntries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requests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593B0-0F10-39BD-490B-AB893353E1CA}"/>
              </a:ext>
            </a:extLst>
          </p:cNvPr>
          <p:cNvSpPr txBox="1"/>
          <p:nvPr/>
        </p:nvSpPr>
        <p:spPr>
          <a:xfrm>
            <a:off x="6700581" y="4648732"/>
            <a:ext cx="4739449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Overhead of varying the coding scheme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3E9DC-DC40-4607-B337-7ABB287CA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6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24" y="1533080"/>
            <a:ext cx="11052249" cy="4822508"/>
          </a:xfrm>
        </p:spPr>
        <p:txBody>
          <a:bodyPr>
            <a:normAutofit/>
          </a:bodyPr>
          <a:lstStyle/>
          <a:p>
            <a:r>
              <a:rPr lang="en-US" dirty="0"/>
              <a:t>FlexRaft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dynamically adjusts the coding scheme</a:t>
            </a:r>
            <a:r>
              <a:rPr lang="en-US" altLang="zh-CN" dirty="0"/>
              <a:t> used for log replication in Raft</a:t>
            </a:r>
          </a:p>
          <a:p>
            <a:pPr lvl="1"/>
            <a:r>
              <a:rPr lang="en-US" altLang="zh-CN" dirty="0"/>
              <a:t>Minimize both the network and storage costs</a:t>
            </a:r>
          </a:p>
          <a:p>
            <a:pPr lvl="1"/>
            <a:r>
              <a:rPr lang="en-US" altLang="zh-CN" dirty="0"/>
              <a:t>Use the optimal coding scheme based on the latest server status </a:t>
            </a:r>
          </a:p>
          <a:p>
            <a:pPr lvl="1"/>
            <a:r>
              <a:rPr lang="en-US" altLang="zh-CN" dirty="0"/>
              <a:t>When varying the coding scheme during writes</a:t>
            </a:r>
          </a:p>
          <a:p>
            <a:pPr lvl="2"/>
            <a:r>
              <a:rPr lang="en-US" altLang="zh-CN" dirty="0"/>
              <a:t>Restrict the overwriting of the coded chunks </a:t>
            </a:r>
          </a:p>
          <a:p>
            <a:pPr lvl="2"/>
            <a:r>
              <a:rPr lang="en-US" altLang="zh-CN" dirty="0"/>
              <a:t>Update </a:t>
            </a:r>
            <a:r>
              <a:rPr lang="en-US" altLang="zh-CN" dirty="0" err="1"/>
              <a:t>AppendEntries</a:t>
            </a:r>
            <a:r>
              <a:rPr lang="en-US" altLang="zh-CN" dirty="0"/>
              <a:t> RPCs to track the store chunks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Source code</a:t>
            </a:r>
          </a:p>
          <a:p>
            <a:pPr lvl="1"/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519F8"/>
                </a:solidFill>
              </a:rPr>
              <a:t>https://</a:t>
            </a:r>
            <a:r>
              <a:rPr lang="en-US" altLang="zh-CN" b="1" dirty="0" err="1">
                <a:solidFill>
                  <a:srgbClr val="0519F8"/>
                </a:solidFill>
              </a:rPr>
              <a:t>github.com</a:t>
            </a:r>
            <a:r>
              <a:rPr lang="en-US" altLang="zh-CN" b="1" dirty="0">
                <a:solidFill>
                  <a:srgbClr val="0519F8"/>
                </a:solidFill>
              </a:rPr>
              <a:t>/ACS-Storage-Group/FlexRaft-Code</a:t>
            </a:r>
            <a:r>
              <a:rPr lang="en-US" altLang="zh-CN" b="1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E133-6B4E-4C3B-8CF5-87163351B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24" y="1246379"/>
            <a:ext cx="10762861" cy="3478021"/>
          </a:xfrm>
        </p:spPr>
        <p:txBody>
          <a:bodyPr>
            <a:normAutofit/>
          </a:bodyPr>
          <a:lstStyle/>
          <a:p>
            <a:r>
              <a:rPr lang="en-US" dirty="0"/>
              <a:t>Log replication incurs </a:t>
            </a:r>
            <a:r>
              <a:rPr lang="en-US" dirty="0">
                <a:solidFill>
                  <a:srgbClr val="FF0000"/>
                </a:solidFill>
              </a:rPr>
              <a:t>high network and storage costs</a:t>
            </a:r>
          </a:p>
          <a:p>
            <a:pPr lvl="1"/>
            <a:r>
              <a:rPr lang="en-US" dirty="0"/>
              <a:t>Each server stores a full copy of log entries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times</a:t>
            </a:r>
            <a:r>
              <a:rPr lang="en-US" dirty="0"/>
              <a:t> network traffic and storage space in a group of </a:t>
            </a:r>
            <a:r>
              <a:rPr lang="en-US" i="1" dirty="0"/>
              <a:t>N</a:t>
            </a:r>
            <a:r>
              <a:rPr lang="en-US" dirty="0"/>
              <a:t> servers</a:t>
            </a:r>
          </a:p>
          <a:p>
            <a:r>
              <a:rPr lang="en-US" dirty="0"/>
              <a:t>Erasure coding provides </a:t>
            </a:r>
            <a:r>
              <a:rPr lang="en-US" dirty="0">
                <a:solidFill>
                  <a:srgbClr val="0519F8"/>
                </a:solidFill>
              </a:rPr>
              <a:t>low-redundancy</a:t>
            </a:r>
            <a:r>
              <a:rPr lang="en-US" dirty="0"/>
              <a:t> fault tolerance </a:t>
            </a:r>
          </a:p>
          <a:p>
            <a:pPr lvl="1"/>
            <a:r>
              <a:rPr lang="en-US" altLang="zh-CN" dirty="0"/>
              <a:t>An RS(</a:t>
            </a:r>
            <a:r>
              <a:rPr lang="en-US" altLang="zh-CN" i="1" dirty="0"/>
              <a:t>k, m</a:t>
            </a:r>
            <a:r>
              <a:rPr lang="en-US" altLang="zh-CN" dirty="0"/>
              <a:t>) code encodes </a:t>
            </a:r>
            <a:r>
              <a:rPr lang="en-US" i="1" dirty="0"/>
              <a:t>k</a:t>
            </a:r>
            <a:r>
              <a:rPr lang="en-US" dirty="0"/>
              <a:t> data chunks to generate </a:t>
            </a:r>
            <a:r>
              <a:rPr lang="en-US" i="1" dirty="0"/>
              <a:t>m</a:t>
            </a:r>
            <a:r>
              <a:rPr lang="en-US" dirty="0"/>
              <a:t> parity chunks</a:t>
            </a:r>
          </a:p>
          <a:p>
            <a:pPr lvl="1"/>
            <a:r>
              <a:rPr lang="en-US" dirty="0"/>
              <a:t>Each server stores a coded chunk instead of the full copy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k+m</a:t>
            </a:r>
            <a:r>
              <a:rPr lang="en-US" dirty="0">
                <a:solidFill>
                  <a:srgbClr val="FF0000"/>
                </a:solidFill>
              </a:rPr>
              <a:t>)/k times </a:t>
            </a:r>
            <a:r>
              <a:rPr lang="en-US" dirty="0"/>
              <a:t>network and storage costs for a data object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827E9E-9BB8-9640-C922-DBD2C1BBB8AC}"/>
              </a:ext>
            </a:extLst>
          </p:cNvPr>
          <p:cNvGrpSpPr/>
          <p:nvPr/>
        </p:nvGrpSpPr>
        <p:grpSpPr>
          <a:xfrm>
            <a:off x="2225585" y="4902230"/>
            <a:ext cx="7355789" cy="1453358"/>
            <a:chOff x="2226165" y="4902613"/>
            <a:chExt cx="7357705" cy="145373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4128C06-505B-57C6-DA09-5B5FD36F3843}"/>
                </a:ext>
              </a:extLst>
            </p:cNvPr>
            <p:cNvGrpSpPr/>
            <p:nvPr/>
          </p:nvGrpSpPr>
          <p:grpSpPr>
            <a:xfrm>
              <a:off x="2226165" y="4974770"/>
              <a:ext cx="7357705" cy="1381580"/>
              <a:chOff x="2226165" y="4974770"/>
              <a:chExt cx="7357705" cy="138158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B222F8C-FB1F-074D-B8F3-2CD41419B313}"/>
                  </a:ext>
                </a:extLst>
              </p:cNvPr>
              <p:cNvGrpSpPr/>
              <p:nvPr/>
            </p:nvGrpSpPr>
            <p:grpSpPr>
              <a:xfrm>
                <a:off x="2226165" y="4974770"/>
                <a:ext cx="4906448" cy="1381580"/>
                <a:chOff x="2226165" y="4974770"/>
                <a:chExt cx="4906448" cy="1381580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6756DCF5-97DF-F4FD-57AF-5E037319D243}"/>
                    </a:ext>
                  </a:extLst>
                </p:cNvPr>
                <p:cNvGrpSpPr/>
                <p:nvPr/>
              </p:nvGrpSpPr>
              <p:grpSpPr>
                <a:xfrm>
                  <a:off x="5898376" y="5133231"/>
                  <a:ext cx="637462" cy="600484"/>
                  <a:chOff x="5592555" y="5176269"/>
                  <a:chExt cx="637462" cy="600484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0F405C15-E695-1CAA-6867-BB3186D790C3}"/>
                      </a:ext>
                    </a:extLst>
                  </p:cNvPr>
                  <p:cNvSpPr/>
                  <p:nvPr/>
                </p:nvSpPr>
                <p:spPr>
                  <a:xfrm>
                    <a:off x="5592555" y="5530102"/>
                    <a:ext cx="637462" cy="24665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53A8E7D1-935A-635A-378F-3072AA284F99}"/>
                      </a:ext>
                    </a:extLst>
                  </p:cNvPr>
                  <p:cNvSpPr/>
                  <p:nvPr/>
                </p:nvSpPr>
                <p:spPr>
                  <a:xfrm>
                    <a:off x="5592555" y="5176269"/>
                    <a:ext cx="637462" cy="24665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kumimoji="1" lang="zh-CN" altLang="en-US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CED391-E6EA-644C-7BA9-E82263807E5C}"/>
                    </a:ext>
                  </a:extLst>
                </p:cNvPr>
                <p:cNvGrpSpPr/>
                <p:nvPr/>
              </p:nvGrpSpPr>
              <p:grpSpPr>
                <a:xfrm>
                  <a:off x="3687347" y="4974770"/>
                  <a:ext cx="637462" cy="986604"/>
                  <a:chOff x="1433385" y="4979773"/>
                  <a:chExt cx="637462" cy="986604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A8D743D2-F379-57D6-548A-9C30DB6611A1}"/>
                      </a:ext>
                    </a:extLst>
                  </p:cNvPr>
                  <p:cNvSpPr/>
                  <p:nvPr/>
                </p:nvSpPr>
                <p:spPr>
                  <a:xfrm>
                    <a:off x="1433385" y="4979773"/>
                    <a:ext cx="637462" cy="24665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D059B3E8-5EA2-4076-0BD4-443FB765D1B8}"/>
                      </a:ext>
                    </a:extLst>
                  </p:cNvPr>
                  <p:cNvSpPr/>
                  <p:nvPr/>
                </p:nvSpPr>
                <p:spPr>
                  <a:xfrm>
                    <a:off x="1433385" y="5226424"/>
                    <a:ext cx="637462" cy="24665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FEA32B5-1F53-4815-5BBB-D65316719256}"/>
                      </a:ext>
                    </a:extLst>
                  </p:cNvPr>
                  <p:cNvSpPr/>
                  <p:nvPr/>
                </p:nvSpPr>
                <p:spPr>
                  <a:xfrm>
                    <a:off x="1433385" y="5473075"/>
                    <a:ext cx="637462" cy="24665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FC835AA0-3640-92A0-CC35-A6B334531BD0}"/>
                      </a:ext>
                    </a:extLst>
                  </p:cNvPr>
                  <p:cNvSpPr/>
                  <p:nvPr/>
                </p:nvSpPr>
                <p:spPr>
                  <a:xfrm>
                    <a:off x="1433385" y="5719726"/>
                    <a:ext cx="637462" cy="246651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9050"/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2418022-11C2-44F4-742B-378EC03155CF}"/>
                    </a:ext>
                  </a:extLst>
                </p:cNvPr>
                <p:cNvSpPr/>
                <p:nvPr/>
              </p:nvSpPr>
              <p:spPr>
                <a:xfrm>
                  <a:off x="2226165" y="4986861"/>
                  <a:ext cx="637462" cy="97451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object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右箭头 17">
                  <a:extLst>
                    <a:ext uri="{FF2B5EF4-FFF2-40B4-BE49-F238E27FC236}">
                      <a16:creationId xmlns:a16="http://schemas.microsoft.com/office/drawing/2014/main" id="{19945AAD-4308-76DC-4BE8-D9578DD29A1B}"/>
                    </a:ext>
                  </a:extLst>
                </p:cNvPr>
                <p:cNvSpPr/>
                <p:nvPr/>
              </p:nvSpPr>
              <p:spPr>
                <a:xfrm>
                  <a:off x="4754743" y="5399118"/>
                  <a:ext cx="698306" cy="211271"/>
                </a:xfrm>
                <a:prstGeom prst="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538985C-8945-2790-E9AC-155DEAD910EE}"/>
                    </a:ext>
                  </a:extLst>
                </p:cNvPr>
                <p:cNvSpPr txBox="1"/>
                <p:nvPr/>
              </p:nvSpPr>
              <p:spPr>
                <a:xfrm>
                  <a:off x="4613213" y="5542879"/>
                  <a:ext cx="9954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encode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A155B1E-4E91-E705-00E1-88985B1625C8}"/>
                    </a:ext>
                  </a:extLst>
                </p:cNvPr>
                <p:cNvSpPr txBox="1"/>
                <p:nvPr/>
              </p:nvSpPr>
              <p:spPr>
                <a:xfrm>
                  <a:off x="4613881" y="5087279"/>
                  <a:ext cx="9954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RS(4,2)</a:t>
                  </a:r>
                  <a:endParaRPr kumimoji="1"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F45B0E2-C643-3397-5C7E-2D39ECA1A3A4}"/>
                    </a:ext>
                  </a:extLst>
                </p:cNvPr>
                <p:cNvSpPr txBox="1"/>
                <p:nvPr/>
              </p:nvSpPr>
              <p:spPr>
                <a:xfrm>
                  <a:off x="3137358" y="5987018"/>
                  <a:ext cx="1737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Data chunks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5C257F4-8A1F-1D74-7933-63BD0787B897}"/>
                    </a:ext>
                  </a:extLst>
                </p:cNvPr>
                <p:cNvSpPr txBox="1"/>
                <p:nvPr/>
              </p:nvSpPr>
              <p:spPr>
                <a:xfrm>
                  <a:off x="5395173" y="5987018"/>
                  <a:ext cx="1737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Parity chunks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8EF3AC4-8E80-EBCA-5F8E-705B7333180B}"/>
                  </a:ext>
                </a:extLst>
              </p:cNvPr>
              <p:cNvSpPr txBox="1"/>
              <p:nvPr/>
            </p:nvSpPr>
            <p:spPr>
              <a:xfrm>
                <a:off x="7422012" y="5089146"/>
                <a:ext cx="2161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Network cost: 6/4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Storage cost: 6/4</a:t>
                </a:r>
                <a:endParaRPr kumimoji="1"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8182DD-7E5C-BE30-B209-463071EF61E0}"/>
                </a:ext>
              </a:extLst>
            </p:cNvPr>
            <p:cNvSpPr txBox="1"/>
            <p:nvPr/>
          </p:nvSpPr>
          <p:spPr>
            <a:xfrm>
              <a:off x="3687346" y="4902613"/>
              <a:ext cx="63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1"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A11D3F4-6E1E-2F71-B59E-D532B6CCFB89}"/>
                </a:ext>
              </a:extLst>
            </p:cNvPr>
            <p:cNvSpPr txBox="1"/>
            <p:nvPr/>
          </p:nvSpPr>
          <p:spPr>
            <a:xfrm>
              <a:off x="3685769" y="5147903"/>
              <a:ext cx="63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48B2D2-F80D-A648-A9BB-6A30527DBEA3}"/>
                </a:ext>
              </a:extLst>
            </p:cNvPr>
            <p:cNvSpPr txBox="1"/>
            <p:nvPr/>
          </p:nvSpPr>
          <p:spPr>
            <a:xfrm>
              <a:off x="3671954" y="5390499"/>
              <a:ext cx="63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0C3AB7-7C79-2D35-7A6C-D95EA989E1E8}"/>
                </a:ext>
              </a:extLst>
            </p:cNvPr>
            <p:cNvSpPr txBox="1"/>
            <p:nvPr/>
          </p:nvSpPr>
          <p:spPr>
            <a:xfrm>
              <a:off x="3678862" y="5636889"/>
              <a:ext cx="63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D943167-ED1C-E815-A8DD-822F31B4620C}"/>
                </a:ext>
              </a:extLst>
            </p:cNvPr>
            <p:cNvSpPr txBox="1"/>
            <p:nvPr/>
          </p:nvSpPr>
          <p:spPr>
            <a:xfrm>
              <a:off x="5889437" y="5040991"/>
              <a:ext cx="63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kumimoji="1"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2DDA1-3E1B-BD26-247A-1F6E4A3D7FA7}"/>
                </a:ext>
              </a:extLst>
            </p:cNvPr>
            <p:cNvSpPr txBox="1"/>
            <p:nvPr/>
          </p:nvSpPr>
          <p:spPr>
            <a:xfrm>
              <a:off x="5902514" y="5389295"/>
              <a:ext cx="63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DB380-BC1A-4E67-8FEB-038E4F614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68711-6123-A7E6-A3D9-1899FBDC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Erasure-Coded Consensus Protocols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94FD3-4AAD-16C4-DD4C-6041D267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71600"/>
            <a:ext cx="11173090" cy="3742497"/>
          </a:xfrm>
        </p:spPr>
        <p:txBody>
          <a:bodyPr/>
          <a:lstStyle/>
          <a:p>
            <a:r>
              <a:rPr kumimoji="1" lang="en-US" altLang="zh-CN" b="1" dirty="0"/>
              <a:t>RS-</a:t>
            </a:r>
            <a:r>
              <a:rPr kumimoji="1" lang="en-US" altLang="zh-CN" b="1" dirty="0" err="1"/>
              <a:t>Paxos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519F8"/>
                </a:solidFill>
              </a:rPr>
              <a:t>first combines RS codes</a:t>
            </a:r>
            <a:r>
              <a:rPr kumimoji="1" lang="en-US" altLang="zh-CN" dirty="0"/>
              <a:t> with 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Reduce network and storage costs, but </a:t>
            </a:r>
            <a:r>
              <a:rPr kumimoji="1" lang="en-US" altLang="zh-CN" dirty="0">
                <a:solidFill>
                  <a:srgbClr val="FF0000"/>
                </a:solidFill>
              </a:rPr>
              <a:t>degrade </a:t>
            </a:r>
            <a:r>
              <a:rPr kumimoji="1" lang="en-US" altLang="zh-CN" i="1" dirty="0">
                <a:solidFill>
                  <a:srgbClr val="FF0000"/>
                </a:solidFill>
              </a:rPr>
              <a:t>liveness level</a:t>
            </a:r>
            <a:r>
              <a:rPr kumimoji="1" lang="en-US" altLang="zh-CN" dirty="0"/>
              <a:t> (i.e., the number of tolerable failed servers that the system remains functional)</a:t>
            </a:r>
          </a:p>
          <a:p>
            <a:r>
              <a:rPr kumimoji="1" lang="en-US" altLang="zh-CN" b="1" dirty="0" err="1"/>
              <a:t>CRaft</a:t>
            </a:r>
            <a:r>
              <a:rPr kumimoji="1" lang="en-US" altLang="zh-CN" dirty="0"/>
              <a:t> maintains the </a:t>
            </a:r>
            <a:r>
              <a:rPr kumimoji="1" lang="en-US" altLang="zh-CN" dirty="0">
                <a:solidFill>
                  <a:srgbClr val="0519F8"/>
                </a:solidFill>
              </a:rPr>
              <a:t>same liveness level</a:t>
            </a:r>
            <a:r>
              <a:rPr kumimoji="1" lang="en-US" altLang="zh-CN" dirty="0"/>
              <a:t> as Raft</a:t>
            </a:r>
          </a:p>
          <a:p>
            <a:pPr lvl="1"/>
            <a:r>
              <a:rPr kumimoji="1" lang="en-US" altLang="zh-CN" dirty="0"/>
              <a:t>Use RS(</a:t>
            </a:r>
            <a:r>
              <a:rPr kumimoji="1" lang="en-US" altLang="zh-CN" i="1" dirty="0" err="1"/>
              <a:t>k,m</a:t>
            </a:r>
            <a:r>
              <a:rPr kumimoji="1" lang="en-US" altLang="zh-CN" dirty="0"/>
              <a:t>) for log replication when at least </a:t>
            </a:r>
            <a:r>
              <a:rPr kumimoji="1" lang="en-US" altLang="zh-CN" i="1" dirty="0" err="1"/>
              <a:t>F+k</a:t>
            </a:r>
            <a:r>
              <a:rPr kumimoji="1" lang="en-US" altLang="zh-CN" dirty="0"/>
              <a:t> servers run normally</a:t>
            </a:r>
          </a:p>
          <a:p>
            <a:pPr lvl="1"/>
            <a:r>
              <a:rPr kumimoji="1" lang="en-US" altLang="zh-CN" dirty="0"/>
              <a:t>Otherwise, </a:t>
            </a:r>
            <a:r>
              <a:rPr kumimoji="1" lang="en-US" altLang="zh-CN" dirty="0">
                <a:solidFill>
                  <a:srgbClr val="FF0000"/>
                </a:solidFill>
              </a:rPr>
              <a:t>switch to full-copy replication</a:t>
            </a:r>
            <a:r>
              <a:rPr kumimoji="1" lang="en-US" altLang="zh-CN" dirty="0"/>
              <a:t> to keep the liveness level 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 </a:t>
            </a:r>
          </a:p>
          <a:p>
            <a:r>
              <a:rPr kumimoji="1" lang="en-US" altLang="zh-CN" b="1" dirty="0" err="1"/>
              <a:t>HRaft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519F8"/>
                </a:solidFill>
              </a:rPr>
              <a:t>mitigates performance degradation</a:t>
            </a:r>
            <a:r>
              <a:rPr kumimoji="1" lang="en-US" altLang="zh-CN" dirty="0"/>
              <a:t> in </a:t>
            </a:r>
            <a:r>
              <a:rPr kumimoji="1" lang="en-US" altLang="zh-CN" dirty="0" err="1"/>
              <a:t>CRaft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Replicate some coded chunks to healthy servers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2A8F49-11E1-1878-85C6-9DF9F5EEB795}"/>
              </a:ext>
            </a:extLst>
          </p:cNvPr>
          <p:cNvGrpSpPr/>
          <p:nvPr/>
        </p:nvGrpSpPr>
        <p:grpSpPr>
          <a:xfrm>
            <a:off x="1116662" y="5562600"/>
            <a:ext cx="9396666" cy="1076937"/>
            <a:chOff x="1116953" y="5382782"/>
            <a:chExt cx="9399114" cy="107721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5ABDEC-BA01-8C8A-5928-48D149D19684}"/>
                </a:ext>
              </a:extLst>
            </p:cNvPr>
            <p:cNvSpPr txBox="1"/>
            <p:nvPr/>
          </p:nvSpPr>
          <p:spPr>
            <a:xfrm>
              <a:off x="1954686" y="5382782"/>
              <a:ext cx="85613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199" b="1" i="1" dirty="0">
                  <a:latin typeface="Arial" panose="020B0604020202020204" pitchFamily="34" charset="0"/>
                  <a:cs typeface="Arial" panose="020B0604020202020204" pitchFamily="34" charset="0"/>
                </a:rPr>
                <a:t>However, existing protocols fail to achieve </a:t>
              </a:r>
              <a:r>
                <a:rPr kumimoji="1" lang="en-US" altLang="zh-CN" sz="3199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minimum network and storage costs</a:t>
              </a:r>
              <a:endParaRPr kumimoji="1" lang="zh-CN" altLang="en-US" sz="3199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形 15" descr="徽章问号 轮廓">
              <a:extLst>
                <a:ext uri="{FF2B5EF4-FFF2-40B4-BE49-F238E27FC236}">
                  <a16:creationId xmlns:a16="http://schemas.microsoft.com/office/drawing/2014/main" id="{BB7C19D1-5AEF-4E35-B4E5-B711EBEF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6953" y="5441950"/>
              <a:ext cx="914400" cy="91440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8F3F-356F-426A-98B7-DB781E9F7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E6F6-2C2D-569F-28A3-324B1CE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Motivating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681B-DC4D-6070-86B4-31DAE598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Performance of </a:t>
            </a:r>
            <a:r>
              <a:rPr kumimoji="1" lang="en-US" altLang="zh-CN" dirty="0" err="1"/>
              <a:t>CRaft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HRaft</a:t>
            </a:r>
            <a:r>
              <a:rPr kumimoji="1" lang="en-US" altLang="zh-CN" dirty="0"/>
              <a:t> when </a:t>
            </a:r>
            <a:r>
              <a:rPr kumimoji="1" lang="en-US" altLang="zh-CN" i="1" dirty="0"/>
              <a:t>N=5</a:t>
            </a:r>
          </a:p>
          <a:p>
            <a:pPr lvl="1"/>
            <a:r>
              <a:rPr kumimoji="1" lang="en-US" altLang="zh-CN" dirty="0"/>
              <a:t>No server failure (</a:t>
            </a:r>
            <a:r>
              <a:rPr kumimoji="1" lang="en-US" altLang="zh-CN" i="1" dirty="0"/>
              <a:t>f=0</a:t>
            </a:r>
            <a:r>
              <a:rPr kumimoji="1" lang="en-US" altLang="zh-CN" dirty="0"/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35A528-40D2-63AD-8FF8-16EA6D77CF1F}"/>
              </a:ext>
            </a:extLst>
          </p:cNvPr>
          <p:cNvGrpSpPr/>
          <p:nvPr/>
        </p:nvGrpSpPr>
        <p:grpSpPr>
          <a:xfrm>
            <a:off x="941059" y="2512550"/>
            <a:ext cx="3490421" cy="3952633"/>
            <a:chOff x="7914478" y="1924895"/>
            <a:chExt cx="3491330" cy="395366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C0EA80F-61B6-E3B0-C631-0BE72203C9F9}"/>
                </a:ext>
              </a:extLst>
            </p:cNvPr>
            <p:cNvGrpSpPr/>
            <p:nvPr/>
          </p:nvGrpSpPr>
          <p:grpSpPr>
            <a:xfrm>
              <a:off x="8843355" y="1924895"/>
              <a:ext cx="2562453" cy="3576647"/>
              <a:chOff x="8843355" y="1924895"/>
              <a:chExt cx="2562453" cy="3576647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53FA7A97-035A-FCBA-AA86-8FAAA6C7A473}"/>
                  </a:ext>
                </a:extLst>
              </p:cNvPr>
              <p:cNvGrpSpPr/>
              <p:nvPr/>
            </p:nvGrpSpPr>
            <p:grpSpPr>
              <a:xfrm>
                <a:off x="10045571" y="1924895"/>
                <a:ext cx="1360237" cy="3576647"/>
                <a:chOff x="9982210" y="1434559"/>
                <a:chExt cx="1360237" cy="3576647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73ED78E5-42E2-A5CE-EC5B-7BE6710D2389}"/>
                    </a:ext>
                  </a:extLst>
                </p:cNvPr>
                <p:cNvGrpSpPr/>
                <p:nvPr/>
              </p:nvGrpSpPr>
              <p:grpSpPr>
                <a:xfrm>
                  <a:off x="9982210" y="1434559"/>
                  <a:ext cx="1360237" cy="828961"/>
                  <a:chOff x="3732047" y="4648996"/>
                  <a:chExt cx="1360237" cy="828961"/>
                </a:xfrm>
              </p:grpSpPr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4E5FC91E-1CC8-AA9E-F362-A28C4E10F1F4}"/>
                      </a:ext>
                    </a:extLst>
                  </p:cNvPr>
                  <p:cNvSpPr txBox="1"/>
                  <p:nvPr/>
                </p:nvSpPr>
                <p:spPr>
                  <a:xfrm>
                    <a:off x="3782659" y="4648996"/>
                    <a:ext cx="13096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Followers</a:t>
                    </a:r>
                  </a:p>
                </p:txBody>
              </p:sp>
              <p:sp>
                <p:nvSpPr>
                  <p:cNvPr id="38" name="圆角矩形 37">
                    <a:extLst>
                      <a:ext uri="{FF2B5EF4-FFF2-40B4-BE49-F238E27FC236}">
                        <a16:creationId xmlns:a16="http://schemas.microsoft.com/office/drawing/2014/main" id="{8A1BA5AE-3F1F-7C82-B5EA-D2DF777B4B77}"/>
                      </a:ext>
                    </a:extLst>
                  </p:cNvPr>
                  <p:cNvSpPr/>
                  <p:nvPr/>
                </p:nvSpPr>
                <p:spPr>
                  <a:xfrm>
                    <a:off x="4138318" y="5013062"/>
                    <a:ext cx="543959" cy="464895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238C8BF-9FEF-2E81-20A4-F45277234A3B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047" y="5059694"/>
                    <a:ext cx="442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kumimoji="1" lang="en-US" altLang="zh-CN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054D0911-6037-53D3-2935-9AF19BB77A0E}"/>
                    </a:ext>
                  </a:extLst>
                </p:cNvPr>
                <p:cNvGrpSpPr/>
                <p:nvPr/>
              </p:nvGrpSpPr>
              <p:grpSpPr>
                <a:xfrm>
                  <a:off x="9982210" y="2715139"/>
                  <a:ext cx="967321" cy="464895"/>
                  <a:chOff x="3714956" y="5013062"/>
                  <a:chExt cx="967321" cy="464895"/>
                </a:xfrm>
              </p:grpSpPr>
              <p:sp>
                <p:nvSpPr>
                  <p:cNvPr id="52" name="圆角矩形 51">
                    <a:extLst>
                      <a:ext uri="{FF2B5EF4-FFF2-40B4-BE49-F238E27FC236}">
                        <a16:creationId xmlns:a16="http://schemas.microsoft.com/office/drawing/2014/main" id="{19D9464E-E00E-56B1-A8AB-DE02228A64F9}"/>
                      </a:ext>
                    </a:extLst>
                  </p:cNvPr>
                  <p:cNvSpPr/>
                  <p:nvPr/>
                </p:nvSpPr>
                <p:spPr>
                  <a:xfrm>
                    <a:off x="4138318" y="5013062"/>
                    <a:ext cx="543959" cy="464895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534FC54E-13CB-7EDF-979C-69F89EF7A4AF}"/>
                      </a:ext>
                    </a:extLst>
                  </p:cNvPr>
                  <p:cNvSpPr txBox="1"/>
                  <p:nvPr/>
                </p:nvSpPr>
                <p:spPr>
                  <a:xfrm>
                    <a:off x="3714956" y="5051921"/>
                    <a:ext cx="442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kumimoji="1" lang="en-US" altLang="zh-CN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86F523A6-915F-F1AB-6109-E69D4EE751B0}"/>
                    </a:ext>
                  </a:extLst>
                </p:cNvPr>
                <p:cNvGrpSpPr/>
                <p:nvPr/>
              </p:nvGrpSpPr>
              <p:grpSpPr>
                <a:xfrm>
                  <a:off x="10013454" y="3630725"/>
                  <a:ext cx="964258" cy="464895"/>
                  <a:chOff x="3718019" y="5013062"/>
                  <a:chExt cx="964258" cy="464895"/>
                </a:xfrm>
              </p:grpSpPr>
              <p:sp>
                <p:nvSpPr>
                  <p:cNvPr id="56" name="圆角矩形 55">
                    <a:extLst>
                      <a:ext uri="{FF2B5EF4-FFF2-40B4-BE49-F238E27FC236}">
                        <a16:creationId xmlns:a16="http://schemas.microsoft.com/office/drawing/2014/main" id="{EB69DE29-F188-77AF-40B2-29AEA47E32D1}"/>
                      </a:ext>
                    </a:extLst>
                  </p:cNvPr>
                  <p:cNvSpPr/>
                  <p:nvPr/>
                </p:nvSpPr>
                <p:spPr>
                  <a:xfrm>
                    <a:off x="4138318" y="5013062"/>
                    <a:ext cx="543959" cy="464895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0FF3E066-7F17-C15A-1E25-D17AAF75C6AE}"/>
                      </a:ext>
                    </a:extLst>
                  </p:cNvPr>
                  <p:cNvSpPr txBox="1"/>
                  <p:nvPr/>
                </p:nvSpPr>
                <p:spPr>
                  <a:xfrm>
                    <a:off x="3718019" y="5060843"/>
                    <a:ext cx="442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kumimoji="1" lang="en-US" altLang="zh-CN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5F0ED610-4DDF-0160-1A0C-A6DB24C25552}"/>
                    </a:ext>
                  </a:extLst>
                </p:cNvPr>
                <p:cNvGrpSpPr/>
                <p:nvPr/>
              </p:nvGrpSpPr>
              <p:grpSpPr>
                <a:xfrm>
                  <a:off x="10032822" y="4546311"/>
                  <a:ext cx="967322" cy="464895"/>
                  <a:chOff x="3714955" y="5013062"/>
                  <a:chExt cx="967322" cy="464895"/>
                </a:xfrm>
              </p:grpSpPr>
              <p:sp>
                <p:nvSpPr>
                  <p:cNvPr id="63" name="圆角矩形 62">
                    <a:extLst>
                      <a:ext uri="{FF2B5EF4-FFF2-40B4-BE49-F238E27FC236}">
                        <a16:creationId xmlns:a16="http://schemas.microsoft.com/office/drawing/2014/main" id="{6AEFF2E5-4F44-4A74-A903-B14B0527CF74}"/>
                      </a:ext>
                    </a:extLst>
                  </p:cNvPr>
                  <p:cNvSpPr/>
                  <p:nvPr/>
                </p:nvSpPr>
                <p:spPr>
                  <a:xfrm>
                    <a:off x="4138318" y="5013062"/>
                    <a:ext cx="543959" cy="464895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35DCD9C2-E7C1-7E33-F0B0-3B0558508E68}"/>
                      </a:ext>
                    </a:extLst>
                  </p:cNvPr>
                  <p:cNvSpPr txBox="1"/>
                  <p:nvPr/>
                </p:nvSpPr>
                <p:spPr>
                  <a:xfrm>
                    <a:off x="3714955" y="5050941"/>
                    <a:ext cx="442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kumimoji="1" lang="en-US" altLang="zh-CN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</p:grpSp>
          </p:grp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72D1ACBA-740F-8B5E-9A8B-A19AB93AC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6242" y="2743728"/>
                <a:ext cx="1682672" cy="1202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箭头连接符 68">
                <a:extLst>
                  <a:ext uri="{FF2B5EF4-FFF2-40B4-BE49-F238E27FC236}">
                    <a16:creationId xmlns:a16="http://schemas.microsoft.com/office/drawing/2014/main" id="{619F2CDC-3765-6FFD-B35F-9E27850F60A3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8843355" y="3604830"/>
                <a:ext cx="1644947" cy="3336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6995BEAB-5852-CB49-A4D5-5801B49227FB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8843355" y="3938492"/>
                <a:ext cx="1653759" cy="2970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D609DDF9-B2D5-E50B-A29A-6FDE7ABE3BEA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8843355" y="3938492"/>
                <a:ext cx="1676191" cy="12023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76530B77-E90E-2629-F872-A6C55E3C6A0E}"/>
                </a:ext>
              </a:extLst>
            </p:cNvPr>
            <p:cNvGrpSpPr/>
            <p:nvPr/>
          </p:nvGrpSpPr>
          <p:grpSpPr>
            <a:xfrm>
              <a:off x="7914478" y="2401808"/>
              <a:ext cx="2769583" cy="3476750"/>
              <a:chOff x="7914478" y="2401808"/>
              <a:chExt cx="2769583" cy="3476750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B40EE5-0EEB-33AC-E0B4-1E6F120F9A2F}"/>
                  </a:ext>
                </a:extLst>
              </p:cNvPr>
              <p:cNvSpPr txBox="1"/>
              <p:nvPr/>
            </p:nvSpPr>
            <p:spPr>
              <a:xfrm>
                <a:off x="8976576" y="5509226"/>
                <a:ext cx="1163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N=5, f=0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E6E20750-1FA2-25DD-69DE-DBA0CB174F9D}"/>
                  </a:ext>
                </a:extLst>
              </p:cNvPr>
              <p:cNvGrpSpPr/>
              <p:nvPr/>
            </p:nvGrpSpPr>
            <p:grpSpPr>
              <a:xfrm>
                <a:off x="7914478" y="3327220"/>
                <a:ext cx="1111399" cy="843719"/>
                <a:chOff x="5770459" y="2949459"/>
                <a:chExt cx="1111399" cy="843719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16FA4F9-8051-9F3E-814C-571EBBDD284B}"/>
                    </a:ext>
                  </a:extLst>
                </p:cNvPr>
                <p:cNvSpPr txBox="1"/>
                <p:nvPr/>
              </p:nvSpPr>
              <p:spPr>
                <a:xfrm>
                  <a:off x="5917772" y="2949459"/>
                  <a:ext cx="964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Leader</a:t>
                  </a:r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EA0099F3-C256-7150-F17F-125CA1C060D2}"/>
                    </a:ext>
                  </a:extLst>
                </p:cNvPr>
                <p:cNvGrpSpPr/>
                <p:nvPr/>
              </p:nvGrpSpPr>
              <p:grpSpPr>
                <a:xfrm>
                  <a:off x="5770459" y="3328283"/>
                  <a:ext cx="928877" cy="464895"/>
                  <a:chOff x="5770459" y="3328283"/>
                  <a:chExt cx="928877" cy="464895"/>
                </a:xfrm>
              </p:grpSpPr>
              <p:sp>
                <p:nvSpPr>
                  <p:cNvPr id="34" name="圆角矩形 33">
                    <a:extLst>
                      <a:ext uri="{FF2B5EF4-FFF2-40B4-BE49-F238E27FC236}">
                        <a16:creationId xmlns:a16="http://schemas.microsoft.com/office/drawing/2014/main" id="{006561C6-5D9B-D8BF-F20D-4C09BE3ADAD1}"/>
                      </a:ext>
                    </a:extLst>
                  </p:cNvPr>
                  <p:cNvSpPr/>
                  <p:nvPr/>
                </p:nvSpPr>
                <p:spPr>
                  <a:xfrm>
                    <a:off x="6155377" y="3328283"/>
                    <a:ext cx="543959" cy="464895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1626E320-6EB1-0F3B-8862-C76129C9670D}"/>
                      </a:ext>
                    </a:extLst>
                  </p:cNvPr>
                  <p:cNvSpPr txBox="1"/>
                  <p:nvPr/>
                </p:nvSpPr>
                <p:spPr>
                  <a:xfrm>
                    <a:off x="5770459" y="3365481"/>
                    <a:ext cx="442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kumimoji="1" lang="en-US" altLang="zh-CN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</p:grpSp>
          </p:grp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03BD7CE-170F-8170-0D2A-97D832396985}"/>
                  </a:ext>
                </a:extLst>
              </p:cNvPr>
              <p:cNvSpPr/>
              <p:nvPr/>
            </p:nvSpPr>
            <p:spPr>
              <a:xfrm>
                <a:off x="8370096" y="3813230"/>
                <a:ext cx="406868" cy="23244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32C5C12-5A0B-64BC-69C8-DB8A954F3330}"/>
                  </a:ext>
                </a:extLst>
              </p:cNvPr>
              <p:cNvSpPr/>
              <p:nvPr/>
            </p:nvSpPr>
            <p:spPr>
              <a:xfrm>
                <a:off x="10520387" y="2401808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6CE0BA3-F61C-4D9A-2C26-94966A71B8D8}"/>
                  </a:ext>
                </a:extLst>
              </p:cNvPr>
              <p:cNvSpPr/>
              <p:nvPr/>
            </p:nvSpPr>
            <p:spPr>
              <a:xfrm>
                <a:off x="9499300" y="3144999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D94A718-95E3-12C9-3D6A-8B7328A2E2A7}"/>
                  </a:ext>
                </a:extLst>
              </p:cNvPr>
              <p:cNvSpPr/>
              <p:nvPr/>
            </p:nvSpPr>
            <p:spPr>
              <a:xfrm>
                <a:off x="10524049" y="3345590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59FC708-E598-FC5F-FA23-9616F02F3B04}"/>
                  </a:ext>
                </a:extLst>
              </p:cNvPr>
              <p:cNvSpPr/>
              <p:nvPr/>
            </p:nvSpPr>
            <p:spPr>
              <a:xfrm>
                <a:off x="10542776" y="4265190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416C10A-D523-9958-6D41-9735A72D64DD}"/>
                  </a:ext>
                </a:extLst>
              </p:cNvPr>
              <p:cNvSpPr/>
              <p:nvPr/>
            </p:nvSpPr>
            <p:spPr>
              <a:xfrm>
                <a:off x="10571282" y="5172468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8CAC06B-E609-57AA-EA91-036D24834FB8}"/>
                  </a:ext>
                </a:extLst>
              </p:cNvPr>
              <p:cNvSpPr/>
              <p:nvPr/>
            </p:nvSpPr>
            <p:spPr>
              <a:xfrm>
                <a:off x="9664546" y="3489998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C1C976DE-6E3C-D535-CAD9-86DC5631D69D}"/>
                  </a:ext>
                </a:extLst>
              </p:cNvPr>
              <p:cNvSpPr/>
              <p:nvPr/>
            </p:nvSpPr>
            <p:spPr>
              <a:xfrm>
                <a:off x="9769517" y="3851097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51B19D7-B475-CE49-B28E-A73E0CC94321}"/>
                  </a:ext>
                </a:extLst>
              </p:cNvPr>
              <p:cNvSpPr/>
              <p:nvPr/>
            </p:nvSpPr>
            <p:spPr>
              <a:xfrm>
                <a:off x="9640112" y="4260408"/>
                <a:ext cx="112779" cy="23244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74286DB-06E9-1189-D396-51DAFC2EE720}"/>
                  </a:ext>
                </a:extLst>
              </p:cNvPr>
              <p:cNvSpPr txBox="1"/>
              <p:nvPr/>
            </p:nvSpPr>
            <p:spPr>
              <a:xfrm>
                <a:off x="9011095" y="2912967"/>
                <a:ext cx="10511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Coded chunk</a:t>
                </a:r>
                <a:endParaRPr kumimoji="1"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6" name="表格 106">
            <a:extLst>
              <a:ext uri="{FF2B5EF4-FFF2-40B4-BE49-F238E27FC236}">
                <a16:creationId xmlns:a16="http://schemas.microsoft.com/office/drawing/2014/main" id="{615F7B16-38CB-B6DB-4B42-C143BFFA0159}"/>
              </a:ext>
            </a:extLst>
          </p:cNvPr>
          <p:cNvGraphicFramePr>
            <a:graphicFrameLocks noGrp="1"/>
          </p:cNvGraphicFramePr>
          <p:nvPr/>
        </p:nvGraphicFramePr>
        <p:xfrm>
          <a:off x="4823135" y="3006851"/>
          <a:ext cx="6689014" cy="19290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599">
                  <a:extLst>
                    <a:ext uri="{9D8B030D-6E8A-4147-A177-3AD203B41FA5}">
                      <a16:colId xmlns:a16="http://schemas.microsoft.com/office/drawing/2014/main" val="3229561054"/>
                    </a:ext>
                  </a:extLst>
                </a:gridCol>
                <a:gridCol w="1206056">
                  <a:extLst>
                    <a:ext uri="{9D8B030D-6E8A-4147-A177-3AD203B41FA5}">
                      <a16:colId xmlns:a16="http://schemas.microsoft.com/office/drawing/2014/main" val="4225462933"/>
                    </a:ext>
                  </a:extLst>
                </a:gridCol>
                <a:gridCol w="1254067">
                  <a:extLst>
                    <a:ext uri="{9D8B030D-6E8A-4147-A177-3AD203B41FA5}">
                      <a16:colId xmlns:a16="http://schemas.microsoft.com/office/drawing/2014/main" val="459125560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2420907521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1297563894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144973249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60355819"/>
                    </a:ext>
                  </a:extLst>
                </a:gridCol>
              </a:tblGrid>
              <a:tr h="3868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sz="180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Replication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Cost 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Cost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35903"/>
                  </a:ext>
                </a:extLst>
              </a:tr>
              <a:tr h="3868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76722536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99928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63691462"/>
                  </a:ext>
                </a:extLst>
              </a:tr>
              <a:tr h="381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RS(3,2)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RS(3,2)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3115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9F8C00F-CBDB-9CDA-6FFA-76CCBFE6C2B4}"/>
              </a:ext>
            </a:extLst>
          </p:cNvPr>
          <p:cNvSpPr txBox="1"/>
          <p:nvPr/>
        </p:nvSpPr>
        <p:spPr>
          <a:xfrm>
            <a:off x="4732949" y="5111612"/>
            <a:ext cx="7013727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A larger </a:t>
            </a:r>
            <a:r>
              <a:rPr kumimoji="1" lang="en-US" altLang="zh-CN" sz="1999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 indicates lower network and storage costs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en-US" altLang="zh-CN" sz="199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RS(3,2) </a:t>
            </a:r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achieves the minimum network and storage costs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7D6DCB-823C-2B3F-3894-C7BA79A95824}"/>
              </a:ext>
            </a:extLst>
          </p:cNvPr>
          <p:cNvSpPr/>
          <p:nvPr/>
        </p:nvSpPr>
        <p:spPr>
          <a:xfrm>
            <a:off x="7827009" y="4513158"/>
            <a:ext cx="3590208" cy="4647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2C1B-960F-48DB-AE79-446DBC382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E6F6-2C2D-569F-28A3-324B1CE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Motivating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681B-DC4D-6070-86B4-31DAE598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Performance of </a:t>
            </a:r>
            <a:r>
              <a:rPr kumimoji="1" lang="en-US" altLang="zh-CN" dirty="0" err="1"/>
              <a:t>CRaft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HRaft</a:t>
            </a:r>
            <a:r>
              <a:rPr kumimoji="1" lang="en-US" altLang="zh-CN" dirty="0"/>
              <a:t> when </a:t>
            </a:r>
            <a:r>
              <a:rPr kumimoji="1" lang="en-US" altLang="zh-CN" i="1" dirty="0"/>
              <a:t>N=5</a:t>
            </a:r>
          </a:p>
          <a:p>
            <a:pPr lvl="1"/>
            <a:r>
              <a:rPr kumimoji="1" lang="en-US" altLang="zh-CN" dirty="0"/>
              <a:t>One server failure (</a:t>
            </a:r>
            <a:r>
              <a:rPr kumimoji="1" lang="en-US" altLang="zh-CN" i="1" dirty="0"/>
              <a:t>f=1</a:t>
            </a:r>
            <a:r>
              <a:rPr kumimoji="1" lang="en-US" altLang="zh-CN" dirty="0"/>
              <a:t>)</a:t>
            </a:r>
          </a:p>
        </p:txBody>
      </p:sp>
      <p:graphicFrame>
        <p:nvGraphicFramePr>
          <p:cNvPr id="106" name="表格 106">
            <a:extLst>
              <a:ext uri="{FF2B5EF4-FFF2-40B4-BE49-F238E27FC236}">
                <a16:creationId xmlns:a16="http://schemas.microsoft.com/office/drawing/2014/main" id="{615F7B16-38CB-B6DB-4B42-C143BFFA0159}"/>
              </a:ext>
            </a:extLst>
          </p:cNvPr>
          <p:cNvGraphicFramePr>
            <a:graphicFrameLocks noGrp="1"/>
          </p:cNvGraphicFramePr>
          <p:nvPr/>
        </p:nvGraphicFramePr>
        <p:xfrm>
          <a:off x="4823135" y="3006851"/>
          <a:ext cx="6689014" cy="19290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599">
                  <a:extLst>
                    <a:ext uri="{9D8B030D-6E8A-4147-A177-3AD203B41FA5}">
                      <a16:colId xmlns:a16="http://schemas.microsoft.com/office/drawing/2014/main" val="3229561054"/>
                    </a:ext>
                  </a:extLst>
                </a:gridCol>
                <a:gridCol w="1206056">
                  <a:extLst>
                    <a:ext uri="{9D8B030D-6E8A-4147-A177-3AD203B41FA5}">
                      <a16:colId xmlns:a16="http://schemas.microsoft.com/office/drawing/2014/main" val="4225462933"/>
                    </a:ext>
                  </a:extLst>
                </a:gridCol>
                <a:gridCol w="1254067">
                  <a:extLst>
                    <a:ext uri="{9D8B030D-6E8A-4147-A177-3AD203B41FA5}">
                      <a16:colId xmlns:a16="http://schemas.microsoft.com/office/drawing/2014/main" val="459125560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2420907521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1297563894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144973249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60355819"/>
                    </a:ext>
                  </a:extLst>
                </a:gridCol>
              </a:tblGrid>
              <a:tr h="3868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sz="180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Replication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Cost 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Cost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35903"/>
                  </a:ext>
                </a:extLst>
              </a:tr>
              <a:tr h="3868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76722536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99928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63691462"/>
                  </a:ext>
                </a:extLst>
              </a:tr>
              <a:tr h="381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519F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solidFill>
                          <a:srgbClr val="0519F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519F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RS(3,2)+</a:t>
                      </a:r>
                      <a:endParaRPr lang="zh-CN" altLang="en-US" sz="1800" dirty="0">
                        <a:solidFill>
                          <a:srgbClr val="0519F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3115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9F8C00F-CBDB-9CDA-6FFA-76CCBFE6C2B4}"/>
              </a:ext>
            </a:extLst>
          </p:cNvPr>
          <p:cNvSpPr txBox="1"/>
          <p:nvPr/>
        </p:nvSpPr>
        <p:spPr>
          <a:xfrm>
            <a:off x="4732949" y="5111612"/>
            <a:ext cx="7013727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RS(3,2) fails to achieve the minimum costs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en-US" altLang="zh-CN" sz="1999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RS(2,3) </a:t>
            </a:r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achieves the minimum network and storage costs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FFF4E4-DB9E-B0D4-A3A7-6281F097F659}"/>
              </a:ext>
            </a:extLst>
          </p:cNvPr>
          <p:cNvGrpSpPr/>
          <p:nvPr/>
        </p:nvGrpSpPr>
        <p:grpSpPr>
          <a:xfrm>
            <a:off x="941059" y="2512550"/>
            <a:ext cx="3490421" cy="3952633"/>
            <a:chOff x="941305" y="2512311"/>
            <a:chExt cx="3491330" cy="39536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B35A528-40D2-63AD-8FF8-16EA6D77CF1F}"/>
                </a:ext>
              </a:extLst>
            </p:cNvPr>
            <p:cNvGrpSpPr/>
            <p:nvPr/>
          </p:nvGrpSpPr>
          <p:grpSpPr>
            <a:xfrm>
              <a:off x="941305" y="2512311"/>
              <a:ext cx="3491330" cy="3953663"/>
              <a:chOff x="7914478" y="1924895"/>
              <a:chExt cx="3491330" cy="3953663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1C0EA80F-61B6-E3B0-C631-0BE72203C9F9}"/>
                  </a:ext>
                </a:extLst>
              </p:cNvPr>
              <p:cNvGrpSpPr/>
              <p:nvPr/>
            </p:nvGrpSpPr>
            <p:grpSpPr>
              <a:xfrm>
                <a:off x="8843355" y="1924895"/>
                <a:ext cx="2562453" cy="3576647"/>
                <a:chOff x="8843355" y="1924895"/>
                <a:chExt cx="2562453" cy="3576647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53FA7A97-035A-FCBA-AA86-8FAAA6C7A473}"/>
                    </a:ext>
                  </a:extLst>
                </p:cNvPr>
                <p:cNvGrpSpPr/>
                <p:nvPr/>
              </p:nvGrpSpPr>
              <p:grpSpPr>
                <a:xfrm>
                  <a:off x="10045571" y="1924895"/>
                  <a:ext cx="1360237" cy="3576647"/>
                  <a:chOff x="9982210" y="1434559"/>
                  <a:chExt cx="1360237" cy="3576647"/>
                </a:xfrm>
              </p:grpSpPr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73ED78E5-42E2-A5CE-EC5B-7BE6710D2389}"/>
                      </a:ext>
                    </a:extLst>
                  </p:cNvPr>
                  <p:cNvGrpSpPr/>
                  <p:nvPr/>
                </p:nvGrpSpPr>
                <p:grpSpPr>
                  <a:xfrm>
                    <a:off x="9982210" y="1434559"/>
                    <a:ext cx="1360237" cy="828961"/>
                    <a:chOff x="3732047" y="4648996"/>
                    <a:chExt cx="1360237" cy="828961"/>
                  </a:xfrm>
                </p:grpSpPr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4E5FC91E-1CC8-AA9E-F362-A28C4E10F1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2659" y="4648996"/>
                      <a:ext cx="13096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Followers</a:t>
                      </a:r>
                    </a:p>
                  </p:txBody>
                </p:sp>
                <p:sp>
                  <p:nvSpPr>
                    <p:cNvPr id="38" name="圆角矩形 37">
                      <a:extLst>
                        <a:ext uri="{FF2B5EF4-FFF2-40B4-BE49-F238E27FC236}">
                          <a16:creationId xmlns:a16="http://schemas.microsoft.com/office/drawing/2014/main" id="{8A1BA5AE-3F1F-7C82-B5EA-D2DF777B4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8318" y="5013062"/>
                      <a:ext cx="543959" cy="46489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2238C8BF-9FEF-2E81-20A4-F45277234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32047" y="5059694"/>
                      <a:ext cx="442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zh-CN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054D0911-6037-53D3-2935-9AF19BB77A0E}"/>
                      </a:ext>
                    </a:extLst>
                  </p:cNvPr>
                  <p:cNvGrpSpPr/>
                  <p:nvPr/>
                </p:nvGrpSpPr>
                <p:grpSpPr>
                  <a:xfrm>
                    <a:off x="9982210" y="2715139"/>
                    <a:ext cx="967321" cy="464895"/>
                    <a:chOff x="3714956" y="5013062"/>
                    <a:chExt cx="967321" cy="464895"/>
                  </a:xfrm>
                </p:grpSpPr>
                <p:sp>
                  <p:nvSpPr>
                    <p:cNvPr id="52" name="圆角矩形 51">
                      <a:extLst>
                        <a:ext uri="{FF2B5EF4-FFF2-40B4-BE49-F238E27FC236}">
                          <a16:creationId xmlns:a16="http://schemas.microsoft.com/office/drawing/2014/main" id="{19D9464E-E00E-56B1-A8AB-DE02228A6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8318" y="5013062"/>
                      <a:ext cx="543959" cy="46489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534FC54E-13CB-7EDF-979C-69F89EF7A4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4956" y="5051921"/>
                      <a:ext cx="442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zh-CN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86F523A6-915F-F1AB-6109-E69D4EE751B0}"/>
                      </a:ext>
                    </a:extLst>
                  </p:cNvPr>
                  <p:cNvGrpSpPr/>
                  <p:nvPr/>
                </p:nvGrpSpPr>
                <p:grpSpPr>
                  <a:xfrm>
                    <a:off x="10013454" y="3630725"/>
                    <a:ext cx="964258" cy="464895"/>
                    <a:chOff x="3718019" y="5013062"/>
                    <a:chExt cx="964258" cy="464895"/>
                  </a:xfrm>
                </p:grpSpPr>
                <p:sp>
                  <p:nvSpPr>
                    <p:cNvPr id="56" name="圆角矩形 55">
                      <a:extLst>
                        <a:ext uri="{FF2B5EF4-FFF2-40B4-BE49-F238E27FC236}">
                          <a16:creationId xmlns:a16="http://schemas.microsoft.com/office/drawing/2014/main" id="{EB69DE29-F188-77AF-40B2-29AEA47E3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8318" y="5013062"/>
                      <a:ext cx="543959" cy="46489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0FF3E066-7F17-C15A-1E25-D17AAF75C6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8019" y="5060843"/>
                      <a:ext cx="442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zh-CN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5F0ED610-4DDF-0160-1A0C-A6DB24C25552}"/>
                      </a:ext>
                    </a:extLst>
                  </p:cNvPr>
                  <p:cNvGrpSpPr/>
                  <p:nvPr/>
                </p:nvGrpSpPr>
                <p:grpSpPr>
                  <a:xfrm>
                    <a:off x="10032822" y="4546311"/>
                    <a:ext cx="967322" cy="464895"/>
                    <a:chOff x="3714955" y="5013062"/>
                    <a:chExt cx="967322" cy="464895"/>
                  </a:xfrm>
                </p:grpSpPr>
                <p:sp>
                  <p:nvSpPr>
                    <p:cNvPr id="63" name="圆角矩形 62">
                      <a:extLst>
                        <a:ext uri="{FF2B5EF4-FFF2-40B4-BE49-F238E27FC236}">
                          <a16:creationId xmlns:a16="http://schemas.microsoft.com/office/drawing/2014/main" id="{6AEFF2E5-4F44-4A74-A903-B14B0527C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8318" y="5013062"/>
                      <a:ext cx="543959" cy="46489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64" name="文本框 63">
                      <a:extLst>
                        <a:ext uri="{FF2B5EF4-FFF2-40B4-BE49-F238E27FC236}">
                          <a16:creationId xmlns:a16="http://schemas.microsoft.com/office/drawing/2014/main" id="{35DCD9C2-E7C1-7E33-F0B0-3B0558508E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4955" y="5050941"/>
                      <a:ext cx="442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zh-CN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p:txBody>
                </p:sp>
              </p:grpSp>
            </p:grpSp>
            <p:cxnSp>
              <p:nvCxnSpPr>
                <p:cNvPr id="67" name="直线箭头连接符 66">
                  <a:extLst>
                    <a:ext uri="{FF2B5EF4-FFF2-40B4-BE49-F238E27FC236}">
                      <a16:creationId xmlns:a16="http://schemas.microsoft.com/office/drawing/2014/main" id="{72D1ACBA-740F-8B5E-9A8B-A19AB93AC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6242" y="2743728"/>
                  <a:ext cx="1682672" cy="12025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线箭头连接符 68">
                  <a:extLst>
                    <a:ext uri="{FF2B5EF4-FFF2-40B4-BE49-F238E27FC236}">
                      <a16:creationId xmlns:a16="http://schemas.microsoft.com/office/drawing/2014/main" id="{619F2CDC-3765-6FFD-B35F-9E27850F60A3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V="1">
                  <a:off x="8843355" y="3604830"/>
                  <a:ext cx="1644947" cy="33366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>
                  <a:extLst>
                    <a:ext uri="{FF2B5EF4-FFF2-40B4-BE49-F238E27FC236}">
                      <a16:creationId xmlns:a16="http://schemas.microsoft.com/office/drawing/2014/main" id="{6995BEAB-5852-CB49-A4D5-5801B49227FB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8843355" y="3938492"/>
                  <a:ext cx="1653759" cy="2970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D609DDF9-B2D5-E50B-A29A-6FDE7ABE3BEA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8843355" y="3938492"/>
                  <a:ext cx="1676191" cy="120239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6530B77-E90E-2629-F872-A6C55E3C6A0E}"/>
                  </a:ext>
                </a:extLst>
              </p:cNvPr>
              <p:cNvGrpSpPr/>
              <p:nvPr/>
            </p:nvGrpSpPr>
            <p:grpSpPr>
              <a:xfrm>
                <a:off x="7914478" y="2401808"/>
                <a:ext cx="2741077" cy="3476750"/>
                <a:chOff x="7914478" y="2401808"/>
                <a:chExt cx="2741077" cy="3476750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2B40EE5-0EEB-33AC-E0B4-1E6F120F9A2F}"/>
                    </a:ext>
                  </a:extLst>
                </p:cNvPr>
                <p:cNvSpPr txBox="1"/>
                <p:nvPr/>
              </p:nvSpPr>
              <p:spPr>
                <a:xfrm>
                  <a:off x="8976576" y="5509226"/>
                  <a:ext cx="11634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N=5, f=1</a:t>
                  </a:r>
                  <a:r>
                    <a:rPr kumimoji="1"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E6E20750-1FA2-25DD-69DE-DBA0CB174F9D}"/>
                    </a:ext>
                  </a:extLst>
                </p:cNvPr>
                <p:cNvGrpSpPr/>
                <p:nvPr/>
              </p:nvGrpSpPr>
              <p:grpSpPr>
                <a:xfrm>
                  <a:off x="7914478" y="3327220"/>
                  <a:ext cx="1111399" cy="843719"/>
                  <a:chOff x="5770459" y="2949459"/>
                  <a:chExt cx="1111399" cy="843719"/>
                </a:xfrm>
              </p:grpSpPr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16FA4F9-8051-9F3E-814C-571EBBDD28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17772" y="2949459"/>
                    <a:ext cx="9640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Leader</a:t>
                    </a:r>
                  </a:p>
                </p:txBody>
              </p: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EA0099F3-C256-7150-F17F-125CA1C060D2}"/>
                      </a:ext>
                    </a:extLst>
                  </p:cNvPr>
                  <p:cNvGrpSpPr/>
                  <p:nvPr/>
                </p:nvGrpSpPr>
                <p:grpSpPr>
                  <a:xfrm>
                    <a:off x="5770459" y="3328283"/>
                    <a:ext cx="928877" cy="464895"/>
                    <a:chOff x="5770459" y="3328283"/>
                    <a:chExt cx="928877" cy="464895"/>
                  </a:xfrm>
                </p:grpSpPr>
                <p:sp>
                  <p:nvSpPr>
                    <p:cNvPr id="34" name="圆角矩形 33">
                      <a:extLst>
                        <a:ext uri="{FF2B5EF4-FFF2-40B4-BE49-F238E27FC236}">
                          <a16:creationId xmlns:a16="http://schemas.microsoft.com/office/drawing/2014/main" id="{006561C6-5D9B-D8BF-F20D-4C09BE3AD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5377" y="3328283"/>
                      <a:ext cx="543959" cy="464895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/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1626E320-6EB1-0F3B-8862-C76129C967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70459" y="3365481"/>
                      <a:ext cx="4427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zh-CN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p:txBody>
                </p:sp>
              </p:grpSp>
            </p:grp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03BD7CE-170F-8170-0D2A-97D832396985}"/>
                    </a:ext>
                  </a:extLst>
                </p:cNvPr>
                <p:cNvSpPr/>
                <p:nvPr/>
              </p:nvSpPr>
              <p:spPr>
                <a:xfrm>
                  <a:off x="8370096" y="3813230"/>
                  <a:ext cx="406868" cy="23244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log</a:t>
                  </a: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32C5C12-5A0B-64BC-69C8-DB8A954F3330}"/>
                    </a:ext>
                  </a:extLst>
                </p:cNvPr>
                <p:cNvSpPr/>
                <p:nvPr/>
              </p:nvSpPr>
              <p:spPr>
                <a:xfrm>
                  <a:off x="10520387" y="2401808"/>
                  <a:ext cx="112779" cy="23244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6CE0BA3-F61C-4D9A-2C26-94966A71B8D8}"/>
                    </a:ext>
                  </a:extLst>
                </p:cNvPr>
                <p:cNvSpPr/>
                <p:nvPr/>
              </p:nvSpPr>
              <p:spPr>
                <a:xfrm>
                  <a:off x="9499300" y="3144999"/>
                  <a:ext cx="112779" cy="23244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94A718-95E3-12C9-3D6A-8B7328A2E2A7}"/>
                    </a:ext>
                  </a:extLst>
                </p:cNvPr>
                <p:cNvSpPr/>
                <p:nvPr/>
              </p:nvSpPr>
              <p:spPr>
                <a:xfrm>
                  <a:off x="10524049" y="3345590"/>
                  <a:ext cx="112779" cy="23244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B59FC708-E598-FC5F-FA23-9616F02F3B04}"/>
                    </a:ext>
                  </a:extLst>
                </p:cNvPr>
                <p:cNvSpPr/>
                <p:nvPr/>
              </p:nvSpPr>
              <p:spPr>
                <a:xfrm>
                  <a:off x="10542776" y="4265190"/>
                  <a:ext cx="112779" cy="23244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E8CAC06B-E609-57AA-EA91-036D24834FB8}"/>
                    </a:ext>
                  </a:extLst>
                </p:cNvPr>
                <p:cNvSpPr/>
                <p:nvPr/>
              </p:nvSpPr>
              <p:spPr>
                <a:xfrm>
                  <a:off x="9664546" y="3489998"/>
                  <a:ext cx="112779" cy="23244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C1C976DE-6E3C-D535-CAD9-86DC5631D69D}"/>
                    </a:ext>
                  </a:extLst>
                </p:cNvPr>
                <p:cNvSpPr/>
                <p:nvPr/>
              </p:nvSpPr>
              <p:spPr>
                <a:xfrm>
                  <a:off x="9769517" y="3851097"/>
                  <a:ext cx="112779" cy="232447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B74286DB-06E9-1189-D396-51DAFC2EE720}"/>
                    </a:ext>
                  </a:extLst>
                </p:cNvPr>
                <p:cNvSpPr txBox="1"/>
                <p:nvPr/>
              </p:nvSpPr>
              <p:spPr>
                <a:xfrm>
                  <a:off x="9011095" y="2912967"/>
                  <a:ext cx="10511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Coded chunk</a:t>
                  </a:r>
                  <a:endParaRPr kumimoji="1"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" name="乘 8">
              <a:extLst>
                <a:ext uri="{FF2B5EF4-FFF2-40B4-BE49-F238E27FC236}">
                  <a16:creationId xmlns:a16="http://schemas.microsoft.com/office/drawing/2014/main" id="{9580506A-1AA1-1E94-35EE-9FB3B4802BA2}"/>
                </a:ext>
              </a:extLst>
            </p:cNvPr>
            <p:cNvSpPr/>
            <p:nvPr/>
          </p:nvSpPr>
          <p:spPr>
            <a:xfrm>
              <a:off x="2396318" y="4936270"/>
              <a:ext cx="543959" cy="46020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7A3D5315-AA55-A2BE-0AD9-2FE66C1F68F4}"/>
              </a:ext>
            </a:extLst>
          </p:cNvPr>
          <p:cNvSpPr/>
          <p:nvPr/>
        </p:nvSpPr>
        <p:spPr>
          <a:xfrm>
            <a:off x="7773519" y="4111877"/>
            <a:ext cx="3590208" cy="4647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16B0-8FA9-47ED-9DCC-F78DCEF97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9E6F6-2C2D-569F-28A3-324B1CE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Motivating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F681B-DC4D-6070-86B4-31DAE598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Performance of </a:t>
            </a:r>
            <a:r>
              <a:rPr kumimoji="1" lang="en-US" altLang="zh-CN" dirty="0" err="1"/>
              <a:t>CRaft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HRaft</a:t>
            </a:r>
            <a:r>
              <a:rPr kumimoji="1" lang="en-US" altLang="zh-CN" dirty="0"/>
              <a:t> when </a:t>
            </a:r>
            <a:r>
              <a:rPr kumimoji="1" lang="en-US" altLang="zh-CN" i="1" dirty="0"/>
              <a:t>N=5</a:t>
            </a:r>
          </a:p>
          <a:p>
            <a:pPr lvl="1"/>
            <a:r>
              <a:rPr kumimoji="1" lang="en-US" altLang="zh-CN" dirty="0"/>
              <a:t>Two server failures (</a:t>
            </a:r>
            <a:r>
              <a:rPr kumimoji="1" lang="en-US" altLang="zh-CN" i="1" dirty="0"/>
              <a:t>f=2</a:t>
            </a:r>
            <a:r>
              <a:rPr kumimoji="1" lang="en-US" altLang="zh-CN" dirty="0"/>
              <a:t>)</a:t>
            </a:r>
          </a:p>
        </p:txBody>
      </p:sp>
      <p:graphicFrame>
        <p:nvGraphicFramePr>
          <p:cNvPr id="106" name="表格 106">
            <a:extLst>
              <a:ext uri="{FF2B5EF4-FFF2-40B4-BE49-F238E27FC236}">
                <a16:creationId xmlns:a16="http://schemas.microsoft.com/office/drawing/2014/main" id="{615F7B16-38CB-B6DB-4B42-C143BFFA0159}"/>
              </a:ext>
            </a:extLst>
          </p:cNvPr>
          <p:cNvGraphicFramePr>
            <a:graphicFrameLocks noGrp="1"/>
          </p:cNvGraphicFramePr>
          <p:nvPr/>
        </p:nvGraphicFramePr>
        <p:xfrm>
          <a:off x="4823135" y="3006851"/>
          <a:ext cx="6689014" cy="19290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599">
                  <a:extLst>
                    <a:ext uri="{9D8B030D-6E8A-4147-A177-3AD203B41FA5}">
                      <a16:colId xmlns:a16="http://schemas.microsoft.com/office/drawing/2014/main" val="3229561054"/>
                    </a:ext>
                  </a:extLst>
                </a:gridCol>
                <a:gridCol w="1206056">
                  <a:extLst>
                    <a:ext uri="{9D8B030D-6E8A-4147-A177-3AD203B41FA5}">
                      <a16:colId xmlns:a16="http://schemas.microsoft.com/office/drawing/2014/main" val="4225462933"/>
                    </a:ext>
                  </a:extLst>
                </a:gridCol>
                <a:gridCol w="1254067">
                  <a:extLst>
                    <a:ext uri="{9D8B030D-6E8A-4147-A177-3AD203B41FA5}">
                      <a16:colId xmlns:a16="http://schemas.microsoft.com/office/drawing/2014/main" val="459125560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2420907521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1297563894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144973249"/>
                    </a:ext>
                  </a:extLst>
                </a:gridCol>
                <a:gridCol w="955573">
                  <a:extLst>
                    <a:ext uri="{9D8B030D-6E8A-4147-A177-3AD203B41FA5}">
                      <a16:colId xmlns:a16="http://schemas.microsoft.com/office/drawing/2014/main" val="60355819"/>
                    </a:ext>
                  </a:extLst>
                </a:gridCol>
              </a:tblGrid>
              <a:tr h="3868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sz="180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Replication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Cost 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Cost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35903"/>
                  </a:ext>
                </a:extLst>
              </a:tr>
              <a:tr h="3868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76722536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99928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519F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solidFill>
                          <a:srgbClr val="0519F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519F8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RS(2,3)+</a:t>
                      </a:r>
                      <a:endParaRPr lang="zh-CN" altLang="en-US" sz="1800" dirty="0">
                        <a:solidFill>
                          <a:srgbClr val="0519F8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63691462"/>
                  </a:ext>
                </a:extLst>
              </a:tr>
              <a:tr h="381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RS(3,2)+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3115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9F8C00F-CBDB-9CDA-6FFA-76CCBFE6C2B4}"/>
              </a:ext>
            </a:extLst>
          </p:cNvPr>
          <p:cNvSpPr txBox="1"/>
          <p:nvPr/>
        </p:nvSpPr>
        <p:spPr>
          <a:xfrm>
            <a:off x="4728187" y="5185732"/>
            <a:ext cx="7013727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kumimoji="1" lang="en-US" altLang="zh-CN" sz="1999" dirty="0">
                <a:latin typeface="Arial" panose="020B0604020202020204" pitchFamily="34" charset="0"/>
                <a:cs typeface="Arial" panose="020B0604020202020204" pitchFamily="34" charset="0"/>
              </a:rPr>
              <a:t>The only method for log replication is full-copy replication 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3D5315-AA55-A2BE-0AD9-2FE66C1F68F4}"/>
              </a:ext>
            </a:extLst>
          </p:cNvPr>
          <p:cNvSpPr/>
          <p:nvPr/>
        </p:nvSpPr>
        <p:spPr>
          <a:xfrm>
            <a:off x="7760635" y="3725458"/>
            <a:ext cx="3590208" cy="4647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02C0D4A-3009-AB23-AC3E-3F3FE76AAF6B}"/>
              </a:ext>
            </a:extLst>
          </p:cNvPr>
          <p:cNvGrpSpPr/>
          <p:nvPr/>
        </p:nvGrpSpPr>
        <p:grpSpPr>
          <a:xfrm>
            <a:off x="941059" y="2512550"/>
            <a:ext cx="3490421" cy="3952633"/>
            <a:chOff x="941305" y="2512311"/>
            <a:chExt cx="3491330" cy="395366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BFFF4E4-DB9E-B0D4-A3A7-6281F097F659}"/>
                </a:ext>
              </a:extLst>
            </p:cNvPr>
            <p:cNvGrpSpPr/>
            <p:nvPr/>
          </p:nvGrpSpPr>
          <p:grpSpPr>
            <a:xfrm>
              <a:off x="941305" y="2512311"/>
              <a:ext cx="3491330" cy="3953663"/>
              <a:chOff x="941305" y="2512311"/>
              <a:chExt cx="3491330" cy="395366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B35A528-40D2-63AD-8FF8-16EA6D77CF1F}"/>
                  </a:ext>
                </a:extLst>
              </p:cNvPr>
              <p:cNvGrpSpPr/>
              <p:nvPr/>
            </p:nvGrpSpPr>
            <p:grpSpPr>
              <a:xfrm>
                <a:off x="941305" y="2512311"/>
                <a:ext cx="3491330" cy="3953663"/>
                <a:chOff x="7914478" y="1924895"/>
                <a:chExt cx="3491330" cy="395366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1C0EA80F-61B6-E3B0-C631-0BE72203C9F9}"/>
                    </a:ext>
                  </a:extLst>
                </p:cNvPr>
                <p:cNvGrpSpPr/>
                <p:nvPr/>
              </p:nvGrpSpPr>
              <p:grpSpPr>
                <a:xfrm>
                  <a:off x="8843355" y="1924895"/>
                  <a:ext cx="2562453" cy="3576647"/>
                  <a:chOff x="8843355" y="1924895"/>
                  <a:chExt cx="2562453" cy="3576647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53FA7A97-035A-FCBA-AA86-8FAAA6C7A473}"/>
                      </a:ext>
                    </a:extLst>
                  </p:cNvPr>
                  <p:cNvGrpSpPr/>
                  <p:nvPr/>
                </p:nvGrpSpPr>
                <p:grpSpPr>
                  <a:xfrm>
                    <a:off x="10045571" y="1924895"/>
                    <a:ext cx="1360237" cy="3576647"/>
                    <a:chOff x="9982210" y="1434559"/>
                    <a:chExt cx="1360237" cy="3576647"/>
                  </a:xfrm>
                </p:grpSpPr>
                <p:grpSp>
                  <p:nvGrpSpPr>
                    <p:cNvPr id="49" name="组合 48">
                      <a:extLst>
                        <a:ext uri="{FF2B5EF4-FFF2-40B4-BE49-F238E27FC236}">
                          <a16:creationId xmlns:a16="http://schemas.microsoft.com/office/drawing/2014/main" id="{73ED78E5-42E2-A5CE-EC5B-7BE6710D2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82210" y="1434559"/>
                      <a:ext cx="1360237" cy="828961"/>
                      <a:chOff x="3732047" y="4648996"/>
                      <a:chExt cx="1360237" cy="828961"/>
                    </a:xfrm>
                  </p:grpSpPr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4E5FC91E-1CC8-AA9E-F362-A28C4E10F1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82659" y="4648996"/>
                        <a:ext cx="130962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Followers</a:t>
                        </a:r>
                      </a:p>
                    </p:txBody>
                  </p:sp>
                  <p:sp>
                    <p:nvSpPr>
                      <p:cNvPr id="38" name="圆角矩形 37">
                        <a:extLst>
                          <a:ext uri="{FF2B5EF4-FFF2-40B4-BE49-F238E27FC236}">
                            <a16:creationId xmlns:a16="http://schemas.microsoft.com/office/drawing/2014/main" id="{8A1BA5AE-3F1F-7C82-B5EA-D2DF777B4B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8318" y="5013062"/>
                        <a:ext cx="543959" cy="464895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/>
                      </a:p>
                    </p:txBody>
                  </p:sp>
                  <p:sp>
                    <p:nvSpPr>
                      <p:cNvPr id="39" name="文本框 38">
                        <a:extLst>
                          <a:ext uri="{FF2B5EF4-FFF2-40B4-BE49-F238E27FC236}">
                            <a16:creationId xmlns:a16="http://schemas.microsoft.com/office/drawing/2014/main" id="{2238C8BF-9FEF-2E81-20A4-F45277234A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2047" y="5059694"/>
                        <a:ext cx="442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</a:t>
                        </a:r>
                        <a:r>
                          <a:rPr kumimoji="1" lang="en-US" altLang="zh-CN" b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054D0911-6037-53D3-2935-9AF19BB77A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82210" y="2715139"/>
                      <a:ext cx="967321" cy="464895"/>
                      <a:chOff x="3714956" y="5013062"/>
                      <a:chExt cx="967321" cy="464895"/>
                    </a:xfrm>
                  </p:grpSpPr>
                  <p:sp>
                    <p:nvSpPr>
                      <p:cNvPr id="52" name="圆角矩形 51">
                        <a:extLst>
                          <a:ext uri="{FF2B5EF4-FFF2-40B4-BE49-F238E27FC236}">
                            <a16:creationId xmlns:a16="http://schemas.microsoft.com/office/drawing/2014/main" id="{19D9464E-E00E-56B1-A8AB-DE02228A6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8318" y="5013062"/>
                        <a:ext cx="543959" cy="464895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/>
                      </a:p>
                    </p:txBody>
                  </p:sp>
                  <p:sp>
                    <p:nvSpPr>
                      <p:cNvPr id="53" name="文本框 52">
                        <a:extLst>
                          <a:ext uri="{FF2B5EF4-FFF2-40B4-BE49-F238E27FC236}">
                            <a16:creationId xmlns:a16="http://schemas.microsoft.com/office/drawing/2014/main" id="{534FC54E-13CB-7EDF-979C-69F89EF7A4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4956" y="5051921"/>
                        <a:ext cx="442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</a:t>
                        </a:r>
                        <a:r>
                          <a:rPr kumimoji="1" lang="en-US" altLang="zh-CN" b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54" name="组合 53">
                      <a:extLst>
                        <a:ext uri="{FF2B5EF4-FFF2-40B4-BE49-F238E27FC236}">
                          <a16:creationId xmlns:a16="http://schemas.microsoft.com/office/drawing/2014/main" id="{86F523A6-915F-F1AB-6109-E69D4EE751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3454" y="3630725"/>
                      <a:ext cx="964258" cy="464895"/>
                      <a:chOff x="3718019" y="5013062"/>
                      <a:chExt cx="964258" cy="464895"/>
                    </a:xfrm>
                  </p:grpSpPr>
                  <p:sp>
                    <p:nvSpPr>
                      <p:cNvPr id="56" name="圆角矩形 55">
                        <a:extLst>
                          <a:ext uri="{FF2B5EF4-FFF2-40B4-BE49-F238E27FC236}">
                            <a16:creationId xmlns:a16="http://schemas.microsoft.com/office/drawing/2014/main" id="{EB69DE29-F188-77AF-40B2-29AEA47E3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8318" y="5013062"/>
                        <a:ext cx="543959" cy="464895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/>
                      </a:p>
                    </p:txBody>
                  </p:sp>
                  <p:sp>
                    <p:nvSpPr>
                      <p:cNvPr id="57" name="文本框 56">
                        <a:extLst>
                          <a:ext uri="{FF2B5EF4-FFF2-40B4-BE49-F238E27FC236}">
                            <a16:creationId xmlns:a16="http://schemas.microsoft.com/office/drawing/2014/main" id="{0FF3E066-7F17-C15A-1E25-D17AAF75C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8019" y="5060843"/>
                        <a:ext cx="442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</a:t>
                        </a:r>
                        <a:r>
                          <a:rPr kumimoji="1" lang="en-US" altLang="zh-CN" b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</p:grpSp>
                <p:grpSp>
                  <p:nvGrpSpPr>
                    <p:cNvPr id="62" name="组合 61">
                      <a:extLst>
                        <a:ext uri="{FF2B5EF4-FFF2-40B4-BE49-F238E27FC236}">
                          <a16:creationId xmlns:a16="http://schemas.microsoft.com/office/drawing/2014/main" id="{5F0ED610-4DDF-0160-1A0C-A6DB24C25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32822" y="4546311"/>
                      <a:ext cx="967322" cy="464895"/>
                      <a:chOff x="3714955" y="5013062"/>
                      <a:chExt cx="967322" cy="464895"/>
                    </a:xfrm>
                  </p:grpSpPr>
                  <p:sp>
                    <p:nvSpPr>
                      <p:cNvPr id="63" name="圆角矩形 62">
                        <a:extLst>
                          <a:ext uri="{FF2B5EF4-FFF2-40B4-BE49-F238E27FC236}">
                            <a16:creationId xmlns:a16="http://schemas.microsoft.com/office/drawing/2014/main" id="{6AEFF2E5-4F44-4A74-A903-B14B0527C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8318" y="5013062"/>
                        <a:ext cx="543959" cy="464895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/>
                      </a:p>
                    </p:txBody>
                  </p:sp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35DCD9C2-E7C1-7E33-F0B0-3B0558508E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14955" y="5050941"/>
                        <a:ext cx="442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</a:t>
                        </a:r>
                        <a:r>
                          <a:rPr kumimoji="1" lang="en-US" altLang="zh-CN" b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</p:grpSp>
              </p:grpSp>
              <p:cxnSp>
                <p:nvCxnSpPr>
                  <p:cNvPr id="67" name="直线箭头连接符 66">
                    <a:extLst>
                      <a:ext uri="{FF2B5EF4-FFF2-40B4-BE49-F238E27FC236}">
                        <a16:creationId xmlns:a16="http://schemas.microsoft.com/office/drawing/2014/main" id="{72D1ACBA-740F-8B5E-9A8B-A19AB93AC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6242" y="2743728"/>
                    <a:ext cx="1682672" cy="120252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线箭头连接符 68">
                    <a:extLst>
                      <a:ext uri="{FF2B5EF4-FFF2-40B4-BE49-F238E27FC236}">
                        <a16:creationId xmlns:a16="http://schemas.microsoft.com/office/drawing/2014/main" id="{619F2CDC-3765-6FFD-B35F-9E27850F60A3}"/>
                      </a:ext>
                    </a:extLst>
                  </p:cNvPr>
                  <p:cNvCxnSpPr>
                    <a:cxnSpLocks/>
                    <a:stCxn id="34" idx="3"/>
                  </p:cNvCxnSpPr>
                  <p:nvPr/>
                </p:nvCxnSpPr>
                <p:spPr>
                  <a:xfrm flipV="1">
                    <a:off x="8843355" y="3604830"/>
                    <a:ext cx="1644947" cy="3336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71">
                    <a:extLst>
                      <a:ext uri="{FF2B5EF4-FFF2-40B4-BE49-F238E27FC236}">
                        <a16:creationId xmlns:a16="http://schemas.microsoft.com/office/drawing/2014/main" id="{6995BEAB-5852-CB49-A4D5-5801B49227FB}"/>
                      </a:ext>
                    </a:extLst>
                  </p:cNvPr>
                  <p:cNvCxnSpPr>
                    <a:cxnSpLocks/>
                    <a:stCxn id="34" idx="3"/>
                  </p:cNvCxnSpPr>
                  <p:nvPr/>
                </p:nvCxnSpPr>
                <p:spPr>
                  <a:xfrm>
                    <a:off x="8843355" y="3938492"/>
                    <a:ext cx="1653759" cy="29705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箭头连接符 74">
                    <a:extLst>
                      <a:ext uri="{FF2B5EF4-FFF2-40B4-BE49-F238E27FC236}">
                        <a16:creationId xmlns:a16="http://schemas.microsoft.com/office/drawing/2014/main" id="{D609DDF9-B2D5-E50B-A29A-6FDE7ABE3BEA}"/>
                      </a:ext>
                    </a:extLst>
                  </p:cNvPr>
                  <p:cNvCxnSpPr>
                    <a:cxnSpLocks/>
                    <a:stCxn id="34" idx="3"/>
                  </p:cNvCxnSpPr>
                  <p:nvPr/>
                </p:nvCxnSpPr>
                <p:spPr>
                  <a:xfrm>
                    <a:off x="8843355" y="3938492"/>
                    <a:ext cx="1676191" cy="120239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76530B77-E90E-2629-F872-A6C55E3C6A0E}"/>
                    </a:ext>
                  </a:extLst>
                </p:cNvPr>
                <p:cNvGrpSpPr/>
                <p:nvPr/>
              </p:nvGrpSpPr>
              <p:grpSpPr>
                <a:xfrm>
                  <a:off x="7914478" y="2401808"/>
                  <a:ext cx="2722350" cy="3476750"/>
                  <a:chOff x="7914478" y="2401808"/>
                  <a:chExt cx="2722350" cy="3476750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2B40EE5-0EEB-33AC-E0B4-1E6F120F9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576" y="5509226"/>
                    <a:ext cx="11634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N=5, f=2</a:t>
                    </a:r>
                    <a:r>
                      <a:rPr kumimoji="1"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E6E20750-1FA2-25DD-69DE-DBA0CB174F9D}"/>
                      </a:ext>
                    </a:extLst>
                  </p:cNvPr>
                  <p:cNvGrpSpPr/>
                  <p:nvPr/>
                </p:nvGrpSpPr>
                <p:grpSpPr>
                  <a:xfrm>
                    <a:off x="7914478" y="3327220"/>
                    <a:ext cx="1111399" cy="843719"/>
                    <a:chOff x="5770459" y="2949459"/>
                    <a:chExt cx="1111399" cy="843719"/>
                  </a:xfrm>
                </p:grpSpPr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116FA4F9-8051-9F3E-814C-571EBBDD28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17772" y="2949459"/>
                      <a:ext cx="9640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</a:t>
                      </a:r>
                    </a:p>
                  </p:txBody>
                </p:sp>
                <p:grpSp>
                  <p:nvGrpSpPr>
                    <p:cNvPr id="47" name="组合 46">
                      <a:extLst>
                        <a:ext uri="{FF2B5EF4-FFF2-40B4-BE49-F238E27FC236}">
                          <a16:creationId xmlns:a16="http://schemas.microsoft.com/office/drawing/2014/main" id="{EA0099F3-C256-7150-F17F-125CA1C060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0459" y="3328283"/>
                      <a:ext cx="928877" cy="464895"/>
                      <a:chOff x="5770459" y="3328283"/>
                      <a:chExt cx="928877" cy="464895"/>
                    </a:xfrm>
                  </p:grpSpPr>
                  <p:sp>
                    <p:nvSpPr>
                      <p:cNvPr id="34" name="圆角矩形 33">
                        <a:extLst>
                          <a:ext uri="{FF2B5EF4-FFF2-40B4-BE49-F238E27FC236}">
                            <a16:creationId xmlns:a16="http://schemas.microsoft.com/office/drawing/2014/main" id="{006561C6-5D9B-D8BF-F20D-4C09BE3AD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5377" y="3328283"/>
                        <a:ext cx="543959" cy="464895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/>
                      </a:p>
                    </p:txBody>
                  </p:sp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1626E320-6EB1-0F3B-8862-C76129C967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70459" y="3365481"/>
                        <a:ext cx="442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</a:t>
                        </a:r>
                        <a:r>
                          <a:rPr kumimoji="1" lang="en-US" altLang="zh-CN" b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</a:p>
                    </p:txBody>
                  </p:sp>
                </p:grpSp>
              </p:grp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A03BD7CE-170F-8170-0D2A-97D832396985}"/>
                      </a:ext>
                    </a:extLst>
                  </p:cNvPr>
                  <p:cNvSpPr/>
                  <p:nvPr/>
                </p:nvSpPr>
                <p:spPr>
                  <a:xfrm>
                    <a:off x="8370096" y="3813230"/>
                    <a:ext cx="406868" cy="23244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log</a:t>
                    </a:r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532C5C12-5A0B-64BC-69C8-DB8A954F3330}"/>
                      </a:ext>
                    </a:extLst>
                  </p:cNvPr>
                  <p:cNvSpPr/>
                  <p:nvPr/>
                </p:nvSpPr>
                <p:spPr>
                  <a:xfrm>
                    <a:off x="10520387" y="2401808"/>
                    <a:ext cx="112779" cy="232447"/>
                  </a:xfrm>
                  <a:prstGeom prst="rect">
                    <a:avLst/>
                  </a:prstGeom>
                  <a:blipFill>
                    <a:blip r:embed="rId2"/>
                    <a:tile tx="0" ty="0" sx="100000" sy="100000" flip="none" algn="tl"/>
                  </a:blip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46CE0BA3-F61C-4D9A-2C26-94966A71B8D8}"/>
                      </a:ext>
                    </a:extLst>
                  </p:cNvPr>
                  <p:cNvSpPr/>
                  <p:nvPr/>
                </p:nvSpPr>
                <p:spPr>
                  <a:xfrm>
                    <a:off x="9499300" y="3144999"/>
                    <a:ext cx="112779" cy="232447"/>
                  </a:xfrm>
                  <a:prstGeom prst="rect">
                    <a:avLst/>
                  </a:prstGeom>
                  <a:blipFill>
                    <a:blip r:embed="rId2"/>
                    <a:tile tx="0" ty="0" sx="100000" sy="100000" flip="none" algn="tl"/>
                  </a:blip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5D94A718-95E3-12C9-3D6A-8B7328A2E2A7}"/>
                      </a:ext>
                    </a:extLst>
                  </p:cNvPr>
                  <p:cNvSpPr/>
                  <p:nvPr/>
                </p:nvSpPr>
                <p:spPr>
                  <a:xfrm>
                    <a:off x="10524049" y="3345590"/>
                    <a:ext cx="112779" cy="232447"/>
                  </a:xfrm>
                  <a:prstGeom prst="rect">
                    <a:avLst/>
                  </a:prstGeom>
                  <a:blipFill>
                    <a:blip r:embed="rId2"/>
                    <a:tile tx="0" ty="0" sx="100000" sy="100000" flip="none" algn="tl"/>
                  </a:blip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8CAC06B-E609-57AA-EA91-036D24834FB8}"/>
                      </a:ext>
                    </a:extLst>
                  </p:cNvPr>
                  <p:cNvSpPr/>
                  <p:nvPr/>
                </p:nvSpPr>
                <p:spPr>
                  <a:xfrm>
                    <a:off x="9664546" y="3489998"/>
                    <a:ext cx="112779" cy="232447"/>
                  </a:xfrm>
                  <a:prstGeom prst="rect">
                    <a:avLst/>
                  </a:prstGeom>
                  <a:blipFill>
                    <a:blip r:embed="rId2"/>
                    <a:tile tx="0" ty="0" sx="100000" sy="100000" flip="none" algn="tl"/>
                  </a:blip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B74286DB-06E9-1189-D396-51DAFC2EE720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095" y="2912967"/>
                    <a:ext cx="105118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Coded chunk</a:t>
                    </a:r>
                    <a:endParaRPr kumimoji="1" lang="zh-CN" altLang="en-US" sz="11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" name="乘 8">
                <a:extLst>
                  <a:ext uri="{FF2B5EF4-FFF2-40B4-BE49-F238E27FC236}">
                    <a16:creationId xmlns:a16="http://schemas.microsoft.com/office/drawing/2014/main" id="{9580506A-1AA1-1E94-35EE-9FB3B4802BA2}"/>
                  </a:ext>
                </a:extLst>
              </p:cNvPr>
              <p:cNvSpPr/>
              <p:nvPr/>
            </p:nvSpPr>
            <p:spPr>
              <a:xfrm>
                <a:off x="2396318" y="4936270"/>
                <a:ext cx="543959" cy="460201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6" name="乘 5">
              <a:extLst>
                <a:ext uri="{FF2B5EF4-FFF2-40B4-BE49-F238E27FC236}">
                  <a16:creationId xmlns:a16="http://schemas.microsoft.com/office/drawing/2014/main" id="{616655A2-D76A-D806-7160-36DE1FE04A33}"/>
                </a:ext>
              </a:extLst>
            </p:cNvPr>
            <p:cNvSpPr/>
            <p:nvPr/>
          </p:nvSpPr>
          <p:spPr>
            <a:xfrm>
              <a:off x="2536453" y="4403349"/>
              <a:ext cx="543959" cy="46020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7927BFA-743A-41D1-A9F8-ED21A7AC7B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8C82C-BC98-B4E1-BC2F-D15D0C7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8E885-3DAB-DFAA-4188-437A148A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295400"/>
            <a:ext cx="10512862" cy="524192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/>
              <a:t>A fixed coding scheme cannot always achieve the minimum network and storage costs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en-US" altLang="zh-CN" dirty="0"/>
              <a:t>Challenge: </a:t>
            </a:r>
            <a:r>
              <a:rPr kumimoji="1" lang="en-US" altLang="zh-CN" dirty="0">
                <a:solidFill>
                  <a:srgbClr val="FF0000"/>
                </a:solidFill>
              </a:rPr>
              <a:t>How to dynamically vary the coding scheme, while maintaining the liveness as Raft?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106">
            <a:extLst>
              <a:ext uri="{FF2B5EF4-FFF2-40B4-BE49-F238E27FC236}">
                <a16:creationId xmlns:a16="http://schemas.microsoft.com/office/drawing/2014/main" id="{F43FBE0A-59CB-C099-0B29-C52C6F4191D1}"/>
              </a:ext>
            </a:extLst>
          </p:cNvPr>
          <p:cNvGraphicFramePr>
            <a:graphicFrameLocks noGrp="1"/>
          </p:cNvGraphicFramePr>
          <p:nvPr/>
        </p:nvGraphicFramePr>
        <p:xfrm>
          <a:off x="2595173" y="3049704"/>
          <a:ext cx="6998477" cy="19290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034">
                  <a:extLst>
                    <a:ext uri="{9D8B030D-6E8A-4147-A177-3AD203B41FA5}">
                      <a16:colId xmlns:a16="http://schemas.microsoft.com/office/drawing/2014/main" val="2068869150"/>
                    </a:ext>
                  </a:extLst>
                </a:gridCol>
                <a:gridCol w="401034">
                  <a:extLst>
                    <a:ext uri="{9D8B030D-6E8A-4147-A177-3AD203B41FA5}">
                      <a16:colId xmlns:a16="http://schemas.microsoft.com/office/drawing/2014/main" val="3229561054"/>
                    </a:ext>
                  </a:extLst>
                </a:gridCol>
                <a:gridCol w="1189545">
                  <a:extLst>
                    <a:ext uri="{9D8B030D-6E8A-4147-A177-3AD203B41FA5}">
                      <a16:colId xmlns:a16="http://schemas.microsoft.com/office/drawing/2014/main" val="4225462933"/>
                    </a:ext>
                  </a:extLst>
                </a:gridCol>
                <a:gridCol w="1236900">
                  <a:extLst>
                    <a:ext uri="{9D8B030D-6E8A-4147-A177-3AD203B41FA5}">
                      <a16:colId xmlns:a16="http://schemas.microsoft.com/office/drawing/2014/main" val="459125560"/>
                    </a:ext>
                  </a:extLst>
                </a:gridCol>
                <a:gridCol w="942491">
                  <a:extLst>
                    <a:ext uri="{9D8B030D-6E8A-4147-A177-3AD203B41FA5}">
                      <a16:colId xmlns:a16="http://schemas.microsoft.com/office/drawing/2014/main" val="2420907521"/>
                    </a:ext>
                  </a:extLst>
                </a:gridCol>
                <a:gridCol w="942491">
                  <a:extLst>
                    <a:ext uri="{9D8B030D-6E8A-4147-A177-3AD203B41FA5}">
                      <a16:colId xmlns:a16="http://schemas.microsoft.com/office/drawing/2014/main" val="1297563894"/>
                    </a:ext>
                  </a:extLst>
                </a:gridCol>
                <a:gridCol w="942491">
                  <a:extLst>
                    <a:ext uri="{9D8B030D-6E8A-4147-A177-3AD203B41FA5}">
                      <a16:colId xmlns:a16="http://schemas.microsoft.com/office/drawing/2014/main" val="144973249"/>
                    </a:ext>
                  </a:extLst>
                </a:gridCol>
                <a:gridCol w="942491">
                  <a:extLst>
                    <a:ext uri="{9D8B030D-6E8A-4147-A177-3AD203B41FA5}">
                      <a16:colId xmlns:a16="http://schemas.microsoft.com/office/drawing/2014/main" val="60355819"/>
                    </a:ext>
                  </a:extLst>
                </a:gridCol>
              </a:tblGrid>
              <a:tr h="38686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sz="180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Replication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Cost 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Cost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35903"/>
                  </a:ext>
                </a:extLst>
              </a:tr>
              <a:tr h="3868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HRaft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76722536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RS(3,2)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RS(3,2)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99928"/>
                  </a:ext>
                </a:extLst>
              </a:tr>
              <a:tr h="386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RS(2,3)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63691462"/>
                  </a:ext>
                </a:extLst>
              </a:tr>
              <a:tr h="381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full-copy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443115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00581A-C4C6-1CD5-7CAC-F700C0602921}"/>
              </a:ext>
            </a:extLst>
          </p:cNvPr>
          <p:cNvSpPr txBox="1"/>
          <p:nvPr/>
        </p:nvSpPr>
        <p:spPr>
          <a:xfrm>
            <a:off x="1959401" y="2571818"/>
            <a:ext cx="8020200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399" dirty="0">
                <a:latin typeface="Arial" panose="020B0604020202020204" pitchFamily="34" charset="0"/>
                <a:cs typeface="Arial" panose="020B0604020202020204" pitchFamily="34" charset="0"/>
              </a:rPr>
              <a:t>Table: </a:t>
            </a:r>
            <a:r>
              <a:rPr kumimoji="1" lang="en-US" altLang="zh-CN" sz="2399" dirty="0">
                <a:solidFill>
                  <a:srgbClr val="0519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coding scheme </a:t>
            </a:r>
            <a:r>
              <a:rPr kumimoji="1" lang="en-US" altLang="zh-CN" sz="2399" dirty="0">
                <a:latin typeface="Arial" panose="020B0604020202020204" pitchFamily="34" charset="0"/>
                <a:cs typeface="Arial" panose="020B0604020202020204" pitchFamily="34" charset="0"/>
              </a:rPr>
              <a:t>under different scenarios</a:t>
            </a:r>
            <a:endParaRPr kumimoji="1" lang="zh-CN" altLang="en-US" sz="23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D907-3A2F-4C8B-A3AC-CE71551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24" y="1533080"/>
            <a:ext cx="10762861" cy="4867720"/>
          </a:xfrm>
        </p:spPr>
        <p:txBody>
          <a:bodyPr>
            <a:normAutofit/>
          </a:bodyPr>
          <a:lstStyle/>
          <a:p>
            <a:r>
              <a:rPr lang="en-US" dirty="0"/>
              <a:t>Analyze </a:t>
            </a:r>
            <a:r>
              <a:rPr lang="en-US" dirty="0">
                <a:solidFill>
                  <a:srgbClr val="FF0000"/>
                </a:solidFill>
              </a:rPr>
              <a:t>optimal coding scheme </a:t>
            </a:r>
            <a:r>
              <a:rPr lang="en-US" dirty="0"/>
              <a:t>under different scenarios</a:t>
            </a:r>
          </a:p>
          <a:p>
            <a:pPr lvl="1"/>
            <a:r>
              <a:rPr lang="en-US" dirty="0"/>
              <a:t>Given N’ healthy servers, the optimal coding scheme has k = N’ – F</a:t>
            </a:r>
          </a:p>
          <a:p>
            <a:pPr lvl="1"/>
            <a:endParaRPr lang="en-US" dirty="0"/>
          </a:p>
          <a:p>
            <a:r>
              <a:rPr lang="en-US" dirty="0"/>
              <a:t>Propose </a:t>
            </a:r>
            <a:r>
              <a:rPr lang="en-US" dirty="0">
                <a:solidFill>
                  <a:srgbClr val="0519F8"/>
                </a:solidFill>
              </a:rPr>
              <a:t>FlexRaft</a:t>
            </a:r>
            <a:r>
              <a:rPr lang="en-US" dirty="0"/>
              <a:t> to dynamically vary the coding scheme</a:t>
            </a:r>
          </a:p>
          <a:p>
            <a:pPr lvl="1"/>
            <a:r>
              <a:rPr lang="en-US" dirty="0"/>
              <a:t>Guarantee the leader and its followers use the same coding scheme</a:t>
            </a:r>
          </a:p>
          <a:p>
            <a:pPr lvl="1"/>
            <a:r>
              <a:rPr lang="en-US" dirty="0"/>
              <a:t>Handle server failures recovery</a:t>
            </a:r>
          </a:p>
          <a:p>
            <a:pPr lvl="1"/>
            <a:r>
              <a:rPr lang="en-US" dirty="0"/>
              <a:t>Prove that FlexRaft guarantees Raft safety</a:t>
            </a:r>
          </a:p>
          <a:p>
            <a:pPr lvl="1"/>
            <a:endParaRPr lang="en-US" dirty="0"/>
          </a:p>
          <a:p>
            <a:r>
              <a:rPr lang="en-US" dirty="0"/>
              <a:t>Implement FlexRaft and evaluate on Alibaba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DCF7-7EA4-4F90-B445-CD52D837C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8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20027</TotalTime>
  <Words>1697</Words>
  <Application>Microsoft Office PowerPoint</Application>
  <PresentationFormat>Custom</PresentationFormat>
  <Paragraphs>402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Default Design</vt:lpstr>
      <vt:lpstr>Minimizing Network and Storage Costs for Consensus with Flexible Erasure Coding</vt:lpstr>
      <vt:lpstr>Introduction</vt:lpstr>
      <vt:lpstr>Introduction</vt:lpstr>
      <vt:lpstr>Erasure-Coded Consensus Protocols</vt:lpstr>
      <vt:lpstr>Motivating Example</vt:lpstr>
      <vt:lpstr>Motivating Example</vt:lpstr>
      <vt:lpstr>Motivating Example</vt:lpstr>
      <vt:lpstr>Summary</vt:lpstr>
      <vt:lpstr>Our Contributions</vt:lpstr>
      <vt:lpstr>Choice of Coding Scheme</vt:lpstr>
      <vt:lpstr>Design of FlexRaft</vt:lpstr>
      <vt:lpstr>Challenges in Varying Coding Scheme </vt:lpstr>
      <vt:lpstr>Challenges in Varying Coding Scheme </vt:lpstr>
      <vt:lpstr>Server Recovery</vt:lpstr>
      <vt:lpstr>Theorems</vt:lpstr>
      <vt:lpstr>Evaluation</vt:lpstr>
      <vt:lpstr>Evaluation</vt:lpstr>
      <vt:lpstr>Evaluation</vt:lpstr>
      <vt:lpstr>Evaluation</vt:lpstr>
      <vt:lpstr>Evaluation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Lee</dc:creator>
  <cp:lastModifiedBy>Patrick PC Lee (CSD)</cp:lastModifiedBy>
  <cp:revision>1157</cp:revision>
  <cp:lastPrinted>2019-02-28T16:58:54Z</cp:lastPrinted>
  <dcterms:created xsi:type="dcterms:W3CDTF">1601-01-01T00:00:00Z</dcterms:created>
  <dcterms:modified xsi:type="dcterms:W3CDTF">2023-08-08T20:31:08Z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