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44" r:id="rId1"/>
  </p:sldMasterIdLst>
  <p:notesMasterIdLst>
    <p:notesMasterId r:id="rId31"/>
  </p:notesMasterIdLst>
  <p:handoutMasterIdLst>
    <p:handoutMasterId r:id="rId32"/>
  </p:handoutMasterIdLst>
  <p:sldIdLst>
    <p:sldId id="256" r:id="rId2"/>
    <p:sldId id="289" r:id="rId3"/>
    <p:sldId id="260" r:id="rId4"/>
    <p:sldId id="315" r:id="rId5"/>
    <p:sldId id="316" r:id="rId6"/>
    <p:sldId id="290" r:id="rId7"/>
    <p:sldId id="291" r:id="rId8"/>
    <p:sldId id="293" r:id="rId9"/>
    <p:sldId id="278" r:id="rId10"/>
    <p:sldId id="294" r:id="rId11"/>
    <p:sldId id="296" r:id="rId12"/>
    <p:sldId id="304" r:id="rId13"/>
    <p:sldId id="325" r:id="rId14"/>
    <p:sldId id="308" r:id="rId15"/>
    <p:sldId id="309" r:id="rId16"/>
    <p:sldId id="310" r:id="rId17"/>
    <p:sldId id="311" r:id="rId18"/>
    <p:sldId id="297" r:id="rId19"/>
    <p:sldId id="303" r:id="rId20"/>
    <p:sldId id="295" r:id="rId21"/>
    <p:sldId id="322" r:id="rId22"/>
    <p:sldId id="312" r:id="rId23"/>
    <p:sldId id="298" r:id="rId24"/>
    <p:sldId id="300" r:id="rId25"/>
    <p:sldId id="323" r:id="rId26"/>
    <p:sldId id="301" r:id="rId27"/>
    <p:sldId id="257" r:id="rId28"/>
    <p:sldId id="324" r:id="rId29"/>
    <p:sldId id="299" r:id="rId30"/>
  </p:sldIdLst>
  <p:sldSz cx="12192000" cy="6858000"/>
  <p:notesSz cx="6662738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83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0F34"/>
    <a:srgbClr val="1842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 autoAdjust="0"/>
    <p:restoredTop sz="86679" autoAdjust="0"/>
  </p:normalViewPr>
  <p:slideViewPr>
    <p:cSldViewPr snapToGrid="0">
      <p:cViewPr varScale="1">
        <p:scale>
          <a:sx n="63" d="100"/>
          <a:sy n="63" d="100"/>
        </p:scale>
        <p:origin x="-978" y="-114"/>
      </p:cViewPr>
      <p:guideLst>
        <p:guide orient="horz" pos="2183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7913" cy="4972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773270" y="0"/>
            <a:ext cx="2887913" cy="4972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A9A332-DD39-4A27-ACC8-4E2A30CCE217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9427"/>
            <a:ext cx="2887913" cy="4972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773270" y="9429427"/>
            <a:ext cx="2887913" cy="4972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9B7C2F-C921-4E6D-911D-1C51D50A9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0313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887186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774011" y="0"/>
            <a:ext cx="2887186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85AE6F-2FBC-C44D-917F-9E2784D075DA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54013" y="1239838"/>
            <a:ext cx="5954712" cy="33512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66274" y="4777194"/>
            <a:ext cx="533019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428584"/>
            <a:ext cx="2887186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774011" y="9428584"/>
            <a:ext cx="2887186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518319-3D5E-1D45-8B08-22FF695AA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8877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54013" y="1239838"/>
            <a:ext cx="5954712" cy="33512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Good afternoon!</a:t>
            </a:r>
          </a:p>
          <a:p>
            <a:r>
              <a:rPr lang="en-US" dirty="0"/>
              <a:t>The topic I’ll present is 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518319-3D5E-1D45-8B08-22FF695AA0E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7470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/>
              <a:t>This figure illustrates the</a:t>
            </a:r>
            <a:r>
              <a:rPr lang="en-US" baseline="0" dirty="0"/>
              <a:t> architecture of </a:t>
            </a:r>
            <a:r>
              <a:rPr lang="en-US" baseline="0" dirty="0" err="1"/>
              <a:t>SimEDC</a:t>
            </a:r>
            <a:r>
              <a:rPr lang="en-US" baseline="0" dirty="0"/>
              <a:t>.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/>
              <a:t>As I said just now, it takes various factors as input, then it performs simulation, and outputs reliability estimation at last.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518319-3D5E-1D45-8B08-22FF695AA0E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3562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54013" y="1239838"/>
            <a:ext cx="5954712" cy="33512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 err="1"/>
              <a:t>SimEDC</a:t>
            </a:r>
            <a:r>
              <a:rPr lang="en-US" baseline="0" dirty="0"/>
              <a:t> performs simulation over a number of iterations and reports the reliability metrics averaged over all iterations.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/>
              <a:t>We use 3 metrics, probability of data loss, normalized magnitude of data loss, and blocked ratio.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baseline="0" dirty="0"/>
              <a:t>The first two metrics measures data durability while blocked ratio estimates data availability.</a:t>
            </a:r>
          </a:p>
          <a:p>
            <a:pPr marL="628650" lvl="1" indent="-171450">
              <a:buFont typeface="Arial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518319-3D5E-1D45-8B08-22FF695AA0E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16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54013" y="1239838"/>
            <a:ext cx="5954712" cy="33512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charset="0"/>
              <a:buChar char="•"/>
            </a:pPr>
            <a:r>
              <a:rPr lang="en-US" dirty="0"/>
              <a:t>Now let’s look at how </a:t>
            </a:r>
            <a:r>
              <a:rPr lang="en-US" dirty="0" err="1"/>
              <a:t>SimEDC</a:t>
            </a:r>
            <a:r>
              <a:rPr lang="en-US" dirty="0"/>
              <a:t> works in each</a:t>
            </a:r>
            <a:r>
              <a:rPr lang="en-US" baseline="0" dirty="0"/>
              <a:t> iteration:</a:t>
            </a:r>
            <a:endParaRPr lang="en-US" dirty="0"/>
          </a:p>
          <a:p>
            <a:pPr marL="628650" lvl="1" indent="-171450">
              <a:buFont typeface="Arial" charset="0"/>
              <a:buChar char="•"/>
            </a:pPr>
            <a:r>
              <a:rPr lang="en-US" dirty="0"/>
              <a:t>1, event</a:t>
            </a:r>
            <a:r>
              <a:rPr lang="en-US" baseline="0" dirty="0"/>
              <a:t> handler</a:t>
            </a:r>
            <a:r>
              <a:rPr lang="en-US" dirty="0"/>
              <a:t> takes the </a:t>
            </a:r>
            <a:r>
              <a:rPr lang="en-US" i="1" dirty="0">
                <a:solidFill>
                  <a:srgbClr val="C00000"/>
                </a:solidFill>
              </a:rPr>
              <a:t>data center topology, erasure codes and chunk placement</a:t>
            </a:r>
            <a:r>
              <a:rPr lang="en-US" dirty="0"/>
              <a:t> as inputs for initialization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dirty="0"/>
              <a:t>And</a:t>
            </a:r>
            <a:r>
              <a:rPr lang="en-US" baseline="0" dirty="0"/>
              <a:t> event generator</a:t>
            </a:r>
            <a:r>
              <a:rPr lang="en-US" dirty="0"/>
              <a:t> generates a sequence of failure events from failure models or practical</a:t>
            </a:r>
            <a:r>
              <a:rPr lang="en-US" baseline="0" dirty="0"/>
              <a:t> traces.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baseline="0" dirty="0"/>
              <a:t>These failure</a:t>
            </a:r>
            <a:r>
              <a:rPr lang="zh-CN" altLang="en-US" baseline="0" dirty="0"/>
              <a:t> </a:t>
            </a:r>
            <a:r>
              <a:rPr lang="en-US" altLang="zh-CN" baseline="0" dirty="0"/>
              <a:t>event</a:t>
            </a:r>
            <a:r>
              <a:rPr lang="en-US" baseline="0" dirty="0"/>
              <a:t>s are pushed into event queue and will be processed one by one later.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518319-3D5E-1D45-8B08-22FF695AA0E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0351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54013" y="1239838"/>
            <a:ext cx="5954712" cy="33512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/>
              <a:t>During</a:t>
            </a:r>
            <a:r>
              <a:rPr lang="en-US" baseline="0" dirty="0"/>
              <a:t> the simulation, event handler fetches event from event queue and process it.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/>
              <a:t>Here the first event is a failure event.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518319-3D5E-1D45-8B08-22FF695AA0E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825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54013" y="1239838"/>
            <a:ext cx="5954712" cy="33512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/>
              <a:t>Event handler processes this failure</a:t>
            </a:r>
            <a:r>
              <a:rPr lang="en-US" baseline="0" dirty="0"/>
              <a:t> event and generates a corresponding repair event.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/>
              <a:t>I will talk about the detailed process later.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518319-3D5E-1D45-8B08-22FF695AA0E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3315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54013" y="1239838"/>
            <a:ext cx="5954712" cy="33512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/>
              <a:t>Then</a:t>
            </a:r>
            <a:r>
              <a:rPr lang="en-US" baseline="0" dirty="0"/>
              <a:t> this repair event is also pushed into event queue.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518319-3D5E-1D45-8B08-22FF695AA0E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6141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54013" y="1239838"/>
            <a:ext cx="5954712" cy="33512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/>
              <a:t>Next,</a:t>
            </a:r>
            <a:r>
              <a:rPr lang="en-US" baseline="0" dirty="0"/>
              <a:t> event handler processes the repair event and generate the next failure event accordingly.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518319-3D5E-1D45-8B08-22FF695AA0E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155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54013" y="1239838"/>
            <a:ext cx="5954712" cy="33512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/>
              <a:t>The</a:t>
            </a:r>
            <a:r>
              <a:rPr lang="en-US" baseline="0" dirty="0"/>
              <a:t> above process will repeat until data loss occurs or the mission time is reached.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518319-3D5E-1D45-8B08-22FF695AA0E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2889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/>
              <a:t>Each</a:t>
            </a:r>
            <a:r>
              <a:rPr lang="en-US" baseline="0" dirty="0"/>
              <a:t> event simulated is a tuple of timestamp, event type and subsystem associated.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/>
              <a:t>As we see in previous slides, all events are in the event queue.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/>
              <a:t>For the failure events, we differentiate permanent failures and transient failures.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/>
              <a:t>Moreover, we consider correlated failures besides independent failures.</a:t>
            </a:r>
          </a:p>
          <a:p>
            <a:pPr marL="171450" indent="-171450">
              <a:buFont typeface="Arial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518319-3D5E-1D45-8B08-22FF695AA0E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32253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54013" y="1239838"/>
            <a:ext cx="5954712" cy="33512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charset="0"/>
              <a:buChar char="•"/>
            </a:pPr>
            <a:r>
              <a:rPr lang="en-US" dirty="0"/>
              <a:t>Now I</a:t>
            </a:r>
            <a:r>
              <a:rPr lang="en-US" baseline="0" dirty="0"/>
              <a:t> elaborate how we handle failure or repair event.</a:t>
            </a:r>
            <a:endParaRPr lang="en-US" dirty="0"/>
          </a:p>
          <a:p>
            <a:pPr marL="171450" lvl="0" indent="-171450">
              <a:buFont typeface="Arial" charset="0"/>
              <a:buChar char="•"/>
            </a:pPr>
            <a:r>
              <a:rPr lang="en-US" dirty="0"/>
              <a:t>When</a:t>
            </a:r>
            <a:r>
              <a:rPr lang="en-US" baseline="0" dirty="0"/>
              <a:t> failure happens, we first check whether data loss occurs.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baseline="0" dirty="0"/>
              <a:t>If yes, simulation terminates and </a:t>
            </a:r>
            <a:r>
              <a:rPr lang="en-US" baseline="0" dirty="0" err="1"/>
              <a:t>SimEDC</a:t>
            </a:r>
            <a:r>
              <a:rPr lang="en-US" baseline="0" dirty="0"/>
              <a:t> returns reliability metrics.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dirty="0"/>
              <a:t>If no data loss, we will</a:t>
            </a:r>
            <a:r>
              <a:rPr lang="en-US" baseline="0" dirty="0"/>
              <a:t> update the status of the subsystems as crashed or unavailable based on the effect of the failures.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baseline="0" dirty="0"/>
              <a:t>Then we trigger repair event.</a:t>
            </a:r>
          </a:p>
          <a:p>
            <a:pPr marL="171450" lvl="0" indent="-171450">
              <a:buFont typeface="Arial" charset="0"/>
              <a:buChar char="•"/>
            </a:pPr>
            <a:r>
              <a:rPr lang="en-US" baseline="0" dirty="0"/>
              <a:t>When repair occurs, we will update the status of the subsystems as normal, and then generate the next failure event and add it to the event queue.</a:t>
            </a:r>
          </a:p>
          <a:p>
            <a:pPr marL="171450" lvl="0" indent="-171450">
              <a:buFont typeface="Arial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518319-3D5E-1D45-8B08-22FF695AA0E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0783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54013" y="1239838"/>
            <a:ext cx="5954712" cy="33512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>
              <a:buFont typeface="Arial" charset="0"/>
              <a:buChar char="•"/>
            </a:pPr>
            <a:r>
              <a:rPr lang="en-US" sz="1200" dirty="0"/>
              <a:t>Data centers cluster independent machines to provide</a:t>
            </a:r>
            <a:r>
              <a:rPr lang="en-US" sz="1200" baseline="0" dirty="0"/>
              <a:t> large-scale storage.</a:t>
            </a:r>
            <a:endParaRPr lang="en-US" sz="1200" dirty="0"/>
          </a:p>
          <a:p>
            <a:pPr marL="342900" lvl="0" indent="-342900">
              <a:buFont typeface="Arial" charset="0"/>
              <a:buChar char="•"/>
            </a:pPr>
            <a:r>
              <a:rPr lang="en-US" sz="1200" dirty="0"/>
              <a:t>This</a:t>
            </a:r>
            <a:r>
              <a:rPr lang="en-US" sz="1200" baseline="0" dirty="0"/>
              <a:t> figure shows the architecture of a data center:</a:t>
            </a:r>
            <a:endParaRPr lang="en-US" sz="12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200" dirty="0"/>
              <a:t>Nodes are grouped into </a:t>
            </a:r>
            <a:r>
              <a:rPr lang="en-US" sz="1200" i="1" dirty="0">
                <a:solidFill>
                  <a:srgbClr val="C00000"/>
                </a:solidFill>
              </a:rPr>
              <a:t>racks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200" dirty="0"/>
              <a:t>Nodes in one rack are connected to the same </a:t>
            </a:r>
            <a:r>
              <a:rPr lang="en-US" sz="1200" i="1" dirty="0"/>
              <a:t>top-of-rack (</a:t>
            </a:r>
            <a:r>
              <a:rPr lang="en-US" sz="1200" i="1" dirty="0" err="1"/>
              <a:t>ToR</a:t>
            </a:r>
            <a:r>
              <a:rPr lang="en-US" sz="1200" i="1" dirty="0"/>
              <a:t>) switch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200" dirty="0"/>
              <a:t>All racks are interconnected to a a </a:t>
            </a:r>
            <a:r>
              <a:rPr lang="en-US" sz="1200" i="1" dirty="0"/>
              <a:t>network core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1200" i="0" dirty="0"/>
              <a:t>Such a data</a:t>
            </a:r>
            <a:r>
              <a:rPr lang="en-US" sz="1200" i="0" baseline="0" dirty="0"/>
              <a:t> center has sufficient intra-rack </a:t>
            </a:r>
            <a:r>
              <a:rPr lang="en-US" sz="1200" i="0" baseline="0" dirty="0" err="1"/>
              <a:t>bwth</a:t>
            </a:r>
            <a:r>
              <a:rPr lang="en-US" sz="1200" i="0" baseline="0" dirty="0"/>
              <a:t> and scarce cross-rack </a:t>
            </a:r>
            <a:r>
              <a:rPr lang="en-US" sz="1200" i="0" baseline="0" dirty="0" err="1"/>
              <a:t>bwth</a:t>
            </a:r>
            <a:endParaRPr lang="en-US" sz="1200" i="0" baseline="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1200" i="0" baseline="0" dirty="0"/>
              <a:t>We can call this as the hierarchical nature of the data center.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518319-3D5E-1D45-8B08-22FF695AA0E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83367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/>
              <a:t>Now I’ll introduce</a:t>
            </a:r>
            <a:r>
              <a:rPr lang="en-US" baseline="0" dirty="0"/>
              <a:t> our experiments.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baseline="0" dirty="0"/>
              <a:t>We simulate a data center with 1024 nodes in total, these nodes are divided into 32 racks.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baseline="0" dirty="0"/>
              <a:t>The cross-rack bandwidth is 1 Gb/s.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baseline="0" dirty="0"/>
              <a:t>The whole storage capacity is 1 </a:t>
            </a:r>
            <a:r>
              <a:rPr lang="en-US" baseline="0" dirty="0" err="1"/>
              <a:t>PiB</a:t>
            </a:r>
            <a:r>
              <a:rPr lang="en-US" baseline="0" dirty="0"/>
              <a:t>. The mission time is 10 years.</a:t>
            </a:r>
          </a:p>
          <a:p>
            <a:pPr marL="171450" lvl="0" indent="-171450">
              <a:buFont typeface="Arial" charset="0"/>
              <a:buChar char="•"/>
            </a:pPr>
            <a:r>
              <a:rPr lang="en-US" baseline="0" dirty="0"/>
              <a:t>We analyze three types of erasure codes: RS, LRC, and DRC</a:t>
            </a:r>
          </a:p>
          <a:p>
            <a:pPr marL="171450" lvl="0" indent="-171450">
              <a:buFont typeface="Arial" charset="0"/>
              <a:buChar char="•"/>
            </a:pPr>
            <a:r>
              <a:rPr lang="en-US" baseline="0" dirty="0"/>
              <a:t>For different deployment, we evaluate both flat placement and hierarchical placement.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baseline="0" dirty="0"/>
              <a:t>Here we use r to denote the number of racks that each stripe resides 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518319-3D5E-1D45-8B08-22FF695AA0E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7145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/>
              <a:t>For different</a:t>
            </a:r>
            <a:r>
              <a:rPr lang="en-US" baseline="0" dirty="0"/>
              <a:t> failure patterns, we consider permanent disk failures, permanent node failures, transient node failures, transient rack failures, and permanent correlated failures.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/>
              <a:t>This table illustrates the failure and repair model we use in our experiment.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518319-3D5E-1D45-8B08-22FF695AA0E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0079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/>
              <a:t>In</a:t>
            </a:r>
            <a:r>
              <a:rPr lang="en-US" baseline="0" dirty="0"/>
              <a:t> our evaluation, we observe that over 99.5% of repairs are single-chunk repair.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/>
              <a:t>As we expected, repair time depends on the cross-rack repair traffic.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/>
              <a:t>This figure shows the cross rack repair traffic for different erasure code settings.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baseline="0" dirty="0"/>
              <a:t>The x axis is the different erasure code setting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baseline="0" dirty="0"/>
              <a:t>While the y axis denotes the cross-rack repair traffic</a:t>
            </a:r>
          </a:p>
          <a:p>
            <a:pPr marL="171450" lvl="0" indent="-171450">
              <a:buFont typeface="Arial" charset="0"/>
              <a:buChar char="•"/>
            </a:pPr>
            <a:r>
              <a:rPr lang="en-US" baseline="0" dirty="0"/>
              <a:t>We can see hierarchical placement has lower repair traffic than flat placement.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518319-3D5E-1D45-8B08-22FF695AA0E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03237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/>
              <a:t>First,</a:t>
            </a:r>
            <a:r>
              <a:rPr lang="en-US" baseline="0" dirty="0"/>
              <a:t> we analyze the reliability under independent failures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baseline="0" dirty="0"/>
              <a:t>Among all RS codes, RS(14,10) has best reliability.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baseline="0" dirty="0"/>
              <a:t>Compare with flat placement, hierarchical placement has better reliability because it reduces cross-rack repair traffic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baseline="0" dirty="0"/>
              <a:t>Moreover, we can see that BR of different erasure code setting matches the amount of cross-rack </a:t>
            </a:r>
            <a:r>
              <a:rPr lang="en-US" baseline="0" dirty="0" err="1"/>
              <a:t>bwth</a:t>
            </a:r>
            <a:r>
              <a:rPr lang="en-US" baseline="0" dirty="0"/>
              <a:t> cost.</a:t>
            </a:r>
          </a:p>
          <a:p>
            <a:pPr marL="628650" lvl="1" indent="-171450">
              <a:buFont typeface="Arial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518319-3D5E-1D45-8B08-22FF695AA0E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89017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/>
              <a:t>Here we analyze the reliability</a:t>
            </a:r>
            <a:r>
              <a:rPr lang="en-US" baseline="0" dirty="0"/>
              <a:t> under independent and correlated failures.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baseline="0" dirty="0"/>
              <a:t>In the face of correlated failures, hierarchical placement is more likely to experience data loss.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baseline="0" dirty="0"/>
              <a:t>However, RS(14,10) and RS(16,12) with hierarchical placement can achieve better reliability as they can tolerate 4-chunk loss in each stripe.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518319-3D5E-1D45-8B08-22FF695AA0E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8084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/>
              <a:t>At last,</a:t>
            </a:r>
            <a:r>
              <a:rPr lang="en-US" baseline="0" dirty="0"/>
              <a:t> we conduct analysis using practical traces that keeps record of the node </a:t>
            </a:r>
            <a:r>
              <a:rPr lang="en-US" baseline="0" dirty="0" err="1"/>
              <a:t>failrues</a:t>
            </a:r>
            <a:r>
              <a:rPr lang="en-US" baseline="0" dirty="0"/>
              <a:t>.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baseline="0" dirty="0"/>
              <a:t>This  trace spans 22 HPC systems of 1 to 1024 nodes, which is collected from Los Alamos National Laboratory.</a:t>
            </a:r>
          </a:p>
          <a:p>
            <a:pPr marL="171450" lvl="0" indent="-171450">
              <a:buFont typeface="Arial" charset="0"/>
              <a:buChar char="•"/>
            </a:pPr>
            <a:r>
              <a:rPr lang="en-US" baseline="0" dirty="0"/>
              <a:t>In our analysis,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baseline="0" dirty="0"/>
              <a:t>We select the systems containing no less than 128 nodes.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baseline="0" dirty="0"/>
              <a:t>Then we parse failure events and classify them to transient node failure and permanent node failures.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518319-3D5E-1D45-8B08-22FF695AA0E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81139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54013" y="1239838"/>
            <a:ext cx="5954712" cy="33512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/>
              <a:t>The</a:t>
            </a:r>
            <a:r>
              <a:rPr lang="en-US" baseline="0" dirty="0"/>
              <a:t> result under trace-driven failures match that under failure models.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/>
              <a:t>For the systems whose ID is 5 and 8, hierarchical placement has worse reliability because some contiguous nodes fail within a short time in the trace.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518319-3D5E-1D45-8B08-22FF695AA0E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94124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</a:t>
            </a:r>
            <a:r>
              <a:rPr lang="en-US" baseline="0" dirty="0"/>
              <a:t> source code is now available on this link. If you have any questions, please email to us.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518319-3D5E-1D45-8B08-22FF695AA0E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45779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/>
              <a:t>Then we decrease the cross-rack bandwidth</a:t>
            </a:r>
            <a:r>
              <a:rPr lang="en-US" baseline="0" dirty="0"/>
              <a:t> from 1 Gb/s to 400 Mb/s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/>
              <a:t>We’d like to check the reliability under such extreme case.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/>
              <a:t>We find that almost all erasure code with flat placement will experience data loss.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/>
              <a:t>However, </a:t>
            </a:r>
            <a:r>
              <a:rPr lang="en-US" baseline="0" dirty="0" err="1"/>
              <a:t>drc</a:t>
            </a:r>
            <a:r>
              <a:rPr lang="en-US" baseline="0" dirty="0"/>
              <a:t> has lowest </a:t>
            </a:r>
            <a:r>
              <a:rPr lang="en-US" baseline="0" dirty="0" err="1"/>
              <a:t>pdl</a:t>
            </a:r>
            <a:r>
              <a:rPr lang="en-US" baseline="0" dirty="0"/>
              <a:t> because it incurs a very small amount of cross-rack repair bandwidth.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518319-3D5E-1D45-8B08-22FF695AA0E5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901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54013" y="1239838"/>
            <a:ext cx="5954712" cy="33512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charset="0"/>
              <a:buChar char="•"/>
            </a:pPr>
            <a:r>
              <a:rPr lang="en-US" baseline="0" dirty="0">
                <a:solidFill>
                  <a:schemeClr val="tx1"/>
                </a:solidFill>
              </a:rPr>
              <a:t>Failures are common in a data center: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baseline="0" dirty="0">
                <a:solidFill>
                  <a:schemeClr val="tx1"/>
                </a:solidFill>
              </a:rPr>
              <a:t>We can classify the failures as independent failures and correlated failures by the cause:</a:t>
            </a:r>
          </a:p>
          <a:p>
            <a:pPr marL="1085850" lvl="2" indent="-171450">
              <a:buFont typeface="Arial" charset="0"/>
              <a:buChar char="•"/>
            </a:pPr>
            <a:r>
              <a:rPr lang="en-US" baseline="0" dirty="0">
                <a:solidFill>
                  <a:schemeClr val="tx1"/>
                </a:solidFill>
              </a:rPr>
              <a:t>Every storage device has a probability to fail;</a:t>
            </a:r>
          </a:p>
          <a:p>
            <a:pPr marL="1085850" lvl="2" indent="-171450">
              <a:buFont typeface="Arial" charset="0"/>
              <a:buChar char="•"/>
            </a:pPr>
            <a:r>
              <a:rPr lang="en-US" baseline="0" dirty="0">
                <a:solidFill>
                  <a:schemeClr val="tx1"/>
                </a:solidFill>
              </a:rPr>
              <a:t>And multiple devices can fail concurrently due to the same cause.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baseline="0" dirty="0">
                <a:solidFill>
                  <a:schemeClr val="tx1"/>
                </a:solidFill>
              </a:rPr>
              <a:t>Furthermore, the failures can be classified by the effect:</a:t>
            </a:r>
          </a:p>
          <a:p>
            <a:pPr marL="1085850" lvl="2" indent="-171450">
              <a:buFont typeface="Arial" charset="0"/>
              <a:buChar char="•"/>
            </a:pPr>
            <a:r>
              <a:rPr lang="en-US" baseline="0" dirty="0">
                <a:solidFill>
                  <a:schemeClr val="tx1"/>
                </a:solidFill>
              </a:rPr>
              <a:t>Permanent failures damage the devices permanently</a:t>
            </a:r>
          </a:p>
          <a:p>
            <a:pPr marL="1085850" lvl="2" indent="-171450">
              <a:buFont typeface="Arial" charset="0"/>
              <a:buChar char="•"/>
            </a:pPr>
            <a:r>
              <a:rPr lang="en-US" baseline="0" dirty="0">
                <a:solidFill>
                  <a:schemeClr val="tx1"/>
                </a:solidFill>
              </a:rPr>
              <a:t>While transient failures make data unavailable temporarily.</a:t>
            </a:r>
          </a:p>
          <a:p>
            <a:pPr marL="171450" lvl="0" indent="-171450">
              <a:buFont typeface="Arial" charset="0"/>
              <a:buChar char="•"/>
            </a:pPr>
            <a:r>
              <a:rPr lang="en-US" baseline="0" dirty="0">
                <a:solidFill>
                  <a:schemeClr val="tx1"/>
                </a:solidFill>
              </a:rPr>
              <a:t>Failures affect data reliability from 2 perspectives: durability and availability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baseline="0" dirty="0">
                <a:solidFill>
                  <a:schemeClr val="tx1"/>
                </a:solidFill>
              </a:rPr>
              <a:t>We say data is durable if data persists in the face of failures.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baseline="0" dirty="0">
                <a:solidFill>
                  <a:schemeClr val="tx1"/>
                </a:solidFill>
              </a:rPr>
              <a:t>Data is unavailable when we can’t access the data under failures.</a:t>
            </a:r>
          </a:p>
          <a:p>
            <a:pPr marL="171450" lvl="0" indent="-171450">
              <a:buFont typeface="Arial" charset="0"/>
              <a:buChar char="•"/>
            </a:pPr>
            <a:r>
              <a:rPr lang="en-US" baseline="0" dirty="0">
                <a:solidFill>
                  <a:schemeClr val="tx1"/>
                </a:solidFill>
              </a:rPr>
              <a:t>Therefore, to guarantee storage reliability, modern data centers usually employ 2 redundancy techniques: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baseline="0" dirty="0">
                <a:solidFill>
                  <a:schemeClr val="tx1"/>
                </a:solidFill>
              </a:rPr>
              <a:t>Replication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baseline="0" dirty="0">
                <a:solidFill>
                  <a:schemeClr val="tx1"/>
                </a:solidFill>
              </a:rPr>
              <a:t>Erasure coding</a:t>
            </a:r>
          </a:p>
          <a:p>
            <a:pPr marL="628650" lvl="1" indent="-171450">
              <a:buFont typeface="Arial" charset="0"/>
              <a:buChar char="•"/>
            </a:pP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518319-3D5E-1D45-8B08-22FF695AA0E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1688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54013" y="1239838"/>
            <a:ext cx="5954712" cy="33512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sz="1200" dirty="0">
                <a:solidFill>
                  <a:srgbClr val="C00000"/>
                </a:solidFill>
              </a:rPr>
              <a:t>For (</a:t>
            </a:r>
            <a:r>
              <a:rPr lang="en-US" sz="1200" dirty="0" err="1">
                <a:solidFill>
                  <a:srgbClr val="C00000"/>
                </a:solidFill>
              </a:rPr>
              <a:t>n,k</a:t>
            </a:r>
            <a:r>
              <a:rPr lang="en-US" sz="1200" dirty="0">
                <a:solidFill>
                  <a:srgbClr val="C00000"/>
                </a:solidFill>
              </a:rPr>
              <a:t>) erasure</a:t>
            </a:r>
            <a:r>
              <a:rPr lang="en-US" sz="1200" baseline="0" dirty="0">
                <a:solidFill>
                  <a:srgbClr val="C00000"/>
                </a:solidFill>
              </a:rPr>
              <a:t> coding, it encodes k data chunks into n coded chunks. These n chunks form a stripe.</a:t>
            </a:r>
          </a:p>
          <a:p>
            <a:pPr marL="171450" indent="-171450">
              <a:buFont typeface="Arial" charset="0"/>
              <a:buChar char="•"/>
            </a:pPr>
            <a:r>
              <a:rPr lang="en-US" sz="1200" baseline="0" dirty="0">
                <a:solidFill>
                  <a:srgbClr val="C00000"/>
                </a:solidFill>
              </a:rPr>
              <a:t>When failure happens, any k chunks of a stripe can recover the original data.</a:t>
            </a:r>
            <a:endParaRPr lang="en-US" sz="1200" dirty="0">
              <a:solidFill>
                <a:srgbClr val="C00000"/>
              </a:solidFill>
            </a:endParaRPr>
          </a:p>
          <a:p>
            <a:pPr marL="171450" indent="-171450">
              <a:buFont typeface="Arial" charset="0"/>
              <a:buChar char="•"/>
            </a:pPr>
            <a:r>
              <a:rPr lang="en-US" sz="1200" dirty="0">
                <a:solidFill>
                  <a:srgbClr val="C00000"/>
                </a:solidFill>
              </a:rPr>
              <a:t>Erasure coding is</a:t>
            </a:r>
            <a:r>
              <a:rPr lang="en-US" sz="1200" baseline="0" dirty="0">
                <a:solidFill>
                  <a:srgbClr val="C00000"/>
                </a:solidFill>
              </a:rPr>
              <a:t> a promising technique </a:t>
            </a:r>
            <a:r>
              <a:rPr lang="en-US" sz="1200" dirty="0"/>
              <a:t>to protect data against failures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sz="1200" dirty="0"/>
              <a:t>1. It is storage-efficient.</a:t>
            </a:r>
            <a:r>
              <a:rPr lang="en-US" sz="1200" baseline="0" dirty="0"/>
              <a:t> It can reduce storage overhead from 3x to 1.33x in Azure.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sz="1200" baseline="0" dirty="0"/>
              <a:t>2. Erasure coding has higher reliability than replication. As pointed in previous work, the Mean Time to Failure of erasure coded system is many orders of magnitude higher than that of a system with replication.</a:t>
            </a:r>
          </a:p>
          <a:p>
            <a:pPr marL="171450" lvl="0" indent="-171450">
              <a:buFont typeface="Arial" charset="0"/>
              <a:buChar char="•"/>
            </a:pPr>
            <a:r>
              <a:rPr lang="en-US" sz="1200" baseline="0" dirty="0"/>
              <a:t>However, erasure coding incurs high repair traffic. 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sz="1200" baseline="0" dirty="0"/>
              <a:t>Repair traffic is the amount of data retrieved in recovery.</a:t>
            </a:r>
          </a:p>
          <a:p>
            <a:pPr marL="171450" lvl="0" indent="-171450">
              <a:buFont typeface="Arial" charset="0"/>
              <a:buChar char="•"/>
            </a:pPr>
            <a:r>
              <a:rPr lang="en-US" sz="1200" dirty="0"/>
              <a:t>Now let’s look at the repair traffic of different erasure codes.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518319-3D5E-1D45-8B08-22FF695AA0E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9036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54013" y="1239838"/>
            <a:ext cx="5954712" cy="33512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2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/>
              <a:t>Here we use the number of chunks</a:t>
            </a:r>
            <a:r>
              <a:rPr lang="en-US" baseline="0" dirty="0"/>
              <a:t> to denote the repair traffic of recovering a single data chunk.</a:t>
            </a:r>
          </a:p>
          <a:p>
            <a:pPr marL="171450" marR="0" lvl="2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baseline="0" dirty="0"/>
              <a:t>And we assume the chunk size is the same.</a:t>
            </a:r>
          </a:p>
          <a:p>
            <a:pPr marL="171450" marR="0" lvl="2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baseline="0" dirty="0"/>
              <a:t>Reed-Solomon code is a conventional approach, which requires to download k chunks.</a:t>
            </a:r>
          </a:p>
          <a:p>
            <a:pPr marL="171450" marR="0" lvl="2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baseline="0" dirty="0"/>
              <a:t>To reduce the repair traffic, LRC divides k data chunks into l groups and adds 1 parity chunks to each group. Thus, it only needs to retrieve the chunks belonging to the same group.</a:t>
            </a:r>
          </a:p>
          <a:p>
            <a:pPr marL="171450" marR="0" lvl="2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baseline="0" dirty="0"/>
              <a:t>Another approach to minimize the repair traffic is regenerating code, which takes advantage of all other surviving nodes of the same stripe. It reduces the repair traffic to n-1 over n-k.</a:t>
            </a:r>
          </a:p>
          <a:p>
            <a:pPr marL="171450" marR="0" lvl="2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baseline="0" dirty="0"/>
              <a:t>DRC is an extension of RC, which considers the hierarchical nature of a data center. As the cross-rack bandwidth is a scarce resource, DRC decreases the cross-rack bandwidth cost by placing n chunks in r racks. Now let’s look at how different deployment works.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518319-3D5E-1D45-8B08-22FF695AA0E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3937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/>
              <a:t>Generally, there are 2</a:t>
            </a:r>
            <a:r>
              <a:rPr lang="en-US" baseline="0" dirty="0"/>
              <a:t> placement schemes: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baseline="0" dirty="0"/>
              <a:t>One is flat placement, where n chunks of a stripe reside in n different racks.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baseline="0" dirty="0"/>
              <a:t>It maximized failure tolerance both on rack level and node level.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baseline="0" dirty="0"/>
              <a:t>However, repairing any chunk need to read from non-local racks. Thus, it incurs a significant amount of cross-rack bandwidth cost.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518319-3D5E-1D45-8B08-22FF695AA0E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509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/>
              <a:t>We</a:t>
            </a:r>
            <a:r>
              <a:rPr lang="en-US" baseline="0" dirty="0"/>
              <a:t> call a</a:t>
            </a:r>
            <a:r>
              <a:rPr lang="en-US" dirty="0"/>
              <a:t>nother placement</a:t>
            </a:r>
            <a:r>
              <a:rPr lang="en-US" baseline="0" dirty="0"/>
              <a:t> scheme as hierarchical placement.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baseline="0" dirty="0"/>
              <a:t>It places n chunks of a stripe in r racks. Here r is less than n.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baseline="0" dirty="0"/>
              <a:t>During recovery, it can reduce cross-rack traffic by leveraging the chunks in the same rack.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baseline="0" dirty="0"/>
              <a:t>However, compared with flat placement, hierarchical placement tolerates fewer rack failures.</a:t>
            </a:r>
          </a:p>
          <a:p>
            <a:pPr marL="628650" lvl="1" indent="-171450">
              <a:buFont typeface="Arial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518319-3D5E-1D45-8B08-22FF695AA0E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0466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/>
              <a:t>Therefore,</a:t>
            </a:r>
            <a:r>
              <a:rPr lang="en-US" baseline="0" dirty="0"/>
              <a:t> the choices of erasure codes and different deployments raise new reliability issues: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baseline="0" dirty="0"/>
              <a:t>1, as we know, the repair time increases with the cross-rack bandwidth cost in a data center. Thus, how much can the reduction of cross-rack traffic improve the reliability?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baseline="0" dirty="0"/>
              <a:t>2, when sacrificing rack-level fault tolerance to reduce cross-rack traffic, what is the trade-off?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baseline="0" dirty="0"/>
              <a:t>3, in the face of different failure patterns, what is the reliability of a data center with erasure coding?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518319-3D5E-1D45-8B08-22FF695AA0E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40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/>
              <a:t>To</a:t>
            </a:r>
            <a:r>
              <a:rPr lang="en-US" baseline="0" dirty="0"/>
              <a:t> answer the above questions, we build </a:t>
            </a:r>
            <a:r>
              <a:rPr lang="en-US" baseline="0" dirty="0" err="1"/>
              <a:t>SimEDC</a:t>
            </a:r>
            <a:r>
              <a:rPr lang="en-US" baseline="0" dirty="0"/>
              <a:t>, to simulate discrete events in an erasure-coded data center.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/>
              <a:t>It is comprehensive and very general, by accounting for various factors, such as data center topology, different types of erasure codes, flat or hierarchical placement and different failure patterns of different subsystems.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/>
              <a:t>Then we conduct extensive reliability analysis using  </a:t>
            </a:r>
            <a:r>
              <a:rPr lang="en-US" baseline="0" dirty="0" err="1"/>
              <a:t>SimEDC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518319-3D5E-1D45-8B08-22FF695AA0E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6623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Mi Zhang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620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Mi Zhang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483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Mi Zhang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536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>
            <a:lvl1pPr algn="ctr">
              <a:defRPr sz="4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38200" y="1325564"/>
            <a:ext cx="10515600" cy="5030786"/>
          </a:xfrm>
        </p:spPr>
        <p:txBody>
          <a:bodyPr/>
          <a:lstStyle>
            <a:lvl1pPr marL="457200" indent="-457200">
              <a:lnSpc>
                <a:spcPct val="100000"/>
              </a:lnSpc>
              <a:buFont typeface="Wingdings" charset="2"/>
              <a:buChar char="Ø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Mi Zhang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496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Mi Zhang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124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Mi Zhang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259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Mi Zhang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586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ctr">
              <a:defRPr sz="4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Mi Zhang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913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Mi Zhang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17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Mi Zhang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864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Mi Zhang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618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325562"/>
            <a:ext cx="10515600" cy="50307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Mi Zhang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409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457200" indent="-457200" algn="l" defTabSz="914400" rtl="0" eaLnBrk="1" latinLnBrk="0" hangingPunct="1">
        <a:lnSpc>
          <a:spcPct val="100000"/>
        </a:lnSpc>
        <a:spcBef>
          <a:spcPts val="1000"/>
        </a:spcBef>
        <a:buFont typeface="Wingdings" charset="2"/>
        <a:buChar char="Ø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adslab.cse.cuhk.edu.hk/software/simedc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914524"/>
            <a:ext cx="12191999" cy="1571626"/>
          </a:xfrm>
        </p:spPr>
        <p:txBody>
          <a:bodyPr>
            <a:normAutofit/>
          </a:bodyPr>
          <a:lstStyle/>
          <a:p>
            <a:r>
              <a:rPr kumimoji="1" lang="en-US" altLang="zh-CN" sz="4000" b="1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 Simulation Analysis of Reliability </a:t>
            </a:r>
            <a:r>
              <a:rPr kumimoji="1"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in</a:t>
            </a:r>
            <a:r>
              <a:rPr kumimoji="1" lang="en-US" altLang="zh-CN" sz="4000" b="1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kumimoji="1" lang="en-US" altLang="zh-CN" sz="4000" b="1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1" lang="en-US" altLang="zh-CN" sz="4000" b="1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Erasure-coded Data Centers</a:t>
            </a:r>
            <a:endParaRPr 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291" y="4427456"/>
            <a:ext cx="9144000" cy="1655762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Mi Zhang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, Shujie Han, Patrick P. C. Lee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The Chinese University of Hong Kong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IEEE SRDS 2017</a:t>
            </a:r>
          </a:p>
        </p:txBody>
      </p:sp>
      <p:pic>
        <p:nvPicPr>
          <p:cNvPr id="4" name="Picture 3" descr="CUHK">
            <a:extLst>
              <a:ext uri="{FF2B5EF4-FFF2-40B4-BE49-F238E27FC236}">
                <a16:creationId xmlns="" xmlns:a16="http://schemas.microsoft.com/office/drawing/2014/main" id="{4407E906-486A-4193-A947-3780183517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2562" y="106061"/>
            <a:ext cx="1744343" cy="938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70825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SimEDC</a:t>
            </a:r>
            <a:r>
              <a:rPr lang="en-US" dirty="0"/>
              <a:t> Architecture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10</a:t>
            </a:fld>
            <a:endParaRPr lang="en-US"/>
          </a:p>
        </p:txBody>
      </p:sp>
      <p:sp>
        <p:nvSpPr>
          <p:cNvPr id="7" name="Right Arrow 6"/>
          <p:cNvSpPr/>
          <p:nvPr/>
        </p:nvSpPr>
        <p:spPr>
          <a:xfrm rot="5400000">
            <a:off x="5813588" y="2684174"/>
            <a:ext cx="610117" cy="464880"/>
          </a:xfrm>
          <a:prstGeom prst="rightArrow">
            <a:avLst>
              <a:gd name="adj1" fmla="val 50000"/>
              <a:gd name="adj2" fmla="val 51418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8" name="Up-Down Arrow 7"/>
          <p:cNvSpPr/>
          <p:nvPr/>
        </p:nvSpPr>
        <p:spPr>
          <a:xfrm>
            <a:off x="5876701" y="4066367"/>
            <a:ext cx="481466" cy="680161"/>
          </a:xfrm>
          <a:prstGeom prst="upDownArrow">
            <a:avLst>
              <a:gd name="adj1" fmla="val 50000"/>
              <a:gd name="adj2" fmla="val 41388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731473" y="4159354"/>
            <a:ext cx="20003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cs typeface="Times New Roman" panose="02020603050405020304" pitchFamily="18" charset="0"/>
              </a:rPr>
              <a:t>Event Queue</a:t>
            </a:r>
          </a:p>
        </p:txBody>
      </p:sp>
      <p:sp>
        <p:nvSpPr>
          <p:cNvPr id="10" name="Up Arrow 9"/>
          <p:cNvSpPr/>
          <p:nvPr/>
        </p:nvSpPr>
        <p:spPr>
          <a:xfrm rot="5400000">
            <a:off x="2281429" y="4770879"/>
            <a:ext cx="509660" cy="544508"/>
          </a:xfrm>
          <a:prstGeom prst="up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985874" y="6059982"/>
            <a:ext cx="20106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cs typeface="Times New Roman" panose="02020603050405020304" pitchFamily="18" charset="0"/>
              </a:rPr>
              <a:t>Failure Event</a:t>
            </a:r>
          </a:p>
        </p:txBody>
      </p:sp>
      <p:sp>
        <p:nvSpPr>
          <p:cNvPr id="12" name="&quot;No&quot; Symbol 11"/>
          <p:cNvSpPr/>
          <p:nvPr/>
        </p:nvSpPr>
        <p:spPr>
          <a:xfrm>
            <a:off x="3498492" y="6056014"/>
            <a:ext cx="437031" cy="418857"/>
          </a:xfrm>
          <a:prstGeom prst="noSmoking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089659" y="6033999"/>
            <a:ext cx="22436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cs typeface="Times New Roman" panose="02020603050405020304" pitchFamily="18" charset="0"/>
              </a:rPr>
              <a:t>Repair Event</a:t>
            </a:r>
          </a:p>
        </p:txBody>
      </p:sp>
      <p:sp>
        <p:nvSpPr>
          <p:cNvPr id="14" name="Diamond 13"/>
          <p:cNvSpPr/>
          <p:nvPr/>
        </p:nvSpPr>
        <p:spPr>
          <a:xfrm>
            <a:off x="6505449" y="6006714"/>
            <a:ext cx="521420" cy="430713"/>
          </a:xfrm>
          <a:prstGeom prst="diamond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cs typeface="Times New Roman" panose="02020603050405020304" pitchFamily="18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2876451" y="4724374"/>
            <a:ext cx="6996745" cy="1306503"/>
            <a:chOff x="3589194" y="3967961"/>
            <a:chExt cx="8816531" cy="1410244"/>
          </a:xfrm>
        </p:grpSpPr>
        <p:grpSp>
          <p:nvGrpSpPr>
            <p:cNvPr id="16" name="Group 15"/>
            <p:cNvGrpSpPr/>
            <p:nvPr/>
          </p:nvGrpSpPr>
          <p:grpSpPr>
            <a:xfrm>
              <a:off x="3589194" y="3967961"/>
              <a:ext cx="8816531" cy="1410244"/>
              <a:chOff x="2926080" y="1907708"/>
              <a:chExt cx="8816531" cy="1410244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9147747" y="2819629"/>
                <a:ext cx="2594864" cy="498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cs typeface="Times New Roman" panose="02020603050405020304" pitchFamily="18" charset="0"/>
                  </a:rPr>
                  <a:t>Mission time</a:t>
                </a:r>
              </a:p>
            </p:txBody>
          </p:sp>
          <p:grpSp>
            <p:nvGrpSpPr>
              <p:cNvPr id="24" name="Group 23"/>
              <p:cNvGrpSpPr/>
              <p:nvPr/>
            </p:nvGrpSpPr>
            <p:grpSpPr>
              <a:xfrm>
                <a:off x="2926080" y="1907708"/>
                <a:ext cx="8136255" cy="1373031"/>
                <a:chOff x="2926080" y="1907708"/>
                <a:chExt cx="8136255" cy="1373031"/>
              </a:xfrm>
            </p:grpSpPr>
            <p:sp>
              <p:nvSpPr>
                <p:cNvPr id="25" name="TextBox 24"/>
                <p:cNvSpPr txBox="1"/>
                <p:nvPr/>
              </p:nvSpPr>
              <p:spPr>
                <a:xfrm>
                  <a:off x="2926080" y="2782416"/>
                  <a:ext cx="1730349" cy="49832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b="1" dirty="0">
                      <a:cs typeface="Times New Roman" panose="02020603050405020304" pitchFamily="18" charset="0"/>
                    </a:rPr>
                    <a:t>Time 0</a:t>
                  </a:r>
                </a:p>
              </p:txBody>
            </p:sp>
            <p:grpSp>
              <p:nvGrpSpPr>
                <p:cNvPr id="26" name="Group 25"/>
                <p:cNvGrpSpPr/>
                <p:nvPr/>
              </p:nvGrpSpPr>
              <p:grpSpPr>
                <a:xfrm>
                  <a:off x="3523488" y="1907708"/>
                  <a:ext cx="7538847" cy="956609"/>
                  <a:chOff x="3523488" y="1907708"/>
                  <a:chExt cx="7538847" cy="956609"/>
                </a:xfrm>
              </p:grpSpPr>
              <p:grpSp>
                <p:nvGrpSpPr>
                  <p:cNvPr id="27" name="Group 26"/>
                  <p:cNvGrpSpPr/>
                  <p:nvPr/>
                </p:nvGrpSpPr>
                <p:grpSpPr>
                  <a:xfrm>
                    <a:off x="3523488" y="1907708"/>
                    <a:ext cx="7538847" cy="933452"/>
                    <a:chOff x="3474720" y="1907708"/>
                    <a:chExt cx="7538847" cy="933452"/>
                  </a:xfrm>
                </p:grpSpPr>
                <p:grpSp>
                  <p:nvGrpSpPr>
                    <p:cNvPr id="29" name="Group 28"/>
                    <p:cNvGrpSpPr/>
                    <p:nvPr/>
                  </p:nvGrpSpPr>
                  <p:grpSpPr>
                    <a:xfrm>
                      <a:off x="3474720" y="1907708"/>
                      <a:ext cx="7538847" cy="820329"/>
                      <a:chOff x="4230624" y="1651637"/>
                      <a:chExt cx="7538847" cy="820329"/>
                    </a:xfrm>
                  </p:grpSpPr>
                  <p:grpSp>
                    <p:nvGrpSpPr>
                      <p:cNvPr id="31" name="Group 30"/>
                      <p:cNvGrpSpPr/>
                      <p:nvPr/>
                    </p:nvGrpSpPr>
                    <p:grpSpPr>
                      <a:xfrm>
                        <a:off x="4230624" y="1651637"/>
                        <a:ext cx="7412736" cy="617311"/>
                        <a:chOff x="4230624" y="1651637"/>
                        <a:chExt cx="7412736" cy="617311"/>
                      </a:xfrm>
                    </p:grpSpPr>
                    <p:cxnSp>
                      <p:nvCxnSpPr>
                        <p:cNvPr id="33" name="Straight Connector 32"/>
                        <p:cNvCxnSpPr/>
                        <p:nvPr/>
                      </p:nvCxnSpPr>
                      <p:spPr>
                        <a:xfrm>
                          <a:off x="4230624" y="1651637"/>
                          <a:ext cx="7412736" cy="20244"/>
                        </a:xfrm>
                        <a:prstGeom prst="line">
                          <a:avLst/>
                        </a:prstGeom>
                        <a:ln w="38100">
                          <a:solidFill>
                            <a:schemeClr val="tx1"/>
                          </a:solidFill>
                          <a:prstDash val="solid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34" name="TextBox 33"/>
                        <p:cNvSpPr txBox="1"/>
                        <p:nvPr/>
                      </p:nvSpPr>
                      <p:spPr>
                        <a:xfrm>
                          <a:off x="10120596" y="1770624"/>
                          <a:ext cx="1215011" cy="49832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sz="2400" b="1" dirty="0">
                              <a:cs typeface="Times New Roman" panose="02020603050405020304" pitchFamily="18" charset="0"/>
                            </a:rPr>
                            <a:t>…</a:t>
                          </a:r>
                        </a:p>
                      </p:txBody>
                    </p:sp>
                  </p:grpSp>
                  <p:cxnSp>
                    <p:nvCxnSpPr>
                      <p:cNvPr id="32" name="Straight Arrow Connector 31"/>
                      <p:cNvCxnSpPr/>
                      <p:nvPr/>
                    </p:nvCxnSpPr>
                    <p:spPr>
                      <a:xfrm>
                        <a:off x="4230624" y="2452485"/>
                        <a:ext cx="7538847" cy="19481"/>
                      </a:xfrm>
                      <a:prstGeom prst="straightConnector1">
                        <a:avLst/>
                      </a:prstGeom>
                      <a:ln w="57150"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30" name="Straight Connector 29"/>
                    <p:cNvCxnSpPr/>
                    <p:nvPr/>
                  </p:nvCxnSpPr>
                  <p:spPr>
                    <a:xfrm>
                      <a:off x="3474720" y="1907708"/>
                      <a:ext cx="0" cy="933452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  <a:prstDash val="sys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28" name="Straight Connector 27"/>
                  <p:cNvCxnSpPr/>
                  <p:nvPr/>
                </p:nvCxnSpPr>
                <p:spPr>
                  <a:xfrm>
                    <a:off x="10362438" y="1907708"/>
                    <a:ext cx="0" cy="956609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sp>
          <p:nvSpPr>
            <p:cNvPr id="17" name="Diamond 16"/>
            <p:cNvSpPr/>
            <p:nvPr/>
          </p:nvSpPr>
          <p:spPr>
            <a:xfrm>
              <a:off x="5155152" y="4053169"/>
              <a:ext cx="733465" cy="654123"/>
            </a:xfrm>
            <a:prstGeom prst="diamond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cs typeface="Times New Roman" panose="02020603050405020304" pitchFamily="18" charset="0"/>
              </a:endParaRPr>
            </a:p>
          </p:txBody>
        </p:sp>
        <p:sp>
          <p:nvSpPr>
            <p:cNvPr id="18" name="&quot;No&quot; Symbol 17"/>
            <p:cNvSpPr/>
            <p:nvPr/>
          </p:nvSpPr>
          <p:spPr>
            <a:xfrm>
              <a:off x="7520798" y="4036226"/>
              <a:ext cx="728632" cy="644862"/>
            </a:xfrm>
            <a:prstGeom prst="noSmoking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tx1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19" name="&quot;No&quot; Symbol 18"/>
            <p:cNvSpPr/>
            <p:nvPr/>
          </p:nvSpPr>
          <p:spPr>
            <a:xfrm>
              <a:off x="6753254" y="4032924"/>
              <a:ext cx="728632" cy="644862"/>
            </a:xfrm>
            <a:prstGeom prst="noSmoking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tx1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20" name="&quot;No&quot; Symbol 19"/>
            <p:cNvSpPr/>
            <p:nvPr/>
          </p:nvSpPr>
          <p:spPr>
            <a:xfrm>
              <a:off x="4383789" y="4049722"/>
              <a:ext cx="728632" cy="644862"/>
            </a:xfrm>
            <a:prstGeom prst="noSmoking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tx1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21" name="Diamond 20"/>
            <p:cNvSpPr/>
            <p:nvPr/>
          </p:nvSpPr>
          <p:spPr>
            <a:xfrm>
              <a:off x="9226471" y="4056835"/>
              <a:ext cx="733465" cy="654123"/>
            </a:xfrm>
            <a:prstGeom prst="diamond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cs typeface="Times New Roman" panose="02020603050405020304" pitchFamily="18" charset="0"/>
              </a:endParaRPr>
            </a:p>
          </p:txBody>
        </p:sp>
        <p:sp>
          <p:nvSpPr>
            <p:cNvPr id="22" name="Diamond 21"/>
            <p:cNvSpPr/>
            <p:nvPr/>
          </p:nvSpPr>
          <p:spPr>
            <a:xfrm>
              <a:off x="8437041" y="4057799"/>
              <a:ext cx="733465" cy="654123"/>
            </a:xfrm>
            <a:prstGeom prst="diamond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cs typeface="Times New Roman" panose="02020603050405020304" pitchFamily="18" charset="0"/>
              </a:endParaRPr>
            </a:p>
          </p:txBody>
        </p:sp>
      </p:grpSp>
      <p:sp>
        <p:nvSpPr>
          <p:cNvPr id="35" name="Rounded Rectangle 34"/>
          <p:cNvSpPr/>
          <p:nvPr/>
        </p:nvSpPr>
        <p:spPr>
          <a:xfrm>
            <a:off x="4978080" y="3568128"/>
            <a:ext cx="2445233" cy="49824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cs typeface="Times New Roman" panose="02020603050405020304" pitchFamily="18" charset="0"/>
              </a:rPr>
              <a:t>Event Handler</a:t>
            </a:r>
          </a:p>
        </p:txBody>
      </p:sp>
      <p:sp>
        <p:nvSpPr>
          <p:cNvPr id="36" name="Rounded Rectangle 35"/>
          <p:cNvSpPr/>
          <p:nvPr/>
        </p:nvSpPr>
        <p:spPr>
          <a:xfrm>
            <a:off x="422096" y="4541761"/>
            <a:ext cx="1733275" cy="107785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cs typeface="Times New Roman" panose="02020603050405020304" pitchFamily="18" charset="0"/>
              </a:rPr>
              <a:t>Event</a:t>
            </a:r>
          </a:p>
          <a:p>
            <a:pPr algn="ctr"/>
            <a:r>
              <a:rPr lang="en-US" sz="2400" b="1" dirty="0">
                <a:solidFill>
                  <a:schemeClr val="tx1"/>
                </a:solidFill>
                <a:cs typeface="Times New Roman" panose="02020603050405020304" pitchFamily="18" charset="0"/>
              </a:rPr>
              <a:t>Generator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2847702" y="3293807"/>
            <a:ext cx="6831874" cy="3286974"/>
          </a:xfrm>
          <a:prstGeom prst="roundRect">
            <a:avLst/>
          </a:prstGeom>
          <a:noFill/>
          <a:ln w="254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cs typeface="Times New Roman" panose="02020603050405020304" pitchFamily="18" charset="0"/>
            </a:endParaRPr>
          </a:p>
        </p:txBody>
      </p:sp>
      <p:sp>
        <p:nvSpPr>
          <p:cNvPr id="38" name="Up Arrow 37"/>
          <p:cNvSpPr/>
          <p:nvPr/>
        </p:nvSpPr>
        <p:spPr>
          <a:xfrm rot="5400000">
            <a:off x="9773089" y="4779586"/>
            <a:ext cx="509660" cy="544508"/>
          </a:xfrm>
          <a:prstGeom prst="up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cs typeface="Times New Roman" panose="02020603050405020304" pitchFamily="18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0353583" y="4661312"/>
            <a:ext cx="14561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cs typeface="Times New Roman" panose="02020603050405020304" pitchFamily="18" charset="0"/>
              </a:rPr>
              <a:t>Reliability</a:t>
            </a:r>
          </a:p>
          <a:p>
            <a:pPr algn="ctr"/>
            <a:r>
              <a:rPr lang="en-US" sz="2400" b="1" dirty="0">
                <a:cs typeface="Times New Roman" panose="02020603050405020304" pitchFamily="18" charset="0"/>
              </a:rPr>
              <a:t>Metrics</a:t>
            </a:r>
          </a:p>
        </p:txBody>
      </p:sp>
      <p:sp>
        <p:nvSpPr>
          <p:cNvPr id="40" name="Up Arrow 39"/>
          <p:cNvSpPr/>
          <p:nvPr/>
        </p:nvSpPr>
        <p:spPr>
          <a:xfrm rot="10800000">
            <a:off x="1140959" y="3463623"/>
            <a:ext cx="509660" cy="1000789"/>
          </a:xfrm>
          <a:prstGeom prst="up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cs typeface="Times New Roman" panose="02020603050405020304" pitchFamily="18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422096" y="2275605"/>
            <a:ext cx="1733275" cy="103486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cs typeface="Times New Roman" panose="02020603050405020304" pitchFamily="18" charset="0"/>
              </a:rPr>
              <a:t> Models</a:t>
            </a:r>
          </a:p>
          <a:p>
            <a:pPr algn="ctr"/>
            <a:r>
              <a:rPr lang="en-US" sz="2400" b="1" dirty="0">
                <a:solidFill>
                  <a:schemeClr val="tx1"/>
                </a:solidFill>
                <a:cs typeface="Times New Roman" panose="02020603050405020304" pitchFamily="18" charset="0"/>
              </a:rPr>
              <a:t>/ Traces</a:t>
            </a:r>
          </a:p>
        </p:txBody>
      </p:sp>
      <p:sp>
        <p:nvSpPr>
          <p:cNvPr id="42" name="Rectangle 41"/>
          <p:cNvSpPr/>
          <p:nvPr/>
        </p:nvSpPr>
        <p:spPr>
          <a:xfrm>
            <a:off x="3195962" y="1507794"/>
            <a:ext cx="1924680" cy="103486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cs typeface="Times New Roman" panose="02020603050405020304" pitchFamily="18" charset="0"/>
              </a:rPr>
              <a:t> Data Center Topology</a:t>
            </a:r>
          </a:p>
        </p:txBody>
      </p:sp>
      <p:sp>
        <p:nvSpPr>
          <p:cNvPr id="43" name="Rectangle 42"/>
          <p:cNvSpPr/>
          <p:nvPr/>
        </p:nvSpPr>
        <p:spPr>
          <a:xfrm>
            <a:off x="5403032" y="1498328"/>
            <a:ext cx="1615533" cy="103486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cs typeface="Times New Roman" panose="02020603050405020304" pitchFamily="18" charset="0"/>
              </a:rPr>
              <a:t>Erasure Code</a:t>
            </a:r>
          </a:p>
        </p:txBody>
      </p:sp>
      <p:sp>
        <p:nvSpPr>
          <p:cNvPr id="44" name="Rectangle 43"/>
          <p:cNvSpPr/>
          <p:nvPr/>
        </p:nvSpPr>
        <p:spPr>
          <a:xfrm>
            <a:off x="7357998" y="1507794"/>
            <a:ext cx="1731931" cy="103486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cs typeface="Times New Roman" panose="02020603050405020304" pitchFamily="18" charset="0"/>
              </a:rPr>
              <a:t>Chunk Placement</a:t>
            </a:r>
          </a:p>
        </p:txBody>
      </p:sp>
    </p:spTree>
    <p:extLst>
      <p:ext uri="{BB962C8B-B14F-4D97-AF65-F5344CB8AC3E}">
        <p14:creationId xmlns:p14="http://schemas.microsoft.com/office/powerpoint/2010/main" val="28766275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of SimEDC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General workflow</a:t>
            </a:r>
          </a:p>
          <a:p>
            <a:pPr lvl="1"/>
            <a:r>
              <a:rPr lang="en-US" dirty="0"/>
              <a:t>SimEDC performs simulation over a number of iterations</a:t>
            </a:r>
          </a:p>
          <a:p>
            <a:pPr lvl="1"/>
            <a:r>
              <a:rPr lang="en-US" dirty="0"/>
              <a:t>It reports </a:t>
            </a:r>
            <a:r>
              <a:rPr lang="en-US" dirty="0">
                <a:solidFill>
                  <a:srgbClr val="C00000"/>
                </a:solidFill>
              </a:rPr>
              <a:t>reliability metrics</a:t>
            </a:r>
            <a:r>
              <a:rPr lang="en-US" dirty="0"/>
              <a:t> averaged over all iterations</a:t>
            </a:r>
          </a:p>
          <a:p>
            <a:pPr lvl="2"/>
            <a:r>
              <a:rPr lang="en-US" i="1" dirty="0">
                <a:solidFill>
                  <a:srgbClr val="C00000"/>
                </a:solidFill>
              </a:rPr>
              <a:t>Probability of data loss (PDL)</a:t>
            </a:r>
            <a:endParaRPr lang="en-US" dirty="0"/>
          </a:p>
          <a:p>
            <a:pPr lvl="3"/>
            <a:r>
              <a:rPr lang="en-US" dirty="0"/>
              <a:t>Likelihood that a data center experiences data loss</a:t>
            </a:r>
          </a:p>
          <a:p>
            <a:pPr lvl="2"/>
            <a:r>
              <a:rPr lang="en-US" i="1" dirty="0">
                <a:solidFill>
                  <a:srgbClr val="C00000"/>
                </a:solidFill>
              </a:rPr>
              <a:t>Normalized magnitude of data loss (NOMDL)</a:t>
            </a:r>
            <a:endParaRPr lang="en-US" dirty="0"/>
          </a:p>
          <a:p>
            <a:pPr lvl="3"/>
            <a:r>
              <a:rPr lang="en-US" dirty="0"/>
              <a:t>Expected amount of data loss normalized to storage capacity</a:t>
            </a:r>
          </a:p>
          <a:p>
            <a:pPr lvl="2"/>
            <a:r>
              <a:rPr lang="en-US" i="1" dirty="0">
                <a:solidFill>
                  <a:srgbClr val="C00000"/>
                </a:solidFill>
              </a:rPr>
              <a:t>Blocked ratio (BR)</a:t>
            </a:r>
            <a:endParaRPr lang="en-US" dirty="0"/>
          </a:p>
          <a:p>
            <a:pPr lvl="3"/>
            <a:r>
              <a:rPr lang="en-US" dirty="0"/>
              <a:t>Fraction of time that a chunk can not  be directly accessed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3399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of SimEDC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General workflow</a:t>
            </a:r>
          </a:p>
          <a:p>
            <a:pPr lvl="1"/>
            <a:r>
              <a:rPr lang="en-US" dirty="0"/>
              <a:t>For each iteration:</a:t>
            </a:r>
          </a:p>
          <a:p>
            <a:pPr lvl="2"/>
            <a:r>
              <a:rPr lang="en-US" dirty="0">
                <a:solidFill>
                  <a:srgbClr val="C00000"/>
                </a:solidFill>
              </a:rPr>
              <a:t>Initialization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12</a:t>
            </a:fld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="" xmlns:a16="http://schemas.microsoft.com/office/drawing/2014/main" id="{507E2304-0907-491B-B134-3C21005A1065}"/>
              </a:ext>
            </a:extLst>
          </p:cNvPr>
          <p:cNvGrpSpPr/>
          <p:nvPr/>
        </p:nvGrpSpPr>
        <p:grpSpPr>
          <a:xfrm>
            <a:off x="4735371" y="2340699"/>
            <a:ext cx="5956215" cy="2199611"/>
            <a:chOff x="3346716" y="2477713"/>
            <a:chExt cx="5956215" cy="2199611"/>
          </a:xfrm>
        </p:grpSpPr>
        <p:sp>
          <p:nvSpPr>
            <p:cNvPr id="4" name="Rectangle 3">
              <a:extLst>
                <a:ext uri="{FF2B5EF4-FFF2-40B4-BE49-F238E27FC236}">
                  <a16:creationId xmlns="" xmlns:a16="http://schemas.microsoft.com/office/drawing/2014/main" id="{F4104E29-347C-436E-A72F-B4941A1C9BE4}"/>
                </a:ext>
              </a:extLst>
            </p:cNvPr>
            <p:cNvSpPr/>
            <p:nvPr/>
          </p:nvSpPr>
          <p:spPr>
            <a:xfrm>
              <a:off x="3346716" y="2477713"/>
              <a:ext cx="5956215" cy="2199611"/>
            </a:xfrm>
            <a:prstGeom prst="rect">
              <a:avLst/>
            </a:prstGeom>
            <a:ln w="285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3554740" y="2593781"/>
              <a:ext cx="5482486" cy="1917200"/>
              <a:chOff x="2505700" y="3013979"/>
              <a:chExt cx="5494465" cy="1999502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2505700" y="3023445"/>
                <a:ext cx="1525177" cy="71913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 </a:t>
                </a:r>
                <a:r>
                  <a:rPr lang="en-US" sz="2000" b="1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Data Center Topology</a:t>
                </a: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4564457" y="3013979"/>
                <a:ext cx="1364344" cy="72859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Erasure Code</a:t>
                </a: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6476110" y="3023445"/>
                <a:ext cx="1524055" cy="71913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Chunk Placement</a:t>
                </a:r>
              </a:p>
            </p:txBody>
          </p:sp>
          <p:sp>
            <p:nvSpPr>
              <p:cNvPr id="9" name="Right Arrow 8"/>
              <p:cNvSpPr/>
              <p:nvPr/>
            </p:nvSpPr>
            <p:spPr>
              <a:xfrm rot="5400000">
                <a:off x="4969795" y="3911822"/>
                <a:ext cx="503921" cy="464880"/>
              </a:xfrm>
              <a:prstGeom prst="rightArrow">
                <a:avLst>
                  <a:gd name="adj1" fmla="val 50000"/>
                  <a:gd name="adj2" fmla="val 51418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  <p:sp>
            <p:nvSpPr>
              <p:cNvPr id="10" name="Rounded Rectangle 9"/>
              <p:cNvSpPr/>
              <p:nvPr/>
            </p:nvSpPr>
            <p:spPr>
              <a:xfrm>
                <a:off x="4030877" y="4515241"/>
                <a:ext cx="2445233" cy="498240"/>
              </a:xfrm>
              <a:prstGeom prst="round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Event Handler</a:t>
                </a:r>
              </a:p>
            </p:txBody>
          </p:sp>
        </p:grpSp>
      </p:grpSp>
      <p:grpSp>
        <p:nvGrpSpPr>
          <p:cNvPr id="40" name="Group 39"/>
          <p:cNvGrpSpPr/>
          <p:nvPr/>
        </p:nvGrpSpPr>
        <p:grpSpPr>
          <a:xfrm>
            <a:off x="1909283" y="3059062"/>
            <a:ext cx="1578819" cy="2798113"/>
            <a:chOff x="226367" y="3349715"/>
            <a:chExt cx="1578819" cy="2798113"/>
          </a:xfrm>
        </p:grpSpPr>
        <p:sp>
          <p:nvSpPr>
            <p:cNvPr id="12" name="Rounded Rectangle 11"/>
            <p:cNvSpPr/>
            <p:nvPr/>
          </p:nvSpPr>
          <p:spPr>
            <a:xfrm>
              <a:off x="226367" y="5164339"/>
              <a:ext cx="1578819" cy="983489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  <a:cs typeface="Times New Roman" panose="02020603050405020304" pitchFamily="18" charset="0"/>
                </a:rPr>
                <a:t>Event</a:t>
              </a:r>
            </a:p>
            <a:p>
              <a:pPr algn="ctr"/>
              <a:r>
                <a:rPr lang="en-US" sz="2400" b="1" dirty="0">
                  <a:solidFill>
                    <a:schemeClr val="tx1"/>
                  </a:solidFill>
                  <a:cs typeface="Times New Roman" panose="02020603050405020304" pitchFamily="18" charset="0"/>
                </a:rPr>
                <a:t>Generator</a:t>
              </a:r>
            </a:p>
          </p:txBody>
        </p:sp>
        <p:sp>
          <p:nvSpPr>
            <p:cNvPr id="13" name="Up Arrow 12"/>
            <p:cNvSpPr/>
            <p:nvPr/>
          </p:nvSpPr>
          <p:spPr>
            <a:xfrm rot="10800000">
              <a:off x="704540" y="4380174"/>
              <a:ext cx="432233" cy="575642"/>
            </a:xfrm>
            <a:prstGeom prst="up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cs typeface="Times New Roman" panose="02020603050405020304" pitchFamily="18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83411" y="3349715"/>
              <a:ext cx="1274493" cy="839026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  <a:cs typeface="Times New Roman" panose="02020603050405020304" pitchFamily="18" charset="0"/>
                </a:rPr>
                <a:t> </a:t>
              </a:r>
              <a:r>
                <a:rPr lang="en-US" sz="2000" b="1" dirty="0">
                  <a:solidFill>
                    <a:schemeClr val="tx1"/>
                  </a:solidFill>
                  <a:cs typeface="Times New Roman" panose="02020603050405020304" pitchFamily="18" charset="0"/>
                </a:rPr>
                <a:t>Models</a:t>
              </a:r>
            </a:p>
            <a:p>
              <a:pPr algn="ctr"/>
              <a:r>
                <a:rPr lang="en-US" sz="2000" b="1" dirty="0">
                  <a:solidFill>
                    <a:schemeClr val="tx1"/>
                  </a:solidFill>
                  <a:cs typeface="Times New Roman" panose="02020603050405020304" pitchFamily="18" charset="0"/>
                </a:rPr>
                <a:t>/ Traces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008393" y="4666309"/>
            <a:ext cx="6963883" cy="2031162"/>
            <a:chOff x="1982340" y="4874691"/>
            <a:chExt cx="6884420" cy="2031162"/>
          </a:xfrm>
        </p:grpSpPr>
        <p:grpSp>
          <p:nvGrpSpPr>
            <p:cNvPr id="43" name="Group 42"/>
            <p:cNvGrpSpPr/>
            <p:nvPr/>
          </p:nvGrpSpPr>
          <p:grpSpPr>
            <a:xfrm>
              <a:off x="1982340" y="5296662"/>
              <a:ext cx="6884420" cy="1609191"/>
              <a:chOff x="1944762" y="5387341"/>
              <a:chExt cx="6884420" cy="1609191"/>
            </a:xfrm>
          </p:grpSpPr>
          <p:grpSp>
            <p:nvGrpSpPr>
              <p:cNvPr id="16" name="Group 15"/>
              <p:cNvGrpSpPr/>
              <p:nvPr/>
            </p:nvGrpSpPr>
            <p:grpSpPr>
              <a:xfrm>
                <a:off x="2517009" y="5387341"/>
                <a:ext cx="6312173" cy="1153080"/>
                <a:chOff x="3589194" y="3967961"/>
                <a:chExt cx="8816531" cy="1520820"/>
              </a:xfrm>
            </p:grpSpPr>
            <p:grpSp>
              <p:nvGrpSpPr>
                <p:cNvPr id="17" name="Group 16"/>
                <p:cNvGrpSpPr/>
                <p:nvPr/>
              </p:nvGrpSpPr>
              <p:grpSpPr>
                <a:xfrm>
                  <a:off x="3589194" y="3967961"/>
                  <a:ext cx="8816531" cy="1520820"/>
                  <a:chOff x="2926080" y="1907708"/>
                  <a:chExt cx="8816531" cy="1520820"/>
                </a:xfrm>
              </p:grpSpPr>
              <p:sp>
                <p:nvSpPr>
                  <p:cNvPr id="24" name="TextBox 23"/>
                  <p:cNvSpPr txBox="1"/>
                  <p:nvPr/>
                </p:nvSpPr>
                <p:spPr>
                  <a:xfrm>
                    <a:off x="9147747" y="2819629"/>
                    <a:ext cx="2594864" cy="6088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b="1" dirty="0">
                        <a:cs typeface="Times New Roman" panose="02020603050405020304" pitchFamily="18" charset="0"/>
                      </a:rPr>
                      <a:t>Mission time</a:t>
                    </a:r>
                  </a:p>
                </p:txBody>
              </p:sp>
              <p:grpSp>
                <p:nvGrpSpPr>
                  <p:cNvPr id="25" name="Group 24"/>
                  <p:cNvGrpSpPr/>
                  <p:nvPr/>
                </p:nvGrpSpPr>
                <p:grpSpPr>
                  <a:xfrm>
                    <a:off x="2926080" y="1907708"/>
                    <a:ext cx="8136255" cy="1483607"/>
                    <a:chOff x="2926080" y="1907708"/>
                    <a:chExt cx="8136255" cy="1483607"/>
                  </a:xfrm>
                </p:grpSpPr>
                <p:sp>
                  <p:nvSpPr>
                    <p:cNvPr id="26" name="TextBox 25"/>
                    <p:cNvSpPr txBox="1"/>
                    <p:nvPr/>
                  </p:nvSpPr>
                  <p:spPr>
                    <a:xfrm>
                      <a:off x="2926080" y="2782416"/>
                      <a:ext cx="1730349" cy="6088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400" b="1" dirty="0">
                          <a:cs typeface="Times New Roman" panose="02020603050405020304" pitchFamily="18" charset="0"/>
                        </a:rPr>
                        <a:t>Time 0</a:t>
                      </a:r>
                    </a:p>
                  </p:txBody>
                </p:sp>
                <p:grpSp>
                  <p:nvGrpSpPr>
                    <p:cNvPr id="27" name="Group 26"/>
                    <p:cNvGrpSpPr/>
                    <p:nvPr/>
                  </p:nvGrpSpPr>
                  <p:grpSpPr>
                    <a:xfrm>
                      <a:off x="3523488" y="1907708"/>
                      <a:ext cx="7538847" cy="956609"/>
                      <a:chOff x="3523488" y="1907708"/>
                      <a:chExt cx="7538847" cy="956609"/>
                    </a:xfrm>
                  </p:grpSpPr>
                  <p:grpSp>
                    <p:nvGrpSpPr>
                      <p:cNvPr id="28" name="Group 27"/>
                      <p:cNvGrpSpPr/>
                      <p:nvPr/>
                    </p:nvGrpSpPr>
                    <p:grpSpPr>
                      <a:xfrm>
                        <a:off x="3523488" y="1907708"/>
                        <a:ext cx="7538847" cy="933452"/>
                        <a:chOff x="3474720" y="1907708"/>
                        <a:chExt cx="7538847" cy="933452"/>
                      </a:xfrm>
                    </p:grpSpPr>
                    <p:grpSp>
                      <p:nvGrpSpPr>
                        <p:cNvPr id="30" name="Group 29"/>
                        <p:cNvGrpSpPr/>
                        <p:nvPr/>
                      </p:nvGrpSpPr>
                      <p:grpSpPr>
                        <a:xfrm>
                          <a:off x="3474720" y="1907708"/>
                          <a:ext cx="7538847" cy="820329"/>
                          <a:chOff x="4230624" y="1651637"/>
                          <a:chExt cx="7538847" cy="820329"/>
                        </a:xfrm>
                      </p:grpSpPr>
                      <p:grpSp>
                        <p:nvGrpSpPr>
                          <p:cNvPr id="32" name="Group 31"/>
                          <p:cNvGrpSpPr/>
                          <p:nvPr/>
                        </p:nvGrpSpPr>
                        <p:grpSpPr>
                          <a:xfrm>
                            <a:off x="4230624" y="1651637"/>
                            <a:ext cx="7412736" cy="727887"/>
                            <a:chOff x="4230624" y="1651637"/>
                            <a:chExt cx="7412736" cy="727887"/>
                          </a:xfrm>
                        </p:grpSpPr>
                        <p:cxnSp>
                          <p:nvCxnSpPr>
                            <p:cNvPr id="34" name="Straight Connector 33"/>
                            <p:cNvCxnSpPr/>
                            <p:nvPr/>
                          </p:nvCxnSpPr>
                          <p:spPr>
                            <a:xfrm>
                              <a:off x="4230624" y="1651637"/>
                              <a:ext cx="7412736" cy="20244"/>
                            </a:xfrm>
                            <a:prstGeom prst="line">
                              <a:avLst/>
                            </a:prstGeom>
                            <a:ln w="38100">
                              <a:solidFill>
                                <a:schemeClr val="tx1"/>
                              </a:solidFill>
                              <a:prstDash val="solid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sp>
                          <p:nvSpPr>
                            <p:cNvPr id="35" name="TextBox 34"/>
                            <p:cNvSpPr txBox="1"/>
                            <p:nvPr/>
                          </p:nvSpPr>
                          <p:spPr>
                            <a:xfrm>
                              <a:off x="10120596" y="1770625"/>
                              <a:ext cx="1215011" cy="608899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lang="en-US" sz="2400" b="1" dirty="0">
                                  <a:cs typeface="Times New Roman" panose="02020603050405020304" pitchFamily="18" charset="0"/>
                                </a:rPr>
                                <a:t>…</a:t>
                              </a:r>
                            </a:p>
                          </p:txBody>
                        </p:sp>
                      </p:grpSp>
                      <p:cxnSp>
                        <p:nvCxnSpPr>
                          <p:cNvPr id="33" name="Straight Arrow Connector 32"/>
                          <p:cNvCxnSpPr/>
                          <p:nvPr/>
                        </p:nvCxnSpPr>
                        <p:spPr>
                          <a:xfrm>
                            <a:off x="4230624" y="2452486"/>
                            <a:ext cx="7538847" cy="19480"/>
                          </a:xfrm>
                          <a:prstGeom prst="straightConnector1">
                            <a:avLst/>
                          </a:prstGeom>
                          <a:ln w="57150">
                            <a:solidFill>
                              <a:schemeClr val="tx1"/>
                            </a:solidFill>
                            <a:tailEnd type="triangle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cxnSp>
                      <p:nvCxnSpPr>
                        <p:cNvPr id="31" name="Straight Connector 30"/>
                        <p:cNvCxnSpPr/>
                        <p:nvPr/>
                      </p:nvCxnSpPr>
                      <p:spPr>
                        <a:xfrm>
                          <a:off x="3474720" y="1907708"/>
                          <a:ext cx="0" cy="933452"/>
                        </a:xfrm>
                        <a:prstGeom prst="line">
                          <a:avLst/>
                        </a:prstGeom>
                        <a:ln w="28575">
                          <a:solidFill>
                            <a:schemeClr val="tx1"/>
                          </a:solidFill>
                          <a:prstDash val="sysDash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cxnSp>
                    <p:nvCxnSpPr>
                      <p:cNvPr id="29" name="Straight Connector 28"/>
                      <p:cNvCxnSpPr/>
                      <p:nvPr/>
                    </p:nvCxnSpPr>
                    <p:spPr>
                      <a:xfrm>
                        <a:off x="10362438" y="1907708"/>
                        <a:ext cx="0" cy="956609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  <a:prstDash val="sys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</p:grpSp>
            <p:sp>
              <p:nvSpPr>
                <p:cNvPr id="19" name="&quot;No&quot; Symbol 18"/>
                <p:cNvSpPr/>
                <p:nvPr/>
              </p:nvSpPr>
              <p:spPr>
                <a:xfrm>
                  <a:off x="7520798" y="4036226"/>
                  <a:ext cx="728632" cy="644862"/>
                </a:xfrm>
                <a:prstGeom prst="noSmoking">
                  <a:avLst/>
                </a:prstGeom>
              </p:spPr>
              <p:style>
                <a:lnRef idx="0">
                  <a:schemeClr val="accent3"/>
                </a:lnRef>
                <a:fillRef idx="3">
                  <a:schemeClr val="accent3"/>
                </a:fillRef>
                <a:effectRef idx="3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>
                    <a:solidFill>
                      <a:schemeClr val="tx1"/>
                    </a:solidFill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" name="&quot;No&quot; Symbol 19"/>
                <p:cNvSpPr/>
                <p:nvPr/>
              </p:nvSpPr>
              <p:spPr>
                <a:xfrm>
                  <a:off x="6753254" y="4032924"/>
                  <a:ext cx="728632" cy="644862"/>
                </a:xfrm>
                <a:prstGeom prst="noSmoking">
                  <a:avLst/>
                </a:prstGeom>
              </p:spPr>
              <p:style>
                <a:lnRef idx="0">
                  <a:schemeClr val="accent3"/>
                </a:lnRef>
                <a:fillRef idx="3">
                  <a:schemeClr val="accent3"/>
                </a:fillRef>
                <a:effectRef idx="3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>
                    <a:solidFill>
                      <a:schemeClr val="tx1"/>
                    </a:solidFill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" name="&quot;No&quot; Symbol 20"/>
                <p:cNvSpPr/>
                <p:nvPr/>
              </p:nvSpPr>
              <p:spPr>
                <a:xfrm>
                  <a:off x="4383789" y="4049722"/>
                  <a:ext cx="728632" cy="644862"/>
                </a:xfrm>
                <a:prstGeom prst="noSmoking">
                  <a:avLst/>
                </a:prstGeom>
              </p:spPr>
              <p:style>
                <a:lnRef idx="0">
                  <a:schemeClr val="accent3"/>
                </a:lnRef>
                <a:fillRef idx="3">
                  <a:schemeClr val="accent3"/>
                </a:fillRef>
                <a:effectRef idx="3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>
                    <a:solidFill>
                      <a:schemeClr val="tx1"/>
                    </a:solidFill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37" name="Up Arrow 36"/>
              <p:cNvSpPr/>
              <p:nvPr/>
            </p:nvSpPr>
            <p:spPr>
              <a:xfrm rot="5400000">
                <a:off x="1993228" y="5429486"/>
                <a:ext cx="447575" cy="544508"/>
              </a:xfrm>
              <a:prstGeom prst="upArrow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>
                  <a:cs typeface="Times New Roman" panose="02020603050405020304" pitchFamily="18" charset="0"/>
                </a:endParaRP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4631001" y="6654020"/>
                <a:ext cx="140165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>
                    <a:cs typeface="Times New Roman" panose="02020603050405020304" pitchFamily="18" charset="0"/>
                  </a:rPr>
                  <a:t>Failure Event</a:t>
                </a:r>
              </a:p>
            </p:txBody>
          </p:sp>
          <p:sp>
            <p:nvSpPr>
              <p:cNvPr id="42" name="&quot;No&quot; Symbol 41"/>
              <p:cNvSpPr/>
              <p:nvPr/>
            </p:nvSpPr>
            <p:spPr>
              <a:xfrm>
                <a:off x="4075492" y="6627758"/>
                <a:ext cx="417731" cy="368774"/>
              </a:xfrm>
              <a:prstGeom prst="noSmoking">
                <a:avLst/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5" name="TextBox 14"/>
            <p:cNvSpPr txBox="1"/>
            <p:nvPr/>
          </p:nvSpPr>
          <p:spPr>
            <a:xfrm>
              <a:off x="6143034" y="4874691"/>
              <a:ext cx="191576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Event Queue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19223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of SimEDC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General workflow</a:t>
            </a:r>
          </a:p>
          <a:p>
            <a:pPr lvl="1"/>
            <a:r>
              <a:rPr lang="en-US" dirty="0"/>
              <a:t>For each iteration:</a:t>
            </a:r>
          </a:p>
          <a:p>
            <a:pPr lvl="2"/>
            <a:r>
              <a:rPr lang="en-US" dirty="0">
                <a:solidFill>
                  <a:srgbClr val="C00000"/>
                </a:solidFill>
              </a:rPr>
              <a:t>Simulation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13</a:t>
            </a:fld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4777663" y="2668224"/>
            <a:ext cx="2636675" cy="69251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cs typeface="Times New Roman" panose="02020603050405020304" pitchFamily="18" charset="0"/>
              </a:rPr>
              <a:t>Event Handler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3181351" y="4275702"/>
            <a:ext cx="6312173" cy="1153080"/>
            <a:chOff x="2926080" y="1907708"/>
            <a:chExt cx="8816531" cy="1520820"/>
          </a:xfrm>
        </p:grpSpPr>
        <p:sp>
          <p:nvSpPr>
            <p:cNvPr id="24" name="TextBox 23"/>
            <p:cNvSpPr txBox="1"/>
            <p:nvPr/>
          </p:nvSpPr>
          <p:spPr>
            <a:xfrm>
              <a:off x="9147747" y="2819629"/>
              <a:ext cx="2594864" cy="6088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cs typeface="Times New Roman" panose="02020603050405020304" pitchFamily="18" charset="0"/>
                </a:rPr>
                <a:t>Mission time</a:t>
              </a:r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2926080" y="1907708"/>
              <a:ext cx="8136255" cy="1483607"/>
              <a:chOff x="2926080" y="1907708"/>
              <a:chExt cx="8136255" cy="1483607"/>
            </a:xfrm>
          </p:grpSpPr>
          <p:sp>
            <p:nvSpPr>
              <p:cNvPr id="26" name="TextBox 25"/>
              <p:cNvSpPr txBox="1"/>
              <p:nvPr/>
            </p:nvSpPr>
            <p:spPr>
              <a:xfrm>
                <a:off x="2926080" y="2782416"/>
                <a:ext cx="1730349" cy="6088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cs typeface="Times New Roman" panose="02020603050405020304" pitchFamily="18" charset="0"/>
                  </a:rPr>
                  <a:t>Time 0</a:t>
                </a:r>
              </a:p>
            </p:txBody>
          </p:sp>
          <p:grpSp>
            <p:nvGrpSpPr>
              <p:cNvPr id="27" name="Group 26"/>
              <p:cNvGrpSpPr/>
              <p:nvPr/>
            </p:nvGrpSpPr>
            <p:grpSpPr>
              <a:xfrm>
                <a:off x="3523488" y="1907708"/>
                <a:ext cx="7538847" cy="956609"/>
                <a:chOff x="3523488" y="1907708"/>
                <a:chExt cx="7538847" cy="956609"/>
              </a:xfrm>
            </p:grpSpPr>
            <p:grpSp>
              <p:nvGrpSpPr>
                <p:cNvPr id="28" name="Group 27"/>
                <p:cNvGrpSpPr/>
                <p:nvPr/>
              </p:nvGrpSpPr>
              <p:grpSpPr>
                <a:xfrm>
                  <a:off x="3523488" y="1907708"/>
                  <a:ext cx="7538847" cy="933452"/>
                  <a:chOff x="3474720" y="1907708"/>
                  <a:chExt cx="7538847" cy="933452"/>
                </a:xfrm>
              </p:grpSpPr>
              <p:grpSp>
                <p:nvGrpSpPr>
                  <p:cNvPr id="30" name="Group 29"/>
                  <p:cNvGrpSpPr/>
                  <p:nvPr/>
                </p:nvGrpSpPr>
                <p:grpSpPr>
                  <a:xfrm>
                    <a:off x="3474720" y="1907708"/>
                    <a:ext cx="7538847" cy="820329"/>
                    <a:chOff x="4230624" y="1651637"/>
                    <a:chExt cx="7538847" cy="820329"/>
                  </a:xfrm>
                </p:grpSpPr>
                <p:grpSp>
                  <p:nvGrpSpPr>
                    <p:cNvPr id="32" name="Group 31"/>
                    <p:cNvGrpSpPr/>
                    <p:nvPr/>
                  </p:nvGrpSpPr>
                  <p:grpSpPr>
                    <a:xfrm>
                      <a:off x="4230624" y="1651637"/>
                      <a:ext cx="7412736" cy="727887"/>
                      <a:chOff x="4230624" y="1651637"/>
                      <a:chExt cx="7412736" cy="727887"/>
                    </a:xfrm>
                  </p:grpSpPr>
                  <p:cxnSp>
                    <p:nvCxnSpPr>
                      <p:cNvPr id="34" name="Straight Connector 33"/>
                      <p:cNvCxnSpPr/>
                      <p:nvPr/>
                    </p:nvCxnSpPr>
                    <p:spPr>
                      <a:xfrm>
                        <a:off x="4230624" y="1651637"/>
                        <a:ext cx="7412736" cy="20244"/>
                      </a:xfrm>
                      <a:prstGeom prst="line">
                        <a:avLst/>
                      </a:prstGeom>
                      <a:ln w="38100">
                        <a:solidFill>
                          <a:schemeClr val="tx1"/>
                        </a:solidFill>
                        <a:prstDash val="soli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35" name="TextBox 34"/>
                      <p:cNvSpPr txBox="1"/>
                      <p:nvPr/>
                    </p:nvSpPr>
                    <p:spPr>
                      <a:xfrm>
                        <a:off x="10120596" y="1770625"/>
                        <a:ext cx="1215011" cy="6088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sz="2400" b="1" dirty="0">
                            <a:cs typeface="Times New Roman" panose="02020603050405020304" pitchFamily="18" charset="0"/>
                          </a:rPr>
                          <a:t>…</a:t>
                        </a:r>
                      </a:p>
                    </p:txBody>
                  </p:sp>
                </p:grpSp>
                <p:cxnSp>
                  <p:nvCxnSpPr>
                    <p:cNvPr id="33" name="Straight Arrow Connector 32"/>
                    <p:cNvCxnSpPr/>
                    <p:nvPr/>
                  </p:nvCxnSpPr>
                  <p:spPr>
                    <a:xfrm>
                      <a:off x="4230624" y="2452485"/>
                      <a:ext cx="7538847" cy="19481"/>
                    </a:xfrm>
                    <a:prstGeom prst="straightConnector1">
                      <a:avLst/>
                    </a:prstGeom>
                    <a:ln w="5715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31" name="Straight Connector 30"/>
                  <p:cNvCxnSpPr/>
                  <p:nvPr/>
                </p:nvCxnSpPr>
                <p:spPr>
                  <a:xfrm>
                    <a:off x="3474720" y="1907708"/>
                    <a:ext cx="0" cy="933452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9" name="Straight Connector 28"/>
                <p:cNvCxnSpPr/>
                <p:nvPr/>
              </p:nvCxnSpPr>
              <p:spPr>
                <a:xfrm>
                  <a:off x="10362438" y="1907708"/>
                  <a:ext cx="0" cy="956609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19" name="&quot;No&quot; Symbol 18"/>
          <p:cNvSpPr/>
          <p:nvPr/>
        </p:nvSpPr>
        <p:spPr>
          <a:xfrm>
            <a:off x="5996172" y="4327460"/>
            <a:ext cx="521662" cy="488932"/>
          </a:xfrm>
          <a:prstGeom prst="noSmoking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20" name="&quot;No&quot; Symbol 19"/>
          <p:cNvSpPr/>
          <p:nvPr/>
        </p:nvSpPr>
        <p:spPr>
          <a:xfrm>
            <a:off x="5446651" y="4324957"/>
            <a:ext cx="521662" cy="488932"/>
          </a:xfrm>
          <a:prstGeom prst="noSmoking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21" name="&quot;No&quot; Symbol 20"/>
          <p:cNvSpPr/>
          <p:nvPr/>
        </p:nvSpPr>
        <p:spPr>
          <a:xfrm>
            <a:off x="3775947" y="4324957"/>
            <a:ext cx="521662" cy="488932"/>
          </a:xfrm>
          <a:prstGeom prst="noSmoking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4365523" y="6301435"/>
            <a:ext cx="4373274" cy="368774"/>
            <a:chOff x="4365523" y="6301435"/>
            <a:chExt cx="4373274" cy="368774"/>
          </a:xfrm>
        </p:grpSpPr>
        <p:sp>
          <p:nvSpPr>
            <p:cNvPr id="42" name="TextBox 41"/>
            <p:cNvSpPr txBox="1"/>
            <p:nvPr/>
          </p:nvSpPr>
          <p:spPr>
            <a:xfrm>
              <a:off x="4788077" y="6308734"/>
              <a:ext cx="140165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cs typeface="Times New Roman" panose="02020603050405020304" pitchFamily="18" charset="0"/>
                </a:rPr>
                <a:t>Failure Event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7292791" y="6313735"/>
              <a:ext cx="144600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cs typeface="Times New Roman" panose="02020603050405020304" pitchFamily="18" charset="0"/>
                </a:rPr>
                <a:t>Repair Event</a:t>
              </a:r>
            </a:p>
          </p:txBody>
        </p:sp>
        <p:sp>
          <p:nvSpPr>
            <p:cNvPr id="46" name="Diamond 45"/>
            <p:cNvSpPr/>
            <p:nvPr/>
          </p:nvSpPr>
          <p:spPr>
            <a:xfrm>
              <a:off x="6909817" y="6319355"/>
              <a:ext cx="382975" cy="332935"/>
            </a:xfrm>
            <a:prstGeom prst="diamond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>
                <a:cs typeface="Times New Roman" panose="02020603050405020304" pitchFamily="18" charset="0"/>
              </a:endParaRPr>
            </a:p>
          </p:txBody>
        </p:sp>
        <p:sp>
          <p:nvSpPr>
            <p:cNvPr id="47" name="&quot;No&quot; Symbol 46"/>
            <p:cNvSpPr/>
            <p:nvPr/>
          </p:nvSpPr>
          <p:spPr>
            <a:xfrm>
              <a:off x="4365523" y="6301435"/>
              <a:ext cx="422553" cy="368774"/>
            </a:xfrm>
            <a:prstGeom prst="noSmoking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tx1"/>
                </a:solidFill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46135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of SimEDC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General workflow</a:t>
            </a:r>
          </a:p>
          <a:p>
            <a:pPr lvl="1"/>
            <a:r>
              <a:rPr lang="en-US" dirty="0"/>
              <a:t>For each iteration:</a:t>
            </a:r>
          </a:p>
          <a:p>
            <a:pPr lvl="2"/>
            <a:r>
              <a:rPr lang="en-US" dirty="0">
                <a:solidFill>
                  <a:srgbClr val="C00000"/>
                </a:solidFill>
              </a:rPr>
              <a:t>Simulation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14</a:t>
            </a:fld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4777663" y="2668224"/>
            <a:ext cx="2636675" cy="69251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cs typeface="Times New Roman" panose="02020603050405020304" pitchFamily="18" charset="0"/>
              </a:rPr>
              <a:t>Event Handler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3181351" y="4275702"/>
            <a:ext cx="6312173" cy="1153080"/>
            <a:chOff x="2926080" y="1907708"/>
            <a:chExt cx="8816531" cy="1520820"/>
          </a:xfrm>
        </p:grpSpPr>
        <p:sp>
          <p:nvSpPr>
            <p:cNvPr id="24" name="TextBox 23"/>
            <p:cNvSpPr txBox="1"/>
            <p:nvPr/>
          </p:nvSpPr>
          <p:spPr>
            <a:xfrm>
              <a:off x="9147747" y="2819629"/>
              <a:ext cx="2594864" cy="6088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cs typeface="Times New Roman" panose="02020603050405020304" pitchFamily="18" charset="0"/>
                </a:rPr>
                <a:t>Mission time</a:t>
              </a:r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2926080" y="1907708"/>
              <a:ext cx="8136255" cy="1483607"/>
              <a:chOff x="2926080" y="1907708"/>
              <a:chExt cx="8136255" cy="1483607"/>
            </a:xfrm>
          </p:grpSpPr>
          <p:sp>
            <p:nvSpPr>
              <p:cNvPr id="26" name="TextBox 25"/>
              <p:cNvSpPr txBox="1"/>
              <p:nvPr/>
            </p:nvSpPr>
            <p:spPr>
              <a:xfrm>
                <a:off x="2926080" y="2782416"/>
                <a:ext cx="1730349" cy="6088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cs typeface="Times New Roman" panose="02020603050405020304" pitchFamily="18" charset="0"/>
                  </a:rPr>
                  <a:t>Time 0</a:t>
                </a:r>
              </a:p>
            </p:txBody>
          </p:sp>
          <p:grpSp>
            <p:nvGrpSpPr>
              <p:cNvPr id="27" name="Group 26"/>
              <p:cNvGrpSpPr/>
              <p:nvPr/>
            </p:nvGrpSpPr>
            <p:grpSpPr>
              <a:xfrm>
                <a:off x="3523488" y="1907708"/>
                <a:ext cx="7538847" cy="956609"/>
                <a:chOff x="3523488" y="1907708"/>
                <a:chExt cx="7538847" cy="956609"/>
              </a:xfrm>
            </p:grpSpPr>
            <p:grpSp>
              <p:nvGrpSpPr>
                <p:cNvPr id="28" name="Group 27"/>
                <p:cNvGrpSpPr/>
                <p:nvPr/>
              </p:nvGrpSpPr>
              <p:grpSpPr>
                <a:xfrm>
                  <a:off x="3523488" y="1907708"/>
                  <a:ext cx="7538847" cy="933452"/>
                  <a:chOff x="3474720" y="1907708"/>
                  <a:chExt cx="7538847" cy="933452"/>
                </a:xfrm>
              </p:grpSpPr>
              <p:grpSp>
                <p:nvGrpSpPr>
                  <p:cNvPr id="30" name="Group 29"/>
                  <p:cNvGrpSpPr/>
                  <p:nvPr/>
                </p:nvGrpSpPr>
                <p:grpSpPr>
                  <a:xfrm>
                    <a:off x="3474720" y="1907708"/>
                    <a:ext cx="7538847" cy="820329"/>
                    <a:chOff x="4230624" y="1651637"/>
                    <a:chExt cx="7538847" cy="820329"/>
                  </a:xfrm>
                </p:grpSpPr>
                <p:grpSp>
                  <p:nvGrpSpPr>
                    <p:cNvPr id="32" name="Group 31"/>
                    <p:cNvGrpSpPr/>
                    <p:nvPr/>
                  </p:nvGrpSpPr>
                  <p:grpSpPr>
                    <a:xfrm>
                      <a:off x="4230624" y="1651637"/>
                      <a:ext cx="7412736" cy="727887"/>
                      <a:chOff x="4230624" y="1651637"/>
                      <a:chExt cx="7412736" cy="727887"/>
                    </a:xfrm>
                  </p:grpSpPr>
                  <p:cxnSp>
                    <p:nvCxnSpPr>
                      <p:cNvPr id="34" name="Straight Connector 33"/>
                      <p:cNvCxnSpPr/>
                      <p:nvPr/>
                    </p:nvCxnSpPr>
                    <p:spPr>
                      <a:xfrm>
                        <a:off x="4230624" y="1651637"/>
                        <a:ext cx="7412736" cy="20244"/>
                      </a:xfrm>
                      <a:prstGeom prst="line">
                        <a:avLst/>
                      </a:prstGeom>
                      <a:ln w="38100">
                        <a:solidFill>
                          <a:schemeClr val="tx1"/>
                        </a:solidFill>
                        <a:prstDash val="soli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35" name="TextBox 34"/>
                      <p:cNvSpPr txBox="1"/>
                      <p:nvPr/>
                    </p:nvSpPr>
                    <p:spPr>
                      <a:xfrm>
                        <a:off x="10120596" y="1770625"/>
                        <a:ext cx="1215011" cy="6088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sz="2400" b="1" dirty="0">
                            <a:cs typeface="Times New Roman" panose="02020603050405020304" pitchFamily="18" charset="0"/>
                          </a:rPr>
                          <a:t>…</a:t>
                        </a:r>
                      </a:p>
                    </p:txBody>
                  </p:sp>
                </p:grpSp>
                <p:cxnSp>
                  <p:nvCxnSpPr>
                    <p:cNvPr id="33" name="Straight Arrow Connector 32"/>
                    <p:cNvCxnSpPr/>
                    <p:nvPr/>
                  </p:nvCxnSpPr>
                  <p:spPr>
                    <a:xfrm>
                      <a:off x="4230624" y="2452485"/>
                      <a:ext cx="7538847" cy="19481"/>
                    </a:xfrm>
                    <a:prstGeom prst="straightConnector1">
                      <a:avLst/>
                    </a:prstGeom>
                    <a:ln w="5715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31" name="Straight Connector 30"/>
                  <p:cNvCxnSpPr/>
                  <p:nvPr/>
                </p:nvCxnSpPr>
                <p:spPr>
                  <a:xfrm>
                    <a:off x="3474720" y="1907708"/>
                    <a:ext cx="0" cy="933452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9" name="Straight Connector 28"/>
                <p:cNvCxnSpPr/>
                <p:nvPr/>
              </p:nvCxnSpPr>
              <p:spPr>
                <a:xfrm>
                  <a:off x="10362438" y="1907708"/>
                  <a:ext cx="0" cy="956609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19" name="&quot;No&quot; Symbol 18"/>
          <p:cNvSpPr/>
          <p:nvPr/>
        </p:nvSpPr>
        <p:spPr>
          <a:xfrm>
            <a:off x="5996172" y="4327460"/>
            <a:ext cx="521662" cy="488932"/>
          </a:xfrm>
          <a:prstGeom prst="noSmoking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20" name="&quot;No&quot; Symbol 19"/>
          <p:cNvSpPr/>
          <p:nvPr/>
        </p:nvSpPr>
        <p:spPr>
          <a:xfrm>
            <a:off x="5446651" y="4324957"/>
            <a:ext cx="521662" cy="488932"/>
          </a:xfrm>
          <a:prstGeom prst="noSmoking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21" name="&quot;No&quot; Symbol 20"/>
          <p:cNvSpPr/>
          <p:nvPr/>
        </p:nvSpPr>
        <p:spPr>
          <a:xfrm>
            <a:off x="3383063" y="2770013"/>
            <a:ext cx="521662" cy="488932"/>
          </a:xfrm>
          <a:prstGeom prst="noSmoking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36" name="Up Arrow 35"/>
          <p:cNvSpPr/>
          <p:nvPr/>
        </p:nvSpPr>
        <p:spPr>
          <a:xfrm rot="5400000" flipH="1">
            <a:off x="4225728" y="2746164"/>
            <a:ext cx="230933" cy="544508"/>
          </a:xfrm>
          <a:prstGeom prst="up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cs typeface="Times New Roman" panose="02020603050405020304" pitchFamily="18" charset="0"/>
            </a:endParaRPr>
          </a:p>
        </p:txBody>
      </p:sp>
      <p:sp>
        <p:nvSpPr>
          <p:cNvPr id="37" name="Up Arrow 36"/>
          <p:cNvSpPr/>
          <p:nvPr/>
        </p:nvSpPr>
        <p:spPr>
          <a:xfrm rot="5400000" flipH="1">
            <a:off x="7849675" y="2746164"/>
            <a:ext cx="230933" cy="544508"/>
          </a:xfrm>
          <a:prstGeom prst="up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cs typeface="Times New Roman" panose="02020603050405020304" pitchFamily="18" charset="0"/>
            </a:endParaRPr>
          </a:p>
        </p:txBody>
      </p:sp>
      <p:sp>
        <p:nvSpPr>
          <p:cNvPr id="38" name="Diamond 37"/>
          <p:cNvSpPr/>
          <p:nvPr/>
        </p:nvSpPr>
        <p:spPr>
          <a:xfrm>
            <a:off x="8435147" y="2825649"/>
            <a:ext cx="521420" cy="430713"/>
          </a:xfrm>
          <a:prstGeom prst="diamond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cs typeface="Times New Roman" panose="02020603050405020304" pitchFamily="18" charset="0"/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4365523" y="6301435"/>
            <a:ext cx="4373274" cy="368774"/>
            <a:chOff x="4365523" y="6301435"/>
            <a:chExt cx="4373274" cy="368774"/>
          </a:xfrm>
        </p:grpSpPr>
        <p:sp>
          <p:nvSpPr>
            <p:cNvPr id="42" name="TextBox 41"/>
            <p:cNvSpPr txBox="1"/>
            <p:nvPr/>
          </p:nvSpPr>
          <p:spPr>
            <a:xfrm>
              <a:off x="4788077" y="6308734"/>
              <a:ext cx="140165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cs typeface="Times New Roman" panose="02020603050405020304" pitchFamily="18" charset="0"/>
                </a:rPr>
                <a:t>Failure Event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7292791" y="6313735"/>
              <a:ext cx="144600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cs typeface="Times New Roman" panose="02020603050405020304" pitchFamily="18" charset="0"/>
                </a:rPr>
                <a:t>Repair Event</a:t>
              </a:r>
            </a:p>
          </p:txBody>
        </p:sp>
        <p:sp>
          <p:nvSpPr>
            <p:cNvPr id="46" name="Diamond 45"/>
            <p:cNvSpPr/>
            <p:nvPr/>
          </p:nvSpPr>
          <p:spPr>
            <a:xfrm>
              <a:off x="6909817" y="6319355"/>
              <a:ext cx="382975" cy="332935"/>
            </a:xfrm>
            <a:prstGeom prst="diamond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>
                <a:cs typeface="Times New Roman" panose="02020603050405020304" pitchFamily="18" charset="0"/>
              </a:endParaRPr>
            </a:p>
          </p:txBody>
        </p:sp>
        <p:sp>
          <p:nvSpPr>
            <p:cNvPr id="47" name="&quot;No&quot; Symbol 46"/>
            <p:cNvSpPr/>
            <p:nvPr/>
          </p:nvSpPr>
          <p:spPr>
            <a:xfrm>
              <a:off x="4365523" y="6301435"/>
              <a:ext cx="422553" cy="368774"/>
            </a:xfrm>
            <a:prstGeom prst="noSmoking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tx1"/>
                </a:solidFill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62421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36" grpId="0" animBg="1"/>
      <p:bldP spid="37" grpId="0" animBg="1"/>
      <p:bldP spid="3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of SimEDC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General workflow</a:t>
            </a:r>
          </a:p>
          <a:p>
            <a:pPr lvl="1"/>
            <a:r>
              <a:rPr lang="en-US" dirty="0"/>
              <a:t>For each iteration:</a:t>
            </a:r>
          </a:p>
          <a:p>
            <a:pPr lvl="2"/>
            <a:r>
              <a:rPr lang="en-US" dirty="0">
                <a:solidFill>
                  <a:srgbClr val="C00000"/>
                </a:solidFill>
              </a:rPr>
              <a:t>Simulation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15</a:t>
            </a:fld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4777663" y="2668224"/>
            <a:ext cx="2636675" cy="69251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cs typeface="Times New Roman" panose="02020603050405020304" pitchFamily="18" charset="0"/>
              </a:rPr>
              <a:t>Event Handler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3181351" y="4275702"/>
            <a:ext cx="6312173" cy="1153080"/>
            <a:chOff x="2926080" y="1907708"/>
            <a:chExt cx="8816531" cy="1520820"/>
          </a:xfrm>
        </p:grpSpPr>
        <p:sp>
          <p:nvSpPr>
            <p:cNvPr id="24" name="TextBox 23"/>
            <p:cNvSpPr txBox="1"/>
            <p:nvPr/>
          </p:nvSpPr>
          <p:spPr>
            <a:xfrm>
              <a:off x="9147747" y="2819629"/>
              <a:ext cx="2594864" cy="6088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cs typeface="Times New Roman" panose="02020603050405020304" pitchFamily="18" charset="0"/>
                </a:rPr>
                <a:t>Mission time</a:t>
              </a:r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2926080" y="1907708"/>
              <a:ext cx="8136255" cy="1483607"/>
              <a:chOff x="2926080" y="1907708"/>
              <a:chExt cx="8136255" cy="1483607"/>
            </a:xfrm>
          </p:grpSpPr>
          <p:sp>
            <p:nvSpPr>
              <p:cNvPr id="26" name="TextBox 25"/>
              <p:cNvSpPr txBox="1"/>
              <p:nvPr/>
            </p:nvSpPr>
            <p:spPr>
              <a:xfrm>
                <a:off x="2926080" y="2782416"/>
                <a:ext cx="1730349" cy="6088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cs typeface="Times New Roman" panose="02020603050405020304" pitchFamily="18" charset="0"/>
                  </a:rPr>
                  <a:t>Time 0</a:t>
                </a:r>
              </a:p>
            </p:txBody>
          </p:sp>
          <p:grpSp>
            <p:nvGrpSpPr>
              <p:cNvPr id="27" name="Group 26"/>
              <p:cNvGrpSpPr/>
              <p:nvPr/>
            </p:nvGrpSpPr>
            <p:grpSpPr>
              <a:xfrm>
                <a:off x="3523488" y="1907708"/>
                <a:ext cx="7538847" cy="956609"/>
                <a:chOff x="3523488" y="1907708"/>
                <a:chExt cx="7538847" cy="956609"/>
              </a:xfrm>
            </p:grpSpPr>
            <p:grpSp>
              <p:nvGrpSpPr>
                <p:cNvPr id="28" name="Group 27"/>
                <p:cNvGrpSpPr/>
                <p:nvPr/>
              </p:nvGrpSpPr>
              <p:grpSpPr>
                <a:xfrm>
                  <a:off x="3523488" y="1907708"/>
                  <a:ext cx="7538847" cy="933452"/>
                  <a:chOff x="3474720" y="1907708"/>
                  <a:chExt cx="7538847" cy="933452"/>
                </a:xfrm>
              </p:grpSpPr>
              <p:grpSp>
                <p:nvGrpSpPr>
                  <p:cNvPr id="30" name="Group 29"/>
                  <p:cNvGrpSpPr/>
                  <p:nvPr/>
                </p:nvGrpSpPr>
                <p:grpSpPr>
                  <a:xfrm>
                    <a:off x="3474720" y="1907708"/>
                    <a:ext cx="7538847" cy="820329"/>
                    <a:chOff x="4230624" y="1651637"/>
                    <a:chExt cx="7538847" cy="820329"/>
                  </a:xfrm>
                </p:grpSpPr>
                <p:grpSp>
                  <p:nvGrpSpPr>
                    <p:cNvPr id="32" name="Group 31"/>
                    <p:cNvGrpSpPr/>
                    <p:nvPr/>
                  </p:nvGrpSpPr>
                  <p:grpSpPr>
                    <a:xfrm>
                      <a:off x="4230624" y="1651637"/>
                      <a:ext cx="7412736" cy="727887"/>
                      <a:chOff x="4230624" y="1651637"/>
                      <a:chExt cx="7412736" cy="727887"/>
                    </a:xfrm>
                  </p:grpSpPr>
                  <p:cxnSp>
                    <p:nvCxnSpPr>
                      <p:cNvPr id="34" name="Straight Connector 33"/>
                      <p:cNvCxnSpPr/>
                      <p:nvPr/>
                    </p:nvCxnSpPr>
                    <p:spPr>
                      <a:xfrm>
                        <a:off x="4230624" y="1651637"/>
                        <a:ext cx="7412736" cy="20244"/>
                      </a:xfrm>
                      <a:prstGeom prst="line">
                        <a:avLst/>
                      </a:prstGeom>
                      <a:ln w="38100">
                        <a:solidFill>
                          <a:schemeClr val="tx1"/>
                        </a:solidFill>
                        <a:prstDash val="soli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35" name="TextBox 34"/>
                      <p:cNvSpPr txBox="1"/>
                      <p:nvPr/>
                    </p:nvSpPr>
                    <p:spPr>
                      <a:xfrm>
                        <a:off x="10120596" y="1770625"/>
                        <a:ext cx="1215011" cy="6088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sz="2400" b="1" dirty="0">
                            <a:cs typeface="Times New Roman" panose="02020603050405020304" pitchFamily="18" charset="0"/>
                          </a:rPr>
                          <a:t>…</a:t>
                        </a:r>
                      </a:p>
                    </p:txBody>
                  </p:sp>
                </p:grpSp>
                <p:cxnSp>
                  <p:nvCxnSpPr>
                    <p:cNvPr id="33" name="Straight Arrow Connector 32"/>
                    <p:cNvCxnSpPr/>
                    <p:nvPr/>
                  </p:nvCxnSpPr>
                  <p:spPr>
                    <a:xfrm>
                      <a:off x="4230624" y="2452485"/>
                      <a:ext cx="7538847" cy="19481"/>
                    </a:xfrm>
                    <a:prstGeom prst="straightConnector1">
                      <a:avLst/>
                    </a:prstGeom>
                    <a:ln w="5715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31" name="Straight Connector 30"/>
                  <p:cNvCxnSpPr/>
                  <p:nvPr/>
                </p:nvCxnSpPr>
                <p:spPr>
                  <a:xfrm>
                    <a:off x="3474720" y="1907708"/>
                    <a:ext cx="0" cy="933452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9" name="Straight Connector 28"/>
                <p:cNvCxnSpPr/>
                <p:nvPr/>
              </p:nvCxnSpPr>
              <p:spPr>
                <a:xfrm>
                  <a:off x="10362438" y="1907708"/>
                  <a:ext cx="0" cy="956609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19" name="&quot;No&quot; Symbol 18"/>
          <p:cNvSpPr/>
          <p:nvPr/>
        </p:nvSpPr>
        <p:spPr>
          <a:xfrm>
            <a:off x="5996172" y="4327460"/>
            <a:ext cx="521662" cy="488932"/>
          </a:xfrm>
          <a:prstGeom prst="noSmoking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20" name="&quot;No&quot; Symbol 19"/>
          <p:cNvSpPr/>
          <p:nvPr/>
        </p:nvSpPr>
        <p:spPr>
          <a:xfrm>
            <a:off x="5446651" y="4324957"/>
            <a:ext cx="521662" cy="488932"/>
          </a:xfrm>
          <a:prstGeom prst="noSmoking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38" name="Diamond 37"/>
          <p:cNvSpPr/>
          <p:nvPr/>
        </p:nvSpPr>
        <p:spPr>
          <a:xfrm>
            <a:off x="4257439" y="4380149"/>
            <a:ext cx="521420" cy="430713"/>
          </a:xfrm>
          <a:prstGeom prst="diamond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cs typeface="Times New Roman" panose="02020603050405020304" pitchFamily="18" charset="0"/>
            </a:endParaRPr>
          </a:p>
        </p:txBody>
      </p:sp>
      <p:grpSp>
        <p:nvGrpSpPr>
          <p:cNvPr id="39" name="Group 38"/>
          <p:cNvGrpSpPr/>
          <p:nvPr/>
        </p:nvGrpSpPr>
        <p:grpSpPr>
          <a:xfrm>
            <a:off x="4365523" y="6301435"/>
            <a:ext cx="4373274" cy="368774"/>
            <a:chOff x="4365523" y="6301435"/>
            <a:chExt cx="4373274" cy="368774"/>
          </a:xfrm>
        </p:grpSpPr>
        <p:sp>
          <p:nvSpPr>
            <p:cNvPr id="40" name="TextBox 39"/>
            <p:cNvSpPr txBox="1"/>
            <p:nvPr/>
          </p:nvSpPr>
          <p:spPr>
            <a:xfrm>
              <a:off x="4788077" y="6308734"/>
              <a:ext cx="140165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cs typeface="Times New Roman" panose="02020603050405020304" pitchFamily="18" charset="0"/>
                </a:rPr>
                <a:t>Failure Event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7292791" y="6313735"/>
              <a:ext cx="144600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cs typeface="Times New Roman" panose="02020603050405020304" pitchFamily="18" charset="0"/>
                </a:rPr>
                <a:t>Repair Event</a:t>
              </a:r>
            </a:p>
          </p:txBody>
        </p:sp>
        <p:sp>
          <p:nvSpPr>
            <p:cNvPr id="43" name="Diamond 42"/>
            <p:cNvSpPr/>
            <p:nvPr/>
          </p:nvSpPr>
          <p:spPr>
            <a:xfrm>
              <a:off x="6909817" y="6319355"/>
              <a:ext cx="382975" cy="332935"/>
            </a:xfrm>
            <a:prstGeom prst="diamond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>
                <a:cs typeface="Times New Roman" panose="02020603050405020304" pitchFamily="18" charset="0"/>
              </a:endParaRPr>
            </a:p>
          </p:txBody>
        </p:sp>
        <p:sp>
          <p:nvSpPr>
            <p:cNvPr id="46" name="&quot;No&quot; Symbol 45"/>
            <p:cNvSpPr/>
            <p:nvPr/>
          </p:nvSpPr>
          <p:spPr>
            <a:xfrm>
              <a:off x="4365523" y="6301435"/>
              <a:ext cx="422553" cy="368774"/>
            </a:xfrm>
            <a:prstGeom prst="noSmoking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tx1"/>
                </a:solidFill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83634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of SimEDC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General workflow</a:t>
            </a:r>
          </a:p>
          <a:p>
            <a:pPr lvl="1"/>
            <a:r>
              <a:rPr lang="en-US" dirty="0"/>
              <a:t>For each iteration:</a:t>
            </a:r>
          </a:p>
          <a:p>
            <a:pPr lvl="2"/>
            <a:r>
              <a:rPr lang="en-US" dirty="0">
                <a:solidFill>
                  <a:srgbClr val="C00000"/>
                </a:solidFill>
              </a:rPr>
              <a:t>Simulation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16</a:t>
            </a:fld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4777663" y="2668224"/>
            <a:ext cx="2636675" cy="69251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cs typeface="Times New Roman" panose="02020603050405020304" pitchFamily="18" charset="0"/>
              </a:rPr>
              <a:t>Event Handler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3181351" y="4275702"/>
            <a:ext cx="6312173" cy="1153080"/>
            <a:chOff x="2926080" y="1907708"/>
            <a:chExt cx="8816531" cy="1520820"/>
          </a:xfrm>
        </p:grpSpPr>
        <p:sp>
          <p:nvSpPr>
            <p:cNvPr id="24" name="TextBox 23"/>
            <p:cNvSpPr txBox="1"/>
            <p:nvPr/>
          </p:nvSpPr>
          <p:spPr>
            <a:xfrm>
              <a:off x="9147747" y="2819629"/>
              <a:ext cx="2594864" cy="6088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cs typeface="Times New Roman" panose="02020603050405020304" pitchFamily="18" charset="0"/>
                </a:rPr>
                <a:t>Mission time</a:t>
              </a:r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2926080" y="1907708"/>
              <a:ext cx="8136255" cy="1483607"/>
              <a:chOff x="2926080" y="1907708"/>
              <a:chExt cx="8136255" cy="1483607"/>
            </a:xfrm>
          </p:grpSpPr>
          <p:sp>
            <p:nvSpPr>
              <p:cNvPr id="26" name="TextBox 25"/>
              <p:cNvSpPr txBox="1"/>
              <p:nvPr/>
            </p:nvSpPr>
            <p:spPr>
              <a:xfrm>
                <a:off x="2926080" y="2782416"/>
                <a:ext cx="1730349" cy="6088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cs typeface="Times New Roman" panose="02020603050405020304" pitchFamily="18" charset="0"/>
                  </a:rPr>
                  <a:t>Time 0</a:t>
                </a:r>
              </a:p>
            </p:txBody>
          </p:sp>
          <p:grpSp>
            <p:nvGrpSpPr>
              <p:cNvPr id="27" name="Group 26"/>
              <p:cNvGrpSpPr/>
              <p:nvPr/>
            </p:nvGrpSpPr>
            <p:grpSpPr>
              <a:xfrm>
                <a:off x="3523488" y="1907708"/>
                <a:ext cx="7538847" cy="956609"/>
                <a:chOff x="3523488" y="1907708"/>
                <a:chExt cx="7538847" cy="956609"/>
              </a:xfrm>
            </p:grpSpPr>
            <p:grpSp>
              <p:nvGrpSpPr>
                <p:cNvPr id="28" name="Group 27"/>
                <p:cNvGrpSpPr/>
                <p:nvPr/>
              </p:nvGrpSpPr>
              <p:grpSpPr>
                <a:xfrm>
                  <a:off x="3523488" y="1907708"/>
                  <a:ext cx="7538847" cy="933452"/>
                  <a:chOff x="3474720" y="1907708"/>
                  <a:chExt cx="7538847" cy="933452"/>
                </a:xfrm>
              </p:grpSpPr>
              <p:grpSp>
                <p:nvGrpSpPr>
                  <p:cNvPr id="30" name="Group 29"/>
                  <p:cNvGrpSpPr/>
                  <p:nvPr/>
                </p:nvGrpSpPr>
                <p:grpSpPr>
                  <a:xfrm>
                    <a:off x="3474720" y="1907708"/>
                    <a:ext cx="7538847" cy="820329"/>
                    <a:chOff x="4230624" y="1651637"/>
                    <a:chExt cx="7538847" cy="820329"/>
                  </a:xfrm>
                </p:grpSpPr>
                <p:grpSp>
                  <p:nvGrpSpPr>
                    <p:cNvPr id="32" name="Group 31"/>
                    <p:cNvGrpSpPr/>
                    <p:nvPr/>
                  </p:nvGrpSpPr>
                  <p:grpSpPr>
                    <a:xfrm>
                      <a:off x="4230624" y="1651637"/>
                      <a:ext cx="7412736" cy="727887"/>
                      <a:chOff x="4230624" y="1651637"/>
                      <a:chExt cx="7412736" cy="727887"/>
                    </a:xfrm>
                  </p:grpSpPr>
                  <p:cxnSp>
                    <p:nvCxnSpPr>
                      <p:cNvPr id="34" name="Straight Connector 33"/>
                      <p:cNvCxnSpPr/>
                      <p:nvPr/>
                    </p:nvCxnSpPr>
                    <p:spPr>
                      <a:xfrm>
                        <a:off x="4230624" y="1651637"/>
                        <a:ext cx="7412736" cy="20244"/>
                      </a:xfrm>
                      <a:prstGeom prst="line">
                        <a:avLst/>
                      </a:prstGeom>
                      <a:ln w="38100">
                        <a:solidFill>
                          <a:schemeClr val="tx1"/>
                        </a:solidFill>
                        <a:prstDash val="soli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35" name="TextBox 34"/>
                      <p:cNvSpPr txBox="1"/>
                      <p:nvPr/>
                    </p:nvSpPr>
                    <p:spPr>
                      <a:xfrm>
                        <a:off x="10120596" y="1770625"/>
                        <a:ext cx="1215011" cy="6088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sz="2400" b="1" dirty="0">
                            <a:cs typeface="Times New Roman" panose="02020603050405020304" pitchFamily="18" charset="0"/>
                          </a:rPr>
                          <a:t>…</a:t>
                        </a:r>
                      </a:p>
                    </p:txBody>
                  </p:sp>
                </p:grpSp>
                <p:cxnSp>
                  <p:nvCxnSpPr>
                    <p:cNvPr id="33" name="Straight Arrow Connector 32"/>
                    <p:cNvCxnSpPr/>
                    <p:nvPr/>
                  </p:nvCxnSpPr>
                  <p:spPr>
                    <a:xfrm>
                      <a:off x="4230624" y="2452485"/>
                      <a:ext cx="7538847" cy="19481"/>
                    </a:xfrm>
                    <a:prstGeom prst="straightConnector1">
                      <a:avLst/>
                    </a:prstGeom>
                    <a:ln w="5715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31" name="Straight Connector 30"/>
                  <p:cNvCxnSpPr/>
                  <p:nvPr/>
                </p:nvCxnSpPr>
                <p:spPr>
                  <a:xfrm>
                    <a:off x="3474720" y="1907708"/>
                    <a:ext cx="0" cy="933452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9" name="Straight Connector 28"/>
                <p:cNvCxnSpPr/>
                <p:nvPr/>
              </p:nvCxnSpPr>
              <p:spPr>
                <a:xfrm>
                  <a:off x="10362438" y="1907708"/>
                  <a:ext cx="0" cy="956609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19" name="&quot;No&quot; Symbol 18"/>
          <p:cNvSpPr/>
          <p:nvPr/>
        </p:nvSpPr>
        <p:spPr>
          <a:xfrm>
            <a:off x="6001797" y="4324957"/>
            <a:ext cx="521662" cy="488932"/>
          </a:xfrm>
          <a:prstGeom prst="noSmoking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20" name="&quot;No&quot; Symbol 19"/>
          <p:cNvSpPr/>
          <p:nvPr/>
        </p:nvSpPr>
        <p:spPr>
          <a:xfrm>
            <a:off x="5446651" y="4324957"/>
            <a:ext cx="521662" cy="488932"/>
          </a:xfrm>
          <a:prstGeom prst="noSmoking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38" name="Diamond 37"/>
          <p:cNvSpPr/>
          <p:nvPr/>
        </p:nvSpPr>
        <p:spPr>
          <a:xfrm>
            <a:off x="3430746" y="2797424"/>
            <a:ext cx="521420" cy="430713"/>
          </a:xfrm>
          <a:prstGeom prst="diamond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cs typeface="Times New Roman" panose="02020603050405020304" pitchFamily="18" charset="0"/>
            </a:endParaRPr>
          </a:p>
        </p:txBody>
      </p:sp>
      <p:sp>
        <p:nvSpPr>
          <p:cNvPr id="36" name="Up Arrow 35"/>
          <p:cNvSpPr/>
          <p:nvPr/>
        </p:nvSpPr>
        <p:spPr>
          <a:xfrm rot="5400000" flipH="1">
            <a:off x="4264442" y="2764267"/>
            <a:ext cx="200945" cy="544508"/>
          </a:xfrm>
          <a:prstGeom prst="up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cs typeface="Times New Roman" panose="02020603050405020304" pitchFamily="18" charset="0"/>
            </a:endParaRPr>
          </a:p>
        </p:txBody>
      </p:sp>
      <p:sp>
        <p:nvSpPr>
          <p:cNvPr id="37" name="&quot;No&quot; Symbol 36"/>
          <p:cNvSpPr/>
          <p:nvPr/>
        </p:nvSpPr>
        <p:spPr>
          <a:xfrm>
            <a:off x="8401646" y="2817122"/>
            <a:ext cx="521662" cy="488932"/>
          </a:xfrm>
          <a:prstGeom prst="noSmoking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39" name="Up Arrow 38"/>
          <p:cNvSpPr/>
          <p:nvPr/>
        </p:nvSpPr>
        <p:spPr>
          <a:xfrm rot="5400000" flipH="1">
            <a:off x="7807520" y="2753904"/>
            <a:ext cx="200945" cy="544508"/>
          </a:xfrm>
          <a:prstGeom prst="up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cs typeface="Times New Roman" panose="02020603050405020304" pitchFamily="18" charset="0"/>
            </a:endParaRPr>
          </a:p>
        </p:txBody>
      </p:sp>
      <p:sp>
        <p:nvSpPr>
          <p:cNvPr id="40" name="&quot;No&quot; Symbol 39"/>
          <p:cNvSpPr/>
          <p:nvPr/>
        </p:nvSpPr>
        <p:spPr>
          <a:xfrm>
            <a:off x="7087309" y="4331602"/>
            <a:ext cx="521662" cy="488932"/>
          </a:xfrm>
          <a:prstGeom prst="noSmoking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grpSp>
        <p:nvGrpSpPr>
          <p:cNvPr id="43" name="Group 42"/>
          <p:cNvGrpSpPr/>
          <p:nvPr/>
        </p:nvGrpSpPr>
        <p:grpSpPr>
          <a:xfrm>
            <a:off x="4365523" y="6301435"/>
            <a:ext cx="4373274" cy="368774"/>
            <a:chOff x="4365523" y="6301435"/>
            <a:chExt cx="4373274" cy="368774"/>
          </a:xfrm>
        </p:grpSpPr>
        <p:sp>
          <p:nvSpPr>
            <p:cNvPr id="46" name="TextBox 45"/>
            <p:cNvSpPr txBox="1"/>
            <p:nvPr/>
          </p:nvSpPr>
          <p:spPr>
            <a:xfrm>
              <a:off x="4788077" y="6308734"/>
              <a:ext cx="140165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cs typeface="Times New Roman" panose="02020603050405020304" pitchFamily="18" charset="0"/>
                </a:rPr>
                <a:t>Failure Event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7292791" y="6313735"/>
              <a:ext cx="144600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cs typeface="Times New Roman" panose="02020603050405020304" pitchFamily="18" charset="0"/>
                </a:rPr>
                <a:t>Repair Event</a:t>
              </a:r>
            </a:p>
          </p:txBody>
        </p:sp>
        <p:sp>
          <p:nvSpPr>
            <p:cNvPr id="48" name="Diamond 47"/>
            <p:cNvSpPr/>
            <p:nvPr/>
          </p:nvSpPr>
          <p:spPr>
            <a:xfrm>
              <a:off x="6909817" y="6319355"/>
              <a:ext cx="382975" cy="332935"/>
            </a:xfrm>
            <a:prstGeom prst="diamond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>
                <a:cs typeface="Times New Roman" panose="02020603050405020304" pitchFamily="18" charset="0"/>
              </a:endParaRPr>
            </a:p>
          </p:txBody>
        </p:sp>
        <p:sp>
          <p:nvSpPr>
            <p:cNvPr id="49" name="&quot;No&quot; Symbol 48"/>
            <p:cNvSpPr/>
            <p:nvPr/>
          </p:nvSpPr>
          <p:spPr>
            <a:xfrm>
              <a:off x="4365523" y="6301435"/>
              <a:ext cx="422553" cy="368774"/>
            </a:xfrm>
            <a:prstGeom prst="noSmoking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tx1"/>
                </a:solidFill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95620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6" grpId="0" animBg="1"/>
      <p:bldP spid="37" grpId="0" animBg="1"/>
      <p:bldP spid="37" grpId="1" animBg="1"/>
      <p:bldP spid="39" grpId="0" animBg="1"/>
      <p:bldP spid="39" grpId="1" animBg="1"/>
      <p:bldP spid="4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/>
          <p:cNvGrpSpPr/>
          <p:nvPr/>
        </p:nvGrpSpPr>
        <p:grpSpPr>
          <a:xfrm>
            <a:off x="3181351" y="4275702"/>
            <a:ext cx="6312173" cy="1153080"/>
            <a:chOff x="2926080" y="1907708"/>
            <a:chExt cx="8816531" cy="1520820"/>
          </a:xfrm>
        </p:grpSpPr>
        <p:sp>
          <p:nvSpPr>
            <p:cNvPr id="49" name="TextBox 48"/>
            <p:cNvSpPr txBox="1"/>
            <p:nvPr/>
          </p:nvSpPr>
          <p:spPr>
            <a:xfrm>
              <a:off x="9147747" y="2819629"/>
              <a:ext cx="2594864" cy="6088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cs typeface="Times New Roman" panose="02020603050405020304" pitchFamily="18" charset="0"/>
                </a:rPr>
                <a:t>Mission time</a:t>
              </a:r>
            </a:p>
          </p:txBody>
        </p:sp>
        <p:grpSp>
          <p:nvGrpSpPr>
            <p:cNvPr id="50" name="Group 49"/>
            <p:cNvGrpSpPr/>
            <p:nvPr/>
          </p:nvGrpSpPr>
          <p:grpSpPr>
            <a:xfrm>
              <a:off x="2926080" y="1907708"/>
              <a:ext cx="8136255" cy="1483607"/>
              <a:chOff x="2926080" y="1907708"/>
              <a:chExt cx="8136255" cy="1483607"/>
            </a:xfrm>
          </p:grpSpPr>
          <p:sp>
            <p:nvSpPr>
              <p:cNvPr id="51" name="TextBox 50"/>
              <p:cNvSpPr txBox="1"/>
              <p:nvPr/>
            </p:nvSpPr>
            <p:spPr>
              <a:xfrm>
                <a:off x="2926080" y="2782416"/>
                <a:ext cx="1730349" cy="6088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cs typeface="Times New Roman" panose="02020603050405020304" pitchFamily="18" charset="0"/>
                  </a:rPr>
                  <a:t>Time 0</a:t>
                </a:r>
              </a:p>
            </p:txBody>
          </p:sp>
          <p:grpSp>
            <p:nvGrpSpPr>
              <p:cNvPr id="52" name="Group 51"/>
              <p:cNvGrpSpPr/>
              <p:nvPr/>
            </p:nvGrpSpPr>
            <p:grpSpPr>
              <a:xfrm>
                <a:off x="3523488" y="1907708"/>
                <a:ext cx="7538847" cy="956609"/>
                <a:chOff x="3523488" y="1907708"/>
                <a:chExt cx="7538847" cy="956609"/>
              </a:xfrm>
            </p:grpSpPr>
            <p:grpSp>
              <p:nvGrpSpPr>
                <p:cNvPr id="53" name="Group 52"/>
                <p:cNvGrpSpPr/>
                <p:nvPr/>
              </p:nvGrpSpPr>
              <p:grpSpPr>
                <a:xfrm>
                  <a:off x="3523488" y="1907708"/>
                  <a:ext cx="7538847" cy="933452"/>
                  <a:chOff x="3474720" y="1907708"/>
                  <a:chExt cx="7538847" cy="933452"/>
                </a:xfrm>
              </p:grpSpPr>
              <p:grpSp>
                <p:nvGrpSpPr>
                  <p:cNvPr id="55" name="Group 54"/>
                  <p:cNvGrpSpPr/>
                  <p:nvPr/>
                </p:nvGrpSpPr>
                <p:grpSpPr>
                  <a:xfrm>
                    <a:off x="3474720" y="1907708"/>
                    <a:ext cx="7538847" cy="820329"/>
                    <a:chOff x="4230624" y="1651637"/>
                    <a:chExt cx="7538847" cy="820329"/>
                  </a:xfrm>
                </p:grpSpPr>
                <p:grpSp>
                  <p:nvGrpSpPr>
                    <p:cNvPr id="57" name="Group 56"/>
                    <p:cNvGrpSpPr/>
                    <p:nvPr/>
                  </p:nvGrpSpPr>
                  <p:grpSpPr>
                    <a:xfrm>
                      <a:off x="4230624" y="1651637"/>
                      <a:ext cx="7412736" cy="727887"/>
                      <a:chOff x="4230624" y="1651637"/>
                      <a:chExt cx="7412736" cy="727887"/>
                    </a:xfrm>
                  </p:grpSpPr>
                  <p:cxnSp>
                    <p:nvCxnSpPr>
                      <p:cNvPr id="59" name="Straight Connector 58"/>
                      <p:cNvCxnSpPr/>
                      <p:nvPr/>
                    </p:nvCxnSpPr>
                    <p:spPr>
                      <a:xfrm>
                        <a:off x="4230624" y="1651637"/>
                        <a:ext cx="7412736" cy="20244"/>
                      </a:xfrm>
                      <a:prstGeom prst="line">
                        <a:avLst/>
                      </a:prstGeom>
                      <a:ln w="38100">
                        <a:solidFill>
                          <a:schemeClr val="tx1"/>
                        </a:solidFill>
                        <a:prstDash val="soli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60" name="TextBox 59"/>
                      <p:cNvSpPr txBox="1"/>
                      <p:nvPr/>
                    </p:nvSpPr>
                    <p:spPr>
                      <a:xfrm>
                        <a:off x="10120596" y="1770625"/>
                        <a:ext cx="1215011" cy="6088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sz="2400" b="1" dirty="0">
                            <a:cs typeface="Times New Roman" panose="02020603050405020304" pitchFamily="18" charset="0"/>
                          </a:rPr>
                          <a:t>…</a:t>
                        </a:r>
                      </a:p>
                    </p:txBody>
                  </p:sp>
                </p:grpSp>
                <p:cxnSp>
                  <p:nvCxnSpPr>
                    <p:cNvPr id="58" name="Straight Arrow Connector 57"/>
                    <p:cNvCxnSpPr/>
                    <p:nvPr/>
                  </p:nvCxnSpPr>
                  <p:spPr>
                    <a:xfrm>
                      <a:off x="4230624" y="2452485"/>
                      <a:ext cx="7538847" cy="19481"/>
                    </a:xfrm>
                    <a:prstGeom prst="straightConnector1">
                      <a:avLst/>
                    </a:prstGeom>
                    <a:ln w="5715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56" name="Straight Connector 55"/>
                  <p:cNvCxnSpPr/>
                  <p:nvPr/>
                </p:nvCxnSpPr>
                <p:spPr>
                  <a:xfrm>
                    <a:off x="3474720" y="1907708"/>
                    <a:ext cx="0" cy="933452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54" name="Straight Connector 53"/>
                <p:cNvCxnSpPr/>
                <p:nvPr/>
              </p:nvCxnSpPr>
              <p:spPr>
                <a:xfrm>
                  <a:off x="10362438" y="1907708"/>
                  <a:ext cx="0" cy="956609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61" name="&quot;No&quot; Symbol 60"/>
          <p:cNvSpPr/>
          <p:nvPr/>
        </p:nvSpPr>
        <p:spPr>
          <a:xfrm>
            <a:off x="6001797" y="4324957"/>
            <a:ext cx="521662" cy="488932"/>
          </a:xfrm>
          <a:prstGeom prst="noSmoking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62" name="&quot;No&quot; Symbol 61"/>
          <p:cNvSpPr/>
          <p:nvPr/>
        </p:nvSpPr>
        <p:spPr>
          <a:xfrm>
            <a:off x="5446651" y="4324957"/>
            <a:ext cx="521662" cy="488932"/>
          </a:xfrm>
          <a:prstGeom prst="noSmoking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63" name="&quot;No&quot; Symbol 62"/>
          <p:cNvSpPr/>
          <p:nvPr/>
        </p:nvSpPr>
        <p:spPr>
          <a:xfrm>
            <a:off x="7087309" y="4331602"/>
            <a:ext cx="521662" cy="488932"/>
          </a:xfrm>
          <a:prstGeom prst="noSmoking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of SimEDC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General workflow</a:t>
            </a:r>
          </a:p>
          <a:p>
            <a:pPr lvl="1"/>
            <a:r>
              <a:rPr lang="en-US" dirty="0"/>
              <a:t>For each iteration:</a:t>
            </a:r>
          </a:p>
          <a:p>
            <a:pPr lvl="2"/>
            <a:r>
              <a:rPr lang="en-US" dirty="0">
                <a:solidFill>
                  <a:srgbClr val="C00000"/>
                </a:solidFill>
              </a:rPr>
              <a:t>Termination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17</a:t>
            </a:fld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4777663" y="2668224"/>
            <a:ext cx="2636675" cy="69251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cs typeface="Times New Roman" panose="02020603050405020304" pitchFamily="18" charset="0"/>
              </a:rPr>
              <a:t>Event Handler</a:t>
            </a:r>
          </a:p>
        </p:txBody>
      </p:sp>
      <p:sp>
        <p:nvSpPr>
          <p:cNvPr id="6" name="Explosion 1 5"/>
          <p:cNvSpPr/>
          <p:nvPr/>
        </p:nvSpPr>
        <p:spPr>
          <a:xfrm>
            <a:off x="5575521" y="4161382"/>
            <a:ext cx="852549" cy="839617"/>
          </a:xfrm>
          <a:prstGeom prst="irregularSeal1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Explosion 1 45"/>
          <p:cNvSpPr/>
          <p:nvPr/>
        </p:nvSpPr>
        <p:spPr>
          <a:xfrm>
            <a:off x="1791111" y="6235974"/>
            <a:ext cx="427713" cy="478083"/>
          </a:xfrm>
          <a:prstGeom prst="irregularSeal1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2263034" y="6305738"/>
            <a:ext cx="14016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cs typeface="Times New Roman" panose="02020603050405020304" pitchFamily="18" charset="0"/>
              </a:rPr>
              <a:t>Data Loss</a:t>
            </a:r>
          </a:p>
        </p:txBody>
      </p:sp>
      <p:sp>
        <p:nvSpPr>
          <p:cNvPr id="7" name="Triangle 6"/>
          <p:cNvSpPr/>
          <p:nvPr/>
        </p:nvSpPr>
        <p:spPr>
          <a:xfrm>
            <a:off x="8193963" y="5330375"/>
            <a:ext cx="582680" cy="519576"/>
          </a:xfrm>
          <a:prstGeom prst="triangl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/>
          <p:cNvGrpSpPr/>
          <p:nvPr/>
        </p:nvGrpSpPr>
        <p:grpSpPr>
          <a:xfrm>
            <a:off x="4365523" y="6301435"/>
            <a:ext cx="4373274" cy="368774"/>
            <a:chOff x="4365523" y="6301435"/>
            <a:chExt cx="4373274" cy="368774"/>
          </a:xfrm>
        </p:grpSpPr>
        <p:sp>
          <p:nvSpPr>
            <p:cNvPr id="37" name="TextBox 36"/>
            <p:cNvSpPr txBox="1"/>
            <p:nvPr/>
          </p:nvSpPr>
          <p:spPr>
            <a:xfrm>
              <a:off x="4788077" y="6308734"/>
              <a:ext cx="140165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cs typeface="Times New Roman" panose="02020603050405020304" pitchFamily="18" charset="0"/>
                </a:rPr>
                <a:t>Failure Event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7292791" y="6313735"/>
              <a:ext cx="144600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cs typeface="Times New Roman" panose="02020603050405020304" pitchFamily="18" charset="0"/>
                </a:rPr>
                <a:t>Repair Event</a:t>
              </a:r>
            </a:p>
          </p:txBody>
        </p:sp>
        <p:sp>
          <p:nvSpPr>
            <p:cNvPr id="39" name="Diamond 38"/>
            <p:cNvSpPr/>
            <p:nvPr/>
          </p:nvSpPr>
          <p:spPr>
            <a:xfrm>
              <a:off x="6909817" y="6319355"/>
              <a:ext cx="382975" cy="332935"/>
            </a:xfrm>
            <a:prstGeom prst="diamond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>
                <a:cs typeface="Times New Roman" panose="02020603050405020304" pitchFamily="18" charset="0"/>
              </a:endParaRPr>
            </a:p>
          </p:txBody>
        </p:sp>
        <p:sp>
          <p:nvSpPr>
            <p:cNvPr id="43" name="&quot;No&quot; Symbol 42"/>
            <p:cNvSpPr/>
            <p:nvPr/>
          </p:nvSpPr>
          <p:spPr>
            <a:xfrm>
              <a:off x="4365523" y="6301435"/>
              <a:ext cx="422553" cy="368774"/>
            </a:xfrm>
            <a:prstGeom prst="noSmoking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tx1"/>
                </a:solidFill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6229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1070"/>
            <a:ext cx="10515600" cy="4875280"/>
          </a:xfrm>
        </p:spPr>
        <p:txBody>
          <a:bodyPr/>
          <a:lstStyle/>
          <a:p>
            <a:r>
              <a:rPr lang="en-US" dirty="0"/>
              <a:t>Events:</a:t>
            </a:r>
          </a:p>
          <a:p>
            <a:pPr lvl="1"/>
            <a:r>
              <a:rPr lang="en-US" dirty="0"/>
              <a:t>Each event is a tuple</a:t>
            </a:r>
          </a:p>
          <a:p>
            <a:pPr lvl="2"/>
            <a:r>
              <a:rPr lang="en-US" i="1" dirty="0">
                <a:solidFill>
                  <a:srgbClr val="C00000"/>
                </a:solidFill>
              </a:rPr>
              <a:t>(timestamp, event type, subsystem associated)</a:t>
            </a:r>
          </a:p>
          <a:p>
            <a:pPr lvl="1"/>
            <a:r>
              <a:rPr lang="en-US" dirty="0"/>
              <a:t>All events are stored in the </a:t>
            </a:r>
            <a:r>
              <a:rPr lang="en-US" i="1" dirty="0"/>
              <a:t>event queue</a:t>
            </a:r>
            <a:endParaRPr lang="en-US" i="1" dirty="0">
              <a:solidFill>
                <a:srgbClr val="C00000"/>
              </a:solidFill>
            </a:endParaRPr>
          </a:p>
          <a:p>
            <a:pPr lvl="1"/>
            <a:r>
              <a:rPr lang="en-US" dirty="0"/>
              <a:t>We differentiate </a:t>
            </a:r>
            <a:r>
              <a:rPr lang="en-US" i="1" dirty="0"/>
              <a:t>permanent failures </a:t>
            </a:r>
            <a:r>
              <a:rPr lang="en-US" dirty="0"/>
              <a:t>and</a:t>
            </a:r>
            <a:r>
              <a:rPr lang="en-US" i="1" dirty="0"/>
              <a:t> transient failures</a:t>
            </a:r>
          </a:p>
          <a:p>
            <a:pPr lvl="2"/>
            <a:r>
              <a:rPr lang="en-US" dirty="0"/>
              <a:t>Permanent failures damage data permanently</a:t>
            </a:r>
          </a:p>
          <a:p>
            <a:pPr lvl="2"/>
            <a:r>
              <a:rPr lang="en-US" dirty="0"/>
              <a:t>Transient failures make data unavailable temporarily</a:t>
            </a:r>
          </a:p>
          <a:p>
            <a:pPr lvl="1"/>
            <a:r>
              <a:rPr lang="en-US" dirty="0"/>
              <a:t>We consider </a:t>
            </a:r>
            <a:r>
              <a:rPr lang="en-US" i="1" dirty="0"/>
              <a:t>independent failures </a:t>
            </a:r>
            <a:r>
              <a:rPr lang="en-US" dirty="0"/>
              <a:t>and </a:t>
            </a:r>
            <a:r>
              <a:rPr lang="en-US" i="1" dirty="0"/>
              <a:t>correlated failures</a:t>
            </a:r>
          </a:p>
          <a:p>
            <a:pPr lvl="2"/>
            <a:r>
              <a:rPr lang="en-US" dirty="0"/>
              <a:t>Every subsystem can fail independently</a:t>
            </a:r>
          </a:p>
          <a:p>
            <a:pPr lvl="2"/>
            <a:r>
              <a:rPr lang="en-US" dirty="0"/>
              <a:t>Multiple nodes fail simultaneously (e.g., power outage)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8169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71222"/>
            <a:ext cx="10515600" cy="4785127"/>
          </a:xfrm>
        </p:spPr>
        <p:txBody>
          <a:bodyPr>
            <a:normAutofit/>
          </a:bodyPr>
          <a:lstStyle/>
          <a:p>
            <a:r>
              <a:rPr lang="en-US" dirty="0"/>
              <a:t>Event handling</a:t>
            </a:r>
            <a:endParaRPr lang="en-US" i="1" dirty="0"/>
          </a:p>
          <a:p>
            <a:pPr lvl="1"/>
            <a:r>
              <a:rPr lang="en-US" dirty="0"/>
              <a:t>When failure happens</a:t>
            </a:r>
          </a:p>
          <a:p>
            <a:pPr lvl="2"/>
            <a:r>
              <a:rPr lang="en-US" dirty="0"/>
              <a:t>Check whether data loss occurs</a:t>
            </a:r>
          </a:p>
          <a:p>
            <a:pPr lvl="3"/>
            <a:r>
              <a:rPr lang="en-US" dirty="0"/>
              <a:t>If yes, return the reliability metrics for this simulation</a:t>
            </a:r>
          </a:p>
          <a:p>
            <a:pPr lvl="2"/>
            <a:r>
              <a:rPr lang="en-US" dirty="0"/>
              <a:t>Update the status of the subsystems (</a:t>
            </a:r>
            <a:r>
              <a:rPr lang="en-US" i="1" dirty="0">
                <a:solidFill>
                  <a:srgbClr val="C00000"/>
                </a:solidFill>
              </a:rPr>
              <a:t>crashed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or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i="1" dirty="0">
                <a:solidFill>
                  <a:srgbClr val="C00000"/>
                </a:solidFill>
              </a:rPr>
              <a:t>unavailable</a:t>
            </a:r>
            <a:r>
              <a:rPr lang="en-US" i="1" dirty="0"/>
              <a:t>)</a:t>
            </a:r>
          </a:p>
          <a:p>
            <a:pPr lvl="2"/>
            <a:r>
              <a:rPr lang="en-US" dirty="0"/>
              <a:t>Trigger repair event </a:t>
            </a:r>
          </a:p>
          <a:p>
            <a:pPr lvl="3"/>
            <a:endParaRPr lang="en-US" dirty="0"/>
          </a:p>
          <a:p>
            <a:pPr lvl="1"/>
            <a:r>
              <a:rPr lang="en-US" dirty="0"/>
              <a:t>When repair occurs</a:t>
            </a:r>
          </a:p>
          <a:p>
            <a:pPr lvl="2"/>
            <a:r>
              <a:rPr lang="en-US" dirty="0"/>
              <a:t>Update the status of the subsystems (</a:t>
            </a:r>
            <a:r>
              <a:rPr lang="en-US" dirty="0">
                <a:solidFill>
                  <a:srgbClr val="C00000"/>
                </a:solidFill>
              </a:rPr>
              <a:t>normal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Generate the next failure event and push it to event queue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991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</a:rPr>
              <a:t>Background and 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Modern </a:t>
            </a:r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centers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provide scalable storage by clustering physically independent machines (</a:t>
            </a:r>
            <a:r>
              <a:rPr lang="en-US" i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nodes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C00000"/>
                </a:solidFill>
              </a:rPr>
              <a:t>Hierarchical</a:t>
            </a:r>
            <a:r>
              <a:rPr lang="en-US" dirty="0"/>
              <a:t> nature: 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Sufficient</a:t>
            </a:r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intra-rack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bandwidth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Scarce</a:t>
            </a:r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cross-rack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bandwidth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2</a:t>
            </a:fld>
            <a:endParaRPr lang="en-US"/>
          </a:p>
        </p:txBody>
      </p:sp>
      <p:pic>
        <p:nvPicPr>
          <p:cNvPr id="102" name="Picture 10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1593" y="2186159"/>
            <a:ext cx="8028813" cy="2561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4146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Configuration</a:t>
            </a:r>
          </a:p>
          <a:p>
            <a:pPr lvl="1"/>
            <a:r>
              <a:rPr lang="en-US" sz="2000" dirty="0"/>
              <a:t>Data center</a:t>
            </a:r>
          </a:p>
          <a:p>
            <a:pPr lvl="2"/>
            <a:r>
              <a:rPr lang="en-US" sz="1600" dirty="0"/>
              <a:t>1024 nodes in total, which are located in 32 racks</a:t>
            </a:r>
          </a:p>
          <a:p>
            <a:pPr lvl="2"/>
            <a:r>
              <a:rPr lang="en-US" sz="1600" dirty="0"/>
              <a:t>Cross-rack bandwidth </a:t>
            </a:r>
            <a:r>
              <a:rPr lang="mr-IN" sz="1600" dirty="0"/>
              <a:t>–</a:t>
            </a:r>
            <a:r>
              <a:rPr lang="en-US" sz="1600" dirty="0"/>
              <a:t> 1 Gb/s</a:t>
            </a:r>
          </a:p>
          <a:p>
            <a:pPr lvl="2"/>
            <a:r>
              <a:rPr lang="en-US" sz="1600" dirty="0"/>
              <a:t>The storage capacity - 1 </a:t>
            </a:r>
            <a:r>
              <a:rPr lang="en-US" sz="1600" dirty="0" err="1"/>
              <a:t>PiB</a:t>
            </a:r>
            <a:endParaRPr lang="en-US" sz="1600" dirty="0"/>
          </a:p>
          <a:p>
            <a:pPr lvl="2"/>
            <a:r>
              <a:rPr lang="en-US" sz="1600" dirty="0"/>
              <a:t>Mission time - 10 years</a:t>
            </a:r>
          </a:p>
          <a:p>
            <a:pPr lvl="1"/>
            <a:r>
              <a:rPr lang="en-US" sz="2000" dirty="0"/>
              <a:t>Erasure codes</a:t>
            </a:r>
          </a:p>
          <a:p>
            <a:pPr lvl="2"/>
            <a:r>
              <a:rPr lang="en-US" sz="1600" dirty="0"/>
              <a:t>Reed-Solomon (RS) codes</a:t>
            </a:r>
          </a:p>
          <a:p>
            <a:pPr lvl="2"/>
            <a:r>
              <a:rPr lang="en-US" sz="1600"/>
              <a:t>Locally </a:t>
            </a:r>
            <a:r>
              <a:rPr lang="en-US" sz="1600" dirty="0"/>
              <a:t>Reconstruction Codes (LRC)</a:t>
            </a:r>
          </a:p>
          <a:p>
            <a:pPr lvl="2"/>
            <a:r>
              <a:rPr lang="en-US" sz="1600" dirty="0"/>
              <a:t>Double Regenerating Codes (DRC)</a:t>
            </a:r>
          </a:p>
          <a:p>
            <a:pPr lvl="1"/>
            <a:r>
              <a:rPr lang="en-US" sz="2000" dirty="0"/>
              <a:t>Chunk placement</a:t>
            </a:r>
          </a:p>
          <a:p>
            <a:pPr lvl="2"/>
            <a:r>
              <a:rPr lang="en-US" sz="1600" i="1" dirty="0"/>
              <a:t>r</a:t>
            </a:r>
            <a:r>
              <a:rPr lang="en-US" sz="1600" dirty="0"/>
              <a:t>, the number of racks that each stripe resides on</a:t>
            </a:r>
          </a:p>
          <a:p>
            <a:pPr lvl="2"/>
            <a:r>
              <a:rPr lang="en-US" sz="1600" dirty="0"/>
              <a:t>Flat placement, </a:t>
            </a:r>
            <a:r>
              <a:rPr lang="en-US" sz="1600" i="1" dirty="0"/>
              <a:t>r = n</a:t>
            </a:r>
          </a:p>
          <a:p>
            <a:pPr lvl="2"/>
            <a:r>
              <a:rPr lang="en-US" sz="1600" dirty="0"/>
              <a:t>Hierarchical placement, </a:t>
            </a:r>
            <a:r>
              <a:rPr lang="en-US" sz="1600" i="1" dirty="0"/>
              <a:t>r &lt; n </a:t>
            </a:r>
            <a:r>
              <a:rPr lang="en-US" sz="1600" dirty="0"/>
              <a:t>with </a:t>
            </a:r>
            <a:r>
              <a:rPr lang="en-US" sz="1600" i="1" dirty="0"/>
              <a:t>n/r</a:t>
            </a:r>
            <a:r>
              <a:rPr lang="en-US" sz="1600" dirty="0"/>
              <a:t> chunks per rack</a:t>
            </a:r>
          </a:p>
          <a:p>
            <a:pPr lvl="2"/>
            <a:endParaRPr lang="en-US" sz="1600" dirty="0"/>
          </a:p>
          <a:p>
            <a:pPr lvl="1"/>
            <a:endParaRPr lang="en-US" dirty="0"/>
          </a:p>
          <a:p>
            <a:pPr lvl="2"/>
            <a:endParaRPr lang="en-US" sz="1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6646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5563096-2A07-47D5-BBC2-0D1B0184D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Failure and Repair Model</a:t>
            </a:r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99352"/>
            <a:ext cx="10515600" cy="3683208"/>
          </a:xfrm>
        </p:spPr>
      </p:pic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0A321569-903C-4447-B408-EF001BC6A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9959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Numerical Results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Observations</a:t>
            </a:r>
          </a:p>
          <a:p>
            <a:pPr lvl="1">
              <a:buFont typeface="Arial" charset="0"/>
              <a:buChar char="•"/>
            </a:pPr>
            <a:r>
              <a:rPr lang="en-US" dirty="0"/>
              <a:t>Over 99.5% of repairs are single-chunk repair from our simulation</a:t>
            </a:r>
          </a:p>
          <a:p>
            <a:pPr lvl="1">
              <a:buFont typeface="Arial" charset="0"/>
              <a:buChar char="•"/>
            </a:pPr>
            <a:r>
              <a:rPr lang="en-US" dirty="0"/>
              <a:t>Repair time depends on cross-rack repair traffic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22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213ED27A-7F14-4DD6-A88A-D83FE4D85B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9313" y="2907812"/>
            <a:ext cx="5593373" cy="3813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2359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Results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337" y="1505971"/>
            <a:ext cx="11198463" cy="2901616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23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38200" y="4634981"/>
            <a:ext cx="1051559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charset="2"/>
              <a:buChar char="Ø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Reliability under independent failures only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RS(14,10) has lowest PDL and NOMDL among RS codes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Hierarchical placement has better reliability than flat placement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DRC achieves highest reliability</a:t>
            </a:r>
          </a:p>
        </p:txBody>
      </p:sp>
    </p:spTree>
    <p:extLst>
      <p:ext uri="{BB962C8B-B14F-4D97-AF65-F5344CB8AC3E}">
        <p14:creationId xmlns:p14="http://schemas.microsoft.com/office/powerpoint/2010/main" val="16409311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Results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262" y="1512333"/>
            <a:ext cx="11277600" cy="2889554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24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4588657"/>
            <a:ext cx="10515600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Reliability under independent and correlated failures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Hierarchical placement has higher PDL and NOMDL in some cases (e.g., RS(9,6))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For RS(14,10) and RS(16,12), hierarchical placement still achieves better reliability</a:t>
            </a:r>
          </a:p>
        </p:txBody>
      </p:sp>
    </p:spTree>
    <p:extLst>
      <p:ext uri="{BB962C8B-B14F-4D97-AF65-F5344CB8AC3E}">
        <p14:creationId xmlns:p14="http://schemas.microsoft.com/office/powerpoint/2010/main" val="4800198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8815477-7F33-4B9B-AE63-1EF9C5361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207BA59-11A8-4806-873D-3D3F5BD037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Traces</a:t>
            </a:r>
          </a:p>
          <a:p>
            <a:pPr lvl="1"/>
            <a:r>
              <a:rPr lang="en-US" dirty="0"/>
              <a:t>Failure records about </a:t>
            </a:r>
            <a:r>
              <a:rPr lang="en-US" i="1" dirty="0"/>
              <a:t>node failures</a:t>
            </a:r>
          </a:p>
          <a:p>
            <a:pPr lvl="1"/>
            <a:r>
              <a:rPr lang="en-US" dirty="0"/>
              <a:t>Span 22 HPC systems of 1 to 1024 nodes</a:t>
            </a:r>
          </a:p>
          <a:p>
            <a:pPr lvl="1"/>
            <a:r>
              <a:rPr lang="en-US" dirty="0"/>
              <a:t>Collected from Los Alamos National Laboratory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Our analysis</a:t>
            </a:r>
          </a:p>
          <a:p>
            <a:pPr lvl="1"/>
            <a:r>
              <a:rPr lang="en-US" dirty="0"/>
              <a:t>Select the systems containing no less than 128 nodes</a:t>
            </a:r>
          </a:p>
          <a:p>
            <a:pPr lvl="1"/>
            <a:r>
              <a:rPr lang="en-US" dirty="0"/>
              <a:t>Parse failure events from the records</a:t>
            </a:r>
          </a:p>
          <a:p>
            <a:pPr lvl="1"/>
            <a:r>
              <a:rPr lang="en-US" dirty="0"/>
              <a:t>Classify </a:t>
            </a:r>
            <a:r>
              <a:rPr lang="en-US" i="1" dirty="0"/>
              <a:t>transient node failures</a:t>
            </a:r>
            <a:r>
              <a:rPr lang="en-US" dirty="0"/>
              <a:t> and </a:t>
            </a:r>
            <a:r>
              <a:rPr lang="en-US" i="1" dirty="0"/>
              <a:t>permanent node failures</a:t>
            </a:r>
          </a:p>
          <a:p>
            <a:pPr marL="914400" lvl="1" indent="-457200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B21D5158-58CF-4245-BA96-D2A5C4361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3996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Results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719" y="1787302"/>
            <a:ext cx="11486561" cy="2633912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26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38200" y="4835989"/>
            <a:ext cx="10517205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charset="2"/>
              <a:buChar char="Ø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Reliability under trace-driven failures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Results are consistent with those under failure models</a:t>
            </a:r>
          </a:p>
        </p:txBody>
      </p:sp>
    </p:spTree>
    <p:extLst>
      <p:ext uri="{BB962C8B-B14F-4D97-AF65-F5344CB8AC3E}">
        <p14:creationId xmlns:p14="http://schemas.microsoft.com/office/powerpoint/2010/main" val="349110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zh-CN" b="1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</a:rPr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Build SimEDC</a:t>
            </a:r>
          </a:p>
          <a:p>
            <a:pPr lvl="1"/>
            <a:r>
              <a:rPr lang="en-US" dirty="0"/>
              <a:t>Discrete-event simulator tailored for erasure-coded data centers</a:t>
            </a:r>
          </a:p>
          <a:p>
            <a:pPr lvl="1"/>
            <a:r>
              <a:rPr lang="en-US" dirty="0"/>
              <a:t>General to capture various factors</a:t>
            </a:r>
          </a:p>
          <a:p>
            <a:pPr lvl="1"/>
            <a:r>
              <a:rPr lang="en-US" dirty="0"/>
              <a:t>Capture durability and availability</a:t>
            </a:r>
          </a:p>
          <a:p>
            <a:r>
              <a:rPr lang="en-US" dirty="0"/>
              <a:t>Reliability analysis</a:t>
            </a:r>
          </a:p>
          <a:p>
            <a:pPr lvl="1"/>
            <a:r>
              <a:rPr lang="en-US" dirty="0"/>
              <a:t>Hierarchical placement achieves higher reliability than flat placement</a:t>
            </a:r>
          </a:p>
          <a:p>
            <a:pPr lvl="1"/>
            <a:r>
              <a:rPr lang="en-US" dirty="0"/>
              <a:t>In correlated failures, hierarchical placement decreases fault tolerance </a:t>
            </a:r>
          </a:p>
          <a:p>
            <a:pPr lvl="1"/>
            <a:r>
              <a:rPr lang="en-US" dirty="0"/>
              <a:t>Reduction of cross-rack bandwidth can improve reliability in general</a:t>
            </a:r>
          </a:p>
          <a:p>
            <a:r>
              <a:rPr lang="en-US" dirty="0"/>
              <a:t>Source code</a:t>
            </a:r>
          </a:p>
          <a:p>
            <a:pPr lvl="1"/>
            <a:r>
              <a:rPr lang="en-US" b="1" dirty="0">
                <a:hlinkClick r:id="rId3"/>
              </a:rPr>
              <a:t>http://adslab.cse.cuhk.edu.hk/software/simedc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258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D6E36C8-5BB1-4F9C-A775-834D02F8F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CBD408C-31BB-45DD-8164-241C2F5457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Reliability of Distributed Storage Systems</a:t>
            </a:r>
          </a:p>
          <a:p>
            <a:pPr lvl="1"/>
            <a:r>
              <a:rPr lang="en-US" dirty="0"/>
              <a:t>Modeling</a:t>
            </a:r>
          </a:p>
          <a:p>
            <a:pPr lvl="2"/>
            <a:r>
              <a:rPr lang="en-US" dirty="0"/>
              <a:t>Conduct Markov modeling by assuming the failure and repair pattern</a:t>
            </a:r>
          </a:p>
          <a:p>
            <a:pPr lvl="1"/>
            <a:r>
              <a:rPr lang="en-US" dirty="0"/>
              <a:t>Simulation</a:t>
            </a:r>
          </a:p>
          <a:p>
            <a:pPr lvl="2"/>
            <a:r>
              <a:rPr lang="en-US" dirty="0"/>
              <a:t>High-Fidelity Reliability Simulator (</a:t>
            </a:r>
            <a:r>
              <a:rPr lang="en-US" i="1" dirty="0"/>
              <a:t>HFRS</a:t>
            </a:r>
            <a:r>
              <a:rPr lang="en-US" dirty="0"/>
              <a:t>) performs simulation on disk arrays </a:t>
            </a:r>
            <a:r>
              <a:rPr lang="en-US" sz="1100" dirty="0"/>
              <a:t>[</a:t>
            </a:r>
            <a:r>
              <a:rPr lang="en-US" sz="1100" dirty="0" err="1"/>
              <a:t>Greenan</a:t>
            </a:r>
            <a:r>
              <a:rPr lang="en-US" sz="1100" dirty="0"/>
              <a:t>, </a:t>
            </a:r>
            <a:r>
              <a:rPr lang="en-US" sz="1100" i="1" dirty="0"/>
              <a:t>Tech. Rep. UCSC</a:t>
            </a:r>
            <a:r>
              <a:rPr lang="en-US" sz="1100" dirty="0"/>
              <a:t>’09]</a:t>
            </a:r>
          </a:p>
          <a:p>
            <a:pPr lvl="2"/>
            <a:r>
              <a:rPr lang="en-US" i="1" dirty="0"/>
              <a:t>ds-sim</a:t>
            </a:r>
            <a:r>
              <a:rPr lang="en-US" dirty="0"/>
              <a:t> simulates the system behavior to show the effectiveness of lazy repair </a:t>
            </a:r>
            <a:r>
              <a:rPr lang="en-US" sz="1100" dirty="0"/>
              <a:t>[Silberstein, </a:t>
            </a:r>
            <a:r>
              <a:rPr lang="en-US" sz="1100" i="1" dirty="0"/>
              <a:t>SYSTOR</a:t>
            </a:r>
            <a:r>
              <a:rPr lang="en-US" sz="1100" dirty="0"/>
              <a:t>’14]</a:t>
            </a:r>
          </a:p>
          <a:p>
            <a:pPr lvl="2"/>
            <a:r>
              <a:rPr lang="en-US" dirty="0" err="1"/>
              <a:t>CQSim</a:t>
            </a:r>
            <a:r>
              <a:rPr lang="en-US" dirty="0"/>
              <a:t>-R evaluates the reliability in data center environment </a:t>
            </a:r>
            <a:r>
              <a:rPr lang="en-US" sz="1100" dirty="0"/>
              <a:t>[Hall, </a:t>
            </a:r>
            <a:r>
              <a:rPr lang="en-US" sz="1100" i="1" dirty="0"/>
              <a:t>TOS</a:t>
            </a:r>
            <a:r>
              <a:rPr lang="en-US" sz="1100" dirty="0"/>
              <a:t>’16] </a:t>
            </a:r>
          </a:p>
          <a:p>
            <a:pPr lvl="2"/>
            <a:r>
              <a:rPr lang="en-US" dirty="0"/>
              <a:t>Our work differs from above:</a:t>
            </a:r>
          </a:p>
          <a:p>
            <a:pPr lvl="3"/>
            <a:r>
              <a:rPr lang="en-US" sz="2000" dirty="0"/>
              <a:t>Consider the hierarchical nature of data centers</a:t>
            </a:r>
          </a:p>
          <a:p>
            <a:pPr lvl="3"/>
            <a:r>
              <a:rPr lang="en-US" sz="2000" dirty="0"/>
              <a:t>Consider the impact of cross-rack repair traffic with different erasure codes</a:t>
            </a:r>
          </a:p>
          <a:p>
            <a:pPr lvl="3"/>
            <a:r>
              <a:rPr lang="en-US" sz="2000" dirty="0"/>
              <a:t>Consider more complicated failure patterns which occur in data center</a:t>
            </a:r>
          </a:p>
          <a:p>
            <a:pPr lvl="3"/>
            <a:endParaRPr lang="en-US" dirty="0"/>
          </a:p>
          <a:p>
            <a:pPr lvl="2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B3358BBE-9950-451E-992F-EE1CFAE8D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275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Results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898" y="1671839"/>
            <a:ext cx="11114203" cy="2846332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29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38200" y="4920205"/>
            <a:ext cx="1051560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charset="2"/>
              <a:buChar char="Ø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Reliability with the cross-rack bandwidth 400 Mb/s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All erasure code with flat placement have PDL = 1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DRC(9,6,3) has PDL = 1.26%</a:t>
            </a:r>
          </a:p>
        </p:txBody>
      </p:sp>
    </p:spTree>
    <p:extLst>
      <p:ext uri="{BB962C8B-B14F-4D97-AF65-F5344CB8AC3E}">
        <p14:creationId xmlns:p14="http://schemas.microsoft.com/office/powerpoint/2010/main" val="3995501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and 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Failures</a:t>
            </a:r>
            <a:r>
              <a:rPr lang="en-US" dirty="0"/>
              <a:t> are common</a:t>
            </a:r>
          </a:p>
          <a:p>
            <a:pPr lvl="1"/>
            <a:r>
              <a:rPr lang="en-US" dirty="0"/>
              <a:t>Classified by the cause</a:t>
            </a:r>
          </a:p>
          <a:p>
            <a:pPr lvl="2"/>
            <a:r>
              <a:rPr lang="en-US" i="1" dirty="0"/>
              <a:t>Independent failures </a:t>
            </a:r>
            <a:r>
              <a:rPr lang="en-US" dirty="0"/>
              <a:t>and</a:t>
            </a:r>
            <a:r>
              <a:rPr lang="en-US" i="1" dirty="0"/>
              <a:t> correlated failures</a:t>
            </a:r>
          </a:p>
          <a:p>
            <a:pPr lvl="1"/>
            <a:r>
              <a:rPr lang="en-US" dirty="0"/>
              <a:t>Classified by the effect</a:t>
            </a:r>
          </a:p>
          <a:p>
            <a:pPr lvl="2"/>
            <a:r>
              <a:rPr lang="en-US" i="1" dirty="0"/>
              <a:t>Permanent failures </a:t>
            </a:r>
            <a:r>
              <a:rPr lang="en-US" dirty="0"/>
              <a:t>and</a:t>
            </a:r>
            <a:r>
              <a:rPr lang="en-US" i="1" dirty="0"/>
              <a:t> transient failures</a:t>
            </a:r>
          </a:p>
          <a:p>
            <a:r>
              <a:rPr lang="en-US" dirty="0"/>
              <a:t>Failures degrade data reliability</a:t>
            </a:r>
          </a:p>
          <a:p>
            <a:pPr lvl="1"/>
            <a:r>
              <a:rPr lang="en-US" b="1" dirty="0">
                <a:solidFill>
                  <a:srgbClr val="002060"/>
                </a:solidFill>
              </a:rPr>
              <a:t>Durability</a:t>
            </a:r>
            <a:r>
              <a:rPr lang="en-US" dirty="0"/>
              <a:t>: no data loss under failures</a:t>
            </a:r>
          </a:p>
          <a:p>
            <a:pPr lvl="1"/>
            <a:r>
              <a:rPr lang="en-US" b="1" dirty="0">
                <a:solidFill>
                  <a:srgbClr val="002060"/>
                </a:solidFill>
              </a:rPr>
              <a:t>Availability</a:t>
            </a:r>
            <a:r>
              <a:rPr lang="en-US" dirty="0"/>
              <a:t>: data is accessible under failures</a:t>
            </a:r>
          </a:p>
          <a:p>
            <a:r>
              <a:rPr lang="en-US" dirty="0"/>
              <a:t>Two </a:t>
            </a:r>
            <a:r>
              <a:rPr lang="en-US" dirty="0">
                <a:solidFill>
                  <a:srgbClr val="C00000"/>
                </a:solidFill>
              </a:rPr>
              <a:t>redundancy </a:t>
            </a:r>
            <a:r>
              <a:rPr lang="en-US" dirty="0"/>
              <a:t>approaches:</a:t>
            </a:r>
          </a:p>
          <a:p>
            <a:pPr lvl="1"/>
            <a:r>
              <a:rPr lang="en-US" dirty="0"/>
              <a:t>Replication</a:t>
            </a:r>
          </a:p>
          <a:p>
            <a:pPr lvl="1"/>
            <a:r>
              <a:rPr lang="en-US" dirty="0"/>
              <a:t>Erasure Coding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907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and 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9409" y="1532586"/>
            <a:ext cx="10765665" cy="4823764"/>
          </a:xfrm>
        </p:spPr>
        <p:txBody>
          <a:bodyPr>
            <a:normAutofit/>
          </a:bodyPr>
          <a:lstStyle/>
          <a:p>
            <a:r>
              <a:rPr lang="en-US" dirty="0"/>
              <a:t>(</a:t>
            </a:r>
            <a:r>
              <a:rPr lang="en-US" i="1" dirty="0" err="1"/>
              <a:t>n,k</a:t>
            </a:r>
            <a:r>
              <a:rPr lang="en-US" dirty="0"/>
              <a:t>) erasure coding</a:t>
            </a:r>
          </a:p>
          <a:p>
            <a:pPr lvl="1"/>
            <a:r>
              <a:rPr lang="en-US" dirty="0"/>
              <a:t>Encode </a:t>
            </a:r>
            <a:r>
              <a:rPr lang="en-US" i="1" dirty="0">
                <a:solidFill>
                  <a:srgbClr val="C00000"/>
                </a:solidFill>
              </a:rPr>
              <a:t>k </a:t>
            </a:r>
            <a:r>
              <a:rPr lang="en-US" dirty="0"/>
              <a:t>data chunks into </a:t>
            </a:r>
            <a:r>
              <a:rPr lang="en-US" i="1" dirty="0">
                <a:solidFill>
                  <a:srgbClr val="C00000"/>
                </a:solidFill>
              </a:rPr>
              <a:t>n</a:t>
            </a:r>
            <a:r>
              <a:rPr lang="en-US" dirty="0"/>
              <a:t> coded chunks (</a:t>
            </a:r>
            <a:r>
              <a:rPr lang="en-US" i="1" dirty="0">
                <a:solidFill>
                  <a:srgbClr val="C00000"/>
                </a:solidFill>
              </a:rPr>
              <a:t>stripe</a:t>
            </a:r>
            <a:r>
              <a:rPr lang="en-US" dirty="0"/>
              <a:t>) (where </a:t>
            </a:r>
            <a:r>
              <a:rPr lang="en-US" i="1" dirty="0"/>
              <a:t>k</a:t>
            </a:r>
            <a:r>
              <a:rPr lang="en-US" dirty="0"/>
              <a:t> &lt; </a:t>
            </a:r>
            <a:r>
              <a:rPr lang="en-US" i="1" dirty="0"/>
              <a:t>n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Any </a:t>
            </a:r>
            <a:r>
              <a:rPr lang="en-US" i="1" dirty="0"/>
              <a:t>k</a:t>
            </a:r>
            <a:r>
              <a:rPr lang="en-US" dirty="0"/>
              <a:t> chunks in a same stripe can recover the original content</a:t>
            </a:r>
            <a:endParaRPr lang="en-US" dirty="0">
              <a:solidFill>
                <a:srgbClr val="C00000"/>
              </a:solidFill>
            </a:endParaRPr>
          </a:p>
          <a:p>
            <a:r>
              <a:rPr lang="en-US" dirty="0"/>
              <a:t>Erasure coding is a promising redundancy technique </a:t>
            </a:r>
          </a:p>
          <a:p>
            <a:pPr lvl="1"/>
            <a:r>
              <a:rPr lang="en-US" dirty="0"/>
              <a:t>Storage efficiency</a:t>
            </a:r>
          </a:p>
          <a:p>
            <a:pPr lvl="2"/>
            <a:r>
              <a:rPr lang="en-US" dirty="0"/>
              <a:t>Reduce storage overhead from </a:t>
            </a:r>
            <a:r>
              <a:rPr lang="en-US" dirty="0">
                <a:solidFill>
                  <a:srgbClr val="C00000"/>
                </a:solidFill>
              </a:rPr>
              <a:t>3x</a:t>
            </a:r>
            <a:r>
              <a:rPr lang="en-US" dirty="0"/>
              <a:t> to </a:t>
            </a:r>
            <a:r>
              <a:rPr lang="en-US" dirty="0">
                <a:solidFill>
                  <a:srgbClr val="C00000"/>
                </a:solidFill>
              </a:rPr>
              <a:t>1.33x</a:t>
            </a:r>
            <a:r>
              <a:rPr lang="en-US" dirty="0"/>
              <a:t> in Azure </a:t>
            </a:r>
            <a:r>
              <a:rPr lang="en-US" sz="1400" dirty="0"/>
              <a:t>[Huang, ATC’12]</a:t>
            </a:r>
            <a:endParaRPr lang="en-US" sz="1200" dirty="0"/>
          </a:p>
          <a:p>
            <a:pPr lvl="1"/>
            <a:r>
              <a:rPr lang="en-US" dirty="0"/>
              <a:t>Higher reliability</a:t>
            </a:r>
          </a:p>
          <a:p>
            <a:pPr lvl="2"/>
            <a:r>
              <a:rPr lang="en-US" dirty="0"/>
              <a:t>MTTF of erasure coding is many orders of magnitude higher than that of replication</a:t>
            </a:r>
          </a:p>
          <a:p>
            <a:r>
              <a:rPr lang="en-US" dirty="0"/>
              <a:t>However, erasure coding has </a:t>
            </a:r>
            <a:r>
              <a:rPr lang="en-US" dirty="0">
                <a:solidFill>
                  <a:srgbClr val="C00000"/>
                </a:solidFill>
              </a:rPr>
              <a:t>high repair traffic</a:t>
            </a:r>
          </a:p>
          <a:p>
            <a:pPr lvl="1"/>
            <a:r>
              <a:rPr lang="en-US" sz="2000" dirty="0"/>
              <a:t> </a:t>
            </a: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Repair traffic: amount of data downloaded for recovery</a:t>
            </a:r>
          </a:p>
          <a:p>
            <a:pPr lvl="1"/>
            <a:endParaRPr lang="en-US" sz="2000" dirty="0">
              <a:latin typeface="Arial" charset="0"/>
              <a:ea typeface="Arial" charset="0"/>
              <a:cs typeface="Arial" charset="0"/>
            </a:endParaRPr>
          </a:p>
          <a:p>
            <a:pPr lvl="1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0258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Erasure Codes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Repair traffic of different codes</a:t>
            </a:r>
          </a:p>
          <a:p>
            <a:pPr lvl="1"/>
            <a:r>
              <a:rPr lang="en-US" dirty="0"/>
              <a:t>Assume chunk size is the same</a:t>
            </a:r>
          </a:p>
          <a:p>
            <a:pPr lvl="1"/>
            <a:r>
              <a:rPr lang="en-US" dirty="0"/>
              <a:t>Focus on single data chunk recovery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5</a:t>
            </a:fld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="" xmlns:a16="http://schemas.microsoft.com/office/drawing/2014/main" id="{DBFB4572-11F4-46D9-A25A-AC2140494C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2267814"/>
              </p:ext>
            </p:extLst>
          </p:nvPr>
        </p:nvGraphicFramePr>
        <p:xfrm>
          <a:off x="1018909" y="3032846"/>
          <a:ext cx="10334891" cy="2700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252745">
                  <a:extLst>
                    <a:ext uri="{9D8B030D-6E8A-4147-A177-3AD203B41FA5}">
                      <a16:colId xmlns="" xmlns:a16="http://schemas.microsoft.com/office/drawing/2014/main" val="1131894185"/>
                    </a:ext>
                  </a:extLst>
                </a:gridCol>
                <a:gridCol w="191192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170218">
                  <a:extLst>
                    <a:ext uri="{9D8B030D-6E8A-4147-A177-3AD203B41FA5}">
                      <a16:colId xmlns="" xmlns:a16="http://schemas.microsoft.com/office/drawing/2014/main" val="2227267652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Arial" charset="0"/>
                          <a:ea typeface="Arial" charset="0"/>
                          <a:cs typeface="Arial" charset="0"/>
                        </a:rPr>
                        <a:t>Erasure Codes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Arial" charset="0"/>
                          <a:ea typeface="Arial" charset="0"/>
                          <a:cs typeface="Arial" charset="0"/>
                        </a:rPr>
                        <a:t>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Arial" charset="0"/>
                          <a:ea typeface="Arial" charset="0"/>
                          <a:cs typeface="Arial" charset="0"/>
                        </a:rPr>
                        <a:t>Repair</a:t>
                      </a:r>
                      <a:r>
                        <a:rPr lang="en-US" sz="2400" baseline="0" dirty="0">
                          <a:latin typeface="Arial" charset="0"/>
                          <a:ea typeface="Arial" charset="0"/>
                          <a:cs typeface="Arial" charset="0"/>
                        </a:rPr>
                        <a:t> Traffic (chunks)</a:t>
                      </a:r>
                      <a:endParaRPr lang="en-US" sz="24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07345031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Arial" charset="0"/>
                          <a:ea typeface="Arial" charset="0"/>
                          <a:cs typeface="Arial" charset="0"/>
                        </a:rPr>
                        <a:t>Reed-Solomon codes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Arial" charset="0"/>
                          <a:ea typeface="Arial" charset="0"/>
                          <a:cs typeface="Arial" charset="0"/>
                        </a:rPr>
                        <a:t>(</a:t>
                      </a:r>
                      <a:r>
                        <a:rPr lang="en-US" sz="2400" i="1" dirty="0" err="1">
                          <a:latin typeface="Arial" charset="0"/>
                          <a:ea typeface="Arial" charset="0"/>
                          <a:cs typeface="Arial" charset="0"/>
                        </a:rPr>
                        <a:t>n,k</a:t>
                      </a:r>
                      <a:r>
                        <a:rPr lang="en-US" sz="2400" dirty="0">
                          <a:latin typeface="Arial" charset="0"/>
                          <a:ea typeface="Arial" charset="0"/>
                          <a:cs typeface="Arial" charset="0"/>
                        </a:rPr>
                        <a:t>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Arial" charset="0"/>
                          <a:ea typeface="Arial" charset="0"/>
                          <a:cs typeface="Arial" charset="0"/>
                        </a:rPr>
                        <a:t>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Arial" charset="0"/>
                          <a:ea typeface="Arial" charset="0"/>
                          <a:cs typeface="Arial" charset="0"/>
                        </a:rPr>
                        <a:t>Locally Reconstruction Codes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Arial" charset="0"/>
                          <a:ea typeface="Arial" charset="0"/>
                          <a:cs typeface="Arial" charset="0"/>
                        </a:rPr>
                        <a:t>(</a:t>
                      </a:r>
                      <a:r>
                        <a:rPr lang="en-US" sz="2400" i="1" dirty="0" err="1">
                          <a:latin typeface="Arial" charset="0"/>
                          <a:ea typeface="Arial" charset="0"/>
                          <a:cs typeface="Arial" charset="0"/>
                        </a:rPr>
                        <a:t>n,k,</a:t>
                      </a:r>
                      <a:r>
                        <a:rPr lang="en-US" sz="2400" i="1" dirty="0" err="1">
                          <a:solidFill>
                            <a:srgbClr val="C00000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l</a:t>
                      </a:r>
                      <a:r>
                        <a:rPr lang="en-US" sz="2400" dirty="0">
                          <a:latin typeface="Arial" charset="0"/>
                          <a:ea typeface="Arial" charset="0"/>
                          <a:cs typeface="Arial" charset="0"/>
                        </a:rPr>
                        <a:t>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Arial" charset="0"/>
                          <a:ea typeface="Arial" charset="0"/>
                          <a:cs typeface="Arial" charset="0"/>
                        </a:rPr>
                        <a:t>k/l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43474005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Arial" charset="0"/>
                          <a:ea typeface="Arial" charset="0"/>
                          <a:cs typeface="Arial" charset="0"/>
                        </a:rPr>
                        <a:t>Regenerating Codes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Arial" charset="0"/>
                          <a:ea typeface="Arial" charset="0"/>
                          <a:cs typeface="Arial" charset="0"/>
                        </a:rPr>
                        <a:t>(</a:t>
                      </a:r>
                      <a:r>
                        <a:rPr lang="en-US" sz="2400" i="1" dirty="0" err="1">
                          <a:latin typeface="Arial" charset="0"/>
                          <a:ea typeface="Arial" charset="0"/>
                          <a:cs typeface="Arial" charset="0"/>
                        </a:rPr>
                        <a:t>n,k</a:t>
                      </a:r>
                      <a:r>
                        <a:rPr lang="en-US" sz="2400" dirty="0">
                          <a:latin typeface="Arial" charset="0"/>
                          <a:ea typeface="Arial" charset="0"/>
                          <a:cs typeface="Arial" charset="0"/>
                        </a:rPr>
                        <a:t>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Arial" charset="0"/>
                          <a:ea typeface="Arial" charset="0"/>
                          <a:cs typeface="Arial" charset="0"/>
                        </a:rPr>
                        <a:t>(n-1)/(n-k)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64433399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Arial" charset="0"/>
                          <a:ea typeface="Arial" charset="0"/>
                          <a:cs typeface="Arial" charset="0"/>
                        </a:rPr>
                        <a:t>Double Regenerating Codes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Arial" charset="0"/>
                          <a:ea typeface="Arial" charset="0"/>
                          <a:cs typeface="Arial" charset="0"/>
                        </a:rPr>
                        <a:t>(</a:t>
                      </a:r>
                      <a:r>
                        <a:rPr lang="en-US" sz="2400" i="1" dirty="0" err="1">
                          <a:latin typeface="Arial" charset="0"/>
                          <a:ea typeface="Arial" charset="0"/>
                          <a:cs typeface="Arial" charset="0"/>
                        </a:rPr>
                        <a:t>n,k,</a:t>
                      </a:r>
                      <a:r>
                        <a:rPr lang="en-US" sz="2400" i="1" dirty="0" err="1">
                          <a:solidFill>
                            <a:srgbClr val="C00000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r</a:t>
                      </a:r>
                      <a:r>
                        <a:rPr lang="en-US" sz="2400" dirty="0">
                          <a:latin typeface="Arial" charset="0"/>
                          <a:ea typeface="Arial" charset="0"/>
                          <a:cs typeface="Arial" charset="0"/>
                        </a:rPr>
                        <a:t>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Arial" charset="0"/>
                          <a:ea typeface="Arial" charset="0"/>
                          <a:cs typeface="Arial" charset="0"/>
                        </a:rPr>
                        <a:t>(r-1)/(r-</a:t>
                      </a:r>
                      <a:r>
                        <a:rPr lang="en-US" sz="2400" b="1" dirty="0">
                          <a:latin typeface="Arial" charset="0"/>
                          <a:ea typeface="Arial" charset="0"/>
                          <a:cs typeface="Arial" charset="0"/>
                        </a:rPr>
                        <a:t>Floor</a:t>
                      </a:r>
                      <a:r>
                        <a:rPr lang="en-US" sz="2400" dirty="0">
                          <a:latin typeface="Arial" charset="0"/>
                          <a:ea typeface="Arial" charset="0"/>
                          <a:cs typeface="Arial" charset="0"/>
                        </a:rPr>
                        <a:t>[</a:t>
                      </a:r>
                      <a:r>
                        <a:rPr lang="en-US" sz="2400" dirty="0" err="1">
                          <a:latin typeface="Arial" charset="0"/>
                          <a:ea typeface="Arial" charset="0"/>
                          <a:cs typeface="Arial" charset="0"/>
                        </a:rPr>
                        <a:t>kr</a:t>
                      </a:r>
                      <a:r>
                        <a:rPr lang="en-US" sz="2400" dirty="0">
                          <a:latin typeface="Arial" charset="0"/>
                          <a:ea typeface="Arial" charset="0"/>
                          <a:cs typeface="Arial" charset="0"/>
                        </a:rPr>
                        <a:t>/n]) </a:t>
                      </a:r>
                      <a:r>
                        <a:rPr lang="en-US" sz="2400" dirty="0">
                          <a:solidFill>
                            <a:srgbClr val="C00000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73772688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B873118D-9F98-47AC-BC9B-1225FCD4206F}"/>
              </a:ext>
            </a:extLst>
          </p:cNvPr>
          <p:cNvSpPr txBox="1"/>
          <p:nvPr/>
        </p:nvSpPr>
        <p:spPr>
          <a:xfrm>
            <a:off x="1018909" y="6352143"/>
            <a:ext cx="5275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* 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The minimum cross-rack repair traffic of DRC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98817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Deployment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redundancy placement schemes: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solidFill>
                  <a:srgbClr val="C00000"/>
                </a:solidFill>
              </a:rPr>
              <a:t>Flat placement</a:t>
            </a:r>
          </a:p>
          <a:p>
            <a:pPr lvl="2"/>
            <a:r>
              <a:rPr lang="en-US" i="1" dirty="0"/>
              <a:t>n</a:t>
            </a:r>
            <a:r>
              <a:rPr lang="en-US" dirty="0"/>
              <a:t> chunks of a stripe are located in </a:t>
            </a:r>
            <a:r>
              <a:rPr lang="en-US" i="1" dirty="0"/>
              <a:t>n</a:t>
            </a:r>
            <a:r>
              <a:rPr lang="en-US" dirty="0"/>
              <a:t> distinct racks</a:t>
            </a:r>
          </a:p>
          <a:p>
            <a:pPr lvl="2"/>
            <a:r>
              <a:rPr lang="en-US" dirty="0">
                <a:solidFill>
                  <a:srgbClr val="C00000"/>
                </a:solidFill>
              </a:rPr>
              <a:t>Maximize</a:t>
            </a:r>
            <a:r>
              <a:rPr lang="en-US" dirty="0"/>
              <a:t> the tolerance against rack/node failures</a:t>
            </a:r>
          </a:p>
          <a:p>
            <a:pPr lvl="2"/>
            <a:r>
              <a:rPr lang="en-US" dirty="0"/>
              <a:t>However, repairing any chunk incurs a significant amount of  </a:t>
            </a:r>
            <a:r>
              <a:rPr lang="en-US" dirty="0">
                <a:solidFill>
                  <a:srgbClr val="C00000"/>
                </a:solidFill>
              </a:rPr>
              <a:t>cross-rack traffic</a:t>
            </a:r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6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637138" y="6112507"/>
            <a:ext cx="31892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RS(6,3) under flat placement</a:t>
            </a:r>
          </a:p>
        </p:txBody>
      </p:sp>
      <p:pic>
        <p:nvPicPr>
          <p:cNvPr id="8" name="Picture 7" descr="A close up of a logo&#10;&#10;Description generated with high confidence">
            <a:extLst>
              <a:ext uri="{FF2B5EF4-FFF2-40B4-BE49-F238E27FC236}">
                <a16:creationId xmlns="" xmlns:a16="http://schemas.microsoft.com/office/drawing/2014/main" id="{BBDD7F22-5BE8-4766-891D-DDBEBEA7E2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4879" y="3465513"/>
            <a:ext cx="8409217" cy="2509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5681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Deployment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redundancy placement schemes:</a:t>
            </a:r>
          </a:p>
          <a:p>
            <a:pPr marL="914400" lvl="1" indent="-457200">
              <a:buAutoNum type="arabicPeriod" startAt="2"/>
            </a:pPr>
            <a:r>
              <a:rPr lang="en-US" dirty="0">
                <a:solidFill>
                  <a:srgbClr val="C00000"/>
                </a:solidFill>
              </a:rPr>
              <a:t>Hierarchical placement</a:t>
            </a:r>
          </a:p>
          <a:p>
            <a:pPr lvl="2"/>
            <a:r>
              <a:rPr lang="en-US" i="1" dirty="0"/>
              <a:t>n</a:t>
            </a:r>
            <a:r>
              <a:rPr lang="en-US" dirty="0"/>
              <a:t> chunks of a stripe reside in </a:t>
            </a:r>
            <a:r>
              <a:rPr lang="en-US" i="1" dirty="0"/>
              <a:t>n</a:t>
            </a:r>
            <a:r>
              <a:rPr lang="en-US" dirty="0"/>
              <a:t> different nodes of </a:t>
            </a:r>
            <a:r>
              <a:rPr lang="en-US" i="1" dirty="0"/>
              <a:t>r</a:t>
            </a:r>
            <a:r>
              <a:rPr lang="en-US" dirty="0"/>
              <a:t> (</a:t>
            </a:r>
            <a:r>
              <a:rPr lang="en-US" i="1" dirty="0"/>
              <a:t>r &lt; n</a:t>
            </a:r>
            <a:r>
              <a:rPr lang="en-US" dirty="0"/>
              <a:t>) distinct racks</a:t>
            </a:r>
          </a:p>
          <a:p>
            <a:pPr lvl="2"/>
            <a:r>
              <a:rPr lang="en-US" dirty="0">
                <a:solidFill>
                  <a:srgbClr val="C00000"/>
                </a:solidFill>
              </a:rPr>
              <a:t>Minimize</a:t>
            </a:r>
            <a:r>
              <a:rPr lang="en-US" dirty="0"/>
              <a:t> cross-rack repair traffic</a:t>
            </a:r>
          </a:p>
          <a:p>
            <a:pPr lvl="2"/>
            <a:r>
              <a:rPr lang="en-US" dirty="0"/>
              <a:t>However, </a:t>
            </a:r>
            <a:r>
              <a:rPr lang="en-US" dirty="0">
                <a:solidFill>
                  <a:srgbClr val="C00000"/>
                </a:solidFill>
              </a:rPr>
              <a:t>fewer rack failures</a:t>
            </a:r>
            <a:r>
              <a:rPr lang="en-US" dirty="0"/>
              <a:t> can be tolerated than flat placement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7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948841" y="6109044"/>
            <a:ext cx="46617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DRC(6,3,3) under hierarchical placement</a:t>
            </a:r>
          </a:p>
        </p:txBody>
      </p:sp>
      <p:pic>
        <p:nvPicPr>
          <p:cNvPr id="6" name="Picture 5" descr="A close up of a logo&#10;&#10;Description generated with high confidence">
            <a:extLst>
              <a:ext uri="{FF2B5EF4-FFF2-40B4-BE49-F238E27FC236}">
                <a16:creationId xmlns="" xmlns:a16="http://schemas.microsoft.com/office/drawing/2014/main" id="{8B7128EF-8431-4BF2-A513-26FF2C3ECA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908" y="3454408"/>
            <a:ext cx="8243159" cy="2530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2581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choices of </a:t>
            </a:r>
            <a:r>
              <a:rPr lang="en-US" dirty="0">
                <a:solidFill>
                  <a:srgbClr val="C00000"/>
                </a:solidFill>
              </a:rPr>
              <a:t>erasure codes</a:t>
            </a:r>
            <a:r>
              <a:rPr lang="en-US" dirty="0"/>
              <a:t> and </a:t>
            </a:r>
            <a:r>
              <a:rPr lang="en-US" dirty="0">
                <a:solidFill>
                  <a:srgbClr val="C00000"/>
                </a:solidFill>
              </a:rPr>
              <a:t>different deployments </a:t>
            </a:r>
            <a:r>
              <a:rPr lang="en-US" dirty="0"/>
              <a:t>raise new reliability issues: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sz="2000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38199" y="4884931"/>
            <a:ext cx="10515599" cy="10341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Arial" charset="0"/>
                <a:cs typeface="Arial" charset="0"/>
              </a:rPr>
              <a:t>How does the reliability of an erasure-coded data center vary with different failure patterns?</a:t>
            </a:r>
          </a:p>
          <a:p>
            <a:pPr lvl="1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38199" y="3749308"/>
            <a:ext cx="10515599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Arial" charset="0"/>
                <a:cs typeface="Arial" charset="0"/>
              </a:rPr>
              <a:t>What is the reliability trade-off between sacrificing rack-level fault-tolerance and reduced cross-rack repair traffic?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38200" y="2578524"/>
            <a:ext cx="10515599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Arial" charset="0"/>
                <a:cs typeface="Arial" charset="0"/>
              </a:rPr>
              <a:t>How much can the reduction of cross-rack repair traffic improve reliability?</a:t>
            </a:r>
          </a:p>
        </p:txBody>
      </p:sp>
    </p:spTree>
    <p:extLst>
      <p:ext uri="{BB962C8B-B14F-4D97-AF65-F5344CB8AC3E}">
        <p14:creationId xmlns:p14="http://schemas.microsoft.com/office/powerpoint/2010/main" val="2623845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61374"/>
            <a:ext cx="10515600" cy="4694975"/>
          </a:xfrm>
        </p:spPr>
        <p:txBody>
          <a:bodyPr/>
          <a:lstStyle/>
          <a:p>
            <a:r>
              <a:rPr lang="en-US" dirty="0"/>
              <a:t>Build </a:t>
            </a:r>
            <a:r>
              <a:rPr lang="en-US" b="1" i="1" dirty="0"/>
              <a:t>SimEDC</a:t>
            </a:r>
          </a:p>
          <a:p>
            <a:pPr lvl="1"/>
            <a:r>
              <a:rPr lang="en-US" dirty="0"/>
              <a:t>Simulate discrete events in an erasure-coded data center</a:t>
            </a:r>
          </a:p>
          <a:p>
            <a:pPr lvl="1"/>
            <a:r>
              <a:rPr lang="en-US" dirty="0"/>
              <a:t>Consider various factors</a:t>
            </a:r>
          </a:p>
          <a:p>
            <a:pPr lvl="2"/>
            <a:r>
              <a:rPr lang="en-US" dirty="0"/>
              <a:t>Data center topology</a:t>
            </a:r>
          </a:p>
          <a:p>
            <a:pPr lvl="2"/>
            <a:r>
              <a:rPr lang="en-US" dirty="0"/>
              <a:t>Erasure codes construction</a:t>
            </a:r>
          </a:p>
          <a:p>
            <a:pPr lvl="2"/>
            <a:r>
              <a:rPr lang="en-US" dirty="0"/>
              <a:t>Different redundancy placements (flat/hierarchical)</a:t>
            </a:r>
          </a:p>
          <a:p>
            <a:pPr lvl="2"/>
            <a:r>
              <a:rPr lang="en-US" dirty="0"/>
              <a:t>Failure/repair patterns of different subsystems</a:t>
            </a:r>
          </a:p>
          <a:p>
            <a:pPr lvl="1"/>
            <a:r>
              <a:rPr lang="en-US" dirty="0"/>
              <a:t>Capture both durability and availability</a:t>
            </a:r>
            <a:endParaRPr lang="en-US" b="1" dirty="0"/>
          </a:p>
          <a:p>
            <a:r>
              <a:rPr lang="en-US" dirty="0"/>
              <a:t>Reliability analysis of erasure-coded data center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9210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14777</TotalTime>
  <Words>2956</Words>
  <Application>Microsoft Office PowerPoint</Application>
  <PresentationFormat>Custom</PresentationFormat>
  <Paragraphs>444</Paragraphs>
  <Slides>29</Slides>
  <Notes>28</Notes>
  <HiddenSlides>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 Theme</vt:lpstr>
      <vt:lpstr>A Simulation Analysis of Reliability in  Erasure-coded Data Centers</vt:lpstr>
      <vt:lpstr>Background and Motivation</vt:lpstr>
      <vt:lpstr>Background and Motivation</vt:lpstr>
      <vt:lpstr>Background and Motivation</vt:lpstr>
      <vt:lpstr>Erasure Codes</vt:lpstr>
      <vt:lpstr>Different Deployment</vt:lpstr>
      <vt:lpstr>Different Deployment</vt:lpstr>
      <vt:lpstr>Problem</vt:lpstr>
      <vt:lpstr>Contributions</vt:lpstr>
      <vt:lpstr>SimEDC Architecture</vt:lpstr>
      <vt:lpstr>Design of SimEDC</vt:lpstr>
      <vt:lpstr>Design of SimEDC</vt:lpstr>
      <vt:lpstr>Design of SimEDC</vt:lpstr>
      <vt:lpstr>Design of SimEDC</vt:lpstr>
      <vt:lpstr>Design of SimEDC</vt:lpstr>
      <vt:lpstr>Design of SimEDC</vt:lpstr>
      <vt:lpstr>Design of SimEDC</vt:lpstr>
      <vt:lpstr>Implementation</vt:lpstr>
      <vt:lpstr>Implementation</vt:lpstr>
      <vt:lpstr>Experiments</vt:lpstr>
      <vt:lpstr>Failure and Repair Model</vt:lpstr>
      <vt:lpstr>Numerical Results</vt:lpstr>
      <vt:lpstr>Evaluation Results</vt:lpstr>
      <vt:lpstr>Evaluation Results</vt:lpstr>
      <vt:lpstr>Trace Analysis</vt:lpstr>
      <vt:lpstr>Evaluation Results</vt:lpstr>
      <vt:lpstr>Conclusion</vt:lpstr>
      <vt:lpstr>Related Work</vt:lpstr>
      <vt:lpstr>Evaluation Results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Patrick Lee</cp:lastModifiedBy>
  <cp:revision>1172</cp:revision>
  <cp:lastPrinted>2017-09-25T13:15:23Z</cp:lastPrinted>
  <dcterms:created xsi:type="dcterms:W3CDTF">2012-07-27T01:16:44Z</dcterms:created>
  <dcterms:modified xsi:type="dcterms:W3CDTF">2017-10-02T00:38:38Z</dcterms:modified>
</cp:coreProperties>
</file>