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57"/>
  </p:handoutMasterIdLst>
  <p:sldIdLst>
    <p:sldId id="256" r:id="rId5"/>
    <p:sldId id="271" r:id="rId7"/>
    <p:sldId id="396" r:id="rId8"/>
    <p:sldId id="398" r:id="rId9"/>
    <p:sldId id="410" r:id="rId10"/>
    <p:sldId id="483" r:id="rId11"/>
    <p:sldId id="484" r:id="rId12"/>
    <p:sldId id="485" r:id="rId13"/>
    <p:sldId id="403" r:id="rId14"/>
    <p:sldId id="404" r:id="rId15"/>
    <p:sldId id="405" r:id="rId16"/>
    <p:sldId id="412" r:id="rId17"/>
    <p:sldId id="421" r:id="rId18"/>
    <p:sldId id="487" r:id="rId19"/>
    <p:sldId id="422" r:id="rId20"/>
    <p:sldId id="427" r:id="rId21"/>
    <p:sldId id="426" r:id="rId22"/>
    <p:sldId id="425" r:id="rId23"/>
    <p:sldId id="417" r:id="rId24"/>
    <p:sldId id="435" r:id="rId25"/>
    <p:sldId id="434" r:id="rId26"/>
    <p:sldId id="418" r:id="rId27"/>
    <p:sldId id="432" r:id="rId28"/>
    <p:sldId id="431" r:id="rId29"/>
    <p:sldId id="440" r:id="rId30"/>
    <p:sldId id="437" r:id="rId31"/>
    <p:sldId id="439" r:id="rId32"/>
    <p:sldId id="448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61" r:id="rId41"/>
    <p:sldId id="458" r:id="rId42"/>
    <p:sldId id="445" r:id="rId43"/>
    <p:sldId id="463" r:id="rId44"/>
    <p:sldId id="465" r:id="rId45"/>
    <p:sldId id="466" r:id="rId46"/>
    <p:sldId id="467" r:id="rId47"/>
    <p:sldId id="468" r:id="rId48"/>
    <p:sldId id="469" r:id="rId49"/>
    <p:sldId id="471" r:id="rId50"/>
    <p:sldId id="474" r:id="rId51"/>
    <p:sldId id="476" r:id="rId52"/>
    <p:sldId id="477" r:id="rId53"/>
    <p:sldId id="480" r:id="rId54"/>
    <p:sldId id="481" r:id="rId55"/>
    <p:sldId id="315" r:id="rId56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365" initials="o" lastIdx="1" clrIdx="0"/>
  <p:cmAuthor id="2" name="shukaih" initials="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EEF096"/>
    <a:srgbClr val="C8C882"/>
    <a:srgbClr val="6B6BCE"/>
    <a:srgbClr val="FCEBDD"/>
    <a:srgbClr val="BFBFBF"/>
    <a:srgbClr val="7575D1"/>
    <a:srgbClr val="E2C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81327"/>
  </p:normalViewPr>
  <p:slideViewPr>
    <p:cSldViewPr showGuides="1">
      <p:cViewPr varScale="1">
        <p:scale>
          <a:sx n="103" d="100"/>
          <a:sy n="103" d="100"/>
        </p:scale>
        <p:origin x="1344" y="168"/>
      </p:cViewPr>
      <p:guideLst>
        <p:guide orient="horz" pos="1978"/>
        <p:guide pos="2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smtClean="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EC7E72-7230-C841-9419-E793275BF01C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smtClean="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35080-7C83-3C43-810F-0D1DC5D4854A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053CDA-4904-CB4C-B1EC-3FE9DE733DA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kern="120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Hey everyone! I'm Shukai Han, from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University of Chinese Academy of Sciences.</a:t>
            </a:r>
            <a:endParaRPr lang="en-US" altLang="zh-CN" kern="12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0" eaLnBrk="1" hangingPunct="1"/>
            <a:r>
              <a:rPr lang="zh-CN" altLang="en-US" kern="120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Today, I'm here to talk about </a:t>
            </a:r>
            <a:r>
              <a:rPr lang="en-US" altLang="zh-CN" kern="120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our research</a:t>
            </a:r>
            <a:r>
              <a:rPr lang="zh-CN" altLang="en-US" kern="120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 topic, "Exploiting Hybrid Index Scheme for RDMA-based Key-Value Stores".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Next, let us analyze the advantages and disadvantages of different RDMA-based indexes.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hashing index, we can quickly locate the required index items through the hash function and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read the index entry from the remote through a few verbs.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However, the hash index cannot support range queries.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sorted indexes, although range queries can be supported, single-point queries are less efficient.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example, when querying a B+tree, we need to traverse from the root node to the leaf node.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It requires more network cost compared to hashing index.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Overall, the hashing index can provide efficient single-point queries but cannot support range queries.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---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sorted index can support range queries, but cannot provide efficient single point queries.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Can efficient range queries and single-point queries be both supported ?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Here, we propose combining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hashing and sorted index to construct the hybrid index to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support efficient single-point and range queries.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As shown in the figure, in our system, we use the hashing index to provide single-point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queries and the sorted index to support range queries.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But due to the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use 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of two indexes, one issue that has to be considered 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is that we need to update both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two 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indexes.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On one hand, we need to consider how to ensure synchronization between two indexes.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We need to  avoid situations where one index updates successfully and the other fails, which can lead to inconsistent queries.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On the other hand, the need to update two indexes results in a loss of write performance.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How to reduce this cost is also something we need to consider.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/>
              <a:t>Next, I will introduce our design</a:t>
            </a:r>
            <a:endParaRPr lang="zh-CN" altLang="en-US"/>
          </a:p>
        </p:txBody>
      </p:sp>
      <p:sp>
        <p:nvSpPr>
          <p:cNvPr id="174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en-US" altLang="en-US" sz="1200">
                <a:latin typeface="Arial" panose="020B0604020202020204" pitchFamily="34" charset="0"/>
              </a:rPr>
              <a:t>*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Next, I will explain our research using the following </a:t>
            </a:r>
            <a:r>
              <a:rPr lang="en-US" altLang="zh-CN"/>
              <a:t>sections: background and motivation, design, evaluation and conclusion.</a:t>
            </a:r>
            <a:endParaRPr lang="en-US" altLang="zh-CN"/>
          </a:p>
        </p:txBody>
      </p:sp>
      <p:sp>
        <p:nvSpPr>
          <p:cNvPr id="174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en-US" altLang="en-US" sz="1200">
                <a:latin typeface="Arial" panose="020B0604020202020204" pitchFamily="34" charset="0"/>
              </a:rPr>
              <a:t>*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figure shows the hybrid index architecture we considered at the beginning, where computing and memory resources are separated.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Since the memory nodes that hold the index don't have any computing capabilities.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As a result, the client uses one-sided verbs to update the remote hybrid index.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Using one-sided verbs seems like a way to achieve good system scalability.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However, this method is not efficient.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We use an example to show the limitations of using only one-sided verbs to modify hybrid index.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example, we want to change the value of data 1 to 2 in both the Hashing Index and Sorted Index.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Let's assume the data update in the Hashing Index is successful.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However, the update in the Sorted Index fails due to network issues. It leads to a mismatch in the hybrid index,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where the key-value pair can be found through the Hashing Index but not the Sorted Index.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Therefore, when update failures occur, we need special scheme to handle such inconsistency.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example, we can use transaction tables to support rollback.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However, this approach is complex, and there may be performance implications in terms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of reading and writing the transaction tables.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Al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l 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right, let's consider a question.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Is it possible to achieve index synchronization without introducing complex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scheme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?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To simplify the synchronization process of the index, instead of placing the hybrid index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 a memory pool without computing resources as mention above,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here we need to place the hybrid index in a machine that has both computational and memory resources.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 this architecture, the index node has sufficient computing resources to handle write requests.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client sends the write request to the hash index node, which synchronizes the request with the node storing the sorted index.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This process is serialized, ensuring that any error at any step does not compromise the consistency of the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hybrid index.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Let's discuss the sequential process of index synchronization in detail.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First, the client sends the request to the Hashing Index Server.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Afterwards, the RPC thread writes the request into a log, which serves as a request queue.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28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Key-value store is a</a:t>
            </a:r>
            <a:r>
              <a:rPr lang="en-US" altLang="zh-CN" sz="2800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 data storage system that stores and retrieves data through key-value pairs.</a:t>
            </a:r>
            <a:endParaRPr lang="en-US" altLang="zh-CN" sz="2800"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The API of the key-value store includes Put, Update, Delete, Get and Scan.</a:t>
            </a:r>
            <a:endParaRPr lang="en-US" altLang="zh-CN" sz="2800"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Put, Update, and Delete can write, update, and delete the value of one key.</a:t>
            </a:r>
            <a:endParaRPr lang="en-US" altLang="zh-CN" sz="2800"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Get can retrieve the corresponding value according to a key.</a:t>
            </a:r>
            <a:endParaRPr lang="en-US" altLang="zh-CN" sz="2800"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Scan retrieves values for a range of consecutive keys.</a:t>
            </a:r>
            <a:endParaRPr lang="en-US" altLang="zh-CN" sz="2800"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  <a:p>
            <a:endParaRPr lang="en-US" altLang="zh-CN" sz="3200"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  <a:p>
            <a:endParaRPr lang="en-US" altLang="zh-CN" sz="3200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endParaRPr lang="en-US" altLang="zh-CN" sz="3200"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Then the worker thread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reads update requests from the log and processes them.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When processing update requests, the worker thread first synchronizes the requests with the Sorted Index Server.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Worker thread sends the update request to the RPC thread of the Sorted Index Server 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Then, the processing flow is the same as that of the Hashing Index Server.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RPC thread writes the request into a log.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Then the worker thread reads update requests from the log and processes them.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Finally, the worker thread updates the Sorted Index and returns the results to the worker thread of the Hashing Index Server.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After receiving the successful feedback from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Sorted Index Server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, the worker thread in the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Hashing Index Server will update its local Hashing Index.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Finally, it sends the response of update request to the client.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One issue is that the entire synchronization process is too long, which can result in a loss of write performance.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To address the above issues, we introduce an asynchronous update scheme.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As shown in figure, the update to sorted index has become asynchronous.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This means that once the RPC thread successfully writes to the log, it can be returned.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Based on the hybrid index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scheme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, we design our system HStore.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HStore consists of three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parts: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the Hash Table Server that stores the hash index, the Skiplist Server that stores the Skiplist, and the Memory pool that stores the key value data.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write operations, the client first writes the key value data to the Memory Pool and obtains the address where the key value is located.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It performs hybrid index updates.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As mentioned above, it sends the update request to the Hash Table Server.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Remote Direct Memory Access is a popular network technology. </a:t>
            </a:r>
            <a:endParaRPr lang="en-US" altLang="zh-CN" sz="3600"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6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With the help of a special RDMA network card, it can perform a small amount of data copying in user mode, achieving lower software costs.</a:t>
            </a:r>
            <a:endParaRPr lang="en-US" altLang="zh-CN" sz="3600"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6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Therefore, its latency is lower than traditional Ethernet (only 3 - 5 microseconds for one RTT). </a:t>
            </a:r>
            <a:endParaRPr lang="en-US" altLang="zh-CN" sz="3600"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6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RDMA provides two-sided verbs similar to send/write in sockets. </a:t>
            </a:r>
            <a:endParaRPr lang="en-US" altLang="zh-CN" sz="3600"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6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Moreover, it provides one-sided verbs that enable the sender to access remote host memory directly without involving the </a:t>
            </a:r>
            <a:r>
              <a:rPr lang="en-US" altLang="zh-CN" sz="36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CPU of the </a:t>
            </a:r>
            <a:r>
              <a:rPr lang="en-US" altLang="zh-CN" sz="36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remote host .</a:t>
            </a:r>
            <a:endParaRPr lang="en-US" altLang="zh-CN" sz="3600">
              <a:ea typeface="黑体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Hash Table Server will serialize and synchronize update requests to Skiplist Server.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GET operations, the client directly reads the Hashing Index in the Hash Table Server through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one-sided verb.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Then, read the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key-value pair i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n the Memory pool through the address.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the SCAN operation, the client sends the request to the Skiplist Server via RPC.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Skiplist Server returns the addresses of the matching values to the client.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client then retrieves the key-value pairs from the Memory Pool using the addresses.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Next, let's talk about the evaluation results.</a:t>
            </a:r>
            <a:endParaRPr lang="en-US" altLang="zh-CN"/>
          </a:p>
        </p:txBody>
      </p:sp>
      <p:sp>
        <p:nvSpPr>
          <p:cNvPr id="174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en-US" altLang="en-US" sz="1200">
                <a:latin typeface="Arial" panose="020B0604020202020204" pitchFamily="34" charset="0"/>
              </a:rPr>
              <a:t>*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/>
              <a:t>Our evaluation targets are Sherman and Clover.</a:t>
            </a:r>
            <a:endParaRPr lang="en-US" altLang="zh-CN"/>
          </a:p>
          <a:p>
            <a:pPr lvl="0" eaLnBrk="1" hangingPunct="1"/>
            <a:r>
              <a:rPr lang="en-US" altLang="zh-CN"/>
              <a:t>In addition, we also set up a control group, HStore sync.</a:t>
            </a:r>
            <a:endParaRPr lang="en-US" altLang="zh-CN"/>
          </a:p>
        </p:txBody>
      </p:sp>
      <p:sp>
        <p:nvSpPr>
          <p:cNvPr id="174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en-US" altLang="en-US" sz="1200">
                <a:latin typeface="Arial" panose="020B0604020202020204" pitchFamily="34" charset="0"/>
              </a:rPr>
              <a:t>*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Th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ese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 figure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 show the comparison of single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-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point 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a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nd range 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queries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latency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.</a:t>
            </a:r>
            <a:endParaRPr lang="zh-CN" altLang="en-US"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lvl="0" eaLnBrk="1" hangingPunct="1"/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The single point read performance of HStore is similar to that of systems based on hash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ing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 index, </a:t>
            </a:r>
            <a:endParaRPr lang="zh-CN" altLang="en-US"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lvl="0" eaLnBrk="1" hangingPunct="1"/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and the range query performance is similar to that of systems based on 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sorted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 index.</a:t>
            </a:r>
            <a:endParaRPr lang="zh-CN" altLang="en-US"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lvl="0" eaLnBrk="1" hangingPunct="1"/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This is easy to understand because we have introduced a hybrid index that handles single point reads through 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lvl="0" eaLnBrk="1" hangingPunct="1"/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hash indexing and range reads through skip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list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.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lvl="0" eaLnBrk="1" hangingPunct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4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en-US" altLang="en-US" sz="1200">
                <a:latin typeface="Arial" panose="020B0604020202020204" pitchFamily="34" charset="0"/>
              </a:rPr>
              <a:t>*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algn="l"/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Th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is 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figure sho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 the comparison of </a:t>
            </a:r>
            <a:r>
              <a:rPr lang="en-US" altLang="zh-CN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write latency</a:t>
            </a:r>
            <a:r>
              <a:rPr lang="zh-CN" alt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.</a:t>
            </a:r>
            <a:endParaRPr>
              <a:solidFill>
                <a:schemeClr val="bg1"/>
              </a:solidFill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HStore relies on the CPU of the server for write processing, which limits its scalability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.</a:t>
            </a:r>
            <a:endParaRPr lang="en-US">
              <a:solidFill>
                <a:schemeClr val="bg1"/>
              </a:solidFill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So in high concurrency with multiple clients, its performance is not as good as Sherman because </a:t>
            </a:r>
            <a:endParaRPr lang="en-US">
              <a:solidFill>
                <a:schemeClr val="bg1"/>
              </a:solidFill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Sherman's write operations are all implemented through 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one-sided verbs.</a:t>
            </a:r>
            <a:endParaRPr lang="en-US">
              <a:solidFill>
                <a:schemeClr val="bg1"/>
              </a:solidFill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However,  </a:t>
            </a:r>
            <a:r>
              <a:rPr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Asynchronous updates reduce the synchronization overhead of </a:t>
            </a:r>
            <a:r>
              <a:rPr 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hybrid </a:t>
            </a:r>
            <a:r>
              <a:rPr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index</a:t>
            </a:r>
            <a:r>
              <a:rPr lang="en-US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.</a:t>
            </a:r>
            <a:endParaRPr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algn="l"/>
            <a:r>
              <a:rPr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HStore based on asynchronous update optimization has lower write latency than HStore sync.</a:t>
            </a:r>
            <a:endParaRPr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  <a:p>
            <a:pPr algn="l"/>
            <a:endParaRPr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pPr algn="l"/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4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en-US" altLang="en-US" sz="1200">
                <a:latin typeface="Arial" panose="020B0604020202020204" pitchFamily="34" charset="0"/>
              </a:rPr>
              <a:t>*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/>
              <a:t>Under </a:t>
            </a:r>
            <a:r>
              <a:rPr lang="en-US" altLang="zh-CN"/>
              <a:t>hybrid</a:t>
            </a:r>
            <a:r>
              <a:rPr lang="zh-CN" altLang="en-US"/>
              <a:t> </a:t>
            </a:r>
            <a:r>
              <a:rPr lang="en-US" altLang="zh-CN"/>
              <a:t>work</a:t>
            </a:r>
            <a:r>
              <a:rPr lang="zh-CN" altLang="en-US"/>
              <a:t>loads, the performance of HStore can also achieve its best (except for </a:t>
            </a:r>
            <a:r>
              <a:rPr lang="en-US" altLang="zh-CN"/>
              <a:t>workload load and </a:t>
            </a:r>
            <a:r>
              <a:rPr lang="zh-CN" altLang="en-US"/>
              <a:t>E).</a:t>
            </a:r>
            <a:endParaRPr lang="zh-CN" altLang="en-US"/>
          </a:p>
        </p:txBody>
      </p:sp>
      <p:sp>
        <p:nvSpPr>
          <p:cNvPr id="174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en-US" altLang="en-US" sz="1200">
                <a:latin typeface="Arial" panose="020B0604020202020204" pitchFamily="34" charset="0"/>
              </a:rPr>
              <a:t>*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  <p:sp>
        <p:nvSpPr>
          <p:cNvPr id="174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en-US" altLang="en-US" sz="1200">
                <a:latin typeface="Arial" panose="020B0604020202020204" pitchFamily="34" charset="0"/>
              </a:rPr>
              <a:t>*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There have been many research works on building remote key-value stores based on RDMA.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They can access remote key-value stores based on different verbs.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  <p:sp>
        <p:nvSpPr>
          <p:cNvPr id="1741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en-US" altLang="en-US" sz="1200">
                <a:latin typeface="Arial" panose="020B0604020202020204" pitchFamily="34" charset="0"/>
              </a:rPr>
              <a:t>*</a:t>
            </a: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example, some systems called the server-centric mode, can send all requests to the server for processing. </a:t>
            </a:r>
            <a:endParaRPr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 this mode, all requests are processed by the </a:t>
            </a:r>
            <a:r>
              <a:rPr 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CPU of the </a:t>
            </a:r>
            <a:r>
              <a:rPr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server. </a:t>
            </a:r>
            <a:endParaRPr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Therefore, when the concurrency of client requests is high, the CPU on the server may become a bottleneck.</a:t>
            </a:r>
            <a:endParaRPr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</a:t>
            </a:r>
            <a:endParaRPr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Some systems only access remote key-value stores through one-sided verbs, which we call client-direct mode.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Although it is friendly to the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CPU of the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server , however, the one-sided verbs are memory semantic.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 key-value operation may require multiple verbs, resulting in more network costs.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Of course, there is also a hybrid-access mode.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Some balance has been made between the two modes mentioned above,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for example, they only use the CPU of the server to process PUT requests and 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use one-sided verbs to direct access data in remote memory.</a:t>
            </a:r>
            <a:endParaRPr lang="en-US" altLang="zh-CN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We have observed that in current RDMA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-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based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key-value stores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, the cost of indexing accounts for the majority, ranging from 50% to 70%.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It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is easy to understand because the index structure is complex, and a single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-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read operation may require multiple RTTs and more CPU resources.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Moreover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, the performance of key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-value stores 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using different indexes also varies greatly, for example, the performance of systems based on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 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hash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ing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index is much better than those based on </a:t>
            </a:r>
            <a:r>
              <a:rPr lang="en-US" altLang="zh-CN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 sorted</a:t>
            </a:r>
            <a:r>
              <a:rPr lang="zh-CN" altLang="en-US" sz="3600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index.</a:t>
            </a:r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endParaRPr lang="zh-CN" altLang="en-US" sz="3600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"/>
          <p:cNvSpPr txBox="1"/>
          <p:nvPr userDrawn="1"/>
        </p:nvSpPr>
        <p:spPr>
          <a:xfrm>
            <a:off x="6607175" y="0"/>
            <a:ext cx="2536825" cy="2755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en-US" altLang="zh-CN" sz="1200" b="1">
                <a:solidFill>
                  <a:srgbClr val="7F7F7F"/>
                </a:solidFill>
                <a:sym typeface="+mn-ea"/>
              </a:rPr>
              <a:t>SYSTOR 2023</a:t>
            </a:r>
            <a:endParaRPr lang="en-US" altLang="zh-CN" sz="1200" b="1">
              <a:solidFill>
                <a:srgbClr val="7F7F7F"/>
              </a:solidFill>
              <a:latin typeface="Arial" panose="020B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5CD21B-6248-224E-BF0C-D10370AEFF7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6313" y="4386263"/>
            <a:ext cx="528637" cy="52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框 6"/>
          <p:cNvSpPr txBox="1"/>
          <p:nvPr userDrawn="1"/>
        </p:nvSpPr>
        <p:spPr>
          <a:xfrm>
            <a:off x="6607175" y="0"/>
            <a:ext cx="2536825" cy="2755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en-US" altLang="zh-CN" sz="1200" b="1">
                <a:solidFill>
                  <a:srgbClr val="7F7F7F"/>
                </a:solidFill>
                <a:sym typeface="+mn-ea"/>
              </a:rPr>
              <a:t>SYSTOR 2023</a:t>
            </a:r>
            <a:endParaRPr lang="en-US" altLang="zh-CN" sz="1200" b="1">
              <a:solidFill>
                <a:srgbClr val="7F7F7F"/>
              </a:solidFill>
              <a:latin typeface="Arial" panose="020B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6313" y="4799013"/>
            <a:ext cx="528638" cy="3000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E06A22-0B79-A047-8D0A-2E5AC9C683F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6313" y="4386263"/>
            <a:ext cx="528637" cy="52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文本框 6"/>
          <p:cNvSpPr txBox="1"/>
          <p:nvPr userDrawn="1"/>
        </p:nvSpPr>
        <p:spPr>
          <a:xfrm>
            <a:off x="6607175" y="0"/>
            <a:ext cx="2536825" cy="2755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en-US" altLang="zh-CN" sz="1200" b="1">
                <a:solidFill>
                  <a:srgbClr val="7F7F7F"/>
                </a:solidFill>
                <a:latin typeface="Arial" panose="020B0604020202020204" pitchFamily="34" charset="0"/>
                <a:ea typeface="宋体" pitchFamily="2" charset="-122"/>
              </a:rPr>
              <a:t>SYSTOR 2023</a:t>
            </a:r>
            <a:endParaRPr lang="en-US" altLang="zh-CN" sz="1200" b="1">
              <a:solidFill>
                <a:srgbClr val="7F7F7F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6313" y="4799013"/>
            <a:ext cx="528638" cy="3000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6313" y="4386263"/>
            <a:ext cx="528637" cy="52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文本框 6"/>
          <p:cNvSpPr txBox="1"/>
          <p:nvPr userDrawn="1"/>
        </p:nvSpPr>
        <p:spPr>
          <a:xfrm>
            <a:off x="6607175" y="0"/>
            <a:ext cx="2536825" cy="2755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en-US" altLang="zh-CN" sz="1200" b="1">
                <a:solidFill>
                  <a:srgbClr val="7F7F7F"/>
                </a:solidFill>
                <a:latin typeface="Arial" panose="020B0604020202020204" pitchFamily="34" charset="0"/>
                <a:ea typeface="宋体" pitchFamily="2" charset="-122"/>
              </a:rPr>
              <a:t>SYSTOR 2023</a:t>
            </a:r>
            <a:endParaRPr lang="en-US" altLang="zh-CN" sz="1200" b="1">
              <a:solidFill>
                <a:srgbClr val="7F7F7F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6313" y="4799013"/>
            <a:ext cx="528638" cy="3000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"/>
          <p:cNvSpPr txBox="1"/>
          <p:nvPr userDrawn="1"/>
        </p:nvSpPr>
        <p:spPr>
          <a:xfrm>
            <a:off x="6607175" y="0"/>
            <a:ext cx="2536825" cy="2755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en-US" altLang="zh-CN" sz="1200" b="1">
                <a:solidFill>
                  <a:srgbClr val="7F7F7F"/>
                </a:solidFill>
                <a:sym typeface="+mn-ea"/>
              </a:rPr>
              <a:t>SYSTOR 2023</a:t>
            </a:r>
            <a:endParaRPr lang="en-US" altLang="zh-CN" sz="1200" b="1">
              <a:solidFill>
                <a:srgbClr val="7F7F7F"/>
              </a:solidFill>
              <a:latin typeface="Arial" panose="020B0604020202020204" pitchFamily="34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5CD21B-6248-224E-BF0C-D10370AEFF7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800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257175" indent="-257175" algn="l" defTabSz="685800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rtl="0" fontAlgn="base">
        <a:spcBef>
          <a:spcPct val="15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E377C7-970B-A44C-BF04-E3A216ED50AB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257175" indent="-257175" algn="l" defTabSz="685800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rtl="0" fontAlgn="base">
        <a:spcBef>
          <a:spcPct val="15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 noProof="1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D0ED15-DDD7-BA48-B7CB-A67E7A69FCC7}" type="slidenum">
              <a:rPr kumimoji="0" lang="zh-CN" altLang="en-US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257175" indent="-257175" algn="l" defTabSz="685800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rtl="0" fontAlgn="base">
        <a:spcBef>
          <a:spcPct val="15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3073"/>
          <p:cNvSpPr>
            <a:spLocks noGrp="1"/>
          </p:cNvSpPr>
          <p:nvPr>
            <p:ph type="ctrTitle"/>
          </p:nvPr>
        </p:nvSpPr>
        <p:spPr>
          <a:xfrm>
            <a:off x="313690" y="1275715"/>
            <a:ext cx="8516938" cy="1444625"/>
          </a:xfrm>
        </p:spPr>
        <p:txBody>
          <a:bodyPr vert="horz" wrap="square" lIns="91440" tIns="45720" rIns="91440" bIns="45720" anchor="ctr" anchorCtr="0"/>
          <a:p>
            <a:pPr defTabSz="914400" eaLnBrk="1" hangingPunct="1">
              <a:buClrTx/>
              <a:buSzTx/>
              <a:buFontTx/>
            </a:pPr>
            <a:r>
              <a:rPr lang="zh-CN" altLang="en-US" sz="3600" b="1" kern="120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Exploiting Hybrid Index Scheme for </a:t>
            </a:r>
            <a:br>
              <a:rPr lang="zh-CN" altLang="en-US" sz="3600" b="1" kern="120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</a:br>
            <a:r>
              <a:rPr lang="zh-CN" altLang="en-US" sz="3600" b="1" kern="120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RDMA-based</a:t>
            </a:r>
            <a:r>
              <a:rPr lang="en-US" altLang="zh-CN" sz="3600" b="1" kern="120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 </a:t>
            </a:r>
            <a:r>
              <a:rPr lang="zh-CN" altLang="en-US" sz="3600" b="1" kern="120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Key-Value Stores</a:t>
            </a:r>
            <a:endParaRPr lang="zh-CN" altLang="en-US" sz="3600" b="1" kern="1200">
              <a:latin typeface="Times New Roman Bold" panose="02020603050405020304" charset="0"/>
              <a:ea typeface="微软雅黑" charset="-122"/>
              <a:cs typeface="Times New Roman Bold" panose="02020603050405020304" charset="0"/>
            </a:endParaRPr>
          </a:p>
        </p:txBody>
      </p:sp>
      <p:sp>
        <p:nvSpPr>
          <p:cNvPr id="14338" name="副标题 3074"/>
          <p:cNvSpPr>
            <a:spLocks noGrp="1"/>
          </p:cNvSpPr>
          <p:nvPr>
            <p:ph type="subTitle" idx="1"/>
          </p:nvPr>
        </p:nvSpPr>
        <p:spPr>
          <a:xfrm>
            <a:off x="541655" y="3124835"/>
            <a:ext cx="8061325" cy="1559560"/>
          </a:xfrm>
        </p:spPr>
        <p:txBody>
          <a:bodyPr vert="horz" wrap="square" lIns="91440" tIns="45720" rIns="91440" bIns="45720" anchor="t" anchorCtr="0"/>
          <a:p>
            <a:pPr defTabSz="6858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000" b="1" kern="1200"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Shukai Han</a:t>
            </a:r>
            <a:r>
              <a:rPr lang="en-US" altLang="zh-CN" sz="2000" b="1" kern="1200" baseline="30000"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1,2</a:t>
            </a:r>
            <a:r>
              <a:rPr lang="en-US" altLang="zh-CN" sz="2000" b="1" kern="1200"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, </a:t>
            </a:r>
            <a:r>
              <a:rPr lang="en-US" altLang="zh-CN" sz="2000" b="1" kern="1200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Mi Zhang</a:t>
            </a:r>
            <a:r>
              <a:rPr lang="en-US" altLang="zh-CN" sz="2000" b="1" kern="1200" baseline="30000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1</a:t>
            </a:r>
            <a:r>
              <a:rPr lang="en-US" altLang="zh-CN" sz="2000" b="1" kern="1200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, Dejun Jiang</a:t>
            </a:r>
            <a:r>
              <a:rPr lang="en-US" altLang="zh-CN" sz="2000" b="1" kern="1200" baseline="30000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1,2</a:t>
            </a:r>
            <a:r>
              <a:rPr lang="en-US" altLang="zh-CN" sz="2000" b="1" kern="1200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, Jin Xiong</a:t>
            </a:r>
            <a:r>
              <a:rPr lang="en-US" altLang="zh-CN" sz="2000" b="1" kern="1200" baseline="30000">
                <a:solidFill>
                  <a:schemeClr val="bg1">
                    <a:lumMod val="50000"/>
                  </a:schemeClr>
                </a:solidFill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1,2</a:t>
            </a:r>
            <a:endParaRPr lang="en-US" altLang="zh-CN" sz="2000" b="1" kern="1200" baseline="30000">
              <a:solidFill>
                <a:schemeClr val="bg1">
                  <a:lumMod val="50000"/>
                </a:schemeClr>
              </a:solidFill>
              <a:latin typeface="Times New Roman Bold" panose="02020603050405020304" charset="0"/>
              <a:ea typeface="+mn-ea"/>
              <a:cs typeface="Times New Roman Bold" panose="02020603050405020304" charset="0"/>
            </a:endParaRPr>
          </a:p>
          <a:p>
            <a:pPr defTabSz="6858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kern="1200">
                <a:latin typeface="Times New Roman" panose="02020603050405020304" charset="0"/>
                <a:ea typeface="+mn-ea"/>
                <a:cs typeface="Times New Roman" panose="02020603050405020304" charset="0"/>
              </a:rPr>
              <a:t>1. State Key Lab of Processors, Research Center for Advanced Computer Systems, </a:t>
            </a:r>
            <a:endParaRPr lang="en-US" altLang="zh-CN" sz="1600" kern="12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defTabSz="6858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kern="1200">
                <a:latin typeface="Times New Roman" panose="02020603050405020304" charset="0"/>
                <a:ea typeface="+mn-ea"/>
                <a:cs typeface="Times New Roman" panose="02020603050405020304" charset="0"/>
              </a:rPr>
              <a:t>Institute of Computing Technology, CAS;</a:t>
            </a:r>
            <a:endParaRPr lang="en-US" altLang="zh-CN" sz="1600" kern="12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defTabSz="6858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kern="1200">
                <a:latin typeface="Times New Roman" panose="02020603050405020304" charset="0"/>
                <a:ea typeface="+mn-ea"/>
                <a:cs typeface="Times New Roman" panose="02020603050405020304" charset="0"/>
              </a:rPr>
              <a:t>2. University of Chinese Academy of Sciences</a:t>
            </a:r>
            <a:endParaRPr lang="en-US" altLang="zh-CN" sz="1600" kern="12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1433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785" y="28575"/>
            <a:ext cx="892810" cy="891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4"/>
          <p:cNvSpPr txBox="1"/>
          <p:nvPr/>
        </p:nvSpPr>
        <p:spPr>
          <a:xfrm>
            <a:off x="6012180" y="136208"/>
            <a:ext cx="3005138" cy="6756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/>
            <a:r>
              <a:rPr lang="en-US" altLang="zh-CN" sz="2000" b="1">
                <a:latin typeface="Arial" panose="020B0604020202020204" pitchFamily="34" charset="0"/>
                <a:ea typeface="宋体" pitchFamily="2" charset="-122"/>
              </a:rPr>
              <a:t>SYSTOR 2023</a:t>
            </a:r>
            <a:endParaRPr lang="en-US" altLang="zh-CN" sz="2000" b="1">
              <a:latin typeface="Arial" panose="020B0604020202020204" pitchFamily="34" charset="0"/>
              <a:ea typeface="宋体" pitchFamily="2" charset="-122"/>
            </a:endParaRPr>
          </a:p>
          <a:p>
            <a:pPr algn="r"/>
            <a:r>
              <a:rPr lang="en-US" altLang="zh-CN" sz="1800">
                <a:solidFill>
                  <a:srgbClr val="7F7F7F"/>
                </a:solidFill>
                <a:latin typeface="Arial" panose="020B0604020202020204" pitchFamily="34" charset="0"/>
                <a:ea typeface="宋体" pitchFamily="2" charset="-122"/>
              </a:rPr>
              <a:t>2023/06/05</a:t>
            </a:r>
            <a:endParaRPr lang="en-US" altLang="zh-CN" sz="1800">
              <a:solidFill>
                <a:srgbClr val="7F7F7F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rcRect t="34365" r="76270" b="35415"/>
          <a:stretch>
            <a:fillRect/>
          </a:stretch>
        </p:blipFill>
        <p:spPr>
          <a:xfrm>
            <a:off x="1332865" y="123825"/>
            <a:ext cx="843280" cy="7708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23825"/>
            <a:ext cx="1184275" cy="675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Motivation : Limitations of </a:t>
            </a:r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single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8460" y="903605"/>
            <a:ext cx="8550910" cy="3895725"/>
          </a:xfrm>
        </p:spPr>
        <p:txBody>
          <a:bodyPr/>
          <a:p>
            <a:pPr lvl="0"/>
            <a:r>
              <a:rPr lang="en-US" altLang="zh-CN" sz="2800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Hashing index</a:t>
            </a:r>
            <a:r>
              <a:rPr lang="en-US" altLang="zh-CN" sz="2800" baseline="30000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[1-6]</a:t>
            </a:r>
            <a:endParaRPr lang="en-US" altLang="zh-CN" sz="2800" baseline="30000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Efficient access through less one-sided verbs </a:t>
            </a:r>
            <a:endParaRPr lang="en-US" altLang="zh-CN" sz="2400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Cannot support range query</a:t>
            </a:r>
            <a:endParaRPr lang="en-US" altLang="zh-CN" sz="2400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0"/>
            <a:endParaRPr lang="en-US" altLang="zh-CN" sz="2400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5650" y="2752090"/>
            <a:ext cx="1440180" cy="502920"/>
          </a:xfrm>
          <a:prstGeom prst="rect">
            <a:avLst/>
          </a:prstGeom>
          <a:solidFill>
            <a:srgbClr val="FCEB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499610" y="2355215"/>
            <a:ext cx="2308860" cy="2308860"/>
            <a:chOff x="7086" y="3709"/>
            <a:chExt cx="3636" cy="3636"/>
          </a:xfrm>
        </p:grpSpPr>
        <p:sp>
          <p:nvSpPr>
            <p:cNvPr id="27" name="矩形 26"/>
            <p:cNvSpPr/>
            <p:nvPr/>
          </p:nvSpPr>
          <p:spPr>
            <a:xfrm>
              <a:off x="7086" y="3709"/>
              <a:ext cx="3637" cy="36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13" y="5882"/>
              <a:ext cx="3223" cy="640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Slot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313" y="3956"/>
              <a:ext cx="3222" cy="3204"/>
              <a:chOff x="7313" y="3730"/>
              <a:chExt cx="3222" cy="3204"/>
            </a:xfrm>
            <a:solidFill>
              <a:schemeClr val="bg1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7313" y="6294"/>
                <a:ext cx="3222" cy="64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rPr>
                  <a:t>Slot</a:t>
                </a:r>
                <a:endPara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7313" y="3730"/>
                <a:ext cx="3223" cy="1917"/>
                <a:chOff x="7313" y="3730"/>
                <a:chExt cx="3223" cy="1917"/>
              </a:xfrm>
              <a:grpFill/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7313" y="4367"/>
                  <a:ext cx="3223" cy="640"/>
                </a:xfrm>
                <a:prstGeom prst="rect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Slot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313" y="5007"/>
                  <a:ext cx="3223" cy="640"/>
                </a:xfrm>
                <a:prstGeom prst="rect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Slot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7314" y="3730"/>
                  <a:ext cx="3222" cy="640"/>
                </a:xfrm>
                <a:prstGeom prst="rect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Slot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</p:grpSp>
        </p:grpSp>
      </p:grpSp>
      <p:sp>
        <p:nvSpPr>
          <p:cNvPr id="16" name="文本框 15"/>
          <p:cNvSpPr txBox="1"/>
          <p:nvPr/>
        </p:nvSpPr>
        <p:spPr>
          <a:xfrm>
            <a:off x="4643755" y="4683125"/>
            <a:ext cx="2092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</a:rPr>
              <a:t>HashTable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18" name="肘形连接符 17"/>
          <p:cNvCxnSpPr>
            <a:stCxn id="8" idx="3"/>
            <a:endCxn id="13" idx="1"/>
          </p:cNvCxnSpPr>
          <p:nvPr/>
        </p:nvCxnSpPr>
        <p:spPr>
          <a:xfrm>
            <a:off x="2195830" y="3003550"/>
            <a:ext cx="2447925" cy="934720"/>
          </a:xfrm>
          <a:prstGeom prst="bentConnector3">
            <a:avLst>
              <a:gd name="adj1" fmla="val 5001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915920" y="3094355"/>
            <a:ext cx="1281430" cy="521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8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2.Read</a:t>
            </a:r>
            <a:endParaRPr lang="en-US" altLang="zh-CN" sz="28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9750" y="3291205"/>
            <a:ext cx="1967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1.Hash (key)</a:t>
            </a:r>
            <a:endParaRPr lang="en-US" altLang="zh-CN" sz="28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28" name="笑脸 27"/>
          <p:cNvSpPr/>
          <p:nvPr/>
        </p:nvSpPr>
        <p:spPr>
          <a:xfrm>
            <a:off x="4139565" y="3075940"/>
            <a:ext cx="624840" cy="59309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705" y="4227830"/>
            <a:ext cx="4150995" cy="737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[1] </a:t>
            </a:r>
            <a:r>
              <a:rPr lang="zh-CN" altLang="en-US" sz="1400">
                <a:latin typeface="Times New Roman Regular" panose="02020603050405020304" charset="0"/>
                <a:cs typeface="Times New Roman Regular" panose="02020603050405020304" charset="0"/>
              </a:rPr>
              <a:t>Kalia A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, SIGCOMM 2014; [2] Zuo P, ATC 2021;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[3] Tsai S Y, ATC 2020; [4] Cassell B, TPDS 2017;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[5] Mitchell C, ATC 2013; [6] Wang Y, SoCC 2014.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Motivation : Limitations of the single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8460" y="903605"/>
            <a:ext cx="8550910" cy="3895725"/>
          </a:xfrm>
        </p:spPr>
        <p:txBody>
          <a:bodyPr/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Sorted index</a:t>
            </a:r>
            <a:r>
              <a:rPr lang="en-US" altLang="zh-CN" baseline="30000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[1-4]</a:t>
            </a:r>
            <a:endParaRPr lang="en-US" altLang="zh-CN" baseline="30000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Not easy to achieve both scalability and high efficiency.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Support </a:t>
            </a:r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range query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1"/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612515" y="4224655"/>
            <a:ext cx="4596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</a:rPr>
              <a:t>B</a:t>
            </a:r>
            <a:r>
              <a:rPr lang="en-US" altLang="zh-CN" sz="2400" b="1" baseline="30000">
                <a:latin typeface="Times New Roman Bold" panose="02020603050405020304" charset="0"/>
                <a:cs typeface="Times New Roman Bold" panose="02020603050405020304" charset="0"/>
              </a:rPr>
              <a:t>+</a:t>
            </a:r>
            <a:r>
              <a:rPr lang="en-US" altLang="zh-CN" sz="2400" b="1">
                <a:latin typeface="Times New Roman Bold" panose="02020603050405020304" charset="0"/>
                <a:cs typeface="Times New Roman Bold" panose="02020603050405020304" charset="0"/>
              </a:rPr>
              <a:t>Tree</a:t>
            </a:r>
            <a:endParaRPr lang="en-US" altLang="zh-CN" sz="24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05" y="2461895"/>
            <a:ext cx="1440180" cy="502920"/>
          </a:xfrm>
          <a:prstGeom prst="rect">
            <a:avLst/>
          </a:prstGeom>
          <a:solidFill>
            <a:srgbClr val="FCEB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3" name="等腰三角形 62"/>
          <p:cNvSpPr/>
          <p:nvPr/>
        </p:nvSpPr>
        <p:spPr>
          <a:xfrm>
            <a:off x="3599815" y="2267585"/>
            <a:ext cx="4665345" cy="188912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5322570" y="2572385"/>
            <a:ext cx="1312545" cy="1478280"/>
            <a:chOff x="8382" y="4051"/>
            <a:chExt cx="2067" cy="2328"/>
          </a:xfrm>
        </p:grpSpPr>
        <p:sp>
          <p:nvSpPr>
            <p:cNvPr id="64" name="矩形 63"/>
            <p:cNvSpPr/>
            <p:nvPr/>
          </p:nvSpPr>
          <p:spPr>
            <a:xfrm>
              <a:off x="8901" y="4051"/>
              <a:ext cx="973" cy="453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901" y="4660"/>
              <a:ext cx="973" cy="453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8382" y="5293"/>
              <a:ext cx="973" cy="453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539" y="5927"/>
              <a:ext cx="910" cy="453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923665" y="2961640"/>
            <a:ext cx="4160520" cy="1089025"/>
            <a:chOff x="6179" y="4664"/>
            <a:chExt cx="6552" cy="1715"/>
          </a:xfrm>
          <a:solidFill>
            <a:schemeClr val="bg1">
              <a:lumMod val="9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7827" y="4669"/>
              <a:ext cx="973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241" y="5298"/>
              <a:ext cx="973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523" y="5293"/>
              <a:ext cx="910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179" y="5927"/>
              <a:ext cx="973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320" y="5922"/>
              <a:ext cx="973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461" y="5922"/>
              <a:ext cx="910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975" y="4664"/>
              <a:ext cx="910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601" y="5298"/>
              <a:ext cx="910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680" y="5895"/>
              <a:ext cx="910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1821" y="5895"/>
              <a:ext cx="910" cy="45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Node</a:t>
              </a:r>
              <a:endParaRPr lang="en-US" altLang="zh-CN" sz="1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cxnSp>
        <p:nvCxnSpPr>
          <p:cNvPr id="89" name="肘形连接符 88"/>
          <p:cNvCxnSpPr>
            <a:stCxn id="8" idx="3"/>
            <a:endCxn id="64" idx="1"/>
          </p:cNvCxnSpPr>
          <p:nvPr/>
        </p:nvCxnSpPr>
        <p:spPr>
          <a:xfrm>
            <a:off x="2051685" y="2713355"/>
            <a:ext cx="3600450" cy="31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8" idx="3"/>
            <a:endCxn id="76" idx="1"/>
          </p:cNvCxnSpPr>
          <p:nvPr/>
        </p:nvCxnSpPr>
        <p:spPr>
          <a:xfrm>
            <a:off x="2051685" y="2713355"/>
            <a:ext cx="3600450" cy="389890"/>
          </a:xfrm>
          <a:prstGeom prst="bentConnector3">
            <a:avLst>
              <a:gd name="adj1" fmla="val 2874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2195830" y="2283460"/>
            <a:ext cx="1637030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many Reads !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96" name="肘形连接符 95"/>
          <p:cNvCxnSpPr>
            <a:stCxn id="8" idx="3"/>
          </p:cNvCxnSpPr>
          <p:nvPr/>
        </p:nvCxnSpPr>
        <p:spPr>
          <a:xfrm>
            <a:off x="2051685" y="2713355"/>
            <a:ext cx="3312160" cy="794385"/>
          </a:xfrm>
          <a:prstGeom prst="bentConnector3">
            <a:avLst>
              <a:gd name="adj1" fmla="val 4474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8" idx="3"/>
            <a:endCxn id="85" idx="1"/>
          </p:cNvCxnSpPr>
          <p:nvPr/>
        </p:nvCxnSpPr>
        <p:spPr>
          <a:xfrm>
            <a:off x="2051685" y="2713355"/>
            <a:ext cx="4005580" cy="11944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笑脸 105"/>
          <p:cNvSpPr/>
          <p:nvPr/>
        </p:nvSpPr>
        <p:spPr>
          <a:xfrm>
            <a:off x="3851910" y="2174875"/>
            <a:ext cx="797560" cy="68516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378460" y="4371975"/>
            <a:ext cx="4665345" cy="521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[1] Wang Q, SIGMOD 2022; [2] Huang C, DASFAA 2020;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[3] Mitchell C, ATC 2016; [4] Li P, Hua, FAST 2023 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955675"/>
            <a:ext cx="8384540" cy="3925570"/>
          </a:xfrm>
        </p:spPr>
        <p:txBody>
          <a:bodyPr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Using hashing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index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to support single-point queries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3215" y="1928495"/>
            <a:ext cx="2319655" cy="2798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11290" y="1203325"/>
            <a:ext cx="2176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Hybrid index</a:t>
            </a:r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7200" y="2067560"/>
            <a:ext cx="2087880" cy="62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200" y="2914015"/>
            <a:ext cx="2087880" cy="661670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Efficient single-point query</a:t>
            </a:r>
            <a:endParaRPr lang="en-US" altLang="zh-CN" sz="2000" b="1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200" y="3796030"/>
            <a:ext cx="2087880" cy="737235"/>
          </a:xfrm>
          <a:prstGeom prst="round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Cannot support range query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8" name="笑脸 27"/>
          <p:cNvSpPr/>
          <p:nvPr/>
        </p:nvSpPr>
        <p:spPr>
          <a:xfrm>
            <a:off x="107315" y="302196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笑脸 32"/>
          <p:cNvSpPr/>
          <p:nvPr/>
        </p:nvSpPr>
        <p:spPr>
          <a:xfrm>
            <a:off x="107315" y="3997325"/>
            <a:ext cx="473075" cy="4457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矩形 44"/>
          <p:cNvSpPr/>
          <p:nvPr/>
        </p:nvSpPr>
        <p:spPr>
          <a:xfrm>
            <a:off x="3130550" y="1927225"/>
            <a:ext cx="2319655" cy="2798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955675"/>
            <a:ext cx="8384540" cy="3925570"/>
          </a:xfrm>
        </p:spPr>
        <p:txBody>
          <a:bodyPr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Using hashing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index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to support single-point queries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Using sorted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index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to support 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range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queries.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3215" y="1928495"/>
            <a:ext cx="2319655" cy="2798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11290" y="1203325"/>
            <a:ext cx="2176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Hybrid index</a:t>
            </a:r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7200" y="2067560"/>
            <a:ext cx="2087880" cy="62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75965" y="2061210"/>
            <a:ext cx="2087880" cy="62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200" y="2914015"/>
            <a:ext cx="2087880" cy="661670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Efficient single-point query</a:t>
            </a:r>
            <a:endParaRPr lang="en-US" altLang="zh-CN" sz="2000" b="1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75965" y="2860040"/>
            <a:ext cx="2087880" cy="661670"/>
          </a:xfrm>
          <a:prstGeom prst="round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Inefficient single-point queries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200" y="3796030"/>
            <a:ext cx="2087880" cy="737235"/>
          </a:xfrm>
          <a:prstGeom prst="round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Cannot support range query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75965" y="3796030"/>
            <a:ext cx="2087880" cy="737235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Support range query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8" name="笑脸 27"/>
          <p:cNvSpPr/>
          <p:nvPr/>
        </p:nvSpPr>
        <p:spPr>
          <a:xfrm>
            <a:off x="107315" y="302196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笑脸 28"/>
          <p:cNvSpPr/>
          <p:nvPr/>
        </p:nvSpPr>
        <p:spPr>
          <a:xfrm>
            <a:off x="2915920" y="393636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笑脸 31"/>
          <p:cNvSpPr/>
          <p:nvPr/>
        </p:nvSpPr>
        <p:spPr>
          <a:xfrm>
            <a:off x="2843530" y="2974340"/>
            <a:ext cx="473075" cy="4457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笑脸 32"/>
          <p:cNvSpPr/>
          <p:nvPr/>
        </p:nvSpPr>
        <p:spPr>
          <a:xfrm>
            <a:off x="107315" y="3997325"/>
            <a:ext cx="473075" cy="4457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6035675" y="1928495"/>
            <a:ext cx="2402840" cy="2798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30550" y="1927225"/>
            <a:ext cx="2319655" cy="2798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955675"/>
            <a:ext cx="8384540" cy="3925570"/>
          </a:xfrm>
        </p:spPr>
        <p:txBody>
          <a:bodyPr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Using hashing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index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to support single-point queries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Using sorted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index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to support 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range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queries.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3215" y="1928495"/>
            <a:ext cx="2319655" cy="2798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11290" y="1203325"/>
            <a:ext cx="2176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Hybrid index</a:t>
            </a:r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7200" y="2067560"/>
            <a:ext cx="2087880" cy="62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75965" y="2061210"/>
            <a:ext cx="2087880" cy="62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200" y="2914015"/>
            <a:ext cx="2087880" cy="661670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Efficient single-point query</a:t>
            </a:r>
            <a:endParaRPr lang="en-US" altLang="zh-CN" sz="2000" b="1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75965" y="2860040"/>
            <a:ext cx="2087880" cy="661670"/>
          </a:xfrm>
          <a:prstGeom prst="round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Inefficient single-point queries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200" y="3796030"/>
            <a:ext cx="2087880" cy="737235"/>
          </a:xfrm>
          <a:prstGeom prst="round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Cannot support range query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75965" y="3796030"/>
            <a:ext cx="2087880" cy="737235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Support range query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228080" y="2914015"/>
            <a:ext cx="2087880" cy="661670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Efficient single-point query</a:t>
            </a:r>
            <a:endParaRPr lang="en-US" altLang="zh-CN" sz="2000" b="1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28080" y="3867785"/>
            <a:ext cx="2087880" cy="737235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Support range query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8" name="笑脸 27"/>
          <p:cNvSpPr/>
          <p:nvPr/>
        </p:nvSpPr>
        <p:spPr>
          <a:xfrm>
            <a:off x="107315" y="302196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笑脸 28"/>
          <p:cNvSpPr/>
          <p:nvPr/>
        </p:nvSpPr>
        <p:spPr>
          <a:xfrm>
            <a:off x="2915920" y="393636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笑脸 29"/>
          <p:cNvSpPr/>
          <p:nvPr/>
        </p:nvSpPr>
        <p:spPr>
          <a:xfrm>
            <a:off x="5868035" y="2990850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笑脸 30"/>
          <p:cNvSpPr/>
          <p:nvPr/>
        </p:nvSpPr>
        <p:spPr>
          <a:xfrm>
            <a:off x="5868035" y="396811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笑脸 31"/>
          <p:cNvSpPr/>
          <p:nvPr/>
        </p:nvSpPr>
        <p:spPr>
          <a:xfrm>
            <a:off x="2843530" y="2974340"/>
            <a:ext cx="473075" cy="4457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笑脸 32"/>
          <p:cNvSpPr/>
          <p:nvPr/>
        </p:nvSpPr>
        <p:spPr>
          <a:xfrm>
            <a:off x="107315" y="3997325"/>
            <a:ext cx="473075" cy="4457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77280" y="2077085"/>
            <a:ext cx="2087880" cy="62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? ? ?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6035675" y="1928495"/>
            <a:ext cx="2402840" cy="2798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30550" y="1927225"/>
            <a:ext cx="2319655" cy="2798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955675"/>
            <a:ext cx="8384540" cy="3925570"/>
          </a:xfrm>
        </p:spPr>
        <p:txBody>
          <a:bodyPr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Using hashing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index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to support single-point queries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Using sorted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index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to support 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range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queries.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3215" y="1928495"/>
            <a:ext cx="2319655" cy="2798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11290" y="1203325"/>
            <a:ext cx="2176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Hybrid index</a:t>
            </a:r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7200" y="2067560"/>
            <a:ext cx="2087880" cy="62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75965" y="2061210"/>
            <a:ext cx="2087880" cy="62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28080" y="2077085"/>
            <a:ext cx="2087880" cy="626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Hybrid index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200" y="2914015"/>
            <a:ext cx="2087880" cy="661670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Efficient single-point query</a:t>
            </a:r>
            <a:endParaRPr lang="en-US" altLang="zh-CN" sz="2000" b="1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75965" y="2860040"/>
            <a:ext cx="2087880" cy="661670"/>
          </a:xfrm>
          <a:prstGeom prst="round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Inefficient single-point queries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7200" y="3796030"/>
            <a:ext cx="2087880" cy="737235"/>
          </a:xfrm>
          <a:prstGeom prst="round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Cannot support range query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75965" y="3796030"/>
            <a:ext cx="2087880" cy="737235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Support range query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4" name="加号 23"/>
          <p:cNvSpPr/>
          <p:nvPr/>
        </p:nvSpPr>
        <p:spPr>
          <a:xfrm>
            <a:off x="2674620" y="2160270"/>
            <a:ext cx="423545" cy="46037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等于号 24"/>
          <p:cNvSpPr/>
          <p:nvPr/>
        </p:nvSpPr>
        <p:spPr>
          <a:xfrm>
            <a:off x="5541645" y="2160270"/>
            <a:ext cx="434340" cy="398780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228080" y="2914015"/>
            <a:ext cx="2087880" cy="661670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Efficient single-point query</a:t>
            </a:r>
            <a:endParaRPr lang="en-US" altLang="zh-CN" sz="2000" b="1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28080" y="3867785"/>
            <a:ext cx="2087880" cy="737235"/>
          </a:xfrm>
          <a:prstGeom prst="roundRect">
            <a:avLst/>
          </a:prstGeom>
          <a:solidFill>
            <a:srgbClr val="EE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Support range query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8" name="笑脸 27"/>
          <p:cNvSpPr/>
          <p:nvPr/>
        </p:nvSpPr>
        <p:spPr>
          <a:xfrm>
            <a:off x="107315" y="302196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笑脸 28"/>
          <p:cNvSpPr/>
          <p:nvPr/>
        </p:nvSpPr>
        <p:spPr>
          <a:xfrm>
            <a:off x="2915920" y="393636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笑脸 29"/>
          <p:cNvSpPr/>
          <p:nvPr/>
        </p:nvSpPr>
        <p:spPr>
          <a:xfrm>
            <a:off x="5868035" y="2990850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笑脸 30"/>
          <p:cNvSpPr/>
          <p:nvPr/>
        </p:nvSpPr>
        <p:spPr>
          <a:xfrm>
            <a:off x="5868035" y="396811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笑脸 31"/>
          <p:cNvSpPr/>
          <p:nvPr/>
        </p:nvSpPr>
        <p:spPr>
          <a:xfrm>
            <a:off x="2843530" y="2974340"/>
            <a:ext cx="473075" cy="4457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笑脸 32"/>
          <p:cNvSpPr/>
          <p:nvPr/>
        </p:nvSpPr>
        <p:spPr>
          <a:xfrm>
            <a:off x="107315" y="3997325"/>
            <a:ext cx="473075" cy="4457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96875" y="955675"/>
            <a:ext cx="8570595" cy="392557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Enhanced read performance is achievable through hybrid index.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Challenge for 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11505" y="3053715"/>
            <a:ext cx="5793740" cy="1631315"/>
            <a:chOff x="963" y="4503"/>
            <a:chExt cx="9124" cy="2569"/>
          </a:xfrm>
        </p:grpSpPr>
        <p:sp>
          <p:nvSpPr>
            <p:cNvPr id="6" name="矩形 5"/>
            <p:cNvSpPr/>
            <p:nvPr/>
          </p:nvSpPr>
          <p:spPr>
            <a:xfrm>
              <a:off x="963" y="4503"/>
              <a:ext cx="3987" cy="8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latin typeface="Times New Roman Bold" panose="02020603050405020304" charset="0"/>
                  <a:cs typeface="Times New Roman Bold" panose="02020603050405020304" charset="0"/>
                </a:rPr>
                <a:t>Hashing index</a:t>
              </a:r>
              <a:endParaRPr lang="en-US" altLang="zh-CN" sz="24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066" y="4503"/>
              <a:ext cx="3987" cy="8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Sorted index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63" y="6204"/>
              <a:ext cx="9124" cy="868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Key-Value Data</a:t>
              </a:r>
              <a:endParaRPr lang="en-US" altLang="zh-CN" sz="2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891" y="5359"/>
              <a:ext cx="0" cy="9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005" y="5411"/>
              <a:ext cx="18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 Italic" panose="02020603050405020304" charset="0"/>
                  <a:cs typeface="Times New Roman Italic" panose="02020603050405020304" charset="0"/>
                </a:rPr>
                <a:t>index</a:t>
              </a:r>
              <a:endParaRPr lang="en-US" altLang="zh-CN" sz="24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8221" y="5359"/>
              <a:ext cx="0" cy="9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227" y="5298"/>
              <a:ext cx="18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 Italic" panose="02020603050405020304" charset="0"/>
                  <a:cs typeface="Times New Roman Italic" panose="02020603050405020304" charset="0"/>
                </a:rPr>
                <a:t>index</a:t>
              </a:r>
              <a:endParaRPr lang="en-US" altLang="zh-CN" sz="24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611505" y="2056765"/>
            <a:ext cx="1525905" cy="46037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Get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43145" y="2037715"/>
            <a:ext cx="1540510" cy="46037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Scan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84120" y="2056765"/>
            <a:ext cx="1870075" cy="460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Put</a:t>
            </a:r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374775" y="2499995"/>
            <a:ext cx="0" cy="57594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613400" y="2499995"/>
            <a:ext cx="0" cy="57594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笑脸 42"/>
          <p:cNvSpPr/>
          <p:nvPr/>
        </p:nvSpPr>
        <p:spPr>
          <a:xfrm>
            <a:off x="378460" y="2095500"/>
            <a:ext cx="374650" cy="38608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笑脸 46"/>
          <p:cNvSpPr/>
          <p:nvPr/>
        </p:nvSpPr>
        <p:spPr>
          <a:xfrm>
            <a:off x="4644390" y="2102485"/>
            <a:ext cx="374650" cy="38608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2915920" y="2517140"/>
            <a:ext cx="1152525" cy="575310"/>
            <a:chOff x="4592" y="3964"/>
            <a:chExt cx="1815" cy="906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4592" y="3964"/>
              <a:ext cx="0" cy="9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407" y="3964"/>
              <a:ext cx="0" cy="9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96875" y="955675"/>
            <a:ext cx="8570595" cy="392557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Enhanced read performance is achievable through hybrid index.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But both two indexes need to be updated simultaneously.</a:t>
            </a:r>
            <a:endParaRPr lang="en-US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Challenge for 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11505" y="3053715"/>
            <a:ext cx="5793740" cy="1631315"/>
            <a:chOff x="963" y="4503"/>
            <a:chExt cx="9124" cy="2569"/>
          </a:xfrm>
        </p:grpSpPr>
        <p:sp>
          <p:nvSpPr>
            <p:cNvPr id="6" name="矩形 5"/>
            <p:cNvSpPr/>
            <p:nvPr/>
          </p:nvSpPr>
          <p:spPr>
            <a:xfrm>
              <a:off x="963" y="4503"/>
              <a:ext cx="3987" cy="8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latin typeface="Times New Roman Bold" panose="02020603050405020304" charset="0"/>
                  <a:cs typeface="Times New Roman Bold" panose="02020603050405020304" charset="0"/>
                </a:rPr>
                <a:t>Hashing index</a:t>
              </a:r>
              <a:endParaRPr lang="en-US" altLang="zh-CN" sz="24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066" y="4503"/>
              <a:ext cx="3987" cy="8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Sorted index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63" y="6204"/>
              <a:ext cx="9124" cy="868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Key-Value Data</a:t>
              </a:r>
              <a:endParaRPr lang="en-US" altLang="zh-CN" sz="2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891" y="5359"/>
              <a:ext cx="0" cy="9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005" y="5411"/>
              <a:ext cx="18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 Italic" panose="02020603050405020304" charset="0"/>
                  <a:cs typeface="Times New Roman Italic" panose="02020603050405020304" charset="0"/>
                </a:rPr>
                <a:t>index</a:t>
              </a:r>
              <a:endParaRPr lang="en-US" altLang="zh-CN" sz="24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8221" y="5359"/>
              <a:ext cx="0" cy="9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227" y="5298"/>
              <a:ext cx="18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 Italic" panose="02020603050405020304" charset="0"/>
                  <a:cs typeface="Times New Roman Italic" panose="02020603050405020304" charset="0"/>
                </a:rPr>
                <a:t>index</a:t>
              </a:r>
              <a:endParaRPr lang="en-US" altLang="zh-CN" sz="24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611505" y="2056765"/>
            <a:ext cx="1525905" cy="46037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Get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43145" y="2037715"/>
            <a:ext cx="1540510" cy="46037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Scan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84120" y="2056765"/>
            <a:ext cx="1870075" cy="460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Put</a:t>
            </a:r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374775" y="2499995"/>
            <a:ext cx="0" cy="57594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613400" y="2499995"/>
            <a:ext cx="0" cy="57594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笑脸 42"/>
          <p:cNvSpPr/>
          <p:nvPr/>
        </p:nvSpPr>
        <p:spPr>
          <a:xfrm>
            <a:off x="378460" y="2095500"/>
            <a:ext cx="374650" cy="38608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笑脸 46"/>
          <p:cNvSpPr/>
          <p:nvPr/>
        </p:nvSpPr>
        <p:spPr>
          <a:xfrm>
            <a:off x="4644390" y="2102485"/>
            <a:ext cx="374650" cy="38608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2915920" y="2517140"/>
            <a:ext cx="1152525" cy="575310"/>
            <a:chOff x="4592" y="3964"/>
            <a:chExt cx="1815" cy="906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4592" y="3964"/>
              <a:ext cx="0" cy="9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407" y="3964"/>
              <a:ext cx="0" cy="9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96875" y="955675"/>
            <a:ext cx="8444865" cy="392557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C1: How to ensure the synchronization of two indexes?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C2: How to efficiently update two indexes?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Challenge for 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11290" y="1203325"/>
            <a:ext cx="2176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Hybrid index</a:t>
            </a:r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3053715"/>
            <a:ext cx="5793740" cy="1631315"/>
            <a:chOff x="963" y="4503"/>
            <a:chExt cx="9124" cy="2569"/>
          </a:xfrm>
        </p:grpSpPr>
        <p:sp>
          <p:nvSpPr>
            <p:cNvPr id="6" name="矩形 5"/>
            <p:cNvSpPr/>
            <p:nvPr/>
          </p:nvSpPr>
          <p:spPr>
            <a:xfrm>
              <a:off x="963" y="4503"/>
              <a:ext cx="3987" cy="8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latin typeface="Times New Roman Bold" panose="02020603050405020304" charset="0"/>
                  <a:cs typeface="Times New Roman Bold" panose="02020603050405020304" charset="0"/>
                </a:rPr>
                <a:t>Hashing index</a:t>
              </a:r>
              <a:endParaRPr lang="en-US" altLang="zh-CN" sz="24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066" y="4503"/>
              <a:ext cx="3987" cy="8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Sorted index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63" y="6204"/>
              <a:ext cx="9124" cy="868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Key-Value Data</a:t>
              </a:r>
              <a:endParaRPr lang="en-US" altLang="zh-CN" sz="2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891" y="5359"/>
              <a:ext cx="0" cy="9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005" y="5411"/>
              <a:ext cx="18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 Italic" panose="02020603050405020304" charset="0"/>
                  <a:cs typeface="Times New Roman Italic" panose="02020603050405020304" charset="0"/>
                </a:rPr>
                <a:t>index</a:t>
              </a:r>
              <a:endParaRPr lang="en-US" altLang="zh-CN" sz="24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8221" y="5359"/>
              <a:ext cx="0" cy="9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227" y="5298"/>
              <a:ext cx="18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latin typeface="Times New Roman Italic" panose="02020603050405020304" charset="0"/>
                  <a:cs typeface="Times New Roman Italic" panose="02020603050405020304" charset="0"/>
                </a:rPr>
                <a:t>index</a:t>
              </a:r>
              <a:endParaRPr lang="en-US" altLang="zh-CN" sz="24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611505" y="2056765"/>
            <a:ext cx="1525905" cy="46037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Get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43145" y="2037715"/>
            <a:ext cx="1540510" cy="46037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Scan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84120" y="2056765"/>
            <a:ext cx="1870075" cy="460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Put</a:t>
            </a:r>
            <a:endParaRPr lang="en-US" altLang="zh-CN" sz="24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374775" y="2499995"/>
            <a:ext cx="0" cy="57594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613400" y="2499995"/>
            <a:ext cx="0" cy="57594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笑脸 42"/>
          <p:cNvSpPr/>
          <p:nvPr/>
        </p:nvSpPr>
        <p:spPr>
          <a:xfrm>
            <a:off x="378460" y="2095500"/>
            <a:ext cx="374650" cy="38608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笑脸 46"/>
          <p:cNvSpPr/>
          <p:nvPr/>
        </p:nvSpPr>
        <p:spPr>
          <a:xfrm>
            <a:off x="4644390" y="2102485"/>
            <a:ext cx="374650" cy="38608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2339975" y="2091055"/>
            <a:ext cx="374650" cy="38608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2915920" y="2517140"/>
            <a:ext cx="1152525" cy="575310"/>
            <a:chOff x="4592" y="3964"/>
            <a:chExt cx="1815" cy="906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4592" y="3964"/>
              <a:ext cx="0" cy="9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407" y="3964"/>
              <a:ext cx="0" cy="9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椭圆 51"/>
          <p:cNvSpPr/>
          <p:nvPr/>
        </p:nvSpPr>
        <p:spPr>
          <a:xfrm>
            <a:off x="2014855" y="1797685"/>
            <a:ext cx="2807970" cy="1404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78460" y="123825"/>
            <a:ext cx="8229600" cy="54229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Outline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367030" y="988060"/>
            <a:ext cx="8229600" cy="3395663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Background &amp; Motivation</a:t>
            </a:r>
            <a:endParaRPr kumimoji="0" lang="en-US" altLang="zh-CN" sz="280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 Design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 Evaluation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 Conclusion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78460" y="123825"/>
            <a:ext cx="8229600" cy="54229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Outline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367030" y="988060"/>
            <a:ext cx="8229600" cy="3395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 Background &amp; Motivation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 Design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 Evaluation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 Conclusion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853805" cy="3961130"/>
          </a:xfrm>
        </p:spPr>
        <p:txBody>
          <a:bodyPr/>
          <a:p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Some works assume that remote memory nodes lack computing resources</a:t>
            </a:r>
            <a:r>
              <a:rPr lang="en-US" sz="2000" baseline="30000">
                <a:latin typeface="Times New Roman Regular" panose="02020603050405020304" charset="0"/>
                <a:cs typeface="Times New Roman Regular" panose="02020603050405020304" charset="0"/>
              </a:rPr>
              <a:t>[1, 2]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Only one-sided verbs can be used for writing.</a:t>
            </a:r>
            <a:endParaRPr lang="en-US" sz="2000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6875" y="3665220"/>
            <a:ext cx="1790065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 Bold" panose="02020603050405020304" charset="0"/>
                <a:cs typeface="Times New Roman Bold" panose="02020603050405020304" charset="0"/>
              </a:rPr>
              <a:t>Hashing index</a:t>
            </a:r>
            <a:endParaRPr lang="en-US" altLang="zh-CN" sz="2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6055" y="3665855"/>
            <a:ext cx="1621155" cy="4527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</a:t>
            </a:r>
            <a:endParaRPr lang="en-US" altLang="zh-CN" sz="20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934210" y="3046095"/>
            <a:ext cx="0" cy="6197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942590" y="3046095"/>
            <a:ext cx="0" cy="6197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79930" y="3156585"/>
            <a:ext cx="931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write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51635" y="2789555"/>
            <a:ext cx="1541145" cy="39941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48805" y="4208145"/>
            <a:ext cx="1971040" cy="737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[1] Zuo P, ATC 2021; 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[2] 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Wang Q, SIGMOD 2022;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8300" y="4300220"/>
            <a:ext cx="3978910" cy="459740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7995" y="3502025"/>
            <a:ext cx="6120130" cy="57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44390" y="2728595"/>
            <a:ext cx="514350" cy="514350"/>
          </a:xfrm>
          <a:prstGeom prst="rect">
            <a:avLst/>
          </a:prstGeom>
        </p:spPr>
      </p:pic>
      <p:pic>
        <p:nvPicPr>
          <p:cNvPr id="48" name="图片 47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10835" y="2728595"/>
            <a:ext cx="514350" cy="51435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836410" y="280162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CPUs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6875" y="2245360"/>
            <a:ext cx="3960495" cy="452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Software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53915" y="2223135"/>
            <a:ext cx="3216910" cy="452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Hardware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2" name="图片 51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28385" y="2732405"/>
            <a:ext cx="514350" cy="514350"/>
          </a:xfrm>
          <a:prstGeom prst="rect">
            <a:avLst/>
          </a:prstGeom>
        </p:spPr>
      </p:pic>
      <p:cxnSp>
        <p:nvCxnSpPr>
          <p:cNvPr id="55" name="直接连接符 54"/>
          <p:cNvCxnSpPr/>
          <p:nvPr/>
        </p:nvCxnSpPr>
        <p:spPr>
          <a:xfrm>
            <a:off x="4500245" y="2245360"/>
            <a:ext cx="22860" cy="25977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5980" y="3592830"/>
            <a:ext cx="599440" cy="599440"/>
          </a:xfrm>
          <a:prstGeom prst="rect">
            <a:avLst/>
          </a:prstGeom>
        </p:spPr>
      </p:pic>
      <p:pic>
        <p:nvPicPr>
          <p:cNvPr id="65" name="图片 64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885" y="3592830"/>
            <a:ext cx="599440" cy="599440"/>
          </a:xfrm>
          <a:prstGeom prst="rect">
            <a:avLst/>
          </a:prstGeom>
        </p:spPr>
      </p:pic>
      <p:pic>
        <p:nvPicPr>
          <p:cNvPr id="66" name="图片 65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875" y="3592195"/>
            <a:ext cx="599440" cy="599440"/>
          </a:xfrm>
          <a:prstGeom prst="rect">
            <a:avLst/>
          </a:prstGeom>
        </p:spPr>
      </p:pic>
      <p:pic>
        <p:nvPicPr>
          <p:cNvPr id="67" name="图片 66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010" y="4277360"/>
            <a:ext cx="599440" cy="599440"/>
          </a:xfrm>
          <a:prstGeom prst="rect">
            <a:avLst/>
          </a:prstGeom>
        </p:spPr>
      </p:pic>
      <p:pic>
        <p:nvPicPr>
          <p:cNvPr id="68" name="图片 67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235" y="4312285"/>
            <a:ext cx="599440" cy="599440"/>
          </a:xfrm>
          <a:prstGeom prst="rect">
            <a:avLst/>
          </a:prstGeom>
        </p:spPr>
      </p:pic>
      <p:pic>
        <p:nvPicPr>
          <p:cNvPr id="69" name="图片 68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6325" y="4300855"/>
            <a:ext cx="599440" cy="59944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880860" y="3707765"/>
            <a:ext cx="93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DRAM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853805" cy="3961130"/>
          </a:xfrm>
        </p:spPr>
        <p:txBody>
          <a:bodyPr/>
          <a:p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Some works assume that remote memory nodes lack computing resources</a:t>
            </a:r>
            <a:r>
              <a:rPr lang="en-US" sz="2000" baseline="30000">
                <a:latin typeface="Times New Roman Regular" panose="02020603050405020304" charset="0"/>
                <a:cs typeface="Times New Roman Regular" panose="02020603050405020304" charset="0"/>
              </a:rPr>
              <a:t>[1, 2]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Only one-sided verbs can be used for writing.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sz="20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Implementing index based on one-sided verbs achieve better scalability?</a:t>
            </a:r>
            <a:endParaRPr lang="en-US" sz="2000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6875" y="3665220"/>
            <a:ext cx="1790065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 Bold" panose="02020603050405020304" charset="0"/>
                <a:cs typeface="Times New Roman Bold" panose="02020603050405020304" charset="0"/>
              </a:rPr>
              <a:t>Hashing index</a:t>
            </a:r>
            <a:endParaRPr lang="en-US" altLang="zh-CN" sz="2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6055" y="3665855"/>
            <a:ext cx="1621155" cy="4527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</a:t>
            </a:r>
            <a:endParaRPr lang="en-US" altLang="zh-CN" sz="20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934210" y="3046095"/>
            <a:ext cx="0" cy="6197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942590" y="3046095"/>
            <a:ext cx="0" cy="6197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79930" y="3156585"/>
            <a:ext cx="931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write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51635" y="2789555"/>
            <a:ext cx="1541145" cy="39941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89140" y="4277360"/>
            <a:ext cx="1971040" cy="737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[1] Zuo P, ATC 2021; 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[2] 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Wang Q, SIGMOD 2022;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8300" y="4300220"/>
            <a:ext cx="3978910" cy="459740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7995" y="3502025"/>
            <a:ext cx="6120130" cy="571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44390" y="2728595"/>
            <a:ext cx="514350" cy="514350"/>
          </a:xfrm>
          <a:prstGeom prst="rect">
            <a:avLst/>
          </a:prstGeom>
        </p:spPr>
      </p:pic>
      <p:pic>
        <p:nvPicPr>
          <p:cNvPr id="48" name="图片 47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10835" y="2728595"/>
            <a:ext cx="514350" cy="51435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836410" y="280162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CPUs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6875" y="2245360"/>
            <a:ext cx="3960495" cy="452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Software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53915" y="2223135"/>
            <a:ext cx="3216910" cy="452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Hardware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2" name="图片 51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28385" y="2732405"/>
            <a:ext cx="514350" cy="514350"/>
          </a:xfrm>
          <a:prstGeom prst="rect">
            <a:avLst/>
          </a:prstGeom>
        </p:spPr>
      </p:pic>
      <p:cxnSp>
        <p:nvCxnSpPr>
          <p:cNvPr id="55" name="直接连接符 54"/>
          <p:cNvCxnSpPr/>
          <p:nvPr/>
        </p:nvCxnSpPr>
        <p:spPr>
          <a:xfrm>
            <a:off x="4500245" y="2245360"/>
            <a:ext cx="22860" cy="25977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5980" y="3592830"/>
            <a:ext cx="599440" cy="599440"/>
          </a:xfrm>
          <a:prstGeom prst="rect">
            <a:avLst/>
          </a:prstGeom>
        </p:spPr>
      </p:pic>
      <p:pic>
        <p:nvPicPr>
          <p:cNvPr id="65" name="图片 64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885" y="3592830"/>
            <a:ext cx="599440" cy="599440"/>
          </a:xfrm>
          <a:prstGeom prst="rect">
            <a:avLst/>
          </a:prstGeom>
        </p:spPr>
      </p:pic>
      <p:pic>
        <p:nvPicPr>
          <p:cNvPr id="66" name="图片 65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875" y="3592195"/>
            <a:ext cx="599440" cy="599440"/>
          </a:xfrm>
          <a:prstGeom prst="rect">
            <a:avLst/>
          </a:prstGeom>
        </p:spPr>
      </p:pic>
      <p:pic>
        <p:nvPicPr>
          <p:cNvPr id="67" name="图片 66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010" y="4277360"/>
            <a:ext cx="599440" cy="599440"/>
          </a:xfrm>
          <a:prstGeom prst="rect">
            <a:avLst/>
          </a:prstGeom>
        </p:spPr>
      </p:pic>
      <p:pic>
        <p:nvPicPr>
          <p:cNvPr id="68" name="图片 67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235" y="4312285"/>
            <a:ext cx="599440" cy="599440"/>
          </a:xfrm>
          <a:prstGeom prst="rect">
            <a:avLst/>
          </a:prstGeom>
        </p:spPr>
      </p:pic>
      <p:pic>
        <p:nvPicPr>
          <p:cNvPr id="69" name="图片 68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6325" y="4300855"/>
            <a:ext cx="599440" cy="59944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880860" y="3707765"/>
            <a:ext cx="93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DRAM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96875" y="920115"/>
            <a:ext cx="8444865" cy="3961130"/>
          </a:xfrm>
        </p:spPr>
        <p:txBody>
          <a:bodyPr/>
          <a:p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Lack of computing resources in remote nodes makes synchronization difficult and inefficient.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3230" y="3641090"/>
            <a:ext cx="1790065" cy="1019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 Bold" panose="02020603050405020304" charset="0"/>
                <a:cs typeface="Times New Roman Bold" panose="02020603050405020304" charset="0"/>
              </a:rPr>
              <a:t>Hashing index</a:t>
            </a:r>
            <a:endParaRPr lang="en-US" altLang="zh-CN" sz="20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ctr"/>
            <a:endParaRPr lang="en-US" altLang="zh-CN" sz="20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ctr"/>
            <a:endParaRPr lang="en-US" altLang="zh-CN" sz="2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2410" y="3641725"/>
            <a:ext cx="1621155" cy="1019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</a:t>
            </a:r>
            <a:endParaRPr lang="en-US" altLang="zh-CN" sz="20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ctr"/>
            <a:endParaRPr lang="en-US" altLang="zh-CN" sz="20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algn="ctr"/>
            <a:endParaRPr lang="en-US" altLang="zh-CN" sz="20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5380" y="4217035"/>
            <a:ext cx="360045" cy="287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0745" y="4217035"/>
            <a:ext cx="360045" cy="287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980565" y="3021965"/>
            <a:ext cx="0" cy="6197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88945" y="3021965"/>
            <a:ext cx="0" cy="6197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18665" y="3132455"/>
            <a:ext cx="931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write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97990" y="2704465"/>
            <a:ext cx="1541145" cy="46037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0225" y="3132455"/>
            <a:ext cx="360045" cy="28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8605" y="3132455"/>
            <a:ext cx="360045" cy="28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96875" y="920115"/>
            <a:ext cx="8444865" cy="3961130"/>
          </a:xfrm>
        </p:spPr>
        <p:txBody>
          <a:bodyPr/>
          <a:p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Lack of computing resources in remote nodes makes synchronization difficult and inefficient. 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619625" y="2715895"/>
            <a:ext cx="24765" cy="21653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443230" y="2688590"/>
            <a:ext cx="8399145" cy="1972310"/>
            <a:chOff x="697" y="4365"/>
            <a:chExt cx="13227" cy="3106"/>
          </a:xfrm>
        </p:grpSpPr>
        <p:sp>
          <p:nvSpPr>
            <p:cNvPr id="6" name="矩形 5"/>
            <p:cNvSpPr/>
            <p:nvPr/>
          </p:nvSpPr>
          <p:spPr>
            <a:xfrm>
              <a:off x="697" y="5865"/>
              <a:ext cx="2819" cy="16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latin typeface="Times New Roman Bold" panose="02020603050405020304" charset="0"/>
                  <a:cs typeface="Times New Roman Bold" panose="02020603050405020304" charset="0"/>
                </a:rPr>
                <a:t>Hashing index</a:t>
              </a:r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65" y="5866"/>
              <a:ext cx="2553" cy="16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Sorted index</a:t>
              </a:r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87" y="6772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86" y="6772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118" y="4890"/>
              <a:ext cx="0" cy="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706" y="4890"/>
              <a:ext cx="0" cy="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178" y="5064"/>
              <a:ext cx="146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i="1">
                  <a:solidFill>
                    <a:schemeClr val="tx1"/>
                  </a:solidFill>
                  <a:latin typeface="Times New Roman Bold Italic" panose="02020603050405020304" charset="0"/>
                  <a:cs typeface="Times New Roman Bold Italic" panose="02020603050405020304" charset="0"/>
                </a:rPr>
                <a:t>write</a:t>
              </a:r>
              <a:endPara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73" y="4390"/>
              <a:ext cx="2427" cy="725"/>
            </a:xfrm>
            <a:prstGeom prst="rect">
              <a:avLst/>
            </a:prstGeom>
            <a:solidFill>
              <a:srgbClr val="FC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03" y="5840"/>
              <a:ext cx="2819" cy="16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latin typeface="Times New Roman Bold" panose="02020603050405020304" charset="0"/>
                  <a:cs typeface="Times New Roman Bold" panose="02020603050405020304" charset="0"/>
                </a:rPr>
                <a:t>Hashing index</a:t>
              </a:r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371" y="5841"/>
              <a:ext cx="2553" cy="16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Sorted index</a:t>
              </a:r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793" y="6747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2" y="6747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970" y="6545"/>
              <a:ext cx="5709" cy="90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 rot="0">
              <a:off x="9247" y="4857"/>
              <a:ext cx="4307" cy="976"/>
              <a:chOff x="2411" y="5090"/>
              <a:chExt cx="4307" cy="976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>
                <a:off x="3318" y="5090"/>
                <a:ext cx="0" cy="9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>
                <a:off x="4906" y="5090"/>
                <a:ext cx="0" cy="9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/>
              <p:cNvSpPr txBox="1"/>
              <p:nvPr/>
            </p:nvSpPr>
            <p:spPr>
              <a:xfrm>
                <a:off x="2411" y="5315"/>
                <a:ext cx="107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rPr>
                  <a:t>OK</a:t>
                </a:r>
                <a:endParaRPr lang="en-US" altLang="zh-CN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021" y="5315"/>
                <a:ext cx="1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latin typeface="Times New Roman Bold" panose="02020603050405020304" charset="0"/>
                    <a:cs typeface="Times New Roman Bold" panose="02020603050405020304" charset="0"/>
                  </a:rPr>
                  <a:t>ERROR</a:t>
                </a:r>
                <a:endParaRPr lang="en-US" altLang="zh-CN" b="1">
                  <a:solidFill>
                    <a:srgbClr val="FF0000"/>
                  </a:solidFill>
                  <a:latin typeface="Times New Roman Bold" panose="02020603050405020304" charset="0"/>
                  <a:cs typeface="Times New Roman Bold" panose="02020603050405020304" charset="0"/>
                </a:endParaRPr>
              </a:p>
            </p:txBody>
          </p:sp>
          <p:sp>
            <p:nvSpPr>
              <p:cNvPr id="58" name="闪电形 57"/>
              <p:cNvSpPr/>
              <p:nvPr/>
            </p:nvSpPr>
            <p:spPr>
              <a:xfrm>
                <a:off x="4679" y="5295"/>
                <a:ext cx="420" cy="567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9679" y="4365"/>
              <a:ext cx="2427" cy="667"/>
            </a:xfrm>
            <a:prstGeom prst="rect">
              <a:avLst/>
            </a:prstGeom>
            <a:solidFill>
              <a:srgbClr val="FC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850890" y="4516120"/>
            <a:ext cx="2132965" cy="46672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Inconsistency</a:t>
            </a:r>
            <a:endParaRPr lang="zh-CN" altLang="en-US" sz="24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0225" y="3132455"/>
            <a:ext cx="360045" cy="28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8605" y="3132455"/>
            <a:ext cx="360045" cy="28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96875" y="920115"/>
            <a:ext cx="8444865" cy="3961130"/>
          </a:xfrm>
        </p:spPr>
        <p:txBody>
          <a:bodyPr/>
          <a:p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Lack of computing resources in remote nodes makes synchronization difficult and inefficient. 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Special scheme, like transactions, are required to ensure rollback in case of failures.</a:t>
            </a:r>
            <a:endParaRPr lang="en-US" sz="2000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lvl="1"/>
            <a:r>
              <a:rPr lang="en-US" sz="18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For more details, refer to Chapter 3.1 (An Intuitive Approach)  of the paper.</a:t>
            </a:r>
            <a:endParaRPr lang="en-US" sz="18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  <a:p>
            <a:endParaRPr lang="en-US" sz="18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619625" y="2715895"/>
            <a:ext cx="24765" cy="21653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443230" y="2688590"/>
            <a:ext cx="8399145" cy="1972310"/>
            <a:chOff x="697" y="4365"/>
            <a:chExt cx="13227" cy="3106"/>
          </a:xfrm>
        </p:grpSpPr>
        <p:sp>
          <p:nvSpPr>
            <p:cNvPr id="6" name="矩形 5"/>
            <p:cNvSpPr/>
            <p:nvPr/>
          </p:nvSpPr>
          <p:spPr>
            <a:xfrm>
              <a:off x="697" y="5865"/>
              <a:ext cx="2819" cy="16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latin typeface="Times New Roman Bold" panose="02020603050405020304" charset="0"/>
                  <a:cs typeface="Times New Roman Bold" panose="02020603050405020304" charset="0"/>
                </a:rPr>
                <a:t>Hashing index</a:t>
              </a:r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65" y="5866"/>
              <a:ext cx="2553" cy="16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Sorted index</a:t>
              </a:r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87" y="6772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86" y="6772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118" y="4890"/>
              <a:ext cx="0" cy="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706" y="4890"/>
              <a:ext cx="0" cy="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178" y="5064"/>
              <a:ext cx="146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i="1">
                  <a:solidFill>
                    <a:schemeClr val="tx1"/>
                  </a:solidFill>
                  <a:latin typeface="Times New Roman Bold Italic" panose="02020603050405020304" charset="0"/>
                  <a:cs typeface="Times New Roman Bold Italic" panose="02020603050405020304" charset="0"/>
                </a:rPr>
                <a:t>write</a:t>
              </a:r>
              <a:endPara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73" y="4390"/>
              <a:ext cx="2427" cy="725"/>
            </a:xfrm>
            <a:prstGeom prst="rect">
              <a:avLst/>
            </a:prstGeom>
            <a:solidFill>
              <a:srgbClr val="FC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03" y="5840"/>
              <a:ext cx="2819" cy="16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latin typeface="Times New Roman Bold" panose="02020603050405020304" charset="0"/>
                  <a:cs typeface="Times New Roman Bold" panose="02020603050405020304" charset="0"/>
                </a:rPr>
                <a:t>Hashing index</a:t>
              </a:r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371" y="5841"/>
              <a:ext cx="2553" cy="16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Sorted index</a:t>
              </a:r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793" y="6747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2" y="6747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970" y="6545"/>
              <a:ext cx="5709" cy="90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 rot="0">
              <a:off x="9247" y="4857"/>
              <a:ext cx="4307" cy="976"/>
              <a:chOff x="2411" y="5090"/>
              <a:chExt cx="4307" cy="976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>
                <a:off x="3318" y="5090"/>
                <a:ext cx="0" cy="9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>
                <a:off x="4906" y="5090"/>
                <a:ext cx="0" cy="9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/>
              <p:cNvSpPr txBox="1"/>
              <p:nvPr/>
            </p:nvSpPr>
            <p:spPr>
              <a:xfrm>
                <a:off x="2411" y="5315"/>
                <a:ext cx="107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rPr>
                  <a:t>OK</a:t>
                </a:r>
                <a:endParaRPr lang="en-US" altLang="zh-CN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021" y="5315"/>
                <a:ext cx="1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latin typeface="Times New Roman Bold" panose="02020603050405020304" charset="0"/>
                    <a:cs typeface="Times New Roman Bold" panose="02020603050405020304" charset="0"/>
                  </a:rPr>
                  <a:t>ERROR</a:t>
                </a:r>
                <a:endParaRPr lang="en-US" altLang="zh-CN" b="1">
                  <a:solidFill>
                    <a:srgbClr val="FF0000"/>
                  </a:solidFill>
                  <a:latin typeface="Times New Roman Bold" panose="02020603050405020304" charset="0"/>
                  <a:cs typeface="Times New Roman Bold" panose="02020603050405020304" charset="0"/>
                </a:endParaRPr>
              </a:p>
            </p:txBody>
          </p:sp>
          <p:sp>
            <p:nvSpPr>
              <p:cNvPr id="58" name="闪电形 57"/>
              <p:cNvSpPr/>
              <p:nvPr/>
            </p:nvSpPr>
            <p:spPr>
              <a:xfrm>
                <a:off x="4679" y="5295"/>
                <a:ext cx="420" cy="567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9679" y="4365"/>
              <a:ext cx="2427" cy="667"/>
            </a:xfrm>
            <a:prstGeom prst="rect">
              <a:avLst/>
            </a:prstGeom>
            <a:solidFill>
              <a:srgbClr val="FC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850890" y="4516120"/>
            <a:ext cx="2132965" cy="46672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Inconsistency</a:t>
            </a:r>
            <a:endParaRPr lang="zh-CN" altLang="en-US" sz="24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0225" y="3132455"/>
            <a:ext cx="360045" cy="28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8605" y="3132455"/>
            <a:ext cx="360045" cy="28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96875" y="920115"/>
            <a:ext cx="8444865" cy="3961130"/>
          </a:xfrm>
        </p:spPr>
        <p:txBody>
          <a:bodyPr/>
          <a:p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Lack of computing resources in remote nodes makes synchronization difficult and inefficient. 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Special mechanisms, like transactions, are required to ensure rollback in case of failures.</a:t>
            </a:r>
            <a:endParaRPr lang="en-US" sz="2000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lvl="1"/>
            <a:r>
              <a:rPr lang="en-US" sz="18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For more details, refer to Chapter 3.1 (An Intuitive Approach)  of the paper.</a:t>
            </a:r>
            <a:endParaRPr lang="en-US" sz="18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  <a:p>
            <a:endParaRPr lang="en-US" sz="18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619625" y="2715895"/>
            <a:ext cx="24765" cy="21653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443230" y="2688590"/>
            <a:ext cx="8399145" cy="1972310"/>
            <a:chOff x="697" y="4365"/>
            <a:chExt cx="13227" cy="3106"/>
          </a:xfrm>
        </p:grpSpPr>
        <p:sp>
          <p:nvSpPr>
            <p:cNvPr id="6" name="矩形 5"/>
            <p:cNvSpPr/>
            <p:nvPr/>
          </p:nvSpPr>
          <p:spPr>
            <a:xfrm>
              <a:off x="697" y="5865"/>
              <a:ext cx="2819" cy="16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latin typeface="Times New Roman Bold" panose="02020603050405020304" charset="0"/>
                  <a:cs typeface="Times New Roman Bold" panose="02020603050405020304" charset="0"/>
                </a:rPr>
                <a:t>Hashing index</a:t>
              </a:r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65" y="5866"/>
              <a:ext cx="2553" cy="16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Sorted index</a:t>
              </a:r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87" y="6772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86" y="6772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118" y="4890"/>
              <a:ext cx="0" cy="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706" y="4890"/>
              <a:ext cx="0" cy="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178" y="5064"/>
              <a:ext cx="146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i="1">
                  <a:solidFill>
                    <a:schemeClr val="tx1"/>
                  </a:solidFill>
                  <a:latin typeface="Times New Roman Bold Italic" panose="02020603050405020304" charset="0"/>
                  <a:cs typeface="Times New Roman Bold Italic" panose="02020603050405020304" charset="0"/>
                </a:rPr>
                <a:t>write</a:t>
              </a:r>
              <a:endPara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73" y="4390"/>
              <a:ext cx="2427" cy="725"/>
            </a:xfrm>
            <a:prstGeom prst="rect">
              <a:avLst/>
            </a:prstGeom>
            <a:solidFill>
              <a:srgbClr val="FC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03" y="5840"/>
              <a:ext cx="2819" cy="16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latin typeface="Times New Roman Bold" panose="02020603050405020304" charset="0"/>
                  <a:cs typeface="Times New Roman Bold" panose="02020603050405020304" charset="0"/>
                </a:rPr>
                <a:t>Hashing index</a:t>
              </a:r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371" y="5841"/>
              <a:ext cx="2553" cy="16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Sorted index</a:t>
              </a:r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endPara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793" y="6747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2" y="6747"/>
              <a:ext cx="567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970" y="6545"/>
              <a:ext cx="5709" cy="90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 rot="0">
              <a:off x="9247" y="4857"/>
              <a:ext cx="4307" cy="976"/>
              <a:chOff x="2411" y="5090"/>
              <a:chExt cx="4307" cy="976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>
                <a:off x="3318" y="5090"/>
                <a:ext cx="0" cy="9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>
                <a:off x="4906" y="5090"/>
                <a:ext cx="0" cy="9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/>
              <p:cNvSpPr txBox="1"/>
              <p:nvPr/>
            </p:nvSpPr>
            <p:spPr>
              <a:xfrm>
                <a:off x="2411" y="5315"/>
                <a:ext cx="107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rPr>
                  <a:t>OK</a:t>
                </a:r>
                <a:endParaRPr lang="en-US" altLang="zh-CN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021" y="5315"/>
                <a:ext cx="1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latin typeface="Times New Roman Bold" panose="02020603050405020304" charset="0"/>
                    <a:cs typeface="Times New Roman Bold" panose="02020603050405020304" charset="0"/>
                  </a:rPr>
                  <a:t>ERROR</a:t>
                </a:r>
                <a:endParaRPr lang="en-US" altLang="zh-CN" b="1">
                  <a:solidFill>
                    <a:srgbClr val="FF0000"/>
                  </a:solidFill>
                  <a:latin typeface="Times New Roman Bold" panose="02020603050405020304" charset="0"/>
                  <a:cs typeface="Times New Roman Bold" panose="02020603050405020304" charset="0"/>
                </a:endParaRPr>
              </a:p>
            </p:txBody>
          </p:sp>
          <p:sp>
            <p:nvSpPr>
              <p:cNvPr id="58" name="闪电形 57"/>
              <p:cNvSpPr/>
              <p:nvPr/>
            </p:nvSpPr>
            <p:spPr>
              <a:xfrm>
                <a:off x="4679" y="5295"/>
                <a:ext cx="420" cy="567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9679" y="4365"/>
              <a:ext cx="2427" cy="667"/>
            </a:xfrm>
            <a:prstGeom prst="rect">
              <a:avLst/>
            </a:prstGeom>
            <a:solidFill>
              <a:srgbClr val="FC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850890" y="4516120"/>
            <a:ext cx="2132965" cy="46672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Inconsistency</a:t>
            </a:r>
            <a:endParaRPr lang="zh-CN" altLang="en-US" sz="24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225" y="3132455"/>
            <a:ext cx="360045" cy="28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08605" y="3132455"/>
            <a:ext cx="360045" cy="28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5275" y="2121535"/>
            <a:ext cx="8552815" cy="122237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Is it possible to achieve index synchronization </a:t>
            </a:r>
            <a:endParaRPr lang="zh-CN" altLang="en-US" sz="28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without introducing complex </a:t>
            </a:r>
            <a:r>
              <a:rPr lang="en-US" altLang="zh-CN" sz="28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scheme</a:t>
            </a:r>
            <a:r>
              <a:rPr lang="zh-CN" altLang="en-US" sz="28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?</a:t>
            </a:r>
            <a:endParaRPr lang="zh-CN" altLang="en-US" sz="28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853805" cy="3961130"/>
          </a:xfrm>
        </p:spPr>
        <p:txBody>
          <a:bodyPr/>
          <a:p>
            <a:r>
              <a:rPr lang="en-US" sz="20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Placing the indexes in memory nodes with sufficient computing resources can achieve a simple and efficient index synchronization.</a:t>
            </a:r>
            <a:endParaRPr lang="en-US" sz="2000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6875" y="3665220"/>
            <a:ext cx="1790065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 Bold" panose="02020603050405020304" charset="0"/>
                <a:cs typeface="Times New Roman Bold" panose="02020603050405020304" charset="0"/>
              </a:rPr>
              <a:t>Hashing index</a:t>
            </a:r>
            <a:endParaRPr lang="en-US" altLang="zh-CN" sz="2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6055" y="3665855"/>
            <a:ext cx="1621155" cy="4527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</a:t>
            </a:r>
            <a:endParaRPr lang="en-US" altLang="zh-CN" sz="20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51635" y="2789555"/>
            <a:ext cx="1541145" cy="39941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8300" y="4359275"/>
            <a:ext cx="3978910" cy="459740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 (in Memory Pool)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76250" y="3528060"/>
            <a:ext cx="612076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76140" y="2842260"/>
            <a:ext cx="514350" cy="514350"/>
          </a:xfrm>
          <a:prstGeom prst="rect">
            <a:avLst/>
          </a:prstGeom>
        </p:spPr>
      </p:pic>
      <p:pic>
        <p:nvPicPr>
          <p:cNvPr id="48" name="图片 47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42585" y="2842260"/>
            <a:ext cx="514350" cy="51435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868160" y="290131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CPUs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6875" y="2245360"/>
            <a:ext cx="3960495" cy="452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Software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53915" y="2223135"/>
            <a:ext cx="3216910" cy="452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Hardware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2" name="图片 51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60135" y="2846070"/>
            <a:ext cx="514350" cy="514350"/>
          </a:xfrm>
          <a:prstGeom prst="rect">
            <a:avLst/>
          </a:prstGeom>
        </p:spPr>
      </p:pic>
      <p:cxnSp>
        <p:nvCxnSpPr>
          <p:cNvPr id="55" name="直接连接符 54"/>
          <p:cNvCxnSpPr/>
          <p:nvPr/>
        </p:nvCxnSpPr>
        <p:spPr>
          <a:xfrm>
            <a:off x="4500245" y="2245360"/>
            <a:ext cx="22860" cy="25977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885" y="3592830"/>
            <a:ext cx="599440" cy="599440"/>
          </a:xfrm>
          <a:prstGeom prst="rect">
            <a:avLst/>
          </a:prstGeom>
        </p:spPr>
      </p:pic>
      <p:pic>
        <p:nvPicPr>
          <p:cNvPr id="66" name="图片 65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875" y="3592195"/>
            <a:ext cx="599440" cy="599440"/>
          </a:xfrm>
          <a:prstGeom prst="rect">
            <a:avLst/>
          </a:prstGeom>
        </p:spPr>
      </p:pic>
      <p:pic>
        <p:nvPicPr>
          <p:cNvPr id="67" name="图片 66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5980" y="4285615"/>
            <a:ext cx="599440" cy="599440"/>
          </a:xfrm>
          <a:prstGeom prst="rect">
            <a:avLst/>
          </a:prstGeom>
        </p:spPr>
      </p:pic>
      <p:pic>
        <p:nvPicPr>
          <p:cNvPr id="68" name="图片 67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235" y="4312285"/>
            <a:ext cx="599440" cy="599440"/>
          </a:xfrm>
          <a:prstGeom prst="rect">
            <a:avLst/>
          </a:prstGeom>
        </p:spPr>
      </p:pic>
      <p:pic>
        <p:nvPicPr>
          <p:cNvPr id="69" name="图片 68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6325" y="4300855"/>
            <a:ext cx="599440" cy="59944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838315" y="3707765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CPUs + DRAM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" name="图片 4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97095" y="3611880"/>
            <a:ext cx="514350" cy="5143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95605" y="4227830"/>
            <a:ext cx="62649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76415" y="435927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DRAM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51460" y="3397885"/>
            <a:ext cx="8702675" cy="9029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Placing the indexes in memory nodes with sufficient computing resources can achieve a simple and efficient index synchronization.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zh-CN" altLang="en-US" sz="20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Send </a:t>
            </a:r>
            <a:r>
              <a:rPr lang="en-US" altLang="zh-CN" sz="20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update</a:t>
            </a:r>
            <a:r>
              <a:rPr lang="zh-CN" altLang="en-US" sz="20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 operations to the memory node where the index is located for serialized synchronous processing.</a:t>
            </a:r>
            <a:endParaRPr lang="zh-CN" altLang="en-US" sz="2000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6875" y="3665220"/>
            <a:ext cx="1790065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 Bold" panose="02020603050405020304" charset="0"/>
                <a:cs typeface="Times New Roman Bold" panose="02020603050405020304" charset="0"/>
              </a:rPr>
              <a:t>Hashing index</a:t>
            </a:r>
            <a:endParaRPr lang="en-US" altLang="zh-CN" sz="2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6055" y="3665855"/>
            <a:ext cx="1621155" cy="4527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</a:t>
            </a:r>
            <a:endParaRPr lang="en-US" altLang="zh-CN" sz="20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934210" y="3046095"/>
            <a:ext cx="0" cy="61976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4" idx="1"/>
          </p:cNvCxnSpPr>
          <p:nvPr/>
        </p:nvCxnSpPr>
        <p:spPr>
          <a:xfrm>
            <a:off x="2186940" y="3891915"/>
            <a:ext cx="539115" cy="63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651635" y="2789555"/>
            <a:ext cx="1541145" cy="399415"/>
          </a:xfrm>
          <a:prstGeom prst="rect">
            <a:avLst/>
          </a:prstGeom>
          <a:solidFill>
            <a:srgbClr val="FCE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8300" y="4359275"/>
            <a:ext cx="3978910" cy="459740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 (in Memory Pool)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76250" y="3528060"/>
            <a:ext cx="612076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76140" y="2842260"/>
            <a:ext cx="514350" cy="514350"/>
          </a:xfrm>
          <a:prstGeom prst="rect">
            <a:avLst/>
          </a:prstGeom>
        </p:spPr>
      </p:pic>
      <p:pic>
        <p:nvPicPr>
          <p:cNvPr id="48" name="图片 47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42585" y="2842260"/>
            <a:ext cx="514350" cy="51435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868160" y="290131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CPUs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6875" y="2245360"/>
            <a:ext cx="3960495" cy="452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Software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53915" y="2223135"/>
            <a:ext cx="3216910" cy="452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Hardware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2" name="图片 51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60135" y="2846070"/>
            <a:ext cx="514350" cy="514350"/>
          </a:xfrm>
          <a:prstGeom prst="rect">
            <a:avLst/>
          </a:prstGeom>
        </p:spPr>
      </p:pic>
      <p:cxnSp>
        <p:nvCxnSpPr>
          <p:cNvPr id="55" name="直接连接符 54"/>
          <p:cNvCxnSpPr/>
          <p:nvPr/>
        </p:nvCxnSpPr>
        <p:spPr>
          <a:xfrm>
            <a:off x="4500245" y="2245360"/>
            <a:ext cx="22860" cy="25977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885" y="3592830"/>
            <a:ext cx="599440" cy="599440"/>
          </a:xfrm>
          <a:prstGeom prst="rect">
            <a:avLst/>
          </a:prstGeom>
        </p:spPr>
      </p:pic>
      <p:pic>
        <p:nvPicPr>
          <p:cNvPr id="66" name="图片 65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875" y="3592195"/>
            <a:ext cx="599440" cy="599440"/>
          </a:xfrm>
          <a:prstGeom prst="rect">
            <a:avLst/>
          </a:prstGeom>
        </p:spPr>
      </p:pic>
      <p:pic>
        <p:nvPicPr>
          <p:cNvPr id="67" name="图片 66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5980" y="4285615"/>
            <a:ext cx="599440" cy="599440"/>
          </a:xfrm>
          <a:prstGeom prst="rect">
            <a:avLst/>
          </a:prstGeom>
        </p:spPr>
      </p:pic>
      <p:pic>
        <p:nvPicPr>
          <p:cNvPr id="68" name="图片 67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235" y="4312285"/>
            <a:ext cx="599440" cy="599440"/>
          </a:xfrm>
          <a:prstGeom prst="rect">
            <a:avLst/>
          </a:prstGeom>
        </p:spPr>
      </p:pic>
      <p:pic>
        <p:nvPicPr>
          <p:cNvPr id="69" name="图片 68" descr="2025409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6325" y="4300855"/>
            <a:ext cx="599440" cy="59944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838315" y="3707765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CPUs + DRAM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" name="图片 4" descr="347726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97095" y="3611880"/>
            <a:ext cx="514350" cy="5143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95605" y="4227830"/>
            <a:ext cx="62649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76415" y="435927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DRAM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19505" y="3140710"/>
            <a:ext cx="80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Send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8975" y="3487420"/>
            <a:ext cx="931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Sync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Implement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sz="2100">
                <a:latin typeface="Times New Roman Regular" panose="02020603050405020304" charset="0"/>
                <a:cs typeface="Times New Roman Regular" panose="02020603050405020304" charset="0"/>
              </a:rPr>
              <a:t>1. Client sends update reuqest to hashing index server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Implement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2. RPC thread writes request to log.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 flipV="1">
            <a:off x="3800158" y="311054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9070" y="29051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 Write log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Background : Key-Value Store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8460" y="967105"/>
            <a:ext cx="8550910" cy="3832225"/>
          </a:xfrm>
        </p:spPr>
        <p:txBody>
          <a:bodyPr/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A data storage system that stores and retrieves data in the form of key-value pairs.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API : Put (K,V), Update(K,V), Delete(K), Get(K), Scan(K1, K2)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0"/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4139565" y="2340610"/>
            <a:ext cx="4375785" cy="2146935"/>
            <a:chOff x="8937" y="6125"/>
            <a:chExt cx="8740" cy="3557"/>
          </a:xfrm>
        </p:grpSpPr>
        <p:pic>
          <p:nvPicPr>
            <p:cNvPr id="20" name="图片 19"/>
            <p:cNvPicPr/>
            <p:nvPr/>
          </p:nvPicPr>
          <p:blipFill>
            <a:blip r:embed="rId1"/>
            <a:srcRect t="26864" b="21969"/>
            <a:stretch>
              <a:fillRect/>
            </a:stretch>
          </p:blipFill>
          <p:spPr>
            <a:xfrm>
              <a:off x="8937" y="6982"/>
              <a:ext cx="4060" cy="11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2" y="6125"/>
              <a:ext cx="4385" cy="1532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rcRect t="23223" b="27987"/>
            <a:stretch>
              <a:fillRect/>
            </a:stretch>
          </p:blipFill>
          <p:spPr>
            <a:xfrm>
              <a:off x="8967" y="8277"/>
              <a:ext cx="4030" cy="131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38" y="7820"/>
              <a:ext cx="2589" cy="1734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11" y="7816"/>
              <a:ext cx="1866" cy="1866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60" y="2283460"/>
            <a:ext cx="3660140" cy="2337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7200" y="4531995"/>
            <a:ext cx="350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Fig. </a:t>
            </a:r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</a:rPr>
              <a:t>Key-Value Data Model</a:t>
            </a:r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88205" y="4531995"/>
            <a:ext cx="3827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Fig. </a:t>
            </a:r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</a:rPr>
              <a:t>Different Key-Value Stores</a:t>
            </a:r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Implement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3. Worker thread reads reuquest from log.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 flipV="1">
            <a:off x="3800158" y="311054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9070" y="29051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5400000" flipV="1">
            <a:off x="377983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5255" y="354203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3. Read log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Implement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sz="2100">
                <a:latin typeface="Times New Roman Regular" panose="02020603050405020304" charset="0"/>
                <a:cs typeface="Times New Roman Regular" panose="02020603050405020304" charset="0"/>
              </a:rPr>
              <a:t>4. Worker thread sends sync request to sorted index server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 flipV="1">
            <a:off x="3800158" y="311054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9070" y="29051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5400000" flipV="1">
            <a:off x="377983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5255" y="354203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3.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4910455" y="2766695"/>
            <a:ext cx="1101725" cy="1319530"/>
          </a:xfrm>
          <a:prstGeom prst="bentConnector3">
            <a:avLst>
              <a:gd name="adj1" fmla="val 60403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47945" y="235585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4.Send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Implement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sz="2100">
                <a:latin typeface="Times New Roman Regular" panose="02020603050405020304" charset="0"/>
                <a:cs typeface="Times New Roman Regular" panose="02020603050405020304" charset="0"/>
              </a:rPr>
              <a:t>5. RPC thread writes sync request to log.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 flipV="1">
            <a:off x="3800158" y="311054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9070" y="29051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5400000" flipV="1">
            <a:off x="377983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5255" y="354203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3.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4910455" y="2766695"/>
            <a:ext cx="1101725" cy="1319530"/>
          </a:xfrm>
          <a:prstGeom prst="bentConnector3">
            <a:avLst>
              <a:gd name="adj1" fmla="val 60403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47945" y="235585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4.Send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5400000" flipV="1">
            <a:off x="6787833" y="311372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19925" y="290258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5. Write log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Implement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6. Worker thread reads sync request from log.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 flipV="1">
            <a:off x="3800158" y="311054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9070" y="29051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5400000" flipV="1">
            <a:off x="377983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5255" y="354203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3.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4910455" y="2766695"/>
            <a:ext cx="1101725" cy="1319530"/>
          </a:xfrm>
          <a:prstGeom prst="bentConnector3">
            <a:avLst>
              <a:gd name="adj1" fmla="val 60403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47945" y="235585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4.Send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5400000" flipV="1">
            <a:off x="6787833" y="311372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19925" y="290258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5.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5400000" flipV="1">
            <a:off x="678719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977380" y="355790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6. Read log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Implement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7. Worker thread updates sorted index locally and return.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 flipV="1">
            <a:off x="3800158" y="311054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9070" y="29051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5400000" flipV="1">
            <a:off x="377983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5255" y="354203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3.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4910455" y="2766695"/>
            <a:ext cx="1101725" cy="1319530"/>
          </a:xfrm>
          <a:prstGeom prst="bentConnector3">
            <a:avLst>
              <a:gd name="adj1" fmla="val 60403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47945" y="235585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4.Send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5400000" flipV="1">
            <a:off x="6787833" y="311372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19925" y="290258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5.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5400000" flipV="1">
            <a:off x="678719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977380" y="355790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6.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77380" y="417639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7. Update index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54" name="肘形连接符 53"/>
          <p:cNvCxnSpPr/>
          <p:nvPr/>
        </p:nvCxnSpPr>
        <p:spPr>
          <a:xfrm rot="5400000" flipV="1">
            <a:off x="6803708" y="442499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932045" y="2932430"/>
            <a:ext cx="1512570" cy="1151890"/>
            <a:chOff x="7767" y="4618"/>
            <a:chExt cx="2382" cy="1814"/>
          </a:xfrm>
        </p:grpSpPr>
        <p:cxnSp>
          <p:nvCxnSpPr>
            <p:cNvPr id="14" name="肘形连接符 13"/>
            <p:cNvCxnSpPr/>
            <p:nvPr/>
          </p:nvCxnSpPr>
          <p:spPr>
            <a:xfrm rot="16200000">
              <a:off x="9294" y="5354"/>
              <a:ext cx="1477" cy="5"/>
            </a:xfrm>
            <a:prstGeom prst="bentConnector3">
              <a:avLst>
                <a:gd name="adj1" fmla="val 49966"/>
              </a:avLst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7767" y="4672"/>
              <a:ext cx="1732" cy="176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8787" y="5600"/>
              <a:ext cx="13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i="1">
                  <a:solidFill>
                    <a:srgbClr val="FF0000"/>
                  </a:solidFill>
                  <a:latin typeface="Times New Roman Bold Italic" panose="02020603050405020304" charset="0"/>
                  <a:cs typeface="Times New Roman Bold Italic" panose="02020603050405020304" charset="0"/>
                </a:rPr>
                <a:t>return</a:t>
              </a:r>
              <a:endPara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Implement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8. Worker thread updates hashing index and return.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 flipV="1">
            <a:off x="3800158" y="311054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9070" y="29051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5400000" flipV="1">
            <a:off x="377983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5255" y="354203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3.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4910455" y="2766695"/>
            <a:ext cx="1101725" cy="1319530"/>
          </a:xfrm>
          <a:prstGeom prst="bentConnector3">
            <a:avLst>
              <a:gd name="adj1" fmla="val 60403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47945" y="235585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4.Send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5400000" flipV="1">
            <a:off x="6787833" y="311372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19925" y="290258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5.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5400000" flipV="1">
            <a:off x="678719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977380" y="355790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6.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77380" y="417639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7. Update index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54" name="肘形连接符 53"/>
          <p:cNvCxnSpPr/>
          <p:nvPr/>
        </p:nvCxnSpPr>
        <p:spPr>
          <a:xfrm rot="5400000" flipV="1">
            <a:off x="6803708" y="442499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V="1">
            <a:off x="3780473" y="442499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45255" y="42005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8. Update index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3419475" y="2931795"/>
            <a:ext cx="0" cy="158496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98700" y="2868295"/>
            <a:ext cx="64833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548255" y="3521075"/>
            <a:ext cx="865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return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43455" y="2872740"/>
            <a:ext cx="865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return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The synchronization process is too long.</a:t>
            </a:r>
            <a:endParaRPr lang="en-US" alt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Synchronization of hybrid index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 flipV="1">
            <a:off x="3800158" y="311054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9070" y="29051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5400000" flipV="1">
            <a:off x="377983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5255" y="354203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3.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4910455" y="2766695"/>
            <a:ext cx="1101725" cy="1319530"/>
          </a:xfrm>
          <a:prstGeom prst="bentConnector3">
            <a:avLst>
              <a:gd name="adj1" fmla="val 60403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47945" y="235585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4.Send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5400000" flipV="1">
            <a:off x="6787833" y="311372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19925" y="290258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5.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5400000" flipV="1">
            <a:off x="678719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977380" y="355790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6.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77380" y="417639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7. Update index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54" name="肘形连接符 53"/>
          <p:cNvCxnSpPr/>
          <p:nvPr/>
        </p:nvCxnSpPr>
        <p:spPr>
          <a:xfrm rot="5400000" flipV="1">
            <a:off x="6803708" y="442499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V="1">
            <a:off x="3780473" y="442499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45255" y="42005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8. Update index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2298700" y="2868295"/>
            <a:ext cx="64833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2243455" y="2872740"/>
            <a:ext cx="1176020" cy="1644015"/>
            <a:chOff x="3533" y="4524"/>
            <a:chExt cx="1852" cy="2589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5385" y="4617"/>
              <a:ext cx="0" cy="24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013" y="5545"/>
              <a:ext cx="13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i="1">
                  <a:solidFill>
                    <a:srgbClr val="FF0000"/>
                  </a:solidFill>
                  <a:latin typeface="Times New Roman Bold Italic" panose="02020603050405020304" charset="0"/>
                  <a:cs typeface="Times New Roman Bold Italic" panose="02020603050405020304" charset="0"/>
                </a:rPr>
                <a:t>return</a:t>
              </a:r>
              <a:endPara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533" y="4524"/>
              <a:ext cx="13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i="1">
                  <a:solidFill>
                    <a:srgbClr val="FF0000"/>
                  </a:solidFill>
                  <a:latin typeface="Times New Roman Bold Italic" panose="02020603050405020304" charset="0"/>
                  <a:cs typeface="Times New Roman Bold Italic" panose="02020603050405020304" charset="0"/>
                </a:rPr>
                <a:t>return</a:t>
              </a:r>
              <a:endPara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endParaRPr>
            </a:p>
          </p:txBody>
        </p:sp>
      </p:grpSp>
      <p:sp>
        <p:nvSpPr>
          <p:cNvPr id="8" name="笑脸 7"/>
          <p:cNvSpPr/>
          <p:nvPr/>
        </p:nvSpPr>
        <p:spPr>
          <a:xfrm>
            <a:off x="1115695" y="2891155"/>
            <a:ext cx="473075" cy="4457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Asynchronous update of sorted indexes to reduce synchronization overhead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Asynchronous update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7360" y="1924050"/>
            <a:ext cx="18415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239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Hashing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0700" y="1924050"/>
            <a:ext cx="266446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Sorted Index Server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10" y="2566670"/>
            <a:ext cx="1758950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785" y="2566670"/>
            <a:ext cx="1931035" cy="39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RPC Thread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79420" y="2566670"/>
            <a:ext cx="4963160" cy="2348230"/>
            <a:chOff x="4692" y="4042"/>
            <a:chExt cx="7816" cy="3698"/>
          </a:xfrm>
          <a:solidFill>
            <a:srgbClr val="FCEBDD"/>
          </a:solidFill>
        </p:grpSpPr>
        <p:sp>
          <p:nvSpPr>
            <p:cNvPr id="18" name="矩形 17"/>
            <p:cNvSpPr/>
            <p:nvPr/>
          </p:nvSpPr>
          <p:spPr>
            <a:xfrm>
              <a:off x="4692" y="5127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92" y="6120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05" y="711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Hashing index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468" y="4042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RPC Thread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55" y="5119"/>
              <a:ext cx="3041" cy="629"/>
            </a:xfrm>
            <a:prstGeom prst="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55" y="6112"/>
              <a:ext cx="3041" cy="6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Worker Thread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68" y="7104"/>
              <a:ext cx="3041" cy="6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Sorted index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肘形连接符 28"/>
          <p:cNvCxnSpPr>
            <a:stCxn id="16" idx="3"/>
            <a:endCxn id="17" idx="1"/>
          </p:cNvCxnSpPr>
          <p:nvPr/>
        </p:nvCxnSpPr>
        <p:spPr>
          <a:xfrm>
            <a:off x="2308860" y="2766695"/>
            <a:ext cx="669925" cy="3175"/>
          </a:xfrm>
          <a:prstGeom prst="bentConnector2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88210" y="231140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1.Send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 flipV="1">
            <a:off x="3800158" y="311054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9070" y="29051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2.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 rot="5400000" flipV="1">
            <a:off x="377983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5255" y="354203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3. 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4910455" y="2766695"/>
            <a:ext cx="1101725" cy="1319530"/>
          </a:xfrm>
          <a:prstGeom prst="bentConnector3">
            <a:avLst>
              <a:gd name="adj1" fmla="val 60403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47945" y="2355850"/>
            <a:ext cx="92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4.Send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5400000" flipV="1">
            <a:off x="6787833" y="311372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19925" y="290258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5. Write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5400000" flipV="1">
            <a:off x="6787198" y="3794443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977380" y="355790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Read log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77380" y="417639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Update index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54" name="肘形连接符 53"/>
          <p:cNvCxnSpPr/>
          <p:nvPr/>
        </p:nvCxnSpPr>
        <p:spPr>
          <a:xfrm rot="5400000" flipV="1">
            <a:off x="6803708" y="442499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V="1">
            <a:off x="3780473" y="4424998"/>
            <a:ext cx="289560" cy="635"/>
          </a:xfrm>
          <a:prstGeom prst="bentConnector3">
            <a:avLst>
              <a:gd name="adj1" fmla="val 4989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45255" y="4200525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chemeClr val="tx1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6. Update index</a:t>
            </a:r>
            <a:endParaRPr lang="en-US" altLang="zh-CN" sz="2000" b="1" i="1">
              <a:solidFill>
                <a:schemeClr val="tx1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16200000">
            <a:off x="6195060" y="3112135"/>
            <a:ext cx="356235" cy="317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579745" y="2916555"/>
            <a:ext cx="865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rPr>
              <a:t>return</a:t>
            </a:r>
            <a:endParaRPr lang="en-US" altLang="zh-CN" sz="2000" b="1" i="1">
              <a:solidFill>
                <a:srgbClr val="FF0000"/>
              </a:solidFill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8035" y="3508375"/>
            <a:ext cx="2232025" cy="15119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243455" y="2872740"/>
            <a:ext cx="1176020" cy="1644015"/>
            <a:chOff x="3533" y="4524"/>
            <a:chExt cx="1852" cy="2589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5385" y="4617"/>
              <a:ext cx="0" cy="24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013" y="5545"/>
              <a:ext cx="13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i="1">
                  <a:solidFill>
                    <a:srgbClr val="FF0000"/>
                  </a:solidFill>
                  <a:latin typeface="Times New Roman Bold Italic" panose="02020603050405020304" charset="0"/>
                  <a:cs typeface="Times New Roman Bold Italic" panose="02020603050405020304" charset="0"/>
                </a:rPr>
                <a:t>return</a:t>
              </a:r>
              <a:endPara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533" y="4524"/>
              <a:ext cx="13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i="1">
                  <a:solidFill>
                    <a:srgbClr val="FF0000"/>
                  </a:solidFill>
                  <a:latin typeface="Times New Roman Bold Italic" panose="02020603050405020304" charset="0"/>
                  <a:cs typeface="Times New Roman Bold Italic" panose="02020603050405020304" charset="0"/>
                </a:rPr>
                <a:t>return</a:t>
              </a:r>
              <a:endParaRPr lang="en-US" altLang="zh-CN" sz="2000" b="1" i="1">
                <a:solidFill>
                  <a:srgbClr val="FF0000"/>
                </a:solidFill>
                <a:latin typeface="Times New Roman Bold Italic" panose="02020603050405020304" charset="0"/>
                <a:cs typeface="Times New Roman Bold Italic" panose="02020603050405020304" charset="0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 flipH="1">
            <a:off x="2298700" y="2868295"/>
            <a:ext cx="64833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236460" y="3250565"/>
            <a:ext cx="1758950" cy="370205"/>
          </a:xfrm>
          <a:prstGeom prst="roundRect">
            <a:avLst/>
          </a:prstGeom>
          <a:solidFill>
            <a:srgbClr val="D9D9D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Asynchronous</a:t>
            </a:r>
            <a:endParaRPr lang="en-US" altLang="en-US" sz="18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23" name="笑脸 22"/>
          <p:cNvSpPr/>
          <p:nvPr/>
        </p:nvSpPr>
        <p:spPr>
          <a:xfrm>
            <a:off x="1151890" y="2916555"/>
            <a:ext cx="473075" cy="4457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Put </a:t>
            </a:r>
            <a:endParaRPr lang="en-US" altLang="zh-CN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 stores the key-value pair to memory pool, and get key-value address.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HStore Design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07340" y="2788285"/>
            <a:ext cx="8602980" cy="2168525"/>
            <a:chOff x="651" y="4370"/>
            <a:chExt cx="13548" cy="3415"/>
          </a:xfrm>
        </p:grpSpPr>
        <p:grpSp>
          <p:nvGrpSpPr>
            <p:cNvPr id="26" name="组合 25"/>
            <p:cNvGrpSpPr/>
            <p:nvPr/>
          </p:nvGrpSpPr>
          <p:grpSpPr>
            <a:xfrm>
              <a:off x="763" y="4370"/>
              <a:ext cx="13436" cy="3415"/>
              <a:chOff x="710" y="4731"/>
              <a:chExt cx="13436" cy="341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138" y="4731"/>
                <a:ext cx="7881" cy="2322"/>
                <a:chOff x="1138" y="4301"/>
                <a:chExt cx="7881" cy="2322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38" y="5909"/>
                  <a:ext cx="2819" cy="7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latin typeface="Times New Roman Bold" panose="02020603050405020304" charset="0"/>
                      <a:cs typeface="Times New Roman Bold" panose="02020603050405020304" charset="0"/>
                    </a:rPr>
                    <a:t>Hash Table</a:t>
                  </a:r>
                  <a:endParaRPr lang="en-US" altLang="zh-CN" sz="2000" b="1"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466" y="5909"/>
                  <a:ext cx="2553" cy="71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solidFill>
                        <a:schemeClr val="bg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Skiplist</a:t>
                  </a:r>
                  <a:endParaRPr lang="en-US" altLang="zh-CN" sz="2000" b="1">
                    <a:solidFill>
                      <a:schemeClr val="bg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3118" y="4301"/>
                  <a:ext cx="3544" cy="629"/>
                </a:xfrm>
                <a:prstGeom prst="rect">
                  <a:avLst/>
                </a:prstGeom>
                <a:solidFill>
                  <a:srgbClr val="FCEB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Client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710" y="7566"/>
                <a:ext cx="13436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  <a:sym typeface="+mn-ea"/>
                  </a:rPr>
                  <a:t>Fig. </a:t>
                </a:r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</a:rPr>
                  <a:t>HStore Architecture</a:t>
                </a:r>
                <a:endParaRPr lang="en-US" sz="18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1" y="6692"/>
              <a:ext cx="38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Hash Table Server (HTS)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19" y="6673"/>
              <a:ext cx="38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Skiplist Server (SLS)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6329680" y="3774440"/>
            <a:ext cx="2580005" cy="507365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17" name="肘形连接符 16"/>
          <p:cNvCxnSpPr>
            <a:stCxn id="23" idx="3"/>
            <a:endCxn id="39" idx="0"/>
          </p:cNvCxnSpPr>
          <p:nvPr/>
        </p:nvCxnSpPr>
        <p:spPr>
          <a:xfrm>
            <a:off x="4157980" y="2988310"/>
            <a:ext cx="3462020" cy="78613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72000" y="262001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1. Send (key, value)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32270" y="4254500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in Memory Pool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72000" y="2988310"/>
            <a:ext cx="266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2. Return (value_address)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Put </a:t>
            </a:r>
            <a:endParaRPr lang="en-US" altLang="zh-CN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Client stores the key-value pair to memory pool, and get key-value address.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Client sends the index update request to the hash table server (HTS).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HStore Design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78460" y="2788285"/>
            <a:ext cx="8531860" cy="2168525"/>
            <a:chOff x="763" y="4370"/>
            <a:chExt cx="13436" cy="3415"/>
          </a:xfrm>
        </p:grpSpPr>
        <p:grpSp>
          <p:nvGrpSpPr>
            <p:cNvPr id="26" name="组合 25"/>
            <p:cNvGrpSpPr/>
            <p:nvPr/>
          </p:nvGrpSpPr>
          <p:grpSpPr>
            <a:xfrm>
              <a:off x="763" y="4370"/>
              <a:ext cx="13436" cy="3415"/>
              <a:chOff x="710" y="4731"/>
              <a:chExt cx="13436" cy="341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850" y="4731"/>
                <a:ext cx="8169" cy="2322"/>
                <a:chOff x="850" y="4301"/>
                <a:chExt cx="8169" cy="2322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38" y="5909"/>
                  <a:ext cx="2819" cy="7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latin typeface="Times New Roman Bold" panose="02020603050405020304" charset="0"/>
                      <a:cs typeface="Times New Roman Bold" panose="02020603050405020304" charset="0"/>
                    </a:rPr>
                    <a:t>Hash Table</a:t>
                  </a:r>
                  <a:endParaRPr lang="en-US" altLang="zh-CN" sz="2000" b="1"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466" y="5909"/>
                  <a:ext cx="2553" cy="71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solidFill>
                        <a:schemeClr val="bg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Skiplist</a:t>
                  </a:r>
                  <a:endParaRPr lang="en-US" altLang="zh-CN" sz="2000" b="1">
                    <a:solidFill>
                      <a:schemeClr val="bg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3559" y="4934"/>
                  <a:ext cx="0" cy="9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3118" y="4301"/>
                  <a:ext cx="3544" cy="629"/>
                </a:xfrm>
                <a:prstGeom prst="rect">
                  <a:avLst/>
                </a:prstGeom>
                <a:solidFill>
                  <a:srgbClr val="FCEB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Client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850" y="4868"/>
                  <a:ext cx="2868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8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3. Send (key, value_address)</a:t>
                  </a:r>
                  <a:endParaRPr lang="en-US" altLang="zh-CN" sz="18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710" y="7566"/>
                <a:ext cx="13436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  <a:sym typeface="+mn-ea"/>
                  </a:rPr>
                  <a:t>Fig. </a:t>
                </a:r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</a:rPr>
                  <a:t>HStore Architecture</a:t>
                </a:r>
                <a:endParaRPr lang="en-US" sz="18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26" y="6679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HTS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32" y="6673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SLS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cxnSp>
        <p:nvCxnSpPr>
          <p:cNvPr id="17" name="肘形连接符 16"/>
          <p:cNvCxnSpPr>
            <a:stCxn id="23" idx="3"/>
            <a:endCxn id="8" idx="0"/>
          </p:cNvCxnSpPr>
          <p:nvPr/>
        </p:nvCxnSpPr>
        <p:spPr>
          <a:xfrm>
            <a:off x="4157980" y="2988310"/>
            <a:ext cx="3462020" cy="78613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72000" y="262001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1. Send (key, value)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72000" y="2988310"/>
            <a:ext cx="266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2. Return (value_address)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9680" y="3774440"/>
            <a:ext cx="2580005" cy="507365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32270" y="4254500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in Memory Pool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8" name="图片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4067810" y="2139950"/>
            <a:ext cx="4566920" cy="270002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Background : </a:t>
            </a:r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RDMA</a:t>
            </a:r>
            <a:r>
              <a:rPr lang="en-US" altLang="zh-CN" sz="24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(R</a:t>
            </a:r>
            <a:r>
              <a:rPr lang="en-US" altLang="zh-CN" sz="24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emote</a:t>
            </a:r>
            <a:r>
              <a:rPr lang="en-US" altLang="zh-CN" sz="24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D</a:t>
            </a:r>
            <a:r>
              <a:rPr lang="en-US" altLang="zh-CN" sz="24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irect</a:t>
            </a:r>
            <a:r>
              <a:rPr lang="en-US" altLang="zh-CN" sz="24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M</a:t>
            </a:r>
            <a:r>
              <a:rPr lang="en-US" altLang="zh-CN" sz="24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emory</a:t>
            </a:r>
            <a:r>
              <a:rPr lang="en-US" altLang="zh-CN" sz="24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A</a:t>
            </a:r>
            <a:r>
              <a:rPr lang="en-US" altLang="zh-CN" sz="2400">
                <a:latin typeface="Times New Roman" panose="02020603050405020304" charset="0"/>
                <a:ea typeface="黑体" charset="0"/>
                <a:cs typeface="Times New Roman" panose="02020603050405020304" charset="0"/>
                <a:sym typeface="+mn-ea"/>
              </a:rPr>
              <a:t>ccess)</a:t>
            </a:r>
            <a:endParaRPr lang="en-US" altLang="zh-CN" sz="2400">
              <a:latin typeface="Times New Roman" panose="02020603050405020304" charset="0"/>
              <a:ea typeface="黑体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8460" y="833755"/>
            <a:ext cx="8550910" cy="3965575"/>
          </a:xfrm>
        </p:spPr>
        <p:txBody>
          <a:bodyPr/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Less data copying in user space;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Round Trip Time (RTT) latency: 3 ~ 5 microseconds.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Accessing remote host memory bypassing the remote host CPU;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0"/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67360" y="2715895"/>
          <a:ext cx="3331845" cy="10287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67230"/>
                <a:gridCol w="1364615"/>
              </a:tblGrid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Network Technolog</a:t>
                      </a:r>
                      <a:r>
                        <a:rPr lang="en-US" altLang="zh-CN" sz="14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y</a:t>
                      </a:r>
                      <a:endParaRPr lang="en-US" altLang="zh-CN" sz="14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RTT  Latency</a:t>
                      </a:r>
                      <a:endParaRPr lang="en-US" altLang="zh-CN" sz="14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Ethernet</a:t>
                      </a:r>
                      <a:endParaRPr lang="zh-CN" altLang="en-US" sz="16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&gt; 30 us</a:t>
                      </a:r>
                      <a:endParaRPr lang="en-US" altLang="en-US" sz="16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RDMA</a:t>
                      </a:r>
                      <a:endParaRPr lang="en-US" sz="16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 ~ 5 us</a:t>
                      </a:r>
                      <a:endParaRPr lang="en-US" altLang="zh-CN" sz="16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67360" y="4104005"/>
          <a:ext cx="3331845" cy="8763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0965"/>
                <a:gridCol w="1960880"/>
              </a:tblGrid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Type</a:t>
                      </a:r>
                      <a:endParaRPr lang="en-US" altLang="zh-CN" sz="14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Verb</a:t>
                      </a:r>
                      <a:endParaRPr lang="en-US" altLang="zh-CN" sz="14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One-sided </a:t>
                      </a:r>
                      <a:endParaRPr lang="en-US" altLang="zh-CN" sz="16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Read/Write/Atomic</a:t>
                      </a:r>
                      <a:endParaRPr lang="en-US" altLang="en-US" sz="16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Two-sided </a:t>
                      </a:r>
                      <a:endParaRPr lang="en-US" sz="16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Send/Recv</a:t>
                      </a:r>
                      <a:endParaRPr lang="en-US" altLang="zh-CN" sz="16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8945" y="2132330"/>
            <a:ext cx="33686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>
                <a:latin typeface="Times New Roman Regular" panose="02020603050405020304" charset="0"/>
                <a:cs typeface="Times New Roman Regular" panose="02020603050405020304" charset="0"/>
              </a:rPr>
              <a:t>Table. RTT </a:t>
            </a:r>
            <a:r>
              <a:rPr lang="zh-CN" altLang="en-US" sz="1600">
                <a:latin typeface="Times New Roman Regular" panose="02020603050405020304" charset="0"/>
                <a:cs typeface="Times New Roman Regular" panose="02020603050405020304" charset="0"/>
              </a:rPr>
              <a:t>Latency </a:t>
            </a:r>
            <a:r>
              <a:rPr lang="en-US" altLang="zh-CN" sz="1600">
                <a:latin typeface="Times New Roman Regular" panose="02020603050405020304" charset="0"/>
                <a:cs typeface="Times New Roman Regular" panose="02020603050405020304" charset="0"/>
              </a:rPr>
              <a:t>for</a:t>
            </a:r>
            <a:r>
              <a:rPr lang="zh-CN" altLang="en-US" sz="16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zh-CN" altLang="en-US" sz="16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r>
              <a:rPr lang="zh-CN" altLang="en-US" sz="1600">
                <a:latin typeface="Times New Roman Regular" panose="02020603050405020304" charset="0"/>
                <a:cs typeface="Times New Roman Regular" panose="02020603050405020304" charset="0"/>
              </a:rPr>
              <a:t>Different Network Technologies</a:t>
            </a:r>
            <a:endParaRPr lang="zh-CN" altLang="en-US" sz="1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8945" y="3797300"/>
            <a:ext cx="33686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400">
                <a:latin typeface="Times New Roman Regular" panose="02020603050405020304" charset="0"/>
                <a:cs typeface="Times New Roman Regular" panose="02020603050405020304" charset="0"/>
              </a:rPr>
              <a:t>Table. RDMA Verbs</a:t>
            </a:r>
            <a:endParaRPr lang="en-US" sz="1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67810" y="4799330"/>
            <a:ext cx="39033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600">
                <a:latin typeface="Times New Roman Regular" panose="02020603050405020304" charset="0"/>
                <a:cs typeface="Times New Roman Regular" panose="02020603050405020304" charset="0"/>
              </a:rPr>
              <a:t>Fig. RDMA Software Stack </a:t>
            </a:r>
            <a:endParaRPr lang="en-US" sz="1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Put </a:t>
            </a:r>
            <a:endParaRPr lang="en-US" altLang="zh-CN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 stores the key-value pair to memory pool, and get key-value address.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 sends the index update request to the hash table server (HTS).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HTS syncs the request to skiplist server (SLS), updates hash table, return.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HStore Design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78460" y="2788285"/>
            <a:ext cx="8531860" cy="2168525"/>
            <a:chOff x="763" y="4370"/>
            <a:chExt cx="13436" cy="3415"/>
          </a:xfrm>
        </p:grpSpPr>
        <p:grpSp>
          <p:nvGrpSpPr>
            <p:cNvPr id="26" name="组合 25"/>
            <p:cNvGrpSpPr/>
            <p:nvPr/>
          </p:nvGrpSpPr>
          <p:grpSpPr>
            <a:xfrm>
              <a:off x="763" y="4370"/>
              <a:ext cx="13436" cy="3415"/>
              <a:chOff x="710" y="4731"/>
              <a:chExt cx="13436" cy="341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850" y="4731"/>
                <a:ext cx="8169" cy="2322"/>
                <a:chOff x="850" y="4301"/>
                <a:chExt cx="8169" cy="2322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38" y="5909"/>
                  <a:ext cx="2819" cy="7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latin typeface="Times New Roman Bold" panose="02020603050405020304" charset="0"/>
                      <a:cs typeface="Times New Roman Bold" panose="02020603050405020304" charset="0"/>
                    </a:rPr>
                    <a:t>Hash Table</a:t>
                  </a:r>
                  <a:endParaRPr lang="en-US" altLang="zh-CN" sz="2000" b="1"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466" y="5909"/>
                  <a:ext cx="2553" cy="71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solidFill>
                        <a:schemeClr val="bg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Skiplist</a:t>
                  </a:r>
                  <a:endParaRPr lang="en-US" altLang="zh-CN" sz="2000" b="1">
                    <a:solidFill>
                      <a:schemeClr val="bg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3559" y="4934"/>
                  <a:ext cx="0" cy="9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3118" y="4301"/>
                  <a:ext cx="3544" cy="629"/>
                </a:xfrm>
                <a:prstGeom prst="rect">
                  <a:avLst/>
                </a:prstGeom>
                <a:solidFill>
                  <a:srgbClr val="FCEB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Client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850" y="4868"/>
                  <a:ext cx="2868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8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3. Send (key, value_address)</a:t>
                  </a:r>
                  <a:endParaRPr lang="en-US" altLang="zh-CN" sz="18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710" y="7566"/>
                <a:ext cx="13436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  <a:sym typeface="+mn-ea"/>
                  </a:rPr>
                  <a:t>Fig. </a:t>
                </a:r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</a:rPr>
                  <a:t>HStore Architecture</a:t>
                </a:r>
                <a:endParaRPr lang="en-US" sz="18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26" y="6679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HTS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32" y="6673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SLS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cxnSp>
        <p:nvCxnSpPr>
          <p:cNvPr id="17" name="肘形连接符 16"/>
          <p:cNvCxnSpPr>
            <a:stCxn id="23" idx="3"/>
            <a:endCxn id="8" idx="0"/>
          </p:cNvCxnSpPr>
          <p:nvPr/>
        </p:nvCxnSpPr>
        <p:spPr>
          <a:xfrm>
            <a:off x="4157980" y="2988310"/>
            <a:ext cx="3462020" cy="78613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72000" y="262001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1. Send (key, value)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26640" y="336423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4. Send (key, value_address)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440305" y="4036060"/>
            <a:ext cx="159321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9680" y="3774440"/>
            <a:ext cx="2580005" cy="507365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32270" y="4254500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in Memory Pool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0" y="2988310"/>
            <a:ext cx="266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2. Return (value_address)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Get</a:t>
            </a:r>
            <a:endParaRPr lang="en-US" altLang="zh-CN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Client direct reads value address remote hash table using one-sided verbs.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Client </a:t>
            </a:r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reads value from memory pool.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HStore Design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78460" y="2788285"/>
            <a:ext cx="8531860" cy="2168525"/>
            <a:chOff x="763" y="4370"/>
            <a:chExt cx="13436" cy="3415"/>
          </a:xfrm>
        </p:grpSpPr>
        <p:grpSp>
          <p:nvGrpSpPr>
            <p:cNvPr id="26" name="组合 25"/>
            <p:cNvGrpSpPr/>
            <p:nvPr/>
          </p:nvGrpSpPr>
          <p:grpSpPr>
            <a:xfrm>
              <a:off x="763" y="4370"/>
              <a:ext cx="13436" cy="3415"/>
              <a:chOff x="710" y="4731"/>
              <a:chExt cx="13436" cy="341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138" y="4731"/>
                <a:ext cx="7881" cy="2322"/>
                <a:chOff x="1138" y="4301"/>
                <a:chExt cx="7881" cy="2322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38" y="5909"/>
                  <a:ext cx="2819" cy="7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latin typeface="Times New Roman Bold" panose="02020603050405020304" charset="0"/>
                      <a:cs typeface="Times New Roman Bold" panose="02020603050405020304" charset="0"/>
                    </a:rPr>
                    <a:t>Hash Table</a:t>
                  </a:r>
                  <a:endParaRPr lang="en-US" altLang="zh-CN" sz="2000" b="1"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466" y="5909"/>
                  <a:ext cx="2553" cy="71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solidFill>
                        <a:schemeClr val="bg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Skiplist</a:t>
                  </a:r>
                  <a:endParaRPr lang="en-US" altLang="zh-CN" sz="2000" b="1">
                    <a:solidFill>
                      <a:schemeClr val="bg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3559" y="4934"/>
                  <a:ext cx="0" cy="9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3118" y="4301"/>
                  <a:ext cx="3544" cy="629"/>
                </a:xfrm>
                <a:prstGeom prst="rect">
                  <a:avLst/>
                </a:prstGeom>
                <a:solidFill>
                  <a:srgbClr val="FCEB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Client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984" y="5094"/>
                  <a:ext cx="163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8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1. Read</a:t>
                  </a:r>
                  <a:endParaRPr lang="en-US" altLang="zh-CN" sz="18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710" y="7566"/>
                <a:ext cx="13436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  <a:sym typeface="+mn-ea"/>
                  </a:rPr>
                  <a:t>Fig. </a:t>
                </a:r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</a:rPr>
                  <a:t>HStore Architecture</a:t>
                </a:r>
                <a:endParaRPr lang="en-US" sz="18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26" y="6679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HTS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32" y="6673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SLS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cxnSp>
        <p:nvCxnSpPr>
          <p:cNvPr id="17" name="肘形连接符 16"/>
          <p:cNvCxnSpPr>
            <a:stCxn id="23" idx="3"/>
            <a:endCxn id="8" idx="0"/>
          </p:cNvCxnSpPr>
          <p:nvPr/>
        </p:nvCxnSpPr>
        <p:spPr>
          <a:xfrm>
            <a:off x="4157980" y="2988310"/>
            <a:ext cx="3462020" cy="78613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72000" y="262001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2.Read (value_address)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9680" y="3774440"/>
            <a:ext cx="2580005" cy="507365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32270" y="4254500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in Memory Pool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Scan</a:t>
            </a:r>
            <a:endParaRPr lang="en-US" altLang="zh-CN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Client sends scan request to SLS, and return multiple value addresses.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Client reads values from memory pool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HStore Design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78460" y="2788285"/>
            <a:ext cx="8531860" cy="2168525"/>
            <a:chOff x="763" y="4370"/>
            <a:chExt cx="13436" cy="3415"/>
          </a:xfrm>
        </p:grpSpPr>
        <p:grpSp>
          <p:nvGrpSpPr>
            <p:cNvPr id="26" name="组合 25"/>
            <p:cNvGrpSpPr/>
            <p:nvPr/>
          </p:nvGrpSpPr>
          <p:grpSpPr>
            <a:xfrm>
              <a:off x="763" y="4370"/>
              <a:ext cx="13436" cy="3415"/>
              <a:chOff x="710" y="4731"/>
              <a:chExt cx="13436" cy="341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138" y="4731"/>
                <a:ext cx="7881" cy="2322"/>
                <a:chOff x="1138" y="4301"/>
                <a:chExt cx="7881" cy="2322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38" y="5909"/>
                  <a:ext cx="2819" cy="7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latin typeface="Times New Roman Bold" panose="02020603050405020304" charset="0"/>
                      <a:cs typeface="Times New Roman Bold" panose="02020603050405020304" charset="0"/>
                    </a:rPr>
                    <a:t>Hash Table</a:t>
                  </a:r>
                  <a:endParaRPr lang="en-US" altLang="zh-CN" sz="2000" b="1"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466" y="5909"/>
                  <a:ext cx="2553" cy="71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solidFill>
                        <a:schemeClr val="bg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Skiplist</a:t>
                  </a:r>
                  <a:endParaRPr lang="en-US" altLang="zh-CN" sz="2000" b="1">
                    <a:solidFill>
                      <a:schemeClr val="bg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3118" y="4301"/>
                  <a:ext cx="3544" cy="629"/>
                </a:xfrm>
                <a:prstGeom prst="rect">
                  <a:avLst/>
                </a:prstGeom>
                <a:solidFill>
                  <a:srgbClr val="FCEB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Client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6495" y="5094"/>
                  <a:ext cx="152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8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1. Send</a:t>
                  </a:r>
                  <a:endParaRPr lang="en-US" altLang="zh-CN" sz="18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710" y="7566"/>
                <a:ext cx="13436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  <a:sym typeface="+mn-ea"/>
                  </a:rPr>
                  <a:t>Fig. </a:t>
                </a:r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</a:rPr>
                  <a:t>HStore Architecture</a:t>
                </a:r>
                <a:endParaRPr lang="en-US" sz="18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26" y="6679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HTS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32" y="6673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SLS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cxnSp>
        <p:nvCxnSpPr>
          <p:cNvPr id="17" name="肘形连接符 16"/>
          <p:cNvCxnSpPr>
            <a:stCxn id="23" idx="3"/>
            <a:endCxn id="8" idx="0"/>
          </p:cNvCxnSpPr>
          <p:nvPr/>
        </p:nvCxnSpPr>
        <p:spPr>
          <a:xfrm>
            <a:off x="4157980" y="2988310"/>
            <a:ext cx="3462020" cy="78613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72000" y="2620010"/>
            <a:ext cx="255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2.Read (value_address)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9680" y="3774440"/>
            <a:ext cx="2580005" cy="507365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32270" y="4254500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in Memory Pool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067810" y="3189605"/>
            <a:ext cx="0" cy="6197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306705" y="920115"/>
            <a:ext cx="8517890" cy="396113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Scan</a:t>
            </a:r>
            <a:endParaRPr lang="en-US" altLang="zh-CN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Client sends scan request to SLS, and return multiple value addresses.</a:t>
            </a:r>
            <a:endParaRPr lang="en-US" altLang="zh-CN" sz="20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Client reads values from memory pool</a:t>
            </a:r>
            <a:endParaRPr lang="en-US" altLang="zh-CN" sz="2400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sz="30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HStore Design</a:t>
            </a:r>
            <a:endParaRPr lang="en-US" sz="30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78460" y="2788285"/>
            <a:ext cx="8531860" cy="2168525"/>
            <a:chOff x="763" y="4370"/>
            <a:chExt cx="13436" cy="3415"/>
          </a:xfrm>
        </p:grpSpPr>
        <p:grpSp>
          <p:nvGrpSpPr>
            <p:cNvPr id="26" name="组合 25"/>
            <p:cNvGrpSpPr/>
            <p:nvPr/>
          </p:nvGrpSpPr>
          <p:grpSpPr>
            <a:xfrm>
              <a:off x="763" y="4370"/>
              <a:ext cx="13436" cy="3415"/>
              <a:chOff x="710" y="4731"/>
              <a:chExt cx="13436" cy="341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138" y="4731"/>
                <a:ext cx="7881" cy="2322"/>
                <a:chOff x="1138" y="4301"/>
                <a:chExt cx="7881" cy="2322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38" y="5909"/>
                  <a:ext cx="2819" cy="7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latin typeface="Times New Roman Bold" panose="02020603050405020304" charset="0"/>
                      <a:cs typeface="Times New Roman Bold" panose="02020603050405020304" charset="0"/>
                    </a:rPr>
                    <a:t>Hash Table</a:t>
                  </a:r>
                  <a:endParaRPr lang="en-US" altLang="zh-CN" sz="2000" b="1"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466" y="5909"/>
                  <a:ext cx="2553" cy="71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>
                      <a:solidFill>
                        <a:schemeClr val="bg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Skiplist</a:t>
                  </a:r>
                  <a:endParaRPr lang="en-US" altLang="zh-CN" sz="2000" b="1">
                    <a:solidFill>
                      <a:schemeClr val="bg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3118" y="4301"/>
                  <a:ext cx="3544" cy="629"/>
                </a:xfrm>
                <a:prstGeom prst="rect">
                  <a:avLst/>
                </a:prstGeom>
                <a:solidFill>
                  <a:srgbClr val="FCEB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Client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6495" y="5094"/>
                  <a:ext cx="152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800" b="1">
                      <a:solidFill>
                        <a:schemeClr val="tx1"/>
                      </a:solidFill>
                      <a:latin typeface="Times New Roman Bold" panose="02020603050405020304" charset="0"/>
                      <a:cs typeface="Times New Roman Bold" panose="02020603050405020304" charset="0"/>
                    </a:rPr>
                    <a:t>1. Send</a:t>
                  </a:r>
                  <a:endParaRPr lang="en-US" altLang="zh-CN" sz="1800" b="1">
                    <a:solidFill>
                      <a:schemeClr val="tx1"/>
                    </a:solidFill>
                    <a:latin typeface="Times New Roman Bold" panose="02020603050405020304" charset="0"/>
                    <a:cs typeface="Times New Roman Bold" panose="02020603050405020304" charset="0"/>
                  </a:endParaRPr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710" y="7566"/>
                <a:ext cx="13436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  <a:sym typeface="+mn-ea"/>
                  </a:rPr>
                  <a:t>Fig. </a:t>
                </a:r>
                <a:r>
                  <a:rPr lang="en-US" sz="1800">
                    <a:latin typeface="Times New Roman Regular" panose="02020603050405020304" charset="0"/>
                    <a:cs typeface="Times New Roman Regular" panose="02020603050405020304" charset="0"/>
                  </a:rPr>
                  <a:t>HStore Architecture</a:t>
                </a:r>
                <a:endParaRPr lang="en-US" sz="18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26" y="6679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HTS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32" y="6673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603050405020304" charset="0"/>
                  <a:cs typeface="Times New Roman Regular" panose="02020603050405020304" charset="0"/>
                </a:rPr>
                <a:t>SLS</a:t>
              </a:r>
              <a:endParaRPr lang="en-US" altLang="zh-CN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cxnSp>
        <p:nvCxnSpPr>
          <p:cNvPr id="17" name="肘形连接符 16"/>
          <p:cNvCxnSpPr>
            <a:stCxn id="23" idx="3"/>
            <a:endCxn id="8" idx="0"/>
          </p:cNvCxnSpPr>
          <p:nvPr/>
        </p:nvCxnSpPr>
        <p:spPr>
          <a:xfrm>
            <a:off x="4157980" y="2988310"/>
            <a:ext cx="3462020" cy="78613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72000" y="2620010"/>
            <a:ext cx="255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2.Read (value_address)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9680" y="3774440"/>
            <a:ext cx="2580005" cy="507365"/>
          </a:xfrm>
          <a:prstGeom prst="rect">
            <a:avLst/>
          </a:prstGeom>
          <a:solidFill>
            <a:srgbClr val="EEF0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Key-Value Data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32270" y="4254500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in Memory Pool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067810" y="3189605"/>
            <a:ext cx="0" cy="6197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78460" y="123825"/>
            <a:ext cx="8229600" cy="54229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Outline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367030" y="988060"/>
            <a:ext cx="8229600" cy="3395663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Background &amp; Motivation</a:t>
            </a:r>
            <a:endParaRPr kumimoji="0" lang="en-US" altLang="zh-CN" sz="280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Design</a:t>
            </a:r>
            <a:endParaRPr kumimoji="0" lang="en-US" altLang="zh-CN" sz="280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 Evaluation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 Conclusion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78460" y="123825"/>
            <a:ext cx="8229600" cy="54229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Experiment Setup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78460" y="958850"/>
            <a:ext cx="8463915" cy="3906520"/>
          </a:xfrm>
        </p:spPr>
        <p:txBody>
          <a:bodyPr/>
          <a:p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</a:rPr>
              <a:t>Systems </a:t>
            </a:r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e</a:t>
            </a:r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</a:rPr>
              <a:t>valuated</a:t>
            </a:r>
            <a:endParaRPr lang="zh-CN" alt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Sherman</a:t>
            </a:r>
            <a:r>
              <a:rPr lang="en-US" altLang="zh-CN" baseline="30000">
                <a:latin typeface="Times New Roman Regular" panose="02020603050405020304" charset="0"/>
                <a:cs typeface="Times New Roman Regular" panose="02020603050405020304" charset="0"/>
              </a:rPr>
              <a:t>[1]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:  A key-value store based on the B</a:t>
            </a:r>
            <a:r>
              <a:rPr lang="en-US" altLang="zh-CN" baseline="30000">
                <a:latin typeface="Times New Roman Regular" panose="02020603050405020304" charset="0"/>
                <a:cs typeface="Times New Roman Regular" panose="02020603050405020304" charset="0"/>
              </a:rPr>
              <a:t>+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tree index.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Clover</a:t>
            </a:r>
            <a:r>
              <a:rPr lang="en-US" altLang="zh-CN" baseline="30000">
                <a:latin typeface="Times New Roman Regular" panose="02020603050405020304" charset="0"/>
                <a:cs typeface="Times New Roman Regular" panose="02020603050405020304" charset="0"/>
              </a:rPr>
              <a:t>[2]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: A key-value store using the hashing index.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HStore-sync : HStore without asynchronous update optimization.</a:t>
            </a:r>
            <a:endParaRPr lang="zh-CN" alt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lvl="0"/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</a:rPr>
              <a:t>Testbed</a:t>
            </a:r>
            <a:endParaRPr lang="zh-CN" alt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100 Gbps Mellanox ConnectX-5 Infiniband NIC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db_bench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for basic performance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YCSB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  hybrid performance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12180" y="4371975"/>
            <a:ext cx="2446020" cy="521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[1] 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Wang Q, SIGMOD 2022;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[2] 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Tsai S Y, ATC 2020;</a:t>
            </a:r>
            <a:r>
              <a:rPr lang="en-US" altLang="zh-CN" sz="14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 sz="1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78460" y="123825"/>
            <a:ext cx="8229600" cy="54229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Read Latency</a:t>
            </a:r>
            <a:endParaRPr lang="en-US" altLang="zh-CN" sz="32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419225"/>
            <a:ext cx="3482340" cy="2575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90" y="1419225"/>
            <a:ext cx="3517900" cy="257556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294765" y="958215"/>
            <a:ext cx="294259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Get Latency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0700" y="958215"/>
            <a:ext cx="2844800" cy="3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Scan Latency</a:t>
            </a:r>
            <a:endParaRPr lang="en-US" altLang="zh-CN" sz="20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1505" y="4056380"/>
            <a:ext cx="8178165" cy="90741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8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The single point read performance of HStore is similar to that of systems based on hash</a:t>
            </a:r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ing</a:t>
            </a:r>
            <a:r>
              <a:rPr lang="zh-CN" altLang="en-US" sz="18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index, and the range query performance is similar to that of systems based on </a:t>
            </a:r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sorted</a:t>
            </a:r>
            <a:r>
              <a:rPr lang="zh-CN" altLang="en-US" sz="18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 index.</a:t>
            </a:r>
            <a:endParaRPr lang="zh-CN" altLang="en-US" sz="18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3" name="笑脸 42"/>
          <p:cNvSpPr/>
          <p:nvPr/>
        </p:nvSpPr>
        <p:spPr>
          <a:xfrm>
            <a:off x="251460" y="3579495"/>
            <a:ext cx="642620" cy="65151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78460" y="123825"/>
            <a:ext cx="8229600" cy="54229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Put </a:t>
            </a:r>
            <a:r>
              <a:rPr lang="en-US" altLang="zh-CN" sz="32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Latency</a:t>
            </a:r>
            <a:endParaRPr lang="en-US" altLang="zh-CN" sz="32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30960" y="987425"/>
            <a:ext cx="369125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Put Latency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91615"/>
            <a:ext cx="4495165" cy="33254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11955" y="2787650"/>
            <a:ext cx="631190" cy="15119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07990" y="1347470"/>
            <a:ext cx="3399790" cy="100393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Asynchronous updates reduce the synchronization overhead of </a:t>
            </a:r>
            <a:r>
              <a:rPr lang="en-US" sz="20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hybrid </a:t>
            </a:r>
            <a:r>
              <a:rPr sz="20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index</a:t>
            </a:r>
            <a:endParaRPr sz="20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cxnSp>
        <p:nvCxnSpPr>
          <p:cNvPr id="11" name="肘形连接符 10"/>
          <p:cNvCxnSpPr>
            <a:stCxn id="7" idx="0"/>
            <a:endCxn id="10" idx="1"/>
          </p:cNvCxnSpPr>
          <p:nvPr/>
        </p:nvCxnSpPr>
        <p:spPr>
          <a:xfrm rot="16200000">
            <a:off x="4548823" y="1828483"/>
            <a:ext cx="937895" cy="98044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507990" y="2731770"/>
            <a:ext cx="3399790" cy="1369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 b="1">
                <a:solidFill>
                  <a:schemeClr val="bg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HStore relies on the CPU of the server for write processing, which limits its scalability</a:t>
            </a:r>
            <a:r>
              <a:rPr lang="en-US" sz="2000" b="1">
                <a:solidFill>
                  <a:schemeClr val="bg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.</a:t>
            </a:r>
            <a:endParaRPr lang="en-US" sz="2000" b="1">
              <a:solidFill>
                <a:schemeClr val="bg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cxnSp>
        <p:nvCxnSpPr>
          <p:cNvPr id="14" name="肘形连接符 13"/>
          <p:cNvCxnSpPr>
            <a:stCxn id="7" idx="2"/>
            <a:endCxn id="13" idx="2"/>
          </p:cNvCxnSpPr>
          <p:nvPr/>
        </p:nvCxnSpPr>
        <p:spPr>
          <a:xfrm rot="5400000" flipH="1" flipV="1">
            <a:off x="5768340" y="2860040"/>
            <a:ext cx="198755" cy="2680335"/>
          </a:xfrm>
          <a:prstGeom prst="bentConnector3">
            <a:avLst>
              <a:gd name="adj1" fmla="val -11980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笑脸 14"/>
          <p:cNvSpPr/>
          <p:nvPr/>
        </p:nvSpPr>
        <p:spPr>
          <a:xfrm>
            <a:off x="5219700" y="1039495"/>
            <a:ext cx="498475" cy="4838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5219700" y="2516505"/>
            <a:ext cx="498475" cy="4838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7797"/>
          <a:stretch>
            <a:fillRect/>
          </a:stretch>
        </p:blipFill>
        <p:spPr>
          <a:xfrm>
            <a:off x="1619885" y="1597660"/>
            <a:ext cx="872490" cy="2463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78460" y="123825"/>
            <a:ext cx="8229600" cy="54229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YCSB (Throughput, 16 clients)</a:t>
            </a:r>
            <a:endParaRPr lang="en-US" altLang="zh-CN" sz="32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915670"/>
            <a:ext cx="6257925" cy="4076065"/>
          </a:xfrm>
          <a:prstGeom prst="rect">
            <a:avLst/>
          </a:prstGeom>
        </p:spPr>
      </p:pic>
      <p:sp>
        <p:nvSpPr>
          <p:cNvPr id="43" name="笑脸 42"/>
          <p:cNvSpPr/>
          <p:nvPr/>
        </p:nvSpPr>
        <p:spPr>
          <a:xfrm>
            <a:off x="2051685" y="2499995"/>
            <a:ext cx="330835" cy="3568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2771775" y="2499995"/>
            <a:ext cx="330835" cy="3568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3564255" y="2499995"/>
            <a:ext cx="330835" cy="3568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4338320" y="2499995"/>
            <a:ext cx="330835" cy="3568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5868670" y="2499995"/>
            <a:ext cx="330835" cy="356870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78460" y="123825"/>
            <a:ext cx="8229600" cy="54229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Outline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367030" y="988060"/>
            <a:ext cx="8229600" cy="3395663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Background &amp; Motivation</a:t>
            </a:r>
            <a:endParaRPr kumimoji="0" lang="en-US" altLang="zh-CN" sz="280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Design</a:t>
            </a:r>
            <a:endParaRPr kumimoji="0" lang="en-US" altLang="zh-CN" sz="280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Evaluation</a:t>
            </a:r>
            <a:endParaRPr kumimoji="0" lang="en-US" altLang="zh-CN" sz="280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"/>
              <a:defRPr/>
            </a:pPr>
            <a:r>
              <a:rPr kumimoji="0" lang="en-US" altLang="zh-CN" sz="2800" b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603050405020304" charset="0"/>
                <a:ea typeface="+mn-ea"/>
                <a:cs typeface="Times New Roman Bold" panose="02020603050405020304" charset="0"/>
              </a:rPr>
              <a:t> Conclusion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Background : </a:t>
            </a:r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RDMA-based Key-Value Store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8460" y="971550"/>
            <a:ext cx="8550910" cy="3827780"/>
          </a:xfrm>
        </p:spPr>
        <p:txBody>
          <a:bodyPr/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Using different RDMA verbs p</a:t>
            </a:r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erform key-value opertaions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26415" y="1739265"/>
            <a:ext cx="7766685" cy="2820035"/>
            <a:chOff x="824" y="3131"/>
            <a:chExt cx="12231" cy="4441"/>
          </a:xfrm>
        </p:grpSpPr>
        <p:sp>
          <p:nvSpPr>
            <p:cNvPr id="12" name="矩形 11"/>
            <p:cNvSpPr/>
            <p:nvPr/>
          </p:nvSpPr>
          <p:spPr>
            <a:xfrm>
              <a:off x="1076" y="3654"/>
              <a:ext cx="2174" cy="792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CPU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76" y="5297"/>
              <a:ext cx="2204" cy="792"/>
            </a:xfrm>
            <a:prstGeom prst="rect">
              <a:avLst/>
            </a:prstGeom>
            <a:solidFill>
              <a:srgbClr val="FCEB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RN</a:t>
              </a:r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IC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901" y="3709"/>
              <a:ext cx="4110" cy="2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Key-Value Store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in Memory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18" name="直接连接符 17"/>
            <p:cNvCxnSpPr>
              <a:stCxn id="41" idx="2"/>
            </p:cNvCxnSpPr>
            <p:nvPr/>
          </p:nvCxnSpPr>
          <p:spPr>
            <a:xfrm>
              <a:off x="4365" y="3434"/>
              <a:ext cx="0" cy="40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045" y="3654"/>
              <a:ext cx="2268" cy="792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CPU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45" y="5297"/>
              <a:ext cx="2268" cy="792"/>
            </a:xfrm>
            <a:prstGeom prst="rect">
              <a:avLst/>
            </a:prstGeom>
            <a:solidFill>
              <a:srgbClr val="FCEB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RN</a:t>
              </a:r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IC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870" y="4446"/>
              <a:ext cx="15" cy="8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437" y="4446"/>
              <a:ext cx="15" cy="8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280" y="5524"/>
              <a:ext cx="1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80" y="5864"/>
              <a:ext cx="17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0" idx="0"/>
              <a:endCxn id="19" idx="2"/>
            </p:cNvCxnSpPr>
            <p:nvPr/>
          </p:nvCxnSpPr>
          <p:spPr>
            <a:xfrm flipV="1">
              <a:off x="6179" y="4446"/>
              <a:ext cx="0" cy="8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3"/>
            </p:cNvCxnSpPr>
            <p:nvPr/>
          </p:nvCxnSpPr>
          <p:spPr>
            <a:xfrm>
              <a:off x="7313" y="4050"/>
              <a:ext cx="15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313" y="5751"/>
              <a:ext cx="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24" y="4446"/>
              <a:ext cx="15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Send, Recv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37" y="4446"/>
              <a:ext cx="199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Read, Write, Atomic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427" y="3131"/>
              <a:ext cx="11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Load, 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Store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00" y="5751"/>
              <a:ext cx="182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Read, Write, Atomic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21" y="6780"/>
              <a:ext cx="2268" cy="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" y="6776"/>
              <a:ext cx="8045" cy="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Server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78460" y="123825"/>
            <a:ext cx="8229600" cy="54229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603050405020304" charset="0"/>
                <a:ea typeface="+mn-ea"/>
                <a:cs typeface="Times New Roman Bold" panose="02020603050405020304" charset="0"/>
                <a:sym typeface="+mn-ea"/>
              </a:rPr>
              <a:t>Conclusion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367030" y="988060"/>
            <a:ext cx="8229600" cy="3953510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HStore efficiently supports both single-point queries and range queries through its hybrid index scheme.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HStore leverages the CPU in memory nodes to simplify the synchronization of the hybrid index.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To reduce the synchronization cost of the hybrid index, </a:t>
            </a:r>
            <a:r>
              <a:rPr kumimoji="0" lang="en-US" altLang="zh-CN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+mn-ea"/>
                <a:cs typeface="Times New Roman Regular" panose="02020603050405020304" charset="0"/>
              </a:rPr>
              <a:t>HStore introduce an asynchronous update scheme.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  <a:p>
            <a:pPr marR="0" lvl="0" algn="l" defTabSz="6858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+mn-ea"/>
              <a:cs typeface="Times New Roman Regular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D696E-A00B-1D4E-BC96-B9165AB09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539750" y="1821815"/>
            <a:ext cx="8229600" cy="150018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6600" b="1">
                <a:latin typeface="Times New Roman Bold" panose="02020603050405020304" charset="0"/>
                <a:cs typeface="Times New Roman Bold" panose="02020603050405020304" charset="0"/>
              </a:rPr>
              <a:t>THANK YOU !</a:t>
            </a:r>
            <a:br>
              <a:rPr lang="en-US" altLang="zh-CN" sz="6600" b="1"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5400" b="1">
                <a:latin typeface="Times New Roman Bold" panose="02020603050405020304" charset="0"/>
                <a:cs typeface="Times New Roman Bold" panose="02020603050405020304" charset="0"/>
              </a:rPr>
              <a:t>Q &amp; A</a:t>
            </a:r>
            <a:endParaRPr lang="en-US" altLang="zh-CN" sz="54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E06A22-0B79-A047-8D0A-2E5AC9C683F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Background : </a:t>
            </a:r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Server-centric key-value stores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8460" y="971550"/>
            <a:ext cx="8550910" cy="3827780"/>
          </a:xfrm>
        </p:spPr>
        <p:txBody>
          <a:bodyPr/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CPU </a:t>
            </a:r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might become the bottleneck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Less network RTTs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26415" y="1739265"/>
            <a:ext cx="7766685" cy="2820035"/>
            <a:chOff x="824" y="3131"/>
            <a:chExt cx="12231" cy="4441"/>
          </a:xfrm>
        </p:grpSpPr>
        <p:sp>
          <p:nvSpPr>
            <p:cNvPr id="12" name="矩形 11"/>
            <p:cNvSpPr/>
            <p:nvPr/>
          </p:nvSpPr>
          <p:spPr>
            <a:xfrm>
              <a:off x="1076" y="3654"/>
              <a:ext cx="2174" cy="792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CPU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76" y="5297"/>
              <a:ext cx="2204" cy="792"/>
            </a:xfrm>
            <a:prstGeom prst="rect">
              <a:avLst/>
            </a:prstGeom>
            <a:solidFill>
              <a:srgbClr val="FCEB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RN</a:t>
              </a:r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IC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901" y="3709"/>
              <a:ext cx="4110" cy="2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Key-Value Store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in Memory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18" name="直接连接符 17"/>
            <p:cNvCxnSpPr>
              <a:stCxn id="41" idx="2"/>
            </p:cNvCxnSpPr>
            <p:nvPr/>
          </p:nvCxnSpPr>
          <p:spPr>
            <a:xfrm>
              <a:off x="4365" y="3434"/>
              <a:ext cx="0" cy="40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045" y="3654"/>
              <a:ext cx="2268" cy="792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CPU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45" y="5297"/>
              <a:ext cx="2268" cy="792"/>
            </a:xfrm>
            <a:prstGeom prst="rect">
              <a:avLst/>
            </a:prstGeom>
            <a:solidFill>
              <a:srgbClr val="FCEB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RN</a:t>
              </a:r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IC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870" y="4446"/>
              <a:ext cx="15" cy="8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437" y="4446"/>
              <a:ext cx="15" cy="8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280" y="5524"/>
              <a:ext cx="1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80" y="5864"/>
              <a:ext cx="17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0" idx="0"/>
              <a:endCxn id="19" idx="2"/>
            </p:cNvCxnSpPr>
            <p:nvPr/>
          </p:nvCxnSpPr>
          <p:spPr>
            <a:xfrm flipV="1">
              <a:off x="6179" y="4446"/>
              <a:ext cx="0" cy="8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3"/>
            </p:cNvCxnSpPr>
            <p:nvPr/>
          </p:nvCxnSpPr>
          <p:spPr>
            <a:xfrm>
              <a:off x="7313" y="4050"/>
              <a:ext cx="15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313" y="5751"/>
              <a:ext cx="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24" y="4446"/>
              <a:ext cx="15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Send, Recv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37" y="4446"/>
              <a:ext cx="199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Read, Write, Atomic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427" y="3131"/>
              <a:ext cx="11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Load, 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Store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00" y="5751"/>
              <a:ext cx="182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Read, Write, Atomic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21" y="6780"/>
              <a:ext cx="2268" cy="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" y="6776"/>
              <a:ext cx="8045" cy="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Server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87675" y="1779270"/>
            <a:ext cx="5495290" cy="9359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08775" y="1464945"/>
            <a:ext cx="2132965" cy="46672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Server-centric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7" name="笑脸 6"/>
          <p:cNvSpPr/>
          <p:nvPr/>
        </p:nvSpPr>
        <p:spPr>
          <a:xfrm>
            <a:off x="3636010" y="1635760"/>
            <a:ext cx="518160" cy="5092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2412365" y="3111500"/>
            <a:ext cx="518160" cy="50927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Background : Client-direct key-value store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8460" y="971550"/>
            <a:ext cx="8550910" cy="3827780"/>
          </a:xfrm>
        </p:spPr>
        <p:txBody>
          <a:bodyPr/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CPU friendly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  <a:sym typeface="+mn-ea"/>
              </a:rPr>
              <a:t>More network RTTs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26415" y="1739265"/>
            <a:ext cx="7766685" cy="2820035"/>
            <a:chOff x="824" y="3131"/>
            <a:chExt cx="12231" cy="4441"/>
          </a:xfrm>
        </p:grpSpPr>
        <p:sp>
          <p:nvSpPr>
            <p:cNvPr id="12" name="矩形 11"/>
            <p:cNvSpPr/>
            <p:nvPr/>
          </p:nvSpPr>
          <p:spPr>
            <a:xfrm>
              <a:off x="1076" y="3654"/>
              <a:ext cx="2174" cy="792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CPU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76" y="5297"/>
              <a:ext cx="2204" cy="792"/>
            </a:xfrm>
            <a:prstGeom prst="rect">
              <a:avLst/>
            </a:prstGeom>
            <a:solidFill>
              <a:srgbClr val="FCEB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RN</a:t>
              </a:r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IC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901" y="3709"/>
              <a:ext cx="4110" cy="2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Key-Value Store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in Memory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18" name="直接连接符 17"/>
            <p:cNvCxnSpPr>
              <a:stCxn id="41" idx="2"/>
            </p:cNvCxnSpPr>
            <p:nvPr/>
          </p:nvCxnSpPr>
          <p:spPr>
            <a:xfrm>
              <a:off x="4365" y="3434"/>
              <a:ext cx="0" cy="40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045" y="3654"/>
              <a:ext cx="2268" cy="792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CPU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45" y="5297"/>
              <a:ext cx="2268" cy="792"/>
            </a:xfrm>
            <a:prstGeom prst="rect">
              <a:avLst/>
            </a:prstGeom>
            <a:solidFill>
              <a:srgbClr val="FCEB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RN</a:t>
              </a:r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IC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870" y="4446"/>
              <a:ext cx="15" cy="8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437" y="4446"/>
              <a:ext cx="15" cy="8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280" y="5524"/>
              <a:ext cx="1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80" y="5864"/>
              <a:ext cx="17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0" idx="0"/>
              <a:endCxn id="19" idx="2"/>
            </p:cNvCxnSpPr>
            <p:nvPr/>
          </p:nvCxnSpPr>
          <p:spPr>
            <a:xfrm flipV="1">
              <a:off x="6179" y="4446"/>
              <a:ext cx="0" cy="8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3"/>
            </p:cNvCxnSpPr>
            <p:nvPr/>
          </p:nvCxnSpPr>
          <p:spPr>
            <a:xfrm>
              <a:off x="7313" y="4050"/>
              <a:ext cx="15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313" y="5751"/>
              <a:ext cx="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24" y="4446"/>
              <a:ext cx="15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Send, Recv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37" y="4446"/>
              <a:ext cx="199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Read, Write, Atomic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427" y="3131"/>
              <a:ext cx="11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Load, 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Store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00" y="5751"/>
              <a:ext cx="182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Read, Write, Atomic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21" y="6780"/>
              <a:ext cx="2268" cy="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" y="6776"/>
              <a:ext cx="8045" cy="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Server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91485" y="2859405"/>
            <a:ext cx="5495290" cy="9359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553835" y="3589655"/>
            <a:ext cx="2132965" cy="46672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Client-direct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7" name="笑脸 6"/>
          <p:cNvSpPr/>
          <p:nvPr/>
        </p:nvSpPr>
        <p:spPr>
          <a:xfrm>
            <a:off x="3636010" y="1635760"/>
            <a:ext cx="518160" cy="50927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2386965" y="3075940"/>
            <a:ext cx="518160" cy="50927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Background : Hybrid-access key-value store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8460" y="971550"/>
            <a:ext cx="8550910" cy="3827780"/>
          </a:xfrm>
        </p:spPr>
        <p:txBody>
          <a:bodyPr/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Balance between server-centric and client-direct mode.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  <a:p>
            <a:pPr lvl="1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Two-sided verbs for PUT, one-sided verbs for GET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26415" y="1739265"/>
            <a:ext cx="7766685" cy="2820035"/>
            <a:chOff x="824" y="3131"/>
            <a:chExt cx="12231" cy="4441"/>
          </a:xfrm>
        </p:grpSpPr>
        <p:sp>
          <p:nvSpPr>
            <p:cNvPr id="12" name="矩形 11"/>
            <p:cNvSpPr/>
            <p:nvPr/>
          </p:nvSpPr>
          <p:spPr>
            <a:xfrm>
              <a:off x="1076" y="3654"/>
              <a:ext cx="2174" cy="792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CPU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76" y="5297"/>
              <a:ext cx="2204" cy="792"/>
            </a:xfrm>
            <a:prstGeom prst="rect">
              <a:avLst/>
            </a:prstGeom>
            <a:solidFill>
              <a:srgbClr val="FCEB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RN</a:t>
              </a:r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IC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901" y="3709"/>
              <a:ext cx="4110" cy="2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Key-Value Store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in Memory</a:t>
              </a:r>
              <a:endParaRPr lang="en-US" altLang="zh-CN" sz="24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18" name="直接连接符 17"/>
            <p:cNvCxnSpPr>
              <a:stCxn id="41" idx="2"/>
            </p:cNvCxnSpPr>
            <p:nvPr/>
          </p:nvCxnSpPr>
          <p:spPr>
            <a:xfrm>
              <a:off x="4365" y="3434"/>
              <a:ext cx="0" cy="40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045" y="3654"/>
              <a:ext cx="2268" cy="792"/>
            </a:xfrm>
            <a:prstGeom prst="rect">
              <a:avLst/>
            </a:prstGeom>
            <a:solidFill>
              <a:srgbClr val="EEF09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CPU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45" y="5297"/>
              <a:ext cx="2268" cy="792"/>
            </a:xfrm>
            <a:prstGeom prst="rect">
              <a:avLst/>
            </a:prstGeom>
            <a:solidFill>
              <a:srgbClr val="FCEB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RN</a:t>
              </a:r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IC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870" y="4446"/>
              <a:ext cx="15" cy="8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437" y="4446"/>
              <a:ext cx="15" cy="8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280" y="5524"/>
              <a:ext cx="1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80" y="5864"/>
              <a:ext cx="17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0" idx="0"/>
              <a:endCxn id="19" idx="2"/>
            </p:cNvCxnSpPr>
            <p:nvPr/>
          </p:nvCxnSpPr>
          <p:spPr>
            <a:xfrm flipV="1">
              <a:off x="6179" y="4446"/>
              <a:ext cx="0" cy="8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3"/>
            </p:cNvCxnSpPr>
            <p:nvPr/>
          </p:nvCxnSpPr>
          <p:spPr>
            <a:xfrm>
              <a:off x="7313" y="4050"/>
              <a:ext cx="15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313" y="5751"/>
              <a:ext cx="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24" y="4446"/>
              <a:ext cx="15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Send, Recv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37" y="4446"/>
              <a:ext cx="199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Read, Write, Atomic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427" y="3131"/>
              <a:ext cx="115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Load, 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Store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00" y="5751"/>
              <a:ext cx="182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i="1">
                  <a:latin typeface="Times New Roman Italic" panose="02020603050405020304" charset="0"/>
                  <a:cs typeface="Times New Roman Italic" panose="02020603050405020304" charset="0"/>
                </a:rPr>
                <a:t>Read, Write, Atomic</a:t>
              </a:r>
              <a:endParaRPr lang="en-US" altLang="zh-CN" sz="1600" i="1">
                <a:latin typeface="Times New Roman Italic" panose="02020603050405020304" charset="0"/>
                <a:cs typeface="Times New Roman Italic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21" y="6780"/>
              <a:ext cx="2268" cy="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Client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" y="6776"/>
              <a:ext cx="8045" cy="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Server</a:t>
              </a:r>
              <a:endParaRPr lang="en-US" altLang="zh-CN" sz="24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91485" y="1732280"/>
            <a:ext cx="5495290" cy="20631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553835" y="3589655"/>
            <a:ext cx="2132965" cy="466725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Hybrid Access</a:t>
            </a:r>
            <a:endParaRPr lang="en-US" altLang="zh-CN" sz="2400" b="1">
              <a:solidFill>
                <a:schemeClr val="tx1"/>
              </a:solidFill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9" y="127635"/>
            <a:ext cx="7886700" cy="684371"/>
          </a:xfrm>
        </p:spPr>
        <p:txBody>
          <a:bodyPr/>
          <a:p>
            <a:pPr algn="l"/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Motivation : </a:t>
            </a:r>
            <a:r>
              <a:rPr lang="en-US" altLang="zh-CN" sz="3000" b="1">
                <a:latin typeface="Times New Roman Bold" panose="02020603050405020304" charset="0"/>
                <a:ea typeface="黑体" charset="0"/>
                <a:cs typeface="Times New Roman Bold" panose="02020603050405020304" charset="0"/>
                <a:sym typeface="+mn-ea"/>
              </a:rPr>
              <a:t>RDMA-based index</a:t>
            </a:r>
            <a:endParaRPr lang="en-US" altLang="zh-CN" sz="3000" b="1">
              <a:latin typeface="Times New Roman Bold" panose="02020603050405020304" charset="0"/>
              <a:ea typeface="黑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z="790" smtClean="0"/>
            </a:fld>
            <a:endParaRPr lang="zh-CN" altLang="en-US" sz="79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8460" y="903605"/>
            <a:ext cx="8550910" cy="3895725"/>
          </a:xfrm>
        </p:spPr>
        <p:txBody>
          <a:bodyPr/>
          <a:p>
            <a:pPr lvl="0"/>
            <a:r>
              <a:rPr lang="en-US" altLang="zh-CN">
                <a:latin typeface="Times New Roman Regular" panose="02020603050405020304" charset="0"/>
                <a:ea typeface="黑体" charset="0"/>
                <a:cs typeface="Times New Roman Regular" panose="02020603050405020304" charset="0"/>
              </a:rPr>
              <a:t>When providing remote key-value services, the overhead of remote indexing is significant.</a:t>
            </a:r>
            <a:endParaRPr lang="en-US" altLang="zh-CN">
              <a:latin typeface="Times New Roman Regular" panose="02020603050405020304" charset="0"/>
              <a:ea typeface="黑体" charset="0"/>
              <a:cs typeface="Times New Roman Regular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8619" y="812006"/>
            <a:ext cx="8462963" cy="0"/>
          </a:xfrm>
          <a:prstGeom prst="line">
            <a:avLst/>
          </a:prstGeom>
          <a:ln w="50800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810385"/>
            <a:ext cx="3345180" cy="267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45" y="1851660"/>
            <a:ext cx="3283585" cy="2638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505" y="4587875"/>
            <a:ext cx="3435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Fig. </a:t>
            </a:r>
            <a:r>
              <a:rPr lang="en-US" sz="1800">
                <a:latin typeface="Times New Roman Regular" panose="02020603050405020304" charset="0"/>
                <a:cs typeface="Times New Roman Regular" panose="02020603050405020304" charset="0"/>
              </a:rPr>
              <a:t>Put Latency</a:t>
            </a:r>
            <a:endParaRPr lang="en-US"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08145" y="4587875"/>
            <a:ext cx="3435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Fig. </a:t>
            </a:r>
            <a:r>
              <a:rPr lang="en-US" sz="1800">
                <a:latin typeface="Times New Roman Regular" panose="02020603050405020304" charset="0"/>
                <a:cs typeface="Times New Roman Regular" panose="02020603050405020304" charset="0"/>
              </a:rPr>
              <a:t>Get Latency</a:t>
            </a:r>
            <a:endParaRPr lang="en-US" sz="1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e6f1837-fc47-4dfa-9d92-2d444d3249dc}"/>
  <p:tag name="TABLE_ENDDRAG_ORIGIN_RECT" val="262*80"/>
  <p:tag name="TABLE_ENDDRAG_RECT" val="36*220*262*80"/>
</p:tagLst>
</file>

<file path=ppt/tags/tag2.xml><?xml version="1.0" encoding="utf-8"?>
<p:tagLst xmlns:p="http://schemas.openxmlformats.org/presentationml/2006/main">
  <p:tag name="KSO_WM_UNIT_TABLE_BEAUTIFY" val="smartTable{a7a8ceaa-2185-433b-86d9-98b92ca55335}"/>
  <p:tag name="TABLE_ENDDRAG_ORIGIN_RECT" val="262*65"/>
  <p:tag name="TABLE_ENDDRAG_RECT" val="36*320*262*65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12484</Words>
  <Application>WPS 表格</Application>
  <PresentationFormat>全屏显示(16:9)</PresentationFormat>
  <Paragraphs>1435</Paragraphs>
  <Slides>51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72" baseType="lpstr">
      <vt:lpstr>Arial</vt:lpstr>
      <vt:lpstr>宋体</vt:lpstr>
      <vt:lpstr>Wingdings</vt:lpstr>
      <vt:lpstr>汉仪书宋二KW</vt:lpstr>
      <vt:lpstr>Times New Roman Bold</vt:lpstr>
      <vt:lpstr>微软雅黑</vt:lpstr>
      <vt:lpstr>汉仪旗黑</vt:lpstr>
      <vt:lpstr>Times New Roman</vt:lpstr>
      <vt:lpstr>Times New Roman Regular</vt:lpstr>
      <vt:lpstr>黑体</vt:lpstr>
      <vt:lpstr>汉仪中黑KW</vt:lpstr>
      <vt:lpstr>Times New Roman Italic</vt:lpstr>
      <vt:lpstr>Times New Roman Bold Italic</vt:lpstr>
      <vt:lpstr>Wingdings</vt:lpstr>
      <vt:lpstr>宋体</vt:lpstr>
      <vt:lpstr>Arial Unicode MS</vt:lpstr>
      <vt:lpstr>Calibri</vt:lpstr>
      <vt:lpstr>Helvetica Neue</vt:lpstr>
      <vt:lpstr>默认设计模板</vt:lpstr>
      <vt:lpstr>4_默认设计模板</vt:lpstr>
      <vt:lpstr>1_默认设计模板</vt:lpstr>
      <vt:lpstr>Exploiting Hybrid Index Scheme for  RDMA-based Key-Value Stores</vt:lpstr>
      <vt:lpstr>Outline</vt:lpstr>
      <vt:lpstr>Background : Key-Value Store</vt:lpstr>
      <vt:lpstr>Background : RDMA (Remote Direct Memory Access)</vt:lpstr>
      <vt:lpstr>Background : RDMA-based Key-Value Store</vt:lpstr>
      <vt:lpstr>Background : Server-centric key-value stores</vt:lpstr>
      <vt:lpstr>Background : Client-direct key-value store</vt:lpstr>
      <vt:lpstr>Background : Hybrid-access key-value store</vt:lpstr>
      <vt:lpstr>Motivation : RDMA-based index</vt:lpstr>
      <vt:lpstr>Motivation : Limitations of the single index</vt:lpstr>
      <vt:lpstr>Motivation : Limitations of the single index</vt:lpstr>
      <vt:lpstr>Hybrid index</vt:lpstr>
      <vt:lpstr>Hybrid index</vt:lpstr>
      <vt:lpstr>Hybrid index</vt:lpstr>
      <vt:lpstr>Hybrid index</vt:lpstr>
      <vt:lpstr>Challenge for hybrid index</vt:lpstr>
      <vt:lpstr>Challenge for hybrid index</vt:lpstr>
      <vt:lpstr>Challenge for hybrid index</vt:lpstr>
      <vt:lpstr>Outline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Synchronization of hybrid index</vt:lpstr>
      <vt:lpstr>Asynchronous update</vt:lpstr>
      <vt:lpstr>HStore Design</vt:lpstr>
      <vt:lpstr>HStore Design</vt:lpstr>
      <vt:lpstr>HStore Design</vt:lpstr>
      <vt:lpstr>HStore Design</vt:lpstr>
      <vt:lpstr>HStore Design</vt:lpstr>
      <vt:lpstr>HStore Design</vt:lpstr>
      <vt:lpstr>Outline</vt:lpstr>
      <vt:lpstr>Experiment Setup</vt:lpstr>
      <vt:lpstr>Read Latency</vt:lpstr>
      <vt:lpstr>Put Latency</vt:lpstr>
      <vt:lpstr>YCSB (Throughput, 16 clients)</vt:lpstr>
      <vt:lpstr>Outline</vt:lpstr>
      <vt:lpstr>Conclusion</vt:lpstr>
      <vt:lpstr>THANK YOU !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SplitKV: Splitting IO Paths for Different Sized  Key-Value Items with Advanced Storage Devices</dc:title>
  <dc:creator>hanshukai</dc:creator>
  <cp:lastModifiedBy>韩书楷</cp:lastModifiedBy>
  <cp:revision>5639</cp:revision>
  <dcterms:created xsi:type="dcterms:W3CDTF">2023-06-01T03:27:04Z</dcterms:created>
  <dcterms:modified xsi:type="dcterms:W3CDTF">2023-06-01T03:27:04Z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F4432F3C238254CEDE1E626495BA84E5</vt:lpwstr>
  </property>
</Properties>
</file>