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71" r:id="rId15"/>
    <p:sldId id="274" r:id="rId16"/>
    <p:sldId id="275" r:id="rId17"/>
    <p:sldId id="277" r:id="rId18"/>
    <p:sldId id="278" r:id="rId19"/>
    <p:sldId id="270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aa6dee34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5aa6dee34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aa6dee34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5aa6dee34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5972726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5972726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b72b1822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5b72b1822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972726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972726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972726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972726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aa6dee34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aa6dee34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b72b18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b72b18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aa6dee34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aa6dee34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aa6dee34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aa6dee34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aa6dee34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aa6dee34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5aa6dee34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5aa6dee34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26400" y="8068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Sparsification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954050" y="3003375"/>
            <a:ext cx="50685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Note on Element-wise Matrix Sparsification via a Matrix-valued Bernstein Inequality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Matrix Valued Bernstein Inequality</a:t>
            </a:r>
            <a:endParaRPr dirty="0"/>
          </a:p>
        </p:txBody>
      </p:sp>
      <p:sp>
        <p:nvSpPr>
          <p:cNvPr id="198" name="Google Shape;198;p22"/>
          <p:cNvSpPr txBox="1">
            <a:spLocks noGrp="1"/>
          </p:cNvSpPr>
          <p:nvPr>
            <p:ph type="body" idx="1"/>
          </p:nvPr>
        </p:nvSpPr>
        <p:spPr>
          <a:xfrm>
            <a:off x="1297500" y="1249961"/>
            <a:ext cx="70389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Idea: To bound how far a sum of random matrices deviates from its mean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233222" y="2191975"/>
            <a:ext cx="7038900" cy="1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</a:t>
            </a:r>
            <a:r>
              <a:rPr lang="en" baseline="-25000"/>
              <a:t>t</a:t>
            </a:r>
            <a:r>
              <a:rPr lang="en"/>
              <a:t> - Zero mean, random matrix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 - number of samples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1600"/>
              </a:spcAft>
              <a:buSzPts val="1400"/>
              <a:buChar char="●"/>
            </a:pPr>
            <a:r>
              <a:rPr lang="en" sz="1400"/>
              <a:t>𝝉 - Deviation from the mean</a:t>
            </a:r>
            <a:endParaRPr sz="14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1"/>
          </p:nvPr>
        </p:nvSpPr>
        <p:spPr>
          <a:xfrm>
            <a:off x="1344444" y="3063718"/>
            <a:ext cx="70389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With failure probability </a:t>
            </a:r>
            <a:r>
              <a:rPr lang="en-US" dirty="0"/>
              <a:t>of at most</a:t>
            </a:r>
            <a:r>
              <a:rPr lang="en" dirty="0"/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00D3EE-7F59-4393-AE57-926DE2DDB71D}"/>
                  </a:ext>
                </a:extLst>
              </p:cNvPr>
              <p:cNvSpPr txBox="1"/>
              <p:nvPr/>
            </p:nvSpPr>
            <p:spPr>
              <a:xfrm>
                <a:off x="1735390" y="1876259"/>
                <a:ext cx="2836610" cy="1008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00D3EE-7F59-4393-AE57-926DE2DDB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390" y="1876259"/>
                <a:ext cx="2836610" cy="1008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F5D5EC-936F-48DA-B9D7-1BA1F9E20D0A}"/>
                  </a:ext>
                </a:extLst>
              </p:cNvPr>
              <p:cNvSpPr txBox="1"/>
              <p:nvPr/>
            </p:nvSpPr>
            <p:spPr>
              <a:xfrm>
                <a:off x="2257730" y="3646973"/>
                <a:ext cx="5212328" cy="1123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𝛾𝜏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F5D5EC-936F-48DA-B9D7-1BA1F9E2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30" y="3646973"/>
                <a:ext cx="5212328" cy="1123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40C944-C6E3-4B34-A855-E792657A19C6}"/>
                  </a:ext>
                </a:extLst>
              </p:cNvPr>
              <p:cNvSpPr txBox="1"/>
              <p:nvPr/>
            </p:nvSpPr>
            <p:spPr>
              <a:xfrm>
                <a:off x="1217048" y="2482370"/>
                <a:ext cx="3244991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40C944-C6E3-4B34-A855-E792657A1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48" y="2482370"/>
                <a:ext cx="3244991" cy="588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 and Construction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942481-5018-4BA5-A96F-4686BD7CA7BB}"/>
                  </a:ext>
                </a:extLst>
              </p:cNvPr>
              <p:cNvSpPr txBox="1"/>
              <p:nvPr/>
            </p:nvSpPr>
            <p:spPr>
              <a:xfrm>
                <a:off x="1217048" y="1808572"/>
                <a:ext cx="1577676" cy="511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942481-5018-4BA5-A96F-4686BD7CA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48" y="1808572"/>
                <a:ext cx="1577676" cy="511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8DB726-499F-49D1-B233-EC1A84637A46}"/>
                  </a:ext>
                </a:extLst>
              </p:cNvPr>
              <p:cNvSpPr txBox="1"/>
              <p:nvPr/>
            </p:nvSpPr>
            <p:spPr>
              <a:xfrm>
                <a:off x="1217048" y="3232727"/>
                <a:ext cx="534768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8DB726-499F-49D1-B233-EC1A8463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48" y="3232727"/>
                <a:ext cx="5347682" cy="612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5498508-E1A6-49D8-99DB-47D572291626}"/>
              </a:ext>
            </a:extLst>
          </p:cNvPr>
          <p:cNvSpPr txBox="1"/>
          <p:nvPr/>
        </p:nvSpPr>
        <p:spPr>
          <a:xfrm>
            <a:off x="1297500" y="142160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9D0699-5BB9-4BC4-A4E4-39B5C2E47FD7}"/>
                  </a:ext>
                </a:extLst>
              </p:cNvPr>
              <p:cNvSpPr txBox="1"/>
              <p:nvPr/>
            </p:nvSpPr>
            <p:spPr>
              <a:xfrm>
                <a:off x="1172228" y="1235379"/>
                <a:ext cx="5071409" cy="41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9D0699-5BB9-4BC4-A4E4-39B5C2E47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228" y="1235379"/>
                <a:ext cx="5071409" cy="411010"/>
              </a:xfrm>
              <a:prstGeom prst="rect">
                <a:avLst/>
              </a:prstGeom>
              <a:blipFill>
                <a:blip r:embed="rId6"/>
                <a:stretch>
                  <a:fillRect l="-361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C25F61-FF04-4E89-B7AC-A585599343C3}"/>
                  </a:ext>
                </a:extLst>
              </p:cNvPr>
              <p:cNvSpPr txBox="1"/>
              <p:nvPr/>
            </p:nvSpPr>
            <p:spPr>
              <a:xfrm>
                <a:off x="5009890" y="1225302"/>
                <a:ext cx="2836610" cy="1008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C25F61-FF04-4E89-B7AC-A58559934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890" y="1225302"/>
                <a:ext cx="2836610" cy="1008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Sample Size S</a:t>
            </a:r>
            <a:endParaRPr dirty="0"/>
          </a:p>
        </p:txBody>
      </p:sp>
      <p:sp>
        <p:nvSpPr>
          <p:cNvPr id="220" name="Google Shape;220;p24"/>
          <p:cNvSpPr txBox="1">
            <a:spLocks noGrp="1"/>
          </p:cNvSpPr>
          <p:nvPr>
            <p:ph type="body" idx="1"/>
          </p:nvPr>
        </p:nvSpPr>
        <p:spPr>
          <a:xfrm>
            <a:off x="1297500" y="3213521"/>
            <a:ext cx="6800494" cy="1240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-US" dirty="0"/>
              <a:t>Pessimistic upper bound</a:t>
            </a:r>
          </a:p>
          <a:p>
            <a:pPr marL="285750" indent="-285750">
              <a:spcBef>
                <a:spcPts val="1600"/>
              </a:spcBef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C4DA-7F8C-4D69-AF8D-05628BE9EC84}"/>
                  </a:ext>
                </a:extLst>
              </p:cNvPr>
              <p:cNvSpPr txBox="1"/>
              <p:nvPr/>
            </p:nvSpPr>
            <p:spPr>
              <a:xfrm>
                <a:off x="1390369" y="1148199"/>
                <a:ext cx="5212328" cy="9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𝛾𝜏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sup>
                    </m:sSup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C4DA-7F8C-4D69-AF8D-05628BE9E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69" y="1148199"/>
                <a:ext cx="5212328" cy="984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C98320-BDC5-4F60-A6FD-FEDF21E9C988}"/>
                  </a:ext>
                </a:extLst>
              </p:cNvPr>
              <p:cNvSpPr txBox="1"/>
              <p:nvPr/>
            </p:nvSpPr>
            <p:spPr>
              <a:xfrm>
                <a:off x="1297500" y="2600769"/>
                <a:ext cx="1812099" cy="453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𝑠𝑟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C98320-BDC5-4F60-A6FD-FEDF21E9C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00" y="2600769"/>
                <a:ext cx="1812099" cy="453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227B80-9CB2-4449-8715-D9AB69B56456}"/>
                  </a:ext>
                </a:extLst>
              </p:cNvPr>
              <p:cNvSpPr txBox="1"/>
              <p:nvPr/>
            </p:nvSpPr>
            <p:spPr>
              <a:xfrm>
                <a:off x="3493294" y="2538027"/>
                <a:ext cx="4416787" cy="579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sr</m:t>
                    </m:r>
                    <m:d>
                      <m:d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stable rank of A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227B80-9CB2-4449-8715-D9AB69B56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94" y="2538027"/>
                <a:ext cx="4416787" cy="579389"/>
              </a:xfrm>
              <a:prstGeom prst="rect">
                <a:avLst/>
              </a:prstGeom>
              <a:blipFill>
                <a:blip r:embed="rId5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D8BE8B-8954-403E-90D2-1DCAB281FE38}"/>
                  </a:ext>
                </a:extLst>
              </p:cNvPr>
              <p:cNvSpPr txBox="1"/>
              <p:nvPr/>
            </p:nvSpPr>
            <p:spPr>
              <a:xfrm>
                <a:off x="4417220" y="1800095"/>
                <a:ext cx="4105274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:r>
                  <a:rPr lang="el-GR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given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D8BE8B-8954-403E-90D2-1DCAB281F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20" y="1800095"/>
                <a:ext cx="4105274" cy="501997"/>
              </a:xfrm>
              <a:prstGeom prst="rect">
                <a:avLst/>
              </a:prstGeom>
              <a:blipFill>
                <a:blip r:embed="rId6"/>
                <a:stretch>
                  <a:fillRect l="-1337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Experiments</a:t>
            </a:r>
            <a:endParaRPr dirty="0"/>
          </a:p>
        </p:txBody>
      </p:sp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1355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Data: Low resolution images</a:t>
            </a:r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Has underlying structure - makes sense to sparsify it (random matrices are not real data)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Has low stable rank which makes ‘required’ samples s, lower</a:t>
            </a:r>
          </a:p>
          <a:p>
            <a:r>
              <a:rPr lang="en-US" dirty="0"/>
              <a:t>Resize images to low resolution (50x50 pixels) and grayscale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226;p25">
                <a:extLst>
                  <a:ext uri="{FF2B5EF4-FFF2-40B4-BE49-F238E27FC236}">
                    <a16:creationId xmlns:a16="http://schemas.microsoft.com/office/drawing/2014/main" id="{04A30872-B0E7-4781-9FCA-0F1FC163F4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7500" y="2380051"/>
                <a:ext cx="7038900" cy="1763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0" indent="0">
                  <a:buFont typeface="Lato"/>
                  <a:buNone/>
                </a:pPr>
                <a:r>
                  <a:rPr lang="en-US" dirty="0"/>
                  <a:t>Images</a:t>
                </a:r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r>
                  <a:rPr lang="en-US" dirty="0"/>
                  <a:t>Original images and visual representations of sparse matrices</a:t>
                </a:r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r>
                  <a:rPr lang="en-US" dirty="0"/>
                  <a:t>Plot of success and failure of the guarantee for values of 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1600"/>
                  </a:spcBef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Google Shape;226;p25">
                <a:extLst>
                  <a:ext uri="{FF2B5EF4-FFF2-40B4-BE49-F238E27FC236}">
                    <a16:creationId xmlns:a16="http://schemas.microsoft.com/office/drawing/2014/main" id="{04A30872-B0E7-4781-9FCA-0F1FC163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500" y="2380051"/>
                <a:ext cx="7038900" cy="1763324"/>
              </a:xfrm>
              <a:prstGeom prst="rect">
                <a:avLst/>
              </a:prstGeom>
              <a:blipFill>
                <a:blip r:embed="rId3"/>
                <a:stretch>
                  <a:fillRect l="-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in the background&#10;&#10;Description automatically generated">
            <a:extLst>
              <a:ext uri="{FF2B5EF4-FFF2-40B4-BE49-F238E27FC236}">
                <a16:creationId xmlns:a16="http://schemas.microsoft.com/office/drawing/2014/main" id="{5A33EDD1-9A3C-4946-ADFA-098DB2D4B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79" y="460185"/>
            <a:ext cx="3494663" cy="2098996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982131-FA48-4DB4-A49E-4E0F59C8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775" y="460185"/>
            <a:ext cx="2141812" cy="2123964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CBD20B-3AAB-4FF6-B19A-A532B567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73" y="2757485"/>
            <a:ext cx="2141813" cy="2123964"/>
          </a:xfrm>
          <a:prstGeom prst="rect">
            <a:avLst/>
          </a:prstGeom>
        </p:spPr>
      </p:pic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E970EF88-6C19-4FB4-AE13-EED2C1CB7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186" y="2757485"/>
            <a:ext cx="2141814" cy="2123965"/>
          </a:xfrm>
          <a:prstGeom prst="rect">
            <a:avLst/>
          </a:prstGeom>
        </p:spPr>
      </p:pic>
      <p:pic>
        <p:nvPicPr>
          <p:cNvPr id="31" name="Picture 30" descr="A picture containing food&#10;&#10;Description automatically generated">
            <a:extLst>
              <a:ext uri="{FF2B5EF4-FFF2-40B4-BE49-F238E27FC236}">
                <a16:creationId xmlns:a16="http://schemas.microsoft.com/office/drawing/2014/main" id="{1D175D11-D515-412F-B974-ADC296348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757485"/>
            <a:ext cx="2141813" cy="2123965"/>
          </a:xfrm>
          <a:prstGeom prst="rect">
            <a:avLst/>
          </a:prstGeom>
        </p:spPr>
      </p:pic>
      <p:pic>
        <p:nvPicPr>
          <p:cNvPr id="33" name="Picture 32" descr="A picture containing food&#10;&#10;Description automatically generated">
            <a:extLst>
              <a:ext uri="{FF2B5EF4-FFF2-40B4-BE49-F238E27FC236}">
                <a16:creationId xmlns:a16="http://schemas.microsoft.com/office/drawing/2014/main" id="{C7B39276-5D66-4529-84CA-94A6877CB8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3813" y="2757484"/>
            <a:ext cx="2141813" cy="21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9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FCF6B0-EF93-4043-B1DC-B5FCFE6E8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19" y="447787"/>
            <a:ext cx="2141812" cy="2123963"/>
          </a:xfrm>
          <a:prstGeom prst="rect">
            <a:avLst/>
          </a:prstGeom>
        </p:spPr>
      </p:pic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A775F3D-0F3A-4C71-9114-B284218ED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11" y="2757484"/>
            <a:ext cx="2141813" cy="212396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4A61BF-B293-477E-A42F-EFE5FF3E7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69" y="2757483"/>
            <a:ext cx="2141814" cy="2123966"/>
          </a:xfrm>
          <a:prstGeom prst="rect">
            <a:avLst/>
          </a:prstGeom>
        </p:spPr>
      </p:pic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9FF674E8-7892-4F7F-81EE-C39AE8591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183" y="2757483"/>
            <a:ext cx="2141814" cy="2123966"/>
          </a:xfrm>
          <a:prstGeom prst="rect">
            <a:avLst/>
          </a:prstGeom>
        </p:spPr>
      </p:pic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105FF6A2-EE31-4C73-BA20-FBDC833A4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7" y="2757483"/>
            <a:ext cx="2141814" cy="2123966"/>
          </a:xfrm>
          <a:prstGeom prst="rect">
            <a:avLst/>
          </a:prstGeom>
        </p:spPr>
      </p:pic>
      <p:pic>
        <p:nvPicPr>
          <p:cNvPr id="14" name="Picture 13" descr="A close up of a hillside&#10;&#10;Description automatically generated">
            <a:extLst>
              <a:ext uri="{FF2B5EF4-FFF2-40B4-BE49-F238E27FC236}">
                <a16:creationId xmlns:a16="http://schemas.microsoft.com/office/drawing/2014/main" id="{13E5A522-198C-4A29-BD50-876CB20B6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9279" y="472753"/>
            <a:ext cx="3731550" cy="209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3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B6763-A13D-41AE-AFE5-F1C303F7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72" y="460185"/>
            <a:ext cx="1722254" cy="209899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BD44D1-24A7-4EAA-B744-0850AF47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776" y="460185"/>
            <a:ext cx="2141812" cy="2123963"/>
          </a:xfrm>
          <a:prstGeom prst="rect">
            <a:avLst/>
          </a:prstGeom>
        </p:spPr>
      </p:pic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F589F07E-42B9-4D08-8793-18C6161D3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07" y="2757481"/>
            <a:ext cx="2141814" cy="2123966"/>
          </a:xfrm>
          <a:prstGeom prst="rect">
            <a:avLst/>
          </a:prstGeom>
        </p:spPr>
      </p:pic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B5A5050C-1DEE-4682-B058-F21C3A330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7" y="2757481"/>
            <a:ext cx="2141812" cy="212396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8A8D5F-B09A-4896-BE2B-198A8E064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185" y="2757483"/>
            <a:ext cx="2141812" cy="2123964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300D34-C29D-4294-85D8-E61EC33D38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371" y="2757483"/>
            <a:ext cx="2141812" cy="21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72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6B77-2ED0-444D-A195-C368F66D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FEC06CE-470A-430C-A43A-AD2BBE72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8" y="2613978"/>
            <a:ext cx="2871626" cy="213577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C5607DF-6B33-4E38-B351-D3070C4C9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660" y="2613978"/>
            <a:ext cx="2871625" cy="213577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F5D2840-CE98-4560-8924-FC93E37D3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663" y="2613978"/>
            <a:ext cx="2871626" cy="21357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226;p25">
                <a:extLst>
                  <a:ext uri="{FF2B5EF4-FFF2-40B4-BE49-F238E27FC236}">
                    <a16:creationId xmlns:a16="http://schemas.microsoft.com/office/drawing/2014/main" id="{8CDB2847-26D7-4565-8C4A-A66616D1ED1E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97500" y="1116150"/>
                <a:ext cx="6153431" cy="131986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dirty="0"/>
                  <a:t>Plot success rate of sparse matrix generation on s vs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dirty="0"/>
                  <a:t>graph</a:t>
                </a:r>
              </a:p>
              <a:p>
                <a:r>
                  <a:rPr lang="en-US" dirty="0"/>
                  <a:t>Plot 361 points with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from  .1 to .9 and 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r>
                  <a:rPr lang="en-US" dirty="0"/>
                  <a:t>Compare to given s from algorithm</a:t>
                </a:r>
                <a:endParaRPr dirty="0"/>
              </a:p>
            </p:txBody>
          </p:sp>
        </mc:Choice>
        <mc:Fallback>
          <p:sp>
            <p:nvSpPr>
              <p:cNvPr id="8" name="Google Shape;226;p25">
                <a:extLst>
                  <a:ext uri="{FF2B5EF4-FFF2-40B4-BE49-F238E27FC236}">
                    <a16:creationId xmlns:a16="http://schemas.microsoft.com/office/drawing/2014/main" id="{8CDB2847-26D7-4565-8C4A-A66616D1ED1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7500" y="1116150"/>
                <a:ext cx="6153431" cy="1319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10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5270-B568-4370-8217-9EB0DB75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is a pessimistic upper bound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B4CBBA-51ED-4894-AC3C-36596B9C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0" y="1307850"/>
            <a:ext cx="3398725" cy="2527801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2CBA7EC-ADBB-40E5-865E-8A1C653F4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50" y="1307849"/>
            <a:ext cx="3398725" cy="25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3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Algorithm makes a sparse matrix that is close to the original in expectation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Sampling with probability based on magnitude to get a sparse matrix as opposed to sampling uniformly, which would be close in expectation but not sparse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Number of samples s required to make sparse matrix bounded by Bernstein Inequality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Can sample less than s values and still get a matrix that is within the given error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Matrix Sparsification Motivation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Given a matrix A, construct a sparse matrix Ã that is close to A in expectation</a:t>
            </a:r>
            <a:endParaRPr lang="en-US"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1800" dirty="0"/>
              <a:t>||A - Ã||</a:t>
            </a:r>
            <a:r>
              <a:rPr lang="en-US" sz="1800" baseline="-25000" dirty="0"/>
              <a:t>2</a:t>
            </a:r>
            <a:r>
              <a:rPr lang="en-US" sz="1800" dirty="0"/>
              <a:t> ≤ ε||A||</a:t>
            </a:r>
            <a:r>
              <a:rPr lang="en-US" sz="1800" baseline="-25000" dirty="0"/>
              <a:t>2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Sparse matrices are simpler to use in computation due to the large amount of zero entries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Eigenvector computations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Semi-definite programming solvers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Matrix completion problems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on the paper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Authors: Petros Drineas, Anastasios Zouzias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Published: March 15th, 2011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Venue of publication: Information Processing Letters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Overview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Google Shape;159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Truncation: Zero out all elements that are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* ||A||</a:t>
                </a:r>
                <a:r>
                  <a:rPr lang="en-US" baseline="-25000" dirty="0"/>
                  <a:t>2</a:t>
                </a:r>
                <a:r>
                  <a:rPr lang="en-US" dirty="0"/>
                  <a:t> to make </a:t>
                </a:r>
                <a:r>
                  <a:rPr lang="en-US" sz="1400" dirty="0"/>
                  <a:t>Â</a:t>
                </a:r>
                <a:endParaRPr lang="en-US" baseline="-25000" dirty="0"/>
              </a:p>
              <a:p>
                <a:pPr lvl="0">
                  <a:spcBef>
                    <a:spcPts val="1600"/>
                  </a:spcBef>
                </a:pPr>
                <a:r>
                  <a:rPr lang="en-US" dirty="0"/>
                  <a:t>Sampling: (i.i.d. trials with replacement) randomly sample s elements from </a:t>
                </a:r>
                <a:r>
                  <a:rPr lang="en-US" sz="1200" dirty="0"/>
                  <a:t>Â</a:t>
                </a:r>
                <a:r>
                  <a:rPr lang="en-US" dirty="0"/>
                  <a:t> with probability based on their magnitude</a:t>
                </a:r>
              </a:p>
              <a:p>
                <a:pPr lvl="1"/>
                <a:r>
                  <a:rPr lang="en-US" sz="1300" dirty="0"/>
                  <a:t>Sampling with probability based on magnitude to get a sparse matrix as opposed to sampling uniformly, which would be close in expectation but not sparse</a:t>
                </a:r>
              </a:p>
              <a:p>
                <a:pPr marL="457200" lvl="0" indent="-311150" algn="l" rtl="0">
                  <a:spcBef>
                    <a:spcPts val="160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Construct Sparse Matrix: Using the Matrix-Valued Bernstein Inequality, we construct matrix Ã such that larger values are weighted lower and smaller values are weighted higher</a:t>
                </a:r>
              </a:p>
              <a:p>
                <a:pPr marL="914400" lvl="1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○"/>
                </a:pPr>
                <a:r>
                  <a:rPr lang="en-US" sz="1300" dirty="0"/>
                  <a:t>This preserves the expected value </a:t>
                </a:r>
                <a:endParaRPr sz="1300" dirty="0"/>
              </a:p>
            </p:txBody>
          </p:sp>
        </mc:Choice>
        <mc:Fallback>
          <p:sp>
            <p:nvSpPr>
              <p:cNvPr id="159" name="Google Shape;159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Cost and Guarantees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Google Shape;165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Runtime Complexity: O(n</a:t>
                </a:r>
                <a:r>
                  <a:rPr lang="en-US" baseline="30000" dirty="0"/>
                  <a:t>2</a:t>
                </a:r>
                <a:r>
                  <a:rPr lang="en-US" dirty="0"/>
                  <a:t>s)</a:t>
                </a:r>
              </a:p>
              <a:p>
                <a:pPr marL="45720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457200" lvl="0" indent="-311150" algn="l" rtl="0">
                  <a:spcBef>
                    <a:spcPts val="160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Space Complexity: O(n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457200" lvl="0" indent="-311150" algn="l" rtl="0">
                  <a:spcBef>
                    <a:spcPts val="160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dirty="0"/>
                  <a:t>The relative error is within a given  0 &lt; </a:t>
                </a:r>
                <a:r>
                  <a:rPr lang="el-GR" sz="1400" dirty="0"/>
                  <a:t>ε &lt; 1 , </a:t>
                </a:r>
                <a:r>
                  <a:rPr lang="en-US" sz="1400" dirty="0"/>
                  <a:t>with success probability 1 -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400" baseline="30000" dirty="0"/>
                  <a:t> </a:t>
                </a:r>
                <a:endParaRPr lang="el-GR" sz="1400" baseline="30000" dirty="0"/>
              </a:p>
              <a:p>
                <a:pPr lv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>
          <p:sp>
            <p:nvSpPr>
              <p:cNvPr id="165" name="Google Shape;165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7500" y="1567550"/>
                <a:ext cx="7038900" cy="291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Proving the Guarantee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Google Shape;176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1056" y="2156098"/>
                <a:ext cx="8643937" cy="69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76" name="Google Shape;176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1056" y="2156098"/>
                <a:ext cx="8643937" cy="691200"/>
              </a:xfrm>
              <a:prstGeom prst="rect">
                <a:avLst/>
              </a:prstGeom>
              <a:blipFill>
                <a:blip r:embed="rId3"/>
                <a:stretch>
                  <a:fillRect b="-30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2402850" y="1578909"/>
            <a:ext cx="22455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Triangle Inequality</a:t>
            </a:r>
            <a:endParaRPr sz="1400" dirty="0"/>
          </a:p>
        </p:txBody>
      </p:sp>
      <p:sp>
        <p:nvSpPr>
          <p:cNvPr id="178" name="Google Shape;178;p20"/>
          <p:cNvSpPr/>
          <p:nvPr/>
        </p:nvSpPr>
        <p:spPr>
          <a:xfrm rot="5400000">
            <a:off x="3268500" y="953441"/>
            <a:ext cx="514200" cy="25827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0"/>
          <p:cNvSpPr/>
          <p:nvPr/>
        </p:nvSpPr>
        <p:spPr>
          <a:xfrm rot="-5400000">
            <a:off x="2543426" y="2709044"/>
            <a:ext cx="514200" cy="113255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0"/>
          <p:cNvSpPr/>
          <p:nvPr/>
        </p:nvSpPr>
        <p:spPr>
          <a:xfrm rot="-5400000">
            <a:off x="4134388" y="2709044"/>
            <a:ext cx="514200" cy="113255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1677776" y="3598576"/>
            <a:ext cx="22455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Truncation</a:t>
            </a:r>
            <a:endParaRPr sz="1400" dirty="0"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3268738" y="3598576"/>
            <a:ext cx="22455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Matrix Construction</a:t>
            </a:r>
            <a:endParaRPr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Truncation</a:t>
            </a:r>
            <a:endParaRPr dirty="0"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1297500" y="1305925"/>
            <a:ext cx="70389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Idea: Remove relatively small elements so that when the sparse matrix is constructed, small values aren’t rescaled to be large, skewing the variance of the sparse matrix</a:t>
            </a:r>
            <a:endParaRPr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Google Shape;190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2550" y="2005551"/>
                <a:ext cx="7038900" cy="1593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lvl="0" indent="0" algn="ctr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ar-A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ar-A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ar-A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sz="2400" dirty="0"/>
              </a:p>
            </p:txBody>
          </p:sp>
        </mc:Choice>
        <mc:Fallback>
          <p:sp>
            <p:nvSpPr>
              <p:cNvPr id="190" name="Google Shape;190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2550" y="2005551"/>
                <a:ext cx="7038900" cy="1593600"/>
              </a:xfrm>
              <a:prstGeom prst="rect">
                <a:avLst/>
              </a:prstGeom>
              <a:blipFill>
                <a:blip r:embed="rId3"/>
                <a:stretch>
                  <a:fillRect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297500" y="4177775"/>
            <a:ext cx="70389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Since we remove values smaller than </a:t>
            </a:r>
            <a:r>
              <a:rPr lang="en" sz="1400" dirty="0"/>
              <a:t>ε||A||</a:t>
            </a:r>
            <a:r>
              <a:rPr lang="en" sz="1400" baseline="-25000" dirty="0"/>
              <a:t>2</a:t>
            </a:r>
            <a:r>
              <a:rPr lang="en" sz="1400" dirty="0"/>
              <a:t>/2n, the greatest difference between an element in A and Â is ε||A||</a:t>
            </a:r>
            <a:r>
              <a:rPr lang="en" sz="1400" baseline="-25000" dirty="0"/>
              <a:t>2</a:t>
            </a:r>
            <a:r>
              <a:rPr lang="en" sz="1400" dirty="0"/>
              <a:t>/2n</a:t>
            </a:r>
            <a:endParaRPr sz="1400" dirty="0"/>
          </a:p>
        </p:txBody>
      </p:sp>
      <p:cxnSp>
        <p:nvCxnSpPr>
          <p:cNvPr id="192" name="Google Shape;192;p21"/>
          <p:cNvCxnSpPr/>
          <p:nvPr/>
        </p:nvCxnSpPr>
        <p:spPr>
          <a:xfrm rot="10800000" flipH="1">
            <a:off x="3971713" y="3599151"/>
            <a:ext cx="118200" cy="5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38B3-E9F5-4864-9611-ADB62AC0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Sampling and Construction</a:t>
            </a:r>
            <a:endParaRPr lang="en-US" dirty="0"/>
          </a:p>
        </p:txBody>
      </p:sp>
      <p:sp>
        <p:nvSpPr>
          <p:cNvPr id="4" name="Google Shape;213;p23">
            <a:extLst>
              <a:ext uri="{FF2B5EF4-FFF2-40B4-BE49-F238E27FC236}">
                <a16:creationId xmlns:a16="http://schemas.microsoft.com/office/drawing/2014/main" id="{BFBFCF7D-9E1E-4311-ABA7-048368966D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7499" y="1332971"/>
            <a:ext cx="65412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With s trials, each element has probability p</a:t>
            </a:r>
            <a:r>
              <a:rPr lang="en" baseline="-25000" dirty="0"/>
              <a:t>ij</a:t>
            </a:r>
            <a:r>
              <a:rPr lang="en" dirty="0"/>
              <a:t> to be chosen (i.i.d. </a:t>
            </a:r>
            <a:r>
              <a:rPr lang="en-US" dirty="0"/>
              <a:t>w</a:t>
            </a:r>
            <a:r>
              <a:rPr lang="en" dirty="0"/>
              <a:t>ith replacement)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214;p23">
                <a:extLst>
                  <a:ext uri="{FF2B5EF4-FFF2-40B4-BE49-F238E27FC236}">
                    <a16:creationId xmlns:a16="http://schemas.microsoft.com/office/drawing/2014/main" id="{ABAE489C-2F7E-405A-BD86-46F33C60DF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7531" y="1840061"/>
                <a:ext cx="1617150" cy="836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0" indent="0" algn="ctr">
                  <a:spcAft>
                    <a:spcPts val="1600"/>
                  </a:spcAft>
                  <a:buFont typeface="Lato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" sz="1400" dirty="0"/>
              </a:p>
            </p:txBody>
          </p:sp>
        </mc:Choice>
        <mc:Fallback>
          <p:sp>
            <p:nvSpPr>
              <p:cNvPr id="5" name="Google Shape;214;p23">
                <a:extLst>
                  <a:ext uri="{FF2B5EF4-FFF2-40B4-BE49-F238E27FC236}">
                    <a16:creationId xmlns:a16="http://schemas.microsoft.com/office/drawing/2014/main" id="{ABAE489C-2F7E-405A-BD86-46F33C60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31" y="1840061"/>
                <a:ext cx="1617150" cy="8362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213;p23">
            <a:extLst>
              <a:ext uri="{FF2B5EF4-FFF2-40B4-BE49-F238E27FC236}">
                <a16:creationId xmlns:a16="http://schemas.microsoft.com/office/drawing/2014/main" id="{0D3BB5C5-A8DA-4E22-A724-C4450EBD45DA}"/>
              </a:ext>
            </a:extLst>
          </p:cNvPr>
          <p:cNvSpPr txBox="1">
            <a:spLocks/>
          </p:cNvSpPr>
          <p:nvPr/>
        </p:nvSpPr>
        <p:spPr>
          <a:xfrm>
            <a:off x="1297499" y="2771245"/>
            <a:ext cx="65412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600"/>
              </a:spcAft>
              <a:buFont typeface="Lato"/>
              <a:buNone/>
            </a:pPr>
            <a:r>
              <a:rPr lang="en-US" dirty="0"/>
              <a:t>Construct the sparse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214;p23">
                <a:extLst>
                  <a:ext uri="{FF2B5EF4-FFF2-40B4-BE49-F238E27FC236}">
                    <a16:creationId xmlns:a16="http://schemas.microsoft.com/office/drawing/2014/main" id="{B78F1C2A-880A-4198-88B9-40EF8BAD85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7531" y="3279252"/>
                <a:ext cx="5339044" cy="836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0" indent="0" algn="ctr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" sz="1400" dirty="0"/>
              </a:p>
            </p:txBody>
          </p:sp>
        </mc:Choice>
        <mc:Fallback>
          <p:sp>
            <p:nvSpPr>
              <p:cNvPr id="9" name="Google Shape;214;p23">
                <a:extLst>
                  <a:ext uri="{FF2B5EF4-FFF2-40B4-BE49-F238E27FC236}">
                    <a16:creationId xmlns:a16="http://schemas.microsoft.com/office/drawing/2014/main" id="{B78F1C2A-880A-4198-88B9-40EF8BAD8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31" y="3279252"/>
                <a:ext cx="5339044" cy="836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60582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676</Words>
  <Application>Microsoft Office PowerPoint</Application>
  <PresentationFormat>On-screen Show (16:9)</PresentationFormat>
  <Paragraphs>82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Cambria Math</vt:lpstr>
      <vt:lpstr>Arial</vt:lpstr>
      <vt:lpstr>Montserrat</vt:lpstr>
      <vt:lpstr>Lato</vt:lpstr>
      <vt:lpstr>Focus</vt:lpstr>
      <vt:lpstr>Matrix Sparsification</vt:lpstr>
      <vt:lpstr>Matrix Sparsification Motivation</vt:lpstr>
      <vt:lpstr>Information on the paper</vt:lpstr>
      <vt:lpstr>Algorithm Overview </vt:lpstr>
      <vt:lpstr>Algorithm Cost and Guarantees</vt:lpstr>
      <vt:lpstr>Algorithm Analysis</vt:lpstr>
      <vt:lpstr>Proving the Guarantee</vt:lpstr>
      <vt:lpstr>Truncation</vt:lpstr>
      <vt:lpstr>Sampling and Construction</vt:lpstr>
      <vt:lpstr>Matrix Valued Bernstein Inequality</vt:lpstr>
      <vt:lpstr>Sampling and Construction</vt:lpstr>
      <vt:lpstr>Choosing Sample Size S</vt:lpstr>
      <vt:lpstr>Experiments</vt:lpstr>
      <vt:lpstr>PowerPoint Presentation</vt:lpstr>
      <vt:lpstr>PowerPoint Presentation</vt:lpstr>
      <vt:lpstr>PowerPoint Presentation</vt:lpstr>
      <vt:lpstr>Experiments</vt:lpstr>
      <vt:lpstr>s is a pessimistic upper bound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Sparsification</dc:title>
  <cp:lastModifiedBy>Nicholas Kwock</cp:lastModifiedBy>
  <cp:revision>59</cp:revision>
  <dcterms:modified xsi:type="dcterms:W3CDTF">2019-12-01T23:25:29Z</dcterms:modified>
</cp:coreProperties>
</file>