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36" r:id="rId14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3C0"/>
    <a:srgbClr val="0000CC"/>
    <a:srgbClr val="FF99FF"/>
    <a:srgbClr val="800000"/>
    <a:srgbClr val="002B62"/>
    <a:srgbClr val="E64B0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982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9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6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61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726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44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276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751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現場以外の作業の兼務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34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>
                <a:ea typeface="HGP創英角ｺﾞｼｯｸUB"/>
              </a:rPr>
              <a:t>官庁総合運用テスト支援ツール</a:t>
            </a:r>
            <a:endParaRPr lang="en-US" altLang="ja-JP" sz="20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成果物を最終的にチェックとまとめ、顧客に提出。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一番大変なのは、現場の作業と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NES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からの質問と社内開発メンバの課題同時殺到したとき、頭がいっぱいだったが、迅速的に切り替える必要があった。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成長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341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チームリーダーとして、以下成長した。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latin typeface="+mj-lt"/>
                <a:ea typeface="HGP創英角ｺﾞｼｯｸUB"/>
              </a:rPr>
              <a:t>　 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・チームを引っ張っていく責任感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・現場の作業調整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・全体像を把握し、計画的行動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・まとめ力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現場以外の業務にも兼務、以下成長した。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 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・初業務委託を社内支援の形で実践した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・マルチ作業対応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・顧客とやり取りのビジネスマナー</a:t>
            </a:r>
            <a:endParaRPr lang="en-US" altLang="ja-JP" sz="1400" dirty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387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今後の目標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215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老朽化と共に、</a:t>
            </a:r>
            <a:r>
              <a:rPr lang="en-US" altLang="ja-JP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CRM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システムが終了になるが、長年</a:t>
            </a:r>
            <a:r>
              <a:rPr lang="en-US" altLang="ja-JP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CRM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で育てきた技術力とマネジメント力を生かして、ほかの得意な領域（</a:t>
            </a:r>
            <a:r>
              <a:rPr lang="en-US" altLang="ja-JP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EC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など）で、２，３人のチームリーダーになって、即戦力ありのチームを作って、</a:t>
            </a:r>
            <a:r>
              <a:rPr lang="en-US" altLang="ja-JP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NCJ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の知名度を広げて、会社の業務拡大に貢献できると考えてる。</a:t>
            </a:r>
            <a:endParaRPr lang="en-US" altLang="ja-JP" sz="1800" dirty="0" smtClean="0">
              <a:solidFill>
                <a:srgbClr val="4CB3C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solidFill>
                <a:srgbClr val="4CB3C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297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１．自分にとっての超えるべき「</a:t>
            </a:r>
            <a:r>
              <a:rPr lang="en-US" altLang="ja-JP" sz="1600" dirty="0" smtClean="0">
                <a:latin typeface="+mn-ea"/>
                <a:ea typeface="+mn-ea"/>
              </a:rPr>
              <a:t>X</a:t>
            </a:r>
            <a:r>
              <a:rPr lang="ja-JP" altLang="en-US" sz="1600" dirty="0" smtClean="0">
                <a:latin typeface="+mn-ea"/>
                <a:ea typeface="+mn-ea"/>
              </a:rPr>
              <a:t>」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latin typeface="+mn-ea"/>
                <a:ea typeface="+mn-ea"/>
              </a:rPr>
              <a:t>．不足点分析</a:t>
            </a:r>
            <a:r>
              <a:rPr lang="en-US" altLang="ja-JP" sz="1600" dirty="0">
                <a:latin typeface="+mn-ea"/>
                <a:ea typeface="+mn-ea"/>
              </a:rPr>
              <a:t/>
            </a:r>
            <a:br>
              <a:rPr lang="en-US" altLang="ja-JP" sz="1600" dirty="0">
                <a:latin typeface="+mn-ea"/>
                <a:ea typeface="+mn-ea"/>
              </a:rPr>
            </a:br>
            <a:r>
              <a:rPr lang="ja-JP" altLang="en-US" sz="1600" dirty="0" smtClean="0">
                <a:latin typeface="+mn-ea"/>
                <a:ea typeface="+mn-ea"/>
              </a:rPr>
              <a:t>３．実現に向けてこれまでしてきたこと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４．成長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５</a:t>
            </a:r>
            <a:r>
              <a:rPr lang="ja-JP" altLang="en-US" sz="1600" dirty="0" smtClean="0">
                <a:latin typeface="+mn-ea"/>
                <a:ea typeface="+mn-ea"/>
              </a:rPr>
              <a:t>．これから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自分自身にとっての超えるべき「</a:t>
            </a:r>
            <a:r>
              <a:rPr lang="en-US" altLang="ja-JP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X</a:t>
            </a:r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」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20" y="989807"/>
            <a:ext cx="6318716" cy="33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会社のイベントを積極的に参加し、コンミュニケーション力と認知度を高め、人脈を広げる。</a:t>
            </a: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チームリーダーになって、マネジメント力を高める</a:t>
            </a:r>
            <a:r>
              <a:rPr lang="ja-JP" altLang="en-US" sz="24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。</a:t>
            </a: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614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不足点分析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433944" y="846168"/>
            <a:ext cx="5155391" cy="353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自己ペースで、会社のイベントを無関心、社内メンバと交流が少なかった。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chemeClr val="bg1">
                  <a:lumMod val="50000"/>
                </a:schemeClr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メンバとして、誰かの指示に従って行動。与えられた仕事にしか興味なかった。</a:t>
            </a: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252083" y="825195"/>
            <a:ext cx="848801" cy="848801"/>
            <a:chOff x="5037" y="618"/>
            <a:chExt cx="850" cy="850"/>
          </a:xfrm>
        </p:grpSpPr>
        <p:sp>
          <p:nvSpPr>
            <p:cNvPr id="6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積極的にイベントを参加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263420" y="846168"/>
            <a:ext cx="5429826" cy="399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会社の飲み会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n-lt"/>
                <a:ea typeface="HGP創英角ｺﾞｼｯｸUB"/>
              </a:rPr>
              <a:t>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両期</a:t>
            </a:r>
            <a:r>
              <a:rPr lang="ja-JP" altLang="en-US" sz="1400" dirty="0">
                <a:latin typeface="+mn-lt"/>
                <a:ea typeface="HGP創英角ｺﾞｼｯｸUB"/>
              </a:rPr>
              <a:t>の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キックオフ</a:t>
            </a:r>
            <a:endParaRPr lang="en-US" altLang="ja-JP" sz="1400" dirty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n-lt"/>
                <a:ea typeface="HGP創英角ｺﾞｼｯｸUB"/>
              </a:rPr>
              <a:t>　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忘年会</a:t>
            </a:r>
            <a:endParaRPr lang="en-US" altLang="ja-JP" sz="1400" dirty="0" smtClean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n-lt"/>
                <a:ea typeface="HGP創英角ｺﾞｼｯｸUB"/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  <a:latin typeface="+mn-lt"/>
                <a:ea typeface="HGP創英角ｺﾞｼｯｸUB"/>
              </a:rPr>
              <a:t>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年末納会</a:t>
            </a:r>
            <a:endParaRPr lang="en-US" altLang="ja-JP" sz="1400" dirty="0">
              <a:solidFill>
                <a:srgbClr val="000000"/>
              </a:solidFill>
              <a:latin typeface="+mn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運動会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第二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シス部会（司会）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アジャ</a:t>
            </a: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イル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開発社内研修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この一年は積極的に会社のイベントを参加し、なるべく多くの方々と交流した、自分の認知度が高くなって、信頼感倍増になった。</a:t>
            </a: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504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200" b="1" dirty="0" smtClean="0">
                <a:latin typeface="+mj-lt"/>
                <a:ea typeface="HGP創英角ｺﾞｼｯｸUB"/>
              </a:rPr>
              <a:t>CRM</a:t>
            </a:r>
            <a:r>
              <a:rPr lang="ja-JP" altLang="en-US" sz="2200" b="1" dirty="0" smtClean="0">
                <a:latin typeface="+mj-lt"/>
                <a:ea typeface="HGP創英角ｺﾞｼｯｸUB"/>
              </a:rPr>
              <a:t>移行プロジェクト対応</a:t>
            </a:r>
            <a:endParaRPr lang="en-US" altLang="ja-JP" sz="2200" b="1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役割：チームリーダー　チーム人数：３人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納品日をしっかり守って</a:t>
            </a:r>
            <a:r>
              <a:rPr lang="ja-JP" altLang="en-US" sz="1800" dirty="0">
                <a:latin typeface="+mj-lt"/>
                <a:ea typeface="HGP創英角ｺﾞｼｯｸUB"/>
              </a:rPr>
              <a:t>、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マイルストーンを設定し、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WBS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を作成し、タスクとスケジュール管理。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要件定義者と仕様を確認と調整し、実現方式、作業ルール、命名規則を決め。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週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1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回進捗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MTG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を設定し、各自の作業進捗や問題点を確認と解決。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テキスト ボックス 2"/>
          <p:cNvSpPr txBox="1">
            <a:spLocks noChangeArrowheads="1"/>
          </p:cNvSpPr>
          <p:nvPr/>
        </p:nvSpPr>
        <p:spPr bwMode="auto">
          <a:xfrm>
            <a:off x="1165449" y="804049"/>
            <a:ext cx="5429826" cy="33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200" b="1" dirty="0" smtClean="0">
                <a:latin typeface="+mj-lt"/>
                <a:ea typeface="HGP創英角ｺﾞｼｯｸUB"/>
              </a:rPr>
              <a:t>CRM</a:t>
            </a:r>
            <a:r>
              <a:rPr lang="ja-JP" altLang="en-US" sz="2200" b="1" dirty="0" smtClean="0">
                <a:latin typeface="+mj-lt"/>
                <a:ea typeface="HGP創英角ｺﾞｼｯｸUB"/>
              </a:rPr>
              <a:t>移行プロジェクト対応</a:t>
            </a:r>
            <a:endParaRPr lang="en-US" altLang="ja-JP" sz="2200" b="1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ea typeface="HGP創英角ｺﾞｼｯｸUB"/>
              </a:rPr>
              <a:t>困難な作業</a:t>
            </a:r>
            <a:r>
              <a:rPr lang="ja-JP" altLang="en-US" sz="1800" dirty="0">
                <a:ea typeface="HGP創英角ｺﾞｼｯｸUB"/>
              </a:rPr>
              <a:t>に対して、逃げずに、率先的に技術を検討し、効率化方法を調査、実現し、メンバに展開。</a:t>
            </a:r>
            <a:endParaRPr lang="en-US" altLang="ja-JP" sz="18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ea typeface="HGP創英角ｺﾞｼｯｸUB"/>
              </a:rPr>
              <a:t>　 </a:t>
            </a:r>
            <a:r>
              <a:rPr lang="ja-JP" altLang="en-US" sz="1800" dirty="0" smtClean="0">
                <a:ea typeface="HGP創英角ｺﾞｼｯｸUB"/>
              </a:rPr>
              <a:t>   ・</a:t>
            </a:r>
            <a:r>
              <a:rPr lang="ja-JP" altLang="en-US" sz="1800" dirty="0">
                <a:ea typeface="HGP創英角ｺﾞｼｯｸUB"/>
              </a:rPr>
              <a:t>ファイル集計ツール</a:t>
            </a:r>
            <a:r>
              <a:rPr lang="en-US" altLang="ja-JP" sz="1800" dirty="0" smtClean="0">
                <a:ea typeface="HGP創英角ｺﾞｼｯｸUB"/>
              </a:rPr>
              <a:t>(Linux</a:t>
            </a:r>
            <a:r>
              <a:rPr lang="en-US" altLang="ja-JP" sz="1800" dirty="0">
                <a:ea typeface="HGP創英角ｺﾞｼｯｸUB"/>
              </a:rPr>
              <a:t>)</a:t>
            </a: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en-US" altLang="ja-JP" sz="1800" dirty="0">
                <a:ea typeface="HGP創英角ｺﾞｼｯｸUB"/>
              </a:rPr>
              <a:t>    </a:t>
            </a:r>
            <a:r>
              <a:rPr lang="ja-JP" altLang="en-US" sz="1800" dirty="0" smtClean="0">
                <a:ea typeface="HGP創英角ｺﾞｼｯｸUB"/>
              </a:rPr>
              <a:t>　・</a:t>
            </a:r>
            <a:r>
              <a:rPr lang="en-US" altLang="ja-JP" sz="1800" dirty="0">
                <a:ea typeface="HGP創英角ｺﾞｼｯｸUB"/>
              </a:rPr>
              <a:t>CPU</a:t>
            </a:r>
            <a:r>
              <a:rPr lang="ja-JP" altLang="en-US" sz="1800" dirty="0">
                <a:ea typeface="HGP創英角ｺﾞｼｯｸUB"/>
              </a:rPr>
              <a:t>とメモリ計測ツール</a:t>
            </a:r>
            <a:r>
              <a:rPr lang="en-US" altLang="ja-JP" sz="1800" dirty="0" smtClean="0">
                <a:ea typeface="HGP創英角ｺﾞｼｯｸUB"/>
              </a:rPr>
              <a:t>(</a:t>
            </a:r>
            <a:r>
              <a:rPr lang="en-US" altLang="ja-JP" sz="1800" dirty="0">
                <a:ea typeface="HGP創英角ｺﾞｼｯｸUB"/>
              </a:rPr>
              <a:t>L</a:t>
            </a:r>
            <a:r>
              <a:rPr lang="en-US" altLang="ja-JP" sz="1800" dirty="0" smtClean="0">
                <a:ea typeface="HGP創英角ｺﾞｼｯｸUB"/>
              </a:rPr>
              <a:t>inux</a:t>
            </a:r>
            <a:r>
              <a:rPr lang="en-US" altLang="ja-JP" sz="1800" dirty="0">
                <a:ea typeface="HGP創英角ｺﾞｼｯｸUB"/>
              </a:rPr>
              <a:t>)</a:t>
            </a: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>
                <a:ea typeface="HGP創英角ｺﾞｼｯｸUB"/>
              </a:rPr>
              <a:t>主導者として、本番作業タイムチャートと作業手順書を作成し、作業メンバに展開</a:t>
            </a:r>
            <a:r>
              <a:rPr lang="ja-JP" altLang="en-US" sz="1800" dirty="0" smtClean="0">
                <a:ea typeface="HGP創英角ｺﾞｼｯｸUB"/>
              </a:rPr>
              <a:t>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883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現場以外の作業の兼務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1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 smtClean="0">
                <a:latin typeface="+mj-lt"/>
                <a:ea typeface="HGP創英角ｺﾞｼｯｸUB"/>
              </a:rPr>
              <a:t>官庁総合運用テスト支援ツール</a:t>
            </a:r>
            <a:endParaRPr lang="en-US" altLang="ja-JP" sz="20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役割：サブリーダー　チーム人数：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4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4776824" y="2045960"/>
            <a:ext cx="1538106" cy="1328320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NCJ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社内開発</a:t>
            </a:r>
            <a:endParaRPr lang="en-US" altLang="ja-JP" sz="1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名）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346145" y="2008480"/>
            <a:ext cx="988949" cy="1442150"/>
          </a:xfrm>
          <a:prstGeom prst="round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ＮＥＳ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3170341" y="2026310"/>
            <a:ext cx="801814" cy="1406490"/>
          </a:xfrm>
          <a:prstGeom prst="round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ja-JP" altLang="en-US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兪・徐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21729" y="2479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6169" y="24797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2593653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/>
          <p:nvPr/>
        </p:nvCxnSpPr>
        <p:spPr bwMode="auto">
          <a:xfrm>
            <a:off x="4238354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6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現場以外の作業の兼務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742258"/>
            <a:ext cx="5429826" cy="51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>
                <a:ea typeface="HGP創英角ｺﾞｼｯｸUB"/>
              </a:rPr>
              <a:t>官庁総合運用テスト支援ツール</a:t>
            </a:r>
            <a:endParaRPr lang="en-US" altLang="ja-JP" sz="20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毎日問題の問合せなどメールで顧客とやり取りしていた。社内の開発メンバに作業進捗を確認し、を顧客に報告。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　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※</a:t>
            </a:r>
            <a:r>
              <a:rPr lang="ja-JP" altLang="en-US" sz="1400" dirty="0" smtClean="0">
                <a:latin typeface="+mj-lt"/>
                <a:ea typeface="HGP創英角ｺﾞｼｯｸUB"/>
              </a:rPr>
              <a:t>ビジネスメール大変苦労した。</a:t>
            </a:r>
            <a:endParaRPr lang="en-US" altLang="ja-JP" sz="14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週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1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回で客先で仕様確認、作業スケジュール、作業優先順位を調整。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en-US" altLang="ja-JP" sz="1800" dirty="0" smtClean="0">
                <a:latin typeface="+mj-lt"/>
                <a:ea typeface="HGP創英角ｺﾞｼｯｸUB"/>
              </a:rPr>
              <a:t>WeChat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　　　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+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課題台帳で社内開発メンバとコミュニケーション、説明しきれない場合、現場と調整し、帰社して説明。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" name="AutoShape 2" descr="「wechat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1" name="図 20" descr="「WeChat」の画像検索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 t="16279" r="22430" b="15115"/>
          <a:stretch/>
        </p:blipFill>
        <p:spPr bwMode="auto">
          <a:xfrm>
            <a:off x="2395104" y="3972187"/>
            <a:ext cx="342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22450</TotalTime>
  <Words>289</Words>
  <Application>Microsoft Office PowerPoint</Application>
  <PresentationFormat>ユーザー設定</PresentationFormat>
  <Paragraphs>107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自分自身にとっての超えるべき「X」</vt:lpstr>
      <vt:lpstr>不足点分析</vt:lpstr>
      <vt:lpstr>積極的にイベントを参加</vt:lpstr>
      <vt:lpstr>チームリーダー</vt:lpstr>
      <vt:lpstr>チームリーダー</vt:lpstr>
      <vt:lpstr>現場以外の作業の兼務</vt:lpstr>
      <vt:lpstr>現場以外の作業の兼務</vt:lpstr>
      <vt:lpstr>現場以外の作業の兼務</vt:lpstr>
      <vt:lpstr>成長</vt:lpstr>
      <vt:lpstr>今後の目標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643</cp:revision>
  <cp:lastPrinted>2019-07-08T07:22:07Z</cp:lastPrinted>
  <dcterms:created xsi:type="dcterms:W3CDTF">2015-04-16T03:28:40Z</dcterms:created>
  <dcterms:modified xsi:type="dcterms:W3CDTF">2020-03-04T01:54:41Z</dcterms:modified>
</cp:coreProperties>
</file>