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322" r:id="rId2"/>
    <p:sldId id="33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36" r:id="rId14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800000"/>
    <a:srgbClr val="002B62"/>
    <a:srgbClr val="E64B00"/>
    <a:srgbClr val="4CB3C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294" autoAdjust="0"/>
  </p:normalViewPr>
  <p:slideViewPr>
    <p:cSldViewPr snapToGrid="0" snapToObjects="1">
      <p:cViewPr varScale="1">
        <p:scale>
          <a:sx n="87" d="100"/>
          <a:sy n="87" d="100"/>
        </p:scale>
        <p:origin x="1200" y="60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2020/3/2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2020/3/2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982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145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196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661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61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726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544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276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751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2017</a:t>
            </a: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2227609"/>
            <a:ext cx="6588000" cy="498016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進化の自分</a:t>
            </a:r>
            <a:endParaRPr lang="ja-JP" altLang="en-US" sz="3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15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徐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進化の自分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-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現場以外の作業の兼務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334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2000" dirty="0">
                <a:ea typeface="HGP創英角ｺﾞｼｯｸUB"/>
              </a:rPr>
              <a:t>官庁総合運用テスト支援ツール</a:t>
            </a:r>
            <a:endParaRPr lang="en-US" altLang="ja-JP" sz="2000" dirty="0"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成果物を最終的にチェックと整理し、顧客に提出。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一番大変なのは、現場の作業と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NES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からの質問と社内開発メンバの課題同時殺到したとき、頭がいっぱいだったが、迅速的に切り替える必要があった。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0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成長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62" y="846168"/>
            <a:ext cx="6318674" cy="201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この一年チームリーダーとして、やってきました。現場の作業調整などマネジメント能力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自分の現場以外の業務にも兼務できようになっており。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高生産性と高品質的対応により、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NCJ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の評価に繋がった。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3879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今後の目標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62" y="846168"/>
            <a:ext cx="6318674" cy="188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Ø"/>
              <a:defRPr/>
            </a:pPr>
            <a:r>
              <a:rPr lang="en-US" altLang="ja-JP" sz="1800" dirty="0" smtClean="0">
                <a:latin typeface="+mj-lt"/>
                <a:ea typeface="HGP創英角ｺﾞｼｯｸUB"/>
              </a:rPr>
              <a:t>CRM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や社内請負作業で育てきた技術力とマネジメント力を生かして、会社の業務拡大には、新現場に一歩踏み込んで、現場開拓に力を注力する。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Ø"/>
              <a:defRPr/>
            </a:pP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Ø"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アジャイル開発の新しい手法による請負にもチャレンジし、社内開発への会社方針実現に注力する。</a:t>
            </a: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2976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１</a:t>
            </a:r>
            <a:r>
              <a:rPr lang="ja-JP" altLang="en-US" sz="1600" dirty="0" smtClean="0">
                <a:latin typeface="+mn-ea"/>
                <a:ea typeface="+mn-ea"/>
              </a:rPr>
              <a:t>．履歴紹介（省略）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２．自分にとっての超えるべき「</a:t>
            </a:r>
            <a:r>
              <a:rPr lang="en-US" altLang="ja-JP" sz="1600" dirty="0" smtClean="0">
                <a:latin typeface="+mn-ea"/>
                <a:ea typeface="+mn-ea"/>
              </a:rPr>
              <a:t>X</a:t>
            </a:r>
            <a:r>
              <a:rPr lang="ja-JP" altLang="en-US" sz="1600" dirty="0" smtClean="0">
                <a:latin typeface="+mn-ea"/>
                <a:ea typeface="+mn-ea"/>
              </a:rPr>
              <a:t>」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３．不足点分析</a:t>
            </a:r>
            <a:r>
              <a:rPr lang="en-US" altLang="ja-JP" sz="1600" dirty="0">
                <a:latin typeface="+mn-ea"/>
                <a:ea typeface="+mn-ea"/>
              </a:rPr>
              <a:t/>
            </a:r>
            <a:br>
              <a:rPr lang="en-US" altLang="ja-JP" sz="1600" dirty="0">
                <a:latin typeface="+mn-ea"/>
                <a:ea typeface="+mn-ea"/>
              </a:rPr>
            </a:br>
            <a:r>
              <a:rPr lang="ja-JP" altLang="en-US" sz="1600" dirty="0">
                <a:latin typeface="+mn-ea"/>
                <a:ea typeface="+mn-ea"/>
              </a:rPr>
              <a:t>４</a:t>
            </a:r>
            <a:r>
              <a:rPr lang="ja-JP" altLang="en-US" sz="1600" dirty="0" smtClean="0">
                <a:latin typeface="+mn-ea"/>
                <a:ea typeface="+mn-ea"/>
              </a:rPr>
              <a:t>．</a:t>
            </a:r>
            <a:r>
              <a:rPr lang="ja-JP" altLang="en-US" sz="1600" dirty="0" smtClean="0">
                <a:latin typeface="+mn-ea"/>
                <a:ea typeface="+mn-ea"/>
              </a:rPr>
              <a:t>進化の自分</a:t>
            </a:r>
            <a:r>
              <a:rPr lang="en-US" altLang="ja-JP" sz="1600" dirty="0" smtClean="0">
                <a:latin typeface="+mn-ea"/>
                <a:ea typeface="+mn-ea"/>
              </a:rPr>
              <a:t>-</a:t>
            </a:r>
            <a:r>
              <a:rPr lang="ja-JP" altLang="en-US" sz="1600" dirty="0">
                <a:latin typeface="+mn-ea"/>
                <a:ea typeface="+mn-ea"/>
              </a:rPr>
              <a:t>イベント</a:t>
            </a:r>
            <a:r>
              <a:rPr lang="ja-JP" altLang="en-US" sz="1600" dirty="0" smtClean="0">
                <a:latin typeface="+mn-ea"/>
                <a:ea typeface="+mn-ea"/>
              </a:rPr>
              <a:t>積極的参加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latin typeface="+mn-ea"/>
                <a:ea typeface="+mn-ea"/>
              </a:rPr>
              <a:t>-</a:t>
            </a:r>
            <a:r>
              <a:rPr lang="ja-JP" altLang="en-US" sz="1600" dirty="0" smtClean="0">
                <a:latin typeface="+mn-ea"/>
                <a:ea typeface="+mn-ea"/>
              </a:rPr>
              <a:t>チームリーダー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latin typeface="+mn-ea"/>
                <a:ea typeface="+mn-ea"/>
              </a:rPr>
              <a:t>-</a:t>
            </a:r>
            <a:r>
              <a:rPr lang="ja-JP" altLang="en-US" sz="1600" dirty="0" smtClean="0">
                <a:latin typeface="+mn-ea"/>
                <a:ea typeface="+mn-ea"/>
              </a:rPr>
              <a:t>現場以外の業務の兼務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５</a:t>
            </a:r>
            <a:r>
              <a:rPr lang="ja-JP" altLang="en-US" sz="1600" dirty="0" smtClean="0">
                <a:latin typeface="+mn-ea"/>
                <a:ea typeface="+mn-ea"/>
              </a:rPr>
              <a:t>．</a:t>
            </a:r>
            <a:r>
              <a:rPr lang="ja-JP" altLang="en-US" sz="1600" dirty="0" smtClean="0">
                <a:latin typeface="+mn-ea"/>
                <a:ea typeface="+mn-ea"/>
              </a:rPr>
              <a:t>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自分自身にとっての超えるべき「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X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」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20" y="1041762"/>
            <a:ext cx="6318716" cy="343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4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会社のイベントを積極的に参加し、コンミュニケーション力と認知度を高め、人脈を広げる。</a:t>
            </a:r>
            <a:endParaRPr lang="en-US" altLang="ja-JP" sz="24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2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2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4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チームリーダーに</a:t>
            </a:r>
            <a:r>
              <a:rPr lang="ja-JP" altLang="en-US" sz="24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なって、マネジメント力を高める。</a:t>
            </a:r>
            <a:endParaRPr lang="en-US" altLang="ja-JP" sz="24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36614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不足点分析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433944" y="846168"/>
            <a:ext cx="5155391" cy="412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自己ペースで、会社のイベントを無関心で、社内メンバと交流が少なかった。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2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自分の作業を優先し、定時ダッシュ。技術しか興味持ってなかった。</a:t>
            </a: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4" name="Group 293">
            <a:extLst>
              <a:ext uri="{FF2B5EF4-FFF2-40B4-BE49-F238E27FC236}">
                <a16:creationId xmlns:a16="http://schemas.microsoft.com/office/drawing/2014/main" xmlns="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252083" y="825195"/>
            <a:ext cx="848801" cy="848801"/>
            <a:chOff x="5037" y="618"/>
            <a:chExt cx="850" cy="850"/>
          </a:xfrm>
        </p:grpSpPr>
        <p:sp>
          <p:nvSpPr>
            <p:cNvPr id="6" name="Oval 50">
              <a:extLst>
                <a:ext uri="{FF2B5EF4-FFF2-40B4-BE49-F238E27FC236}">
                  <a16:creationId xmlns:a16="http://schemas.microsoft.com/office/drawing/2014/main" xmlns="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1">
              <a:extLst>
                <a:ext uri="{FF2B5EF4-FFF2-40B4-BE49-F238E27FC236}">
                  <a16:creationId xmlns:a16="http://schemas.microsoft.com/office/drawing/2014/main" xmlns="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52">
              <a:extLst>
                <a:ext uri="{FF2B5EF4-FFF2-40B4-BE49-F238E27FC236}">
                  <a16:creationId xmlns:a16="http://schemas.microsoft.com/office/drawing/2014/main" xmlns="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xmlns="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xmlns="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AutoShape 59">
              <a:extLst>
                <a:ext uri="{FF2B5EF4-FFF2-40B4-BE49-F238E27FC236}">
                  <a16:creationId xmlns:a16="http://schemas.microsoft.com/office/drawing/2014/main" xmlns="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5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進化の自分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-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積極的に交流、人脈を作る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371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会社の飲み会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r>
              <a:rPr lang="ja-JP" altLang="en-US" sz="1800" dirty="0">
                <a:latin typeface="+mj-lt"/>
                <a:ea typeface="HGP創英角ｺﾞｼｯｸUB"/>
              </a:rPr>
              <a:t>　</a:t>
            </a:r>
            <a:r>
              <a:rPr lang="ja-JP" altLang="en-US" sz="1800" dirty="0" smtClean="0">
                <a:latin typeface="+mn-lt"/>
                <a:ea typeface="HGP創英角ｺﾞｼｯｸUB"/>
              </a:rPr>
              <a:t>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両期</a:t>
            </a:r>
            <a:r>
              <a:rPr lang="ja-JP" altLang="en-US" sz="1400" dirty="0">
                <a:latin typeface="+mn-lt"/>
                <a:ea typeface="HGP創英角ｺﾞｼｯｸUB"/>
              </a:rPr>
              <a:t>の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キックオフ</a:t>
            </a:r>
            <a:endParaRPr lang="en-US" altLang="ja-JP" sz="1400" dirty="0">
              <a:latin typeface="+mn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n-lt"/>
                <a:ea typeface="HGP創英角ｺﾞｼｯｸUB"/>
              </a:rPr>
              <a:t>　　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忘年会</a:t>
            </a:r>
            <a:endParaRPr lang="en-US" altLang="ja-JP" sz="1400" dirty="0" smtClean="0">
              <a:latin typeface="+mn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>
                <a:solidFill>
                  <a:srgbClr val="000000"/>
                </a:solidFill>
                <a:latin typeface="+mn-lt"/>
                <a:ea typeface="HGP創英角ｺﾞｼｯｸUB"/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  <a:latin typeface="+mn-lt"/>
                <a:ea typeface="HGP創英角ｺﾞｼｯｸUB"/>
              </a:rPr>
              <a:t>　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年末納会</a:t>
            </a:r>
            <a:endParaRPr lang="en-US" altLang="ja-JP" sz="1400" dirty="0">
              <a:solidFill>
                <a:srgbClr val="000000"/>
              </a:solidFill>
              <a:latin typeface="+mn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運動会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>
                <a:solidFill>
                  <a:srgbClr val="000000"/>
                </a:solidFill>
                <a:latin typeface="+mj-lt"/>
                <a:ea typeface="HGP創英角ｺﾞｼｯｸUB"/>
              </a:rPr>
              <a:t>第二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シス部会（司会）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アジャ</a:t>
            </a:r>
            <a:r>
              <a:rPr lang="ja-JP" altLang="en-US" sz="1800" dirty="0">
                <a:solidFill>
                  <a:srgbClr val="000000"/>
                </a:solidFill>
                <a:latin typeface="+mj-lt"/>
                <a:ea typeface="HGP創英角ｺﾞｼｯｸUB"/>
              </a:rPr>
              <a:t>イル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開発社内研修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普段に違う現場、違う部署の方々と交流し、相手はどう</a:t>
            </a:r>
            <a:r>
              <a:rPr lang="ja-JP" altLang="en-US" sz="1800" dirty="0" err="1" smtClean="0">
                <a:solidFill>
                  <a:srgbClr val="000000"/>
                </a:solidFill>
                <a:latin typeface="+mj-lt"/>
                <a:ea typeface="HGP創英角ｺﾞｼｯｸUB"/>
              </a:rPr>
              <a:t>な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仕事をしているか、どんな悩みを持っているか、</a:t>
            </a: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6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進化の自分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-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チームリーダー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49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en-US" altLang="ja-JP" sz="2000" b="1" dirty="0" smtClean="0">
                <a:latin typeface="+mj-lt"/>
                <a:ea typeface="HGP創英角ｺﾞｼｯｸUB"/>
              </a:rPr>
              <a:t>CRM</a:t>
            </a:r>
            <a:r>
              <a:rPr lang="ja-JP" altLang="en-US" sz="2000" b="1" dirty="0" smtClean="0">
                <a:latin typeface="+mj-lt"/>
                <a:ea typeface="HGP創英角ｺﾞｼｯｸUB"/>
              </a:rPr>
              <a:t>移行プロジェクト対応</a:t>
            </a:r>
            <a:endParaRPr lang="en-US" altLang="ja-JP" sz="2000" b="1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役割：チームリーダー　チーム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人数：３人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納品日をしっかり守って</a:t>
            </a:r>
            <a:r>
              <a:rPr lang="ja-JP" altLang="en-US" sz="1800" dirty="0">
                <a:latin typeface="+mj-lt"/>
                <a:ea typeface="HGP創英角ｺﾞｼｯｸUB"/>
              </a:rPr>
              <a:t>、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マイルストーンを設定し、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WBS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を作成し、タスクとスケジュール管理。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要件定義者と仕様を確認と調整し、実現方式、作業ルール、命名規則を決め。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週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1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回進捗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MTG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を設定し、各自の作業進捗や問題点を確認と解決。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7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進化の自分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-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チームリーダー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10506"/>
            <a:ext cx="5429826" cy="461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en-US" altLang="ja-JP" sz="2000" b="1" dirty="0">
                <a:ea typeface="HGP創英角ｺﾞｼｯｸUB"/>
              </a:rPr>
              <a:t>CRM</a:t>
            </a:r>
            <a:r>
              <a:rPr lang="ja-JP" altLang="en-US" sz="2000" b="1" dirty="0">
                <a:ea typeface="HGP創英角ｺﾞｼｯｸUB"/>
              </a:rPr>
              <a:t>移行プロジェクト</a:t>
            </a:r>
            <a:r>
              <a:rPr lang="ja-JP" altLang="en-US" sz="2000" b="1" dirty="0" smtClean="0">
                <a:ea typeface="HGP創英角ｺﾞｼｯｸUB"/>
              </a:rPr>
              <a:t>対応</a:t>
            </a:r>
            <a:endParaRPr lang="en-US" altLang="ja-JP" sz="20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困難で、やりにくい作業に対して、逃げずに、率先的に技術を検討し、効率化方法を調査、実現し、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メンバに展開。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　・ファイル集計ツール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(</a:t>
            </a:r>
            <a:r>
              <a:rPr lang="en-US" altLang="ja-JP" sz="1800" dirty="0" err="1" smtClean="0">
                <a:latin typeface="+mj-lt"/>
                <a:ea typeface="HGP創英角ｺﾞｼｯｸUB"/>
              </a:rPr>
              <a:t>linux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)</a:t>
            </a: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en-US" altLang="ja-JP" sz="1800" dirty="0">
                <a:latin typeface="+mj-lt"/>
                <a:ea typeface="HGP創英角ｺﾞｼｯｸUB"/>
              </a:rPr>
              <a:t> 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   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・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CPU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とメモリ計測ツール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(</a:t>
            </a:r>
            <a:r>
              <a:rPr lang="en-US" altLang="ja-JP" sz="1800" dirty="0" err="1" smtClean="0">
                <a:latin typeface="+mj-lt"/>
                <a:ea typeface="HGP創英角ｺﾞｼｯｸUB"/>
              </a:rPr>
              <a:t>linux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)</a:t>
            </a: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主導者として、本番作業タイムチャートと作業手順書を作成し、作業メンバに展開。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3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進化の自分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-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現場以外の作業の兼務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31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2000" dirty="0" smtClean="0">
                <a:latin typeface="+mj-lt"/>
                <a:ea typeface="HGP創英角ｺﾞｼｯｸUB"/>
              </a:rPr>
              <a:t>官庁総合運用テスト支援ツール</a:t>
            </a:r>
            <a:endParaRPr lang="en-US" altLang="ja-JP" sz="20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役割：サブリーダー　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チーム人数：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4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人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角丸四角形 20"/>
          <p:cNvSpPr/>
          <p:nvPr/>
        </p:nvSpPr>
        <p:spPr bwMode="auto">
          <a:xfrm>
            <a:off x="4776824" y="2045960"/>
            <a:ext cx="1538106" cy="1328320"/>
          </a:xfrm>
          <a:prstGeom prst="round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NCJ</a:t>
            </a:r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社内開発</a:t>
            </a:r>
            <a:endParaRPr lang="en-US" altLang="ja-JP" sz="1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</a:t>
            </a:r>
            <a:r>
              <a:rPr lang="en-US" altLang="ja-JP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名）</a:t>
            </a:r>
            <a:endParaRPr lang="ja-JP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346145" y="2008480"/>
            <a:ext cx="988949" cy="1442150"/>
          </a:xfrm>
          <a:prstGeom prst="roundRect">
            <a:avLst/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ＮＥＳ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3170341" y="2026310"/>
            <a:ext cx="801814" cy="1406490"/>
          </a:xfrm>
          <a:prstGeom prst="round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ja-JP" altLang="en-US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兪・徐</a:t>
            </a:r>
            <a:endParaRPr lang="ja-JP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21729" y="2479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依頼</a:t>
            </a:r>
            <a:endParaRPr lang="ja-JP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66169" y="24797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依頼</a:t>
            </a:r>
            <a:endParaRPr lang="ja-JP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6" name="直線矢印コネクタ 25"/>
          <p:cNvCxnSpPr/>
          <p:nvPr/>
        </p:nvCxnSpPr>
        <p:spPr bwMode="auto">
          <a:xfrm>
            <a:off x="2593653" y="2729555"/>
            <a:ext cx="41284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/>
          <p:nvPr/>
        </p:nvCxnSpPr>
        <p:spPr bwMode="auto">
          <a:xfrm>
            <a:off x="4238354" y="2729555"/>
            <a:ext cx="41284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69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進化の自分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-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現場以外の作業の兼務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457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2000" dirty="0">
                <a:ea typeface="HGP創英角ｺﾞｼｯｸUB"/>
              </a:rPr>
              <a:t>官庁総合運用テスト支援ツール</a:t>
            </a:r>
            <a:endParaRPr lang="en-US" altLang="ja-JP" sz="2000" dirty="0"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毎日社内の開発メンバに作業進捗を確認し、を顧客に報告。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週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1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回で客先で仕様確認、作業スケジュール、作業優先順位を調整。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en-US" altLang="ja-JP" sz="1800" dirty="0" smtClean="0">
                <a:latin typeface="+mj-lt"/>
                <a:ea typeface="HGP創英角ｺﾞｼｯｸUB"/>
              </a:rPr>
              <a:t>WeChat+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課題台帳で社内開発メンバとコミュニケーション、説明しきれない場合、現場と調整し、帰社して説明。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21942</TotalTime>
  <Words>351</Words>
  <Application>Microsoft Office PowerPoint</Application>
  <PresentationFormat>ユーザー設定</PresentationFormat>
  <Paragraphs>110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進化の自分</vt:lpstr>
      <vt:lpstr>目次</vt:lpstr>
      <vt:lpstr>自分自身にとっての超えるべき「X」</vt:lpstr>
      <vt:lpstr>不足点分析</vt:lpstr>
      <vt:lpstr>進化の自分-積極的に交流、人脈を作る</vt:lpstr>
      <vt:lpstr>進化の自分-チームリーダー</vt:lpstr>
      <vt:lpstr>進化の自分-チームリーダー</vt:lpstr>
      <vt:lpstr>進化の自分-現場以外の作業の兼務</vt:lpstr>
      <vt:lpstr>進化の自分-現場以外の作業の兼務</vt:lpstr>
      <vt:lpstr>進化の自分-現場以外の作業の兼務</vt:lpstr>
      <vt:lpstr>成長</vt:lpstr>
      <vt:lpstr>今後の目標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XUYANG</cp:lastModifiedBy>
  <cp:revision>612</cp:revision>
  <cp:lastPrinted>2019-07-08T07:22:07Z</cp:lastPrinted>
  <dcterms:created xsi:type="dcterms:W3CDTF">2015-04-16T03:28:40Z</dcterms:created>
  <dcterms:modified xsi:type="dcterms:W3CDTF">2020-03-02T15:34:39Z</dcterms:modified>
</cp:coreProperties>
</file>