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16"/>
  </p:notesMasterIdLst>
  <p:handoutMasterIdLst>
    <p:handoutMasterId r:id="rId17"/>
  </p:handoutMasterIdLst>
  <p:sldIdLst>
    <p:sldId id="279" r:id="rId2"/>
    <p:sldId id="280" r:id="rId3"/>
    <p:sldId id="267" r:id="rId4"/>
    <p:sldId id="268" r:id="rId5"/>
    <p:sldId id="281" r:id="rId6"/>
    <p:sldId id="270" r:id="rId7"/>
    <p:sldId id="271" r:id="rId8"/>
    <p:sldId id="272" r:id="rId9"/>
    <p:sldId id="273" r:id="rId10"/>
    <p:sldId id="274" r:id="rId11"/>
    <p:sldId id="282" r:id="rId12"/>
    <p:sldId id="276" r:id="rId13"/>
    <p:sldId id="277" r:id="rId14"/>
    <p:sldId id="278" r:id="rId15"/>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77" autoAdjust="0"/>
    <p:restoredTop sz="64409" autoAdjust="0"/>
  </p:normalViewPr>
  <p:slideViewPr>
    <p:cSldViewPr snapToGrid="0">
      <p:cViewPr varScale="1">
        <p:scale>
          <a:sx n="57" d="100"/>
          <a:sy n="57" d="100"/>
        </p:scale>
        <p:origin x="1306" y="53"/>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904"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455BD4-20C4-4583-A728-CE3A78F059A6}" type="doc">
      <dgm:prSet loTypeId="urn:microsoft.com/office/officeart/2005/8/layout/cycle3" loCatId="cycle" qsTypeId="urn:microsoft.com/office/officeart/2005/8/quickstyle/3d1" qsCatId="3D" csTypeId="urn:microsoft.com/office/officeart/2005/8/colors/accent1_2" csCatId="accent1" phldr="1"/>
      <dgm:spPr/>
      <dgm:t>
        <a:bodyPr/>
        <a:lstStyle/>
        <a:p>
          <a:endParaRPr kumimoji="1" lang="ja-JP" altLang="en-US"/>
        </a:p>
      </dgm:t>
    </dgm:pt>
    <dgm:pt modelId="{C9E2E8E7-26D3-4BA5-9DC3-E63925DB46E2}">
      <dgm:prSet phldrT="[テキスト]" custT="1"/>
      <dgm:spPr/>
      <dgm:t>
        <a:bodyPr/>
        <a:lstStyle/>
        <a:p>
          <a:r>
            <a:rPr kumimoji="1" lang="ja-JP" altLang="en-US" sz="2400" smtClean="0">
              <a:solidFill>
                <a:schemeClr val="tx1"/>
              </a:solidFill>
              <a:latin typeface="HG丸ｺﾞｼｯｸM-PRO" pitchFamily="50" charset="-128"/>
              <a:ea typeface="HG丸ｺﾞｼｯｸM-PRO" pitchFamily="50" charset="-128"/>
            </a:rPr>
            <a:t>顧客</a:t>
          </a:r>
          <a:endParaRPr kumimoji="1" lang="ja-JP" altLang="en-US" sz="2400" dirty="0">
            <a:solidFill>
              <a:schemeClr val="tx1"/>
            </a:solidFill>
            <a:latin typeface="HG丸ｺﾞｼｯｸM-PRO" pitchFamily="50" charset="-128"/>
            <a:ea typeface="HG丸ｺﾞｼｯｸM-PRO" pitchFamily="50" charset="-128"/>
          </a:endParaRPr>
        </a:p>
      </dgm:t>
    </dgm:pt>
    <dgm:pt modelId="{73CBE011-7E4F-4344-B2CA-BB7E37EF68D2}" type="parTrans" cxnId="{6E70DE7F-2055-4605-BC72-8E37AE4F27A5}">
      <dgm:prSet/>
      <dgm:spPr/>
      <dgm:t>
        <a:bodyPr/>
        <a:lstStyle/>
        <a:p>
          <a:endParaRPr kumimoji="1" lang="ja-JP" altLang="en-US"/>
        </a:p>
      </dgm:t>
    </dgm:pt>
    <dgm:pt modelId="{7532CA5F-D116-416D-BB1D-AD199825BD4D}" type="sibTrans" cxnId="{6E70DE7F-2055-4605-BC72-8E37AE4F27A5}">
      <dgm:prSet/>
      <dgm:spPr/>
      <dgm:t>
        <a:bodyPr/>
        <a:lstStyle/>
        <a:p>
          <a:endParaRPr kumimoji="1" lang="ja-JP" altLang="en-US"/>
        </a:p>
      </dgm:t>
    </dgm:pt>
    <dgm:pt modelId="{67F8EB83-584A-495D-BF8B-392676EB8FEC}">
      <dgm:prSet phldrT="[テキスト]" custT="1"/>
      <dgm:spPr/>
      <dgm:t>
        <a:bodyPr/>
        <a:lstStyle/>
        <a:p>
          <a:r>
            <a:rPr kumimoji="1" lang="ja-JP" altLang="en-US" sz="1400" dirty="0" smtClean="0">
              <a:solidFill>
                <a:schemeClr val="tx1"/>
              </a:solidFill>
              <a:latin typeface="メイリオ" pitchFamily="50" charset="-128"/>
              <a:ea typeface="メイリオ" pitchFamily="50" charset="-128"/>
              <a:cs typeface="メイリオ" pitchFamily="50" charset="-128"/>
            </a:rPr>
            <a:t>日本に旅行に来る中国人</a:t>
          </a:r>
          <a:endParaRPr kumimoji="1" lang="ja-JP" altLang="en-US" sz="1400" dirty="0">
            <a:solidFill>
              <a:schemeClr val="tx1"/>
            </a:solidFill>
            <a:latin typeface="メイリオ" pitchFamily="50" charset="-128"/>
            <a:ea typeface="メイリオ" pitchFamily="50" charset="-128"/>
            <a:cs typeface="メイリオ" pitchFamily="50" charset="-128"/>
          </a:endParaRPr>
        </a:p>
      </dgm:t>
    </dgm:pt>
    <dgm:pt modelId="{4D96F3F3-AA8F-40B3-8F1B-CF462C8555BA}" type="parTrans" cxnId="{B9463765-39DD-482D-A7C8-CADC000B7689}">
      <dgm:prSet/>
      <dgm:spPr/>
      <dgm:t>
        <a:bodyPr/>
        <a:lstStyle/>
        <a:p>
          <a:endParaRPr kumimoji="1" lang="ja-JP" altLang="en-US"/>
        </a:p>
      </dgm:t>
    </dgm:pt>
    <dgm:pt modelId="{645F93A2-4526-4FA1-88F5-CD8499EDCECB}" type="sibTrans" cxnId="{B9463765-39DD-482D-A7C8-CADC000B7689}">
      <dgm:prSet/>
      <dgm:spPr/>
      <dgm:t>
        <a:bodyPr/>
        <a:lstStyle/>
        <a:p>
          <a:endParaRPr kumimoji="1" lang="ja-JP" altLang="en-US"/>
        </a:p>
      </dgm:t>
    </dgm:pt>
    <dgm:pt modelId="{2C737762-3A70-4199-BC4D-A178E89DA7D3}">
      <dgm:prSet phldrT="[テキスト]" custT="1"/>
      <dgm:spPr/>
      <dgm:t>
        <a:bodyPr/>
        <a:lstStyle/>
        <a:p>
          <a:r>
            <a:rPr kumimoji="1" lang="ja-JP" altLang="en-US" sz="2400" smtClean="0">
              <a:solidFill>
                <a:schemeClr val="tx1"/>
              </a:solidFill>
              <a:latin typeface="HG丸ｺﾞｼｯｸM-PRO" pitchFamily="50" charset="-128"/>
              <a:ea typeface="HG丸ｺﾞｼｯｸM-PRO" pitchFamily="50" charset="-128"/>
            </a:rPr>
            <a:t>ニーズ</a:t>
          </a:r>
          <a:endParaRPr kumimoji="1" lang="ja-JP" altLang="en-US" sz="2400" dirty="0">
            <a:solidFill>
              <a:schemeClr val="tx1"/>
            </a:solidFill>
            <a:latin typeface="HG丸ｺﾞｼｯｸM-PRO" pitchFamily="50" charset="-128"/>
            <a:ea typeface="HG丸ｺﾞｼｯｸM-PRO" pitchFamily="50" charset="-128"/>
          </a:endParaRPr>
        </a:p>
      </dgm:t>
    </dgm:pt>
    <dgm:pt modelId="{C102F6FC-FFF4-4B8A-BFF4-550E56EB6BFB}" type="parTrans" cxnId="{BCF8219F-85DC-4F00-8B93-8901C1990FCF}">
      <dgm:prSet/>
      <dgm:spPr/>
      <dgm:t>
        <a:bodyPr/>
        <a:lstStyle/>
        <a:p>
          <a:endParaRPr kumimoji="1" lang="ja-JP" altLang="en-US"/>
        </a:p>
      </dgm:t>
    </dgm:pt>
    <dgm:pt modelId="{9E84B74D-DAF5-4BB3-90A2-6FC5D3FA9484}" type="sibTrans" cxnId="{BCF8219F-85DC-4F00-8B93-8901C1990FCF}">
      <dgm:prSet/>
      <dgm:spPr/>
      <dgm:t>
        <a:bodyPr/>
        <a:lstStyle/>
        <a:p>
          <a:endParaRPr kumimoji="1" lang="ja-JP" altLang="en-US"/>
        </a:p>
      </dgm:t>
    </dgm:pt>
    <dgm:pt modelId="{DE20E5E5-FD6E-4ED5-8172-C59480E13449}">
      <dgm:prSet phldrT="[テキスト]" custT="1"/>
      <dgm:spPr/>
      <dgm:t>
        <a:bodyPr/>
        <a:lstStyle/>
        <a:p>
          <a:r>
            <a:rPr kumimoji="1" lang="ja-JP" altLang="en-US" sz="2400" dirty="0" smtClean="0">
              <a:solidFill>
                <a:schemeClr val="tx1"/>
              </a:solidFill>
              <a:latin typeface="HG丸ｺﾞｼｯｸM-PRO" pitchFamily="50" charset="-128"/>
              <a:ea typeface="HG丸ｺﾞｼｯｸM-PRO" pitchFamily="50" charset="-128"/>
            </a:rPr>
            <a:t>競合</a:t>
          </a:r>
          <a:endParaRPr kumimoji="1" lang="ja-JP" altLang="en-US" sz="2400" dirty="0">
            <a:solidFill>
              <a:schemeClr val="tx1"/>
            </a:solidFill>
            <a:latin typeface="HG丸ｺﾞｼｯｸM-PRO" pitchFamily="50" charset="-128"/>
            <a:ea typeface="HG丸ｺﾞｼｯｸM-PRO" pitchFamily="50" charset="-128"/>
          </a:endParaRPr>
        </a:p>
      </dgm:t>
    </dgm:pt>
    <dgm:pt modelId="{3209E3F6-B905-41F9-AB35-A51E4ADC5CF5}" type="parTrans" cxnId="{7E187EF4-C5F0-43FF-B9A2-5D9A71A18FF9}">
      <dgm:prSet/>
      <dgm:spPr/>
      <dgm:t>
        <a:bodyPr/>
        <a:lstStyle/>
        <a:p>
          <a:endParaRPr kumimoji="1" lang="ja-JP" altLang="en-US"/>
        </a:p>
      </dgm:t>
    </dgm:pt>
    <dgm:pt modelId="{279A30CF-DACE-4F02-9885-6DF5FE3E1752}" type="sibTrans" cxnId="{7E187EF4-C5F0-43FF-B9A2-5D9A71A18FF9}">
      <dgm:prSet/>
      <dgm:spPr/>
      <dgm:t>
        <a:bodyPr/>
        <a:lstStyle/>
        <a:p>
          <a:endParaRPr kumimoji="1" lang="ja-JP" altLang="en-US"/>
        </a:p>
      </dgm:t>
    </dgm:pt>
    <dgm:pt modelId="{46B1E6DF-5D39-4DC6-853F-A2FD34A60211}">
      <dgm:prSet phldrT="[テキスト]" custT="1"/>
      <dgm:spPr/>
      <dgm:t>
        <a:bodyPr/>
        <a:lstStyle/>
        <a:p>
          <a:r>
            <a:rPr kumimoji="1" lang="ja-JP" altLang="en-US" sz="2400" smtClean="0">
              <a:solidFill>
                <a:schemeClr val="tx1"/>
              </a:solidFill>
              <a:latin typeface="HG丸ｺﾞｼｯｸM-PRO" pitchFamily="50" charset="-128"/>
              <a:ea typeface="HG丸ｺﾞｼｯｸM-PRO" pitchFamily="50" charset="-128"/>
            </a:rPr>
            <a:t>資源</a:t>
          </a:r>
          <a:endParaRPr kumimoji="1" lang="ja-JP" altLang="en-US" sz="2400" dirty="0">
            <a:solidFill>
              <a:schemeClr val="tx1"/>
            </a:solidFill>
            <a:latin typeface="HG丸ｺﾞｼｯｸM-PRO" pitchFamily="50" charset="-128"/>
            <a:ea typeface="HG丸ｺﾞｼｯｸM-PRO" pitchFamily="50" charset="-128"/>
          </a:endParaRPr>
        </a:p>
      </dgm:t>
    </dgm:pt>
    <dgm:pt modelId="{59207EF7-BE65-4F33-8C60-CAF39EFFA5FB}" type="parTrans" cxnId="{573677DB-760C-4C55-BC61-9DCA1E94E1F3}">
      <dgm:prSet/>
      <dgm:spPr/>
      <dgm:t>
        <a:bodyPr/>
        <a:lstStyle/>
        <a:p>
          <a:endParaRPr kumimoji="1" lang="ja-JP" altLang="en-US"/>
        </a:p>
      </dgm:t>
    </dgm:pt>
    <dgm:pt modelId="{07DE1EA6-3B7D-4589-B915-B388213146F4}" type="sibTrans" cxnId="{573677DB-760C-4C55-BC61-9DCA1E94E1F3}">
      <dgm:prSet/>
      <dgm:spPr/>
      <dgm:t>
        <a:bodyPr/>
        <a:lstStyle/>
        <a:p>
          <a:endParaRPr kumimoji="1" lang="ja-JP" altLang="en-US"/>
        </a:p>
      </dgm:t>
    </dgm:pt>
    <dgm:pt modelId="{94589ECD-A648-410B-B5DB-F022773BFA0D}">
      <dgm:prSet phldrT="[テキスト]" custT="1"/>
      <dgm:spPr/>
      <dgm:t>
        <a:bodyPr/>
        <a:lstStyle/>
        <a:p>
          <a:endParaRPr kumimoji="1" lang="ja-JP" altLang="en-US" sz="900" dirty="0">
            <a:solidFill>
              <a:schemeClr val="tx1"/>
            </a:solidFill>
            <a:latin typeface="メイリオ" pitchFamily="50" charset="-128"/>
            <a:ea typeface="メイリオ" pitchFamily="50" charset="-128"/>
            <a:cs typeface="メイリオ" pitchFamily="50" charset="-128"/>
          </a:endParaRPr>
        </a:p>
      </dgm:t>
    </dgm:pt>
    <dgm:pt modelId="{20E28AB0-0B8F-4B6B-AA86-EE2E66B692DA}" type="parTrans" cxnId="{10321788-18B8-4B29-9510-86F03943BB7E}">
      <dgm:prSet/>
      <dgm:spPr/>
      <dgm:t>
        <a:bodyPr/>
        <a:lstStyle/>
        <a:p>
          <a:endParaRPr kumimoji="1" lang="ja-JP" altLang="en-US"/>
        </a:p>
      </dgm:t>
    </dgm:pt>
    <dgm:pt modelId="{FBE0842C-DE34-427B-A1D3-EB45F7140317}" type="sibTrans" cxnId="{10321788-18B8-4B29-9510-86F03943BB7E}">
      <dgm:prSet/>
      <dgm:spPr/>
      <dgm:t>
        <a:bodyPr/>
        <a:lstStyle/>
        <a:p>
          <a:endParaRPr kumimoji="1" lang="ja-JP" altLang="en-US"/>
        </a:p>
      </dgm:t>
    </dgm:pt>
    <dgm:pt modelId="{C3D797EA-477E-42EE-AA21-D33A6C6244AD}">
      <dgm:prSet phldrT="[テキスト]" custT="1"/>
      <dgm:spPr/>
      <dgm:t>
        <a:bodyPr/>
        <a:lstStyle/>
        <a:p>
          <a:r>
            <a:rPr kumimoji="1" lang="ja-JP" altLang="en-US" sz="1200" dirty="0" smtClean="0">
              <a:solidFill>
                <a:schemeClr val="tx1"/>
              </a:solidFill>
              <a:latin typeface="メイリオ" pitchFamily="50" charset="-128"/>
              <a:ea typeface="メイリオ" pitchFamily="50" charset="-128"/>
              <a:cs typeface="メイリオ" pitchFamily="50" charset="-128"/>
            </a:rPr>
            <a:t>旅行先で美しい風景を撮りたい</a:t>
          </a:r>
          <a:endParaRPr kumimoji="1" lang="ja-JP" altLang="en-US" sz="1200" dirty="0">
            <a:solidFill>
              <a:schemeClr val="tx1"/>
            </a:solidFill>
            <a:latin typeface="メイリオ" pitchFamily="50" charset="-128"/>
            <a:ea typeface="メイリオ" pitchFamily="50" charset="-128"/>
            <a:cs typeface="メイリオ" pitchFamily="50" charset="-128"/>
          </a:endParaRPr>
        </a:p>
      </dgm:t>
    </dgm:pt>
    <dgm:pt modelId="{187ABB5F-C916-46E8-978E-F1132EBA272F}" type="parTrans" cxnId="{2AC3C95C-AB5D-471A-91F2-9127915F1F41}">
      <dgm:prSet/>
      <dgm:spPr/>
      <dgm:t>
        <a:bodyPr/>
        <a:lstStyle/>
        <a:p>
          <a:endParaRPr kumimoji="1" lang="ja-JP" altLang="en-US"/>
        </a:p>
      </dgm:t>
    </dgm:pt>
    <dgm:pt modelId="{60817CFD-46D5-4C62-9B39-AEB75B475AE5}" type="sibTrans" cxnId="{2AC3C95C-AB5D-471A-91F2-9127915F1F41}">
      <dgm:prSet/>
      <dgm:spPr/>
      <dgm:t>
        <a:bodyPr/>
        <a:lstStyle/>
        <a:p>
          <a:endParaRPr kumimoji="1" lang="ja-JP" altLang="en-US"/>
        </a:p>
      </dgm:t>
    </dgm:pt>
    <dgm:pt modelId="{DBCD0656-D891-4600-84BE-85CA2BBCD504}">
      <dgm:prSet phldrT="[テキスト]" custT="1"/>
      <dgm:spPr/>
      <dgm:t>
        <a:bodyPr/>
        <a:lstStyle/>
        <a:p>
          <a:pPr algn="l"/>
          <a:r>
            <a:rPr kumimoji="1" lang="ja-JP" altLang="en-US" sz="1050" dirty="0" smtClean="0">
              <a:solidFill>
                <a:schemeClr val="tx1"/>
              </a:solidFill>
              <a:latin typeface="メイリオ" pitchFamily="50" charset="-128"/>
              <a:ea typeface="メイリオ" pitchFamily="50" charset="-128"/>
              <a:cs typeface="メイリオ" pitchFamily="50" charset="-128"/>
            </a:rPr>
            <a:t>一緒に創業してくれる仲間がいる</a:t>
          </a:r>
          <a:endParaRPr kumimoji="1" lang="ja-JP" altLang="en-US" sz="1050" dirty="0">
            <a:solidFill>
              <a:schemeClr val="tx1"/>
            </a:solidFill>
            <a:latin typeface="メイリオ" pitchFamily="50" charset="-128"/>
            <a:ea typeface="メイリオ" pitchFamily="50" charset="-128"/>
            <a:cs typeface="メイリオ" pitchFamily="50" charset="-128"/>
          </a:endParaRPr>
        </a:p>
      </dgm:t>
    </dgm:pt>
    <dgm:pt modelId="{850B38B3-D683-4C13-9DF3-A476A3CF4788}" type="parTrans" cxnId="{18F86F2F-D56C-4F8A-9E94-ED8145FFA1FF}">
      <dgm:prSet/>
      <dgm:spPr/>
      <dgm:t>
        <a:bodyPr/>
        <a:lstStyle/>
        <a:p>
          <a:endParaRPr kumimoji="1" lang="ja-JP" altLang="en-US"/>
        </a:p>
      </dgm:t>
    </dgm:pt>
    <dgm:pt modelId="{2F531241-B391-4B61-8689-0AD6E1AEF674}" type="sibTrans" cxnId="{18F86F2F-D56C-4F8A-9E94-ED8145FFA1FF}">
      <dgm:prSet/>
      <dgm:spPr/>
      <dgm:t>
        <a:bodyPr/>
        <a:lstStyle/>
        <a:p>
          <a:endParaRPr kumimoji="1" lang="ja-JP" altLang="en-US"/>
        </a:p>
      </dgm:t>
    </dgm:pt>
    <dgm:pt modelId="{91537E1A-F488-4BA4-9FBC-7EFD35E2EE25}">
      <dgm:prSet phldrT="[テキスト]" custT="1"/>
      <dgm:spPr/>
      <dgm:t>
        <a:bodyPr/>
        <a:lstStyle/>
        <a:p>
          <a:pPr algn="l"/>
          <a:r>
            <a:rPr kumimoji="1" lang="ja-JP" altLang="en-US" sz="1050" dirty="0" smtClean="0">
              <a:solidFill>
                <a:schemeClr val="tx1"/>
              </a:solidFill>
              <a:latin typeface="メイリオ" pitchFamily="50" charset="-128"/>
              <a:ea typeface="メイリオ" pitchFamily="50" charset="-128"/>
              <a:cs typeface="メイリオ" pitchFamily="50" charset="-128"/>
            </a:rPr>
            <a:t>市場規模が多きい</a:t>
          </a:r>
          <a:endParaRPr kumimoji="1" lang="ja-JP" altLang="en-US" sz="1050" dirty="0">
            <a:solidFill>
              <a:schemeClr val="tx1"/>
            </a:solidFill>
            <a:latin typeface="メイリオ" pitchFamily="50" charset="-128"/>
            <a:ea typeface="メイリオ" pitchFamily="50" charset="-128"/>
            <a:cs typeface="メイリオ" pitchFamily="50" charset="-128"/>
          </a:endParaRPr>
        </a:p>
      </dgm:t>
    </dgm:pt>
    <dgm:pt modelId="{E2484374-F053-4E3D-AEB2-5183C5333DCE}" type="parTrans" cxnId="{4EEA35CE-2D46-40C4-9D7E-8B33F7DED10F}">
      <dgm:prSet/>
      <dgm:spPr/>
      <dgm:t>
        <a:bodyPr/>
        <a:lstStyle/>
        <a:p>
          <a:endParaRPr kumimoji="1" lang="ja-JP" altLang="en-US"/>
        </a:p>
      </dgm:t>
    </dgm:pt>
    <dgm:pt modelId="{861FC9A6-66E6-4DFD-B7C4-C74BFF66D823}" type="sibTrans" cxnId="{4EEA35CE-2D46-40C4-9D7E-8B33F7DED10F}">
      <dgm:prSet/>
      <dgm:spPr/>
      <dgm:t>
        <a:bodyPr/>
        <a:lstStyle/>
        <a:p>
          <a:endParaRPr kumimoji="1" lang="ja-JP" altLang="en-US"/>
        </a:p>
      </dgm:t>
    </dgm:pt>
    <dgm:pt modelId="{D193C9D2-0002-44BD-9842-FAF4AD2501D8}">
      <dgm:prSet phldrT="[テキスト]" custT="1"/>
      <dgm:spPr/>
      <dgm:t>
        <a:bodyPr/>
        <a:lstStyle/>
        <a:p>
          <a:r>
            <a:rPr kumimoji="1" lang="ja-JP" altLang="en-US" sz="1200" dirty="0" smtClean="0">
              <a:solidFill>
                <a:schemeClr val="tx1"/>
              </a:solidFill>
              <a:latin typeface="メイリオ" pitchFamily="50" charset="-128"/>
              <a:ea typeface="メイリオ" pitchFamily="50" charset="-128"/>
              <a:cs typeface="メイリオ" pitchFamily="50" charset="-128"/>
            </a:rPr>
            <a:t>現在競合サービスは三つほど</a:t>
          </a:r>
          <a:endParaRPr kumimoji="1" lang="ja-JP" altLang="en-US" sz="1200" dirty="0">
            <a:solidFill>
              <a:schemeClr val="tx1"/>
            </a:solidFill>
            <a:latin typeface="メイリオ" pitchFamily="50" charset="-128"/>
            <a:ea typeface="メイリオ" pitchFamily="50" charset="-128"/>
            <a:cs typeface="メイリオ" pitchFamily="50" charset="-128"/>
          </a:endParaRPr>
        </a:p>
      </dgm:t>
    </dgm:pt>
    <dgm:pt modelId="{8444E07D-D725-42E0-8767-A85372A5AE0E}" type="parTrans" cxnId="{264C9043-2D53-4EB9-9AF5-E70FFD6B0265}">
      <dgm:prSet/>
      <dgm:spPr/>
      <dgm:t>
        <a:bodyPr/>
        <a:lstStyle/>
        <a:p>
          <a:endParaRPr kumimoji="1" lang="ja-JP" altLang="en-US"/>
        </a:p>
      </dgm:t>
    </dgm:pt>
    <dgm:pt modelId="{78E0097B-1887-43AC-87CC-0AF226C86CDD}" type="sibTrans" cxnId="{264C9043-2D53-4EB9-9AF5-E70FFD6B0265}">
      <dgm:prSet/>
      <dgm:spPr/>
      <dgm:t>
        <a:bodyPr/>
        <a:lstStyle/>
        <a:p>
          <a:endParaRPr kumimoji="1" lang="ja-JP" altLang="en-US"/>
        </a:p>
      </dgm:t>
    </dgm:pt>
    <dgm:pt modelId="{B35B0813-B672-4EB6-B482-70CBF2F4D33A}">
      <dgm:prSet phldrT="[テキスト]" custT="1"/>
      <dgm:spPr/>
      <dgm:t>
        <a:bodyPr/>
        <a:lstStyle/>
        <a:p>
          <a:pPr algn="l"/>
          <a:r>
            <a:rPr kumimoji="1" lang="ja-JP" altLang="en-US" sz="1050" dirty="0" smtClean="0">
              <a:solidFill>
                <a:schemeClr val="tx1"/>
              </a:solidFill>
              <a:latin typeface="メイリオ" pitchFamily="50" charset="-128"/>
              <a:ea typeface="メイリオ" pitchFamily="50" charset="-128"/>
              <a:cs typeface="メイリオ" pitchFamily="50" charset="-128"/>
            </a:rPr>
            <a:t>自己資金、親族の資金協力</a:t>
          </a:r>
          <a:endParaRPr kumimoji="1" lang="ja-JP" altLang="en-US" sz="1050" dirty="0">
            <a:solidFill>
              <a:schemeClr val="tx1"/>
            </a:solidFill>
            <a:latin typeface="メイリオ" pitchFamily="50" charset="-128"/>
            <a:ea typeface="メイリオ" pitchFamily="50" charset="-128"/>
            <a:cs typeface="メイリオ" pitchFamily="50" charset="-128"/>
          </a:endParaRPr>
        </a:p>
      </dgm:t>
    </dgm:pt>
    <dgm:pt modelId="{33CD62E6-EB16-4A2E-AB5B-8B0E0CA35381}" type="sibTrans" cxnId="{9D813033-C8CB-4E26-B4EB-CB3E036A8FA5}">
      <dgm:prSet/>
      <dgm:spPr/>
      <dgm:t>
        <a:bodyPr/>
        <a:lstStyle/>
        <a:p>
          <a:endParaRPr kumimoji="1" lang="ja-JP" altLang="en-US"/>
        </a:p>
      </dgm:t>
    </dgm:pt>
    <dgm:pt modelId="{CBFDD695-86E8-4E66-BE1A-5D3B83DF25C5}" type="parTrans" cxnId="{9D813033-C8CB-4E26-B4EB-CB3E036A8FA5}">
      <dgm:prSet/>
      <dgm:spPr/>
      <dgm:t>
        <a:bodyPr/>
        <a:lstStyle/>
        <a:p>
          <a:endParaRPr kumimoji="1" lang="ja-JP" altLang="en-US"/>
        </a:p>
      </dgm:t>
    </dgm:pt>
    <dgm:pt modelId="{3DCB42EB-96BB-4821-898A-108ABCE986F3}">
      <dgm:prSet phldrT="[テキスト]" custT="1"/>
      <dgm:spPr/>
      <dgm:t>
        <a:bodyPr/>
        <a:lstStyle/>
        <a:p>
          <a:r>
            <a:rPr kumimoji="1" lang="ja-JP" altLang="en-US" sz="1200" dirty="0" smtClean="0">
              <a:solidFill>
                <a:schemeClr val="tx1"/>
              </a:solidFill>
              <a:latin typeface="メイリオ" pitchFamily="50" charset="-128"/>
              <a:ea typeface="メイリオ" pitchFamily="50" charset="-128"/>
              <a:cs typeface="メイリオ" pitchFamily="50" charset="-128"/>
            </a:rPr>
            <a:t>いい思い出を残したい</a:t>
          </a:r>
          <a:endParaRPr kumimoji="1" lang="ja-JP" altLang="en-US" sz="1200" dirty="0">
            <a:solidFill>
              <a:schemeClr val="tx1"/>
            </a:solidFill>
            <a:latin typeface="メイリオ" pitchFamily="50" charset="-128"/>
            <a:ea typeface="メイリオ" pitchFamily="50" charset="-128"/>
            <a:cs typeface="メイリオ" pitchFamily="50" charset="-128"/>
          </a:endParaRPr>
        </a:p>
      </dgm:t>
    </dgm:pt>
    <dgm:pt modelId="{0F0F08D5-EFC1-4E28-A6A2-14723F90FB52}" type="sibTrans" cxnId="{DB4D149F-5333-439D-81DC-915EBC8E3770}">
      <dgm:prSet/>
      <dgm:spPr/>
      <dgm:t>
        <a:bodyPr/>
        <a:lstStyle/>
        <a:p>
          <a:endParaRPr kumimoji="1" lang="ja-JP" altLang="en-US"/>
        </a:p>
      </dgm:t>
    </dgm:pt>
    <dgm:pt modelId="{7A879921-57E1-47FE-A30A-DB256F882B58}" type="parTrans" cxnId="{DB4D149F-5333-439D-81DC-915EBC8E3770}">
      <dgm:prSet/>
      <dgm:spPr/>
      <dgm:t>
        <a:bodyPr/>
        <a:lstStyle/>
        <a:p>
          <a:endParaRPr kumimoji="1" lang="ja-JP" altLang="en-US"/>
        </a:p>
      </dgm:t>
    </dgm:pt>
    <dgm:pt modelId="{928885E9-F1C0-4E47-BF81-FFB986D92FD0}">
      <dgm:prSet phldrT="[テキスト]" custT="1"/>
      <dgm:spPr/>
      <dgm:t>
        <a:bodyPr/>
        <a:lstStyle/>
        <a:p>
          <a:pPr algn="l"/>
          <a:r>
            <a:rPr kumimoji="1" lang="ja-JP" altLang="en-US" sz="1050" dirty="0" smtClean="0">
              <a:solidFill>
                <a:schemeClr val="tx1"/>
              </a:solidFill>
              <a:latin typeface="メイリオ" pitchFamily="50" charset="-128"/>
              <a:ea typeface="メイリオ" pitchFamily="50" charset="-128"/>
              <a:cs typeface="メイリオ" pitchFamily="50" charset="-128"/>
            </a:rPr>
            <a:t>仕事でシステム開発経験</a:t>
          </a:r>
          <a:endParaRPr kumimoji="1" lang="ja-JP" altLang="en-US" sz="1050" dirty="0">
            <a:solidFill>
              <a:schemeClr val="tx1"/>
            </a:solidFill>
            <a:latin typeface="メイリオ" pitchFamily="50" charset="-128"/>
            <a:ea typeface="メイリオ" pitchFamily="50" charset="-128"/>
            <a:cs typeface="メイリオ" pitchFamily="50" charset="-128"/>
          </a:endParaRPr>
        </a:p>
      </dgm:t>
    </dgm:pt>
    <dgm:pt modelId="{0252F089-8776-4E35-B60C-7857FA8D5E09}" type="sibTrans" cxnId="{E4368E69-9852-46E9-B95A-3A95AF7E1361}">
      <dgm:prSet/>
      <dgm:spPr/>
      <dgm:t>
        <a:bodyPr/>
        <a:lstStyle/>
        <a:p>
          <a:endParaRPr kumimoji="1" lang="ja-JP" altLang="en-US"/>
        </a:p>
      </dgm:t>
    </dgm:pt>
    <dgm:pt modelId="{BE204FB2-D8DC-4F3C-99A1-07025DF2DEE2}" type="parTrans" cxnId="{E4368E69-9852-46E9-B95A-3A95AF7E1361}">
      <dgm:prSet/>
      <dgm:spPr/>
      <dgm:t>
        <a:bodyPr/>
        <a:lstStyle/>
        <a:p>
          <a:endParaRPr kumimoji="1" lang="ja-JP" altLang="en-US"/>
        </a:p>
      </dgm:t>
    </dgm:pt>
    <dgm:pt modelId="{2F4B64E2-7A81-42BC-AE26-AD925DC89B9D}" type="pres">
      <dgm:prSet presAssocID="{24455BD4-20C4-4583-A728-CE3A78F059A6}" presName="Name0" presStyleCnt="0">
        <dgm:presLayoutVars>
          <dgm:dir/>
          <dgm:resizeHandles val="exact"/>
        </dgm:presLayoutVars>
      </dgm:prSet>
      <dgm:spPr/>
      <dgm:t>
        <a:bodyPr/>
        <a:lstStyle/>
        <a:p>
          <a:endParaRPr kumimoji="1" lang="ja-JP" altLang="en-US"/>
        </a:p>
      </dgm:t>
    </dgm:pt>
    <dgm:pt modelId="{03C71857-47F3-4729-9A66-EF15CBCD892F}" type="pres">
      <dgm:prSet presAssocID="{24455BD4-20C4-4583-A728-CE3A78F059A6}" presName="cycle" presStyleCnt="0"/>
      <dgm:spPr/>
    </dgm:pt>
    <dgm:pt modelId="{FCF98E04-0817-49AD-AD4B-2F8A30C49528}" type="pres">
      <dgm:prSet presAssocID="{C9E2E8E7-26D3-4BA5-9DC3-E63925DB46E2}" presName="nodeFirstNode" presStyleLbl="node1" presStyleIdx="0" presStyleCnt="4" custScaleY="90265">
        <dgm:presLayoutVars>
          <dgm:bulletEnabled val="1"/>
        </dgm:presLayoutVars>
      </dgm:prSet>
      <dgm:spPr/>
      <dgm:t>
        <a:bodyPr/>
        <a:lstStyle/>
        <a:p>
          <a:endParaRPr kumimoji="1" lang="ja-JP" altLang="en-US"/>
        </a:p>
      </dgm:t>
    </dgm:pt>
    <dgm:pt modelId="{D1E68282-C330-4A76-B7EC-9506A8510826}" type="pres">
      <dgm:prSet presAssocID="{7532CA5F-D116-416D-BB1D-AD199825BD4D}" presName="sibTransFirstNode" presStyleLbl="bgShp" presStyleIdx="0" presStyleCnt="1"/>
      <dgm:spPr/>
      <dgm:t>
        <a:bodyPr/>
        <a:lstStyle/>
        <a:p>
          <a:endParaRPr kumimoji="1" lang="ja-JP" altLang="en-US"/>
        </a:p>
      </dgm:t>
    </dgm:pt>
    <dgm:pt modelId="{6FDA6F01-698F-431D-B3FA-11EAC9CBF03B}" type="pres">
      <dgm:prSet presAssocID="{2C737762-3A70-4199-BC4D-A178E89DA7D3}" presName="nodeFollowingNodes" presStyleLbl="node1" presStyleIdx="1" presStyleCnt="4" custScaleY="112168" custRadScaleRad="143332">
        <dgm:presLayoutVars>
          <dgm:bulletEnabled val="1"/>
        </dgm:presLayoutVars>
      </dgm:prSet>
      <dgm:spPr/>
      <dgm:t>
        <a:bodyPr/>
        <a:lstStyle/>
        <a:p>
          <a:endParaRPr kumimoji="1" lang="ja-JP" altLang="en-US"/>
        </a:p>
      </dgm:t>
    </dgm:pt>
    <dgm:pt modelId="{B0644252-2E8E-4423-9E3A-02FBA5E32FA3}" type="pres">
      <dgm:prSet presAssocID="{DE20E5E5-FD6E-4ED5-8172-C59480E13449}" presName="nodeFollowingNodes" presStyleLbl="node1" presStyleIdx="2" presStyleCnt="4" custScaleY="90265">
        <dgm:presLayoutVars>
          <dgm:bulletEnabled val="1"/>
        </dgm:presLayoutVars>
      </dgm:prSet>
      <dgm:spPr/>
      <dgm:t>
        <a:bodyPr/>
        <a:lstStyle/>
        <a:p>
          <a:endParaRPr kumimoji="1" lang="ja-JP" altLang="en-US"/>
        </a:p>
      </dgm:t>
    </dgm:pt>
    <dgm:pt modelId="{5D58795C-D914-450D-9B0E-EB9B814D6A99}" type="pres">
      <dgm:prSet presAssocID="{46B1E6DF-5D39-4DC6-853F-A2FD34A60211}" presName="nodeFollowingNodes" presStyleLbl="node1" presStyleIdx="3" presStyleCnt="4" custScaleY="112168" custRadScaleRad="150240">
        <dgm:presLayoutVars>
          <dgm:bulletEnabled val="1"/>
        </dgm:presLayoutVars>
      </dgm:prSet>
      <dgm:spPr/>
      <dgm:t>
        <a:bodyPr/>
        <a:lstStyle/>
        <a:p>
          <a:endParaRPr kumimoji="1" lang="ja-JP" altLang="en-US"/>
        </a:p>
      </dgm:t>
    </dgm:pt>
  </dgm:ptLst>
  <dgm:cxnLst>
    <dgm:cxn modelId="{0A4C7C43-1BCD-45D4-9D67-C1F1768B8CFD}" type="presOf" srcId="{94589ECD-A648-410B-B5DB-F022773BFA0D}" destId="{FCF98E04-0817-49AD-AD4B-2F8A30C49528}" srcOrd="0" destOrd="2" presId="urn:microsoft.com/office/officeart/2005/8/layout/cycle3"/>
    <dgm:cxn modelId="{BE41E37E-0D97-499E-B862-A8E909B7983D}" type="presOf" srcId="{24455BD4-20C4-4583-A728-CE3A78F059A6}" destId="{2F4B64E2-7A81-42BC-AE26-AD925DC89B9D}" srcOrd="0" destOrd="0" presId="urn:microsoft.com/office/officeart/2005/8/layout/cycle3"/>
    <dgm:cxn modelId="{2AC3C95C-AB5D-471A-91F2-9127915F1F41}" srcId="{2C737762-3A70-4199-BC4D-A178E89DA7D3}" destId="{C3D797EA-477E-42EE-AA21-D33A6C6244AD}" srcOrd="1" destOrd="0" parTransId="{187ABB5F-C916-46E8-978E-F1132EBA272F}" sibTransId="{60817CFD-46D5-4C62-9B39-AEB75B475AE5}"/>
    <dgm:cxn modelId="{3A4ED13C-587B-49D8-88B8-60C05B5F78AA}" type="presOf" srcId="{DE20E5E5-FD6E-4ED5-8172-C59480E13449}" destId="{B0644252-2E8E-4423-9E3A-02FBA5E32FA3}" srcOrd="0" destOrd="0" presId="urn:microsoft.com/office/officeart/2005/8/layout/cycle3"/>
    <dgm:cxn modelId="{CDEFD7AF-2FED-4576-849F-2D89F498FC74}" type="presOf" srcId="{46B1E6DF-5D39-4DC6-853F-A2FD34A60211}" destId="{5D58795C-D914-450D-9B0E-EB9B814D6A99}" srcOrd="0" destOrd="0" presId="urn:microsoft.com/office/officeart/2005/8/layout/cycle3"/>
    <dgm:cxn modelId="{DB4D149F-5333-439D-81DC-915EBC8E3770}" srcId="{2C737762-3A70-4199-BC4D-A178E89DA7D3}" destId="{3DCB42EB-96BB-4821-898A-108ABCE986F3}" srcOrd="0" destOrd="0" parTransId="{7A879921-57E1-47FE-A30A-DB256F882B58}" sibTransId="{0F0F08D5-EFC1-4E28-A6A2-14723F90FB52}"/>
    <dgm:cxn modelId="{FD2DB94A-E488-4F20-AB17-8B903D51952F}" type="presOf" srcId="{C9E2E8E7-26D3-4BA5-9DC3-E63925DB46E2}" destId="{FCF98E04-0817-49AD-AD4B-2F8A30C49528}" srcOrd="0" destOrd="0" presId="urn:microsoft.com/office/officeart/2005/8/layout/cycle3"/>
    <dgm:cxn modelId="{877C062F-D521-4B6E-A432-9AC9BB6F414B}" type="presOf" srcId="{B35B0813-B672-4EB6-B482-70CBF2F4D33A}" destId="{5D58795C-D914-450D-9B0E-EB9B814D6A99}" srcOrd="0" destOrd="4" presId="urn:microsoft.com/office/officeart/2005/8/layout/cycle3"/>
    <dgm:cxn modelId="{BCF8219F-85DC-4F00-8B93-8901C1990FCF}" srcId="{24455BD4-20C4-4583-A728-CE3A78F059A6}" destId="{2C737762-3A70-4199-BC4D-A178E89DA7D3}" srcOrd="1" destOrd="0" parTransId="{C102F6FC-FFF4-4B8A-BFF4-550E56EB6BFB}" sibTransId="{9E84B74D-DAF5-4BB3-90A2-6FC5D3FA9484}"/>
    <dgm:cxn modelId="{7300A4E4-0026-4F5A-BD5C-D2FC09CCCB34}" type="presOf" srcId="{C3D797EA-477E-42EE-AA21-D33A6C6244AD}" destId="{6FDA6F01-698F-431D-B3FA-11EAC9CBF03B}" srcOrd="0" destOrd="2" presId="urn:microsoft.com/office/officeart/2005/8/layout/cycle3"/>
    <dgm:cxn modelId="{573677DB-760C-4C55-BC61-9DCA1E94E1F3}" srcId="{24455BD4-20C4-4583-A728-CE3A78F059A6}" destId="{46B1E6DF-5D39-4DC6-853F-A2FD34A60211}" srcOrd="3" destOrd="0" parTransId="{59207EF7-BE65-4F33-8C60-CAF39EFFA5FB}" sibTransId="{07DE1EA6-3B7D-4589-B915-B388213146F4}"/>
    <dgm:cxn modelId="{E4368E69-9852-46E9-B95A-3A95AF7E1361}" srcId="{46B1E6DF-5D39-4DC6-853F-A2FD34A60211}" destId="{928885E9-F1C0-4E47-BF81-FFB986D92FD0}" srcOrd="0" destOrd="0" parTransId="{BE204FB2-D8DC-4F3C-99A1-07025DF2DEE2}" sibTransId="{0252F089-8776-4E35-B60C-7857FA8D5E09}"/>
    <dgm:cxn modelId="{7640ABE9-5BE8-42C7-8935-9F2E2E34C4E1}" type="presOf" srcId="{3DCB42EB-96BB-4821-898A-108ABCE986F3}" destId="{6FDA6F01-698F-431D-B3FA-11EAC9CBF03B}" srcOrd="0" destOrd="1" presId="urn:microsoft.com/office/officeart/2005/8/layout/cycle3"/>
    <dgm:cxn modelId="{C69D447E-EA95-4D1A-8ED1-7AFEFAE29E7F}" type="presOf" srcId="{D193C9D2-0002-44BD-9842-FAF4AD2501D8}" destId="{B0644252-2E8E-4423-9E3A-02FBA5E32FA3}" srcOrd="0" destOrd="1" presId="urn:microsoft.com/office/officeart/2005/8/layout/cycle3"/>
    <dgm:cxn modelId="{E4AE5DDB-CD71-4038-864C-5DB9E9D7F925}" type="presOf" srcId="{2C737762-3A70-4199-BC4D-A178E89DA7D3}" destId="{6FDA6F01-698F-431D-B3FA-11EAC9CBF03B}" srcOrd="0" destOrd="0" presId="urn:microsoft.com/office/officeart/2005/8/layout/cycle3"/>
    <dgm:cxn modelId="{18F86F2F-D56C-4F8A-9E94-ED8145FFA1FF}" srcId="{46B1E6DF-5D39-4DC6-853F-A2FD34A60211}" destId="{DBCD0656-D891-4600-84BE-85CA2BBCD504}" srcOrd="1" destOrd="0" parTransId="{850B38B3-D683-4C13-9DF3-A476A3CF4788}" sibTransId="{2F531241-B391-4B61-8689-0AD6E1AEF674}"/>
    <dgm:cxn modelId="{61386A0E-A9CF-48F7-8A2F-1267903C0CCA}" type="presOf" srcId="{7532CA5F-D116-416D-BB1D-AD199825BD4D}" destId="{D1E68282-C330-4A76-B7EC-9506A8510826}" srcOrd="0" destOrd="0" presId="urn:microsoft.com/office/officeart/2005/8/layout/cycle3"/>
    <dgm:cxn modelId="{6E70DE7F-2055-4605-BC72-8E37AE4F27A5}" srcId="{24455BD4-20C4-4583-A728-CE3A78F059A6}" destId="{C9E2E8E7-26D3-4BA5-9DC3-E63925DB46E2}" srcOrd="0" destOrd="0" parTransId="{73CBE011-7E4F-4344-B2CA-BB7E37EF68D2}" sibTransId="{7532CA5F-D116-416D-BB1D-AD199825BD4D}"/>
    <dgm:cxn modelId="{4EEA35CE-2D46-40C4-9D7E-8B33F7DED10F}" srcId="{46B1E6DF-5D39-4DC6-853F-A2FD34A60211}" destId="{91537E1A-F488-4BA4-9FBC-7EFD35E2EE25}" srcOrd="2" destOrd="0" parTransId="{E2484374-F053-4E3D-AEB2-5183C5333DCE}" sibTransId="{861FC9A6-66E6-4DFD-B7C4-C74BFF66D823}"/>
    <dgm:cxn modelId="{7E187EF4-C5F0-43FF-B9A2-5D9A71A18FF9}" srcId="{24455BD4-20C4-4583-A728-CE3A78F059A6}" destId="{DE20E5E5-FD6E-4ED5-8172-C59480E13449}" srcOrd="2" destOrd="0" parTransId="{3209E3F6-B905-41F9-AB35-A51E4ADC5CF5}" sibTransId="{279A30CF-DACE-4F02-9885-6DF5FE3E1752}"/>
    <dgm:cxn modelId="{2CF32B5F-08BB-4BA7-A6D2-5A350C0127D1}" type="presOf" srcId="{91537E1A-F488-4BA4-9FBC-7EFD35E2EE25}" destId="{5D58795C-D914-450D-9B0E-EB9B814D6A99}" srcOrd="0" destOrd="3" presId="urn:microsoft.com/office/officeart/2005/8/layout/cycle3"/>
    <dgm:cxn modelId="{56B4592E-4B78-4E39-8931-E7F8A1EEB42F}" type="presOf" srcId="{67F8EB83-584A-495D-BF8B-392676EB8FEC}" destId="{FCF98E04-0817-49AD-AD4B-2F8A30C49528}" srcOrd="0" destOrd="1" presId="urn:microsoft.com/office/officeart/2005/8/layout/cycle3"/>
    <dgm:cxn modelId="{9D813033-C8CB-4E26-B4EB-CB3E036A8FA5}" srcId="{46B1E6DF-5D39-4DC6-853F-A2FD34A60211}" destId="{B35B0813-B672-4EB6-B482-70CBF2F4D33A}" srcOrd="3" destOrd="0" parTransId="{CBFDD695-86E8-4E66-BE1A-5D3B83DF25C5}" sibTransId="{33CD62E6-EB16-4A2E-AB5B-8B0E0CA35381}"/>
    <dgm:cxn modelId="{E2E43126-31CE-4478-AE2F-784482B95BD8}" type="presOf" srcId="{DBCD0656-D891-4600-84BE-85CA2BBCD504}" destId="{5D58795C-D914-450D-9B0E-EB9B814D6A99}" srcOrd="0" destOrd="2" presId="urn:microsoft.com/office/officeart/2005/8/layout/cycle3"/>
    <dgm:cxn modelId="{10321788-18B8-4B29-9510-86F03943BB7E}" srcId="{C9E2E8E7-26D3-4BA5-9DC3-E63925DB46E2}" destId="{94589ECD-A648-410B-B5DB-F022773BFA0D}" srcOrd="1" destOrd="0" parTransId="{20E28AB0-0B8F-4B6B-AA86-EE2E66B692DA}" sibTransId="{FBE0842C-DE34-427B-A1D3-EB45F7140317}"/>
    <dgm:cxn modelId="{264C9043-2D53-4EB9-9AF5-E70FFD6B0265}" srcId="{DE20E5E5-FD6E-4ED5-8172-C59480E13449}" destId="{D193C9D2-0002-44BD-9842-FAF4AD2501D8}" srcOrd="0" destOrd="0" parTransId="{8444E07D-D725-42E0-8767-A85372A5AE0E}" sibTransId="{78E0097B-1887-43AC-87CC-0AF226C86CDD}"/>
    <dgm:cxn modelId="{B9463765-39DD-482D-A7C8-CADC000B7689}" srcId="{C9E2E8E7-26D3-4BA5-9DC3-E63925DB46E2}" destId="{67F8EB83-584A-495D-BF8B-392676EB8FEC}" srcOrd="0" destOrd="0" parTransId="{4D96F3F3-AA8F-40B3-8F1B-CF462C8555BA}" sibTransId="{645F93A2-4526-4FA1-88F5-CD8499EDCECB}"/>
    <dgm:cxn modelId="{4B61E497-92B6-4050-AE5F-2988BBF74E0A}" type="presOf" srcId="{928885E9-F1C0-4E47-BF81-FFB986D92FD0}" destId="{5D58795C-D914-450D-9B0E-EB9B814D6A99}" srcOrd="0" destOrd="1" presId="urn:microsoft.com/office/officeart/2005/8/layout/cycle3"/>
    <dgm:cxn modelId="{DC5ECC59-1B1C-4EEC-AD7D-830E4794614E}" type="presParOf" srcId="{2F4B64E2-7A81-42BC-AE26-AD925DC89B9D}" destId="{03C71857-47F3-4729-9A66-EF15CBCD892F}" srcOrd="0" destOrd="0" presId="urn:microsoft.com/office/officeart/2005/8/layout/cycle3"/>
    <dgm:cxn modelId="{BCA2FB81-3AC0-47A1-9939-177B9C8F5013}" type="presParOf" srcId="{03C71857-47F3-4729-9A66-EF15CBCD892F}" destId="{FCF98E04-0817-49AD-AD4B-2F8A30C49528}" srcOrd="0" destOrd="0" presId="urn:microsoft.com/office/officeart/2005/8/layout/cycle3"/>
    <dgm:cxn modelId="{67AA7BFA-62C3-4249-9F81-E7B68FAA4D16}" type="presParOf" srcId="{03C71857-47F3-4729-9A66-EF15CBCD892F}" destId="{D1E68282-C330-4A76-B7EC-9506A8510826}" srcOrd="1" destOrd="0" presId="urn:microsoft.com/office/officeart/2005/8/layout/cycle3"/>
    <dgm:cxn modelId="{B170CBF8-E5A2-49B7-9C0C-EB848125CFC7}" type="presParOf" srcId="{03C71857-47F3-4729-9A66-EF15CBCD892F}" destId="{6FDA6F01-698F-431D-B3FA-11EAC9CBF03B}" srcOrd="2" destOrd="0" presId="urn:microsoft.com/office/officeart/2005/8/layout/cycle3"/>
    <dgm:cxn modelId="{128C54B8-ADF4-4B96-A25A-3FDF864112D4}" type="presParOf" srcId="{03C71857-47F3-4729-9A66-EF15CBCD892F}" destId="{B0644252-2E8E-4423-9E3A-02FBA5E32FA3}" srcOrd="3" destOrd="0" presId="urn:microsoft.com/office/officeart/2005/8/layout/cycle3"/>
    <dgm:cxn modelId="{ED8F044A-4D67-4676-B125-1A43486AC75C}" type="presParOf" srcId="{03C71857-47F3-4729-9A66-EF15CBCD892F}" destId="{5D58795C-D914-450D-9B0E-EB9B814D6A99}"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68282-C330-4A76-B7EC-9506A8510826}">
      <dsp:nvSpPr>
        <dsp:cNvPr id="0" name=""/>
        <dsp:cNvSpPr/>
      </dsp:nvSpPr>
      <dsp:spPr>
        <a:xfrm>
          <a:off x="2126257" y="-137469"/>
          <a:ext cx="5194960" cy="5194960"/>
        </a:xfrm>
        <a:prstGeom prst="circularArrow">
          <a:avLst>
            <a:gd name="adj1" fmla="val 4668"/>
            <a:gd name="adj2" fmla="val 272909"/>
            <a:gd name="adj3" fmla="val 12841085"/>
            <a:gd name="adj4" fmla="val 18024255"/>
            <a:gd name="adj5" fmla="val 4847"/>
          </a:avLst>
        </a:prstGeom>
        <a:gradFill rotWithShape="0">
          <a:gsLst>
            <a:gs pos="0">
              <a:schemeClr val="accent1">
                <a:tint val="40000"/>
                <a:hueOff val="0"/>
                <a:satOff val="0"/>
                <a:lumOff val="0"/>
                <a:alphaOff val="0"/>
                <a:shade val="85000"/>
                <a:satMod val="130000"/>
              </a:schemeClr>
            </a:gs>
            <a:gs pos="34000">
              <a:schemeClr val="accent1">
                <a:tint val="40000"/>
                <a:hueOff val="0"/>
                <a:satOff val="0"/>
                <a:lumOff val="0"/>
                <a:alphaOff val="0"/>
                <a:shade val="87000"/>
                <a:satMod val="125000"/>
              </a:schemeClr>
            </a:gs>
            <a:gs pos="70000">
              <a:schemeClr val="accent1">
                <a:tint val="40000"/>
                <a:hueOff val="0"/>
                <a:satOff val="0"/>
                <a:lumOff val="0"/>
                <a:alphaOff val="0"/>
                <a:tint val="100000"/>
                <a:shade val="90000"/>
                <a:satMod val="130000"/>
              </a:schemeClr>
            </a:gs>
            <a:gs pos="100000">
              <a:schemeClr val="accent1">
                <a:tint val="40000"/>
                <a:hueOff val="0"/>
                <a:satOff val="0"/>
                <a:lumOff val="0"/>
                <a:alphaOff val="0"/>
                <a:tint val="100000"/>
                <a:shade val="100000"/>
                <a:satMod val="110000"/>
              </a:schemeClr>
            </a:gs>
          </a:gsLst>
          <a:path path="circle">
            <a:fillToRect l="100000" t="100000" r="100000" b="100000"/>
          </a:path>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CF98E04-0817-49AD-AD4B-2F8A30C49528}">
      <dsp:nvSpPr>
        <dsp:cNvPr id="0" name=""/>
        <dsp:cNvSpPr/>
      </dsp:nvSpPr>
      <dsp:spPr>
        <a:xfrm>
          <a:off x="2998466" y="85276"/>
          <a:ext cx="3450542" cy="1557316"/>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kumimoji="1" lang="ja-JP" altLang="en-US" sz="2400" kern="1200" smtClean="0">
              <a:solidFill>
                <a:schemeClr val="tx1"/>
              </a:solidFill>
              <a:latin typeface="HG丸ｺﾞｼｯｸM-PRO" pitchFamily="50" charset="-128"/>
              <a:ea typeface="HG丸ｺﾞｼｯｸM-PRO" pitchFamily="50" charset="-128"/>
            </a:rPr>
            <a:t>顧客</a:t>
          </a:r>
          <a:endParaRPr kumimoji="1" lang="ja-JP" altLang="en-US" sz="2400" kern="1200" dirty="0">
            <a:solidFill>
              <a:schemeClr val="tx1"/>
            </a:solidFill>
            <a:latin typeface="HG丸ｺﾞｼｯｸM-PRO" pitchFamily="50" charset="-128"/>
            <a:ea typeface="HG丸ｺﾞｼｯｸM-PRO" pitchFamily="50" charset="-128"/>
          </a:endParaRPr>
        </a:p>
        <a:p>
          <a:pPr marL="114300" lvl="1" indent="-114300" algn="l" defTabSz="622300">
            <a:lnSpc>
              <a:spcPct val="90000"/>
            </a:lnSpc>
            <a:spcBef>
              <a:spcPct val="0"/>
            </a:spcBef>
            <a:spcAft>
              <a:spcPct val="15000"/>
            </a:spcAft>
            <a:buChar char="••"/>
          </a:pPr>
          <a:r>
            <a:rPr kumimoji="1" lang="ja-JP" altLang="en-US" sz="1400" kern="1200" dirty="0" smtClean="0">
              <a:solidFill>
                <a:schemeClr val="tx1"/>
              </a:solidFill>
              <a:latin typeface="メイリオ" pitchFamily="50" charset="-128"/>
              <a:ea typeface="メイリオ" pitchFamily="50" charset="-128"/>
              <a:cs typeface="メイリオ" pitchFamily="50" charset="-128"/>
            </a:rPr>
            <a:t>日本に旅行に来る中国人</a:t>
          </a:r>
          <a:endParaRPr kumimoji="1" lang="ja-JP" altLang="en-US" sz="1400" kern="1200" dirty="0">
            <a:solidFill>
              <a:schemeClr val="tx1"/>
            </a:solidFill>
            <a:latin typeface="メイリオ" pitchFamily="50" charset="-128"/>
            <a:ea typeface="メイリオ" pitchFamily="50" charset="-128"/>
            <a:cs typeface="メイリオ" pitchFamily="50" charset="-128"/>
          </a:endParaRPr>
        </a:p>
        <a:p>
          <a:pPr marL="57150" lvl="1" indent="-57150" algn="l" defTabSz="400050">
            <a:lnSpc>
              <a:spcPct val="90000"/>
            </a:lnSpc>
            <a:spcBef>
              <a:spcPct val="0"/>
            </a:spcBef>
            <a:spcAft>
              <a:spcPct val="15000"/>
            </a:spcAft>
            <a:buChar char="••"/>
          </a:pPr>
          <a:endParaRPr kumimoji="1" lang="ja-JP" altLang="en-US" sz="900" kern="1200" dirty="0">
            <a:solidFill>
              <a:schemeClr val="tx1"/>
            </a:solidFill>
            <a:latin typeface="メイリオ" pitchFamily="50" charset="-128"/>
            <a:ea typeface="メイリオ" pitchFamily="50" charset="-128"/>
            <a:cs typeface="メイリオ" pitchFamily="50" charset="-128"/>
          </a:endParaRPr>
        </a:p>
      </dsp:txBody>
      <dsp:txXfrm>
        <a:off x="3074488" y="161298"/>
        <a:ext cx="3298498" cy="1405272"/>
      </dsp:txXfrm>
    </dsp:sp>
    <dsp:sp modelId="{6FDA6F01-698F-431D-B3FA-11EAC9CBF03B}">
      <dsp:nvSpPr>
        <dsp:cNvPr id="0" name=""/>
        <dsp:cNvSpPr/>
      </dsp:nvSpPr>
      <dsp:spPr>
        <a:xfrm>
          <a:off x="5672089" y="1761669"/>
          <a:ext cx="3450542" cy="1935202"/>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kumimoji="1" lang="ja-JP" altLang="en-US" sz="2400" kern="1200" smtClean="0">
              <a:solidFill>
                <a:schemeClr val="tx1"/>
              </a:solidFill>
              <a:latin typeface="HG丸ｺﾞｼｯｸM-PRO" pitchFamily="50" charset="-128"/>
              <a:ea typeface="HG丸ｺﾞｼｯｸM-PRO" pitchFamily="50" charset="-128"/>
            </a:rPr>
            <a:t>ニーズ</a:t>
          </a:r>
          <a:endParaRPr kumimoji="1" lang="ja-JP" altLang="en-US" sz="2400" kern="1200" dirty="0">
            <a:solidFill>
              <a:schemeClr val="tx1"/>
            </a:solidFill>
            <a:latin typeface="HG丸ｺﾞｼｯｸM-PRO" pitchFamily="50" charset="-128"/>
            <a:ea typeface="HG丸ｺﾞｼｯｸM-PRO" pitchFamily="50" charset="-128"/>
          </a:endParaRPr>
        </a:p>
        <a:p>
          <a:pPr marL="114300" lvl="1" indent="-114300" algn="l" defTabSz="533400">
            <a:lnSpc>
              <a:spcPct val="90000"/>
            </a:lnSpc>
            <a:spcBef>
              <a:spcPct val="0"/>
            </a:spcBef>
            <a:spcAft>
              <a:spcPct val="15000"/>
            </a:spcAft>
            <a:buChar char="••"/>
          </a:pPr>
          <a:r>
            <a:rPr kumimoji="1" lang="ja-JP" altLang="en-US" sz="1200" kern="1200" dirty="0" smtClean="0">
              <a:solidFill>
                <a:schemeClr val="tx1"/>
              </a:solidFill>
              <a:latin typeface="メイリオ" pitchFamily="50" charset="-128"/>
              <a:ea typeface="メイリオ" pitchFamily="50" charset="-128"/>
              <a:cs typeface="メイリオ" pitchFamily="50" charset="-128"/>
            </a:rPr>
            <a:t>いい思い出を残したい</a:t>
          </a:r>
          <a:endParaRPr kumimoji="1" lang="ja-JP" altLang="en-US" sz="1200" kern="1200" dirty="0">
            <a:solidFill>
              <a:schemeClr val="tx1"/>
            </a:solidFill>
            <a:latin typeface="メイリオ" pitchFamily="50" charset="-128"/>
            <a:ea typeface="メイリオ" pitchFamily="50" charset="-128"/>
            <a:cs typeface="メイリオ" pitchFamily="50" charset="-128"/>
          </a:endParaRPr>
        </a:p>
        <a:p>
          <a:pPr marL="114300" lvl="1" indent="-114300" algn="l" defTabSz="533400">
            <a:lnSpc>
              <a:spcPct val="90000"/>
            </a:lnSpc>
            <a:spcBef>
              <a:spcPct val="0"/>
            </a:spcBef>
            <a:spcAft>
              <a:spcPct val="15000"/>
            </a:spcAft>
            <a:buChar char="••"/>
          </a:pPr>
          <a:r>
            <a:rPr kumimoji="1" lang="ja-JP" altLang="en-US" sz="1200" kern="1200" dirty="0" smtClean="0">
              <a:solidFill>
                <a:schemeClr val="tx1"/>
              </a:solidFill>
              <a:latin typeface="メイリオ" pitchFamily="50" charset="-128"/>
              <a:ea typeface="メイリオ" pitchFamily="50" charset="-128"/>
              <a:cs typeface="メイリオ" pitchFamily="50" charset="-128"/>
            </a:rPr>
            <a:t>旅行先で美しい風景を撮りたい</a:t>
          </a:r>
          <a:endParaRPr kumimoji="1" lang="ja-JP" altLang="en-US" sz="1200" kern="1200" dirty="0">
            <a:solidFill>
              <a:schemeClr val="tx1"/>
            </a:solidFill>
            <a:latin typeface="メイリオ" pitchFamily="50" charset="-128"/>
            <a:ea typeface="メイリオ" pitchFamily="50" charset="-128"/>
            <a:cs typeface="メイリオ" pitchFamily="50" charset="-128"/>
          </a:endParaRPr>
        </a:p>
      </dsp:txBody>
      <dsp:txXfrm>
        <a:off x="5766558" y="1856138"/>
        <a:ext cx="3261604" cy="1746264"/>
      </dsp:txXfrm>
    </dsp:sp>
    <dsp:sp modelId="{B0644252-2E8E-4423-9E3A-02FBA5E32FA3}">
      <dsp:nvSpPr>
        <dsp:cNvPr id="0" name=""/>
        <dsp:cNvSpPr/>
      </dsp:nvSpPr>
      <dsp:spPr>
        <a:xfrm>
          <a:off x="2998466" y="3815948"/>
          <a:ext cx="3450542" cy="1557316"/>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kumimoji="1" lang="ja-JP" altLang="en-US" sz="2400" kern="1200" dirty="0" smtClean="0">
              <a:solidFill>
                <a:schemeClr val="tx1"/>
              </a:solidFill>
              <a:latin typeface="HG丸ｺﾞｼｯｸM-PRO" pitchFamily="50" charset="-128"/>
              <a:ea typeface="HG丸ｺﾞｼｯｸM-PRO" pitchFamily="50" charset="-128"/>
            </a:rPr>
            <a:t>競合</a:t>
          </a:r>
          <a:endParaRPr kumimoji="1" lang="ja-JP" altLang="en-US" sz="2400" kern="1200" dirty="0">
            <a:solidFill>
              <a:schemeClr val="tx1"/>
            </a:solidFill>
            <a:latin typeface="HG丸ｺﾞｼｯｸM-PRO" pitchFamily="50" charset="-128"/>
            <a:ea typeface="HG丸ｺﾞｼｯｸM-PRO" pitchFamily="50" charset="-128"/>
          </a:endParaRPr>
        </a:p>
        <a:p>
          <a:pPr marL="114300" lvl="1" indent="-114300" algn="l" defTabSz="533400">
            <a:lnSpc>
              <a:spcPct val="90000"/>
            </a:lnSpc>
            <a:spcBef>
              <a:spcPct val="0"/>
            </a:spcBef>
            <a:spcAft>
              <a:spcPct val="15000"/>
            </a:spcAft>
            <a:buChar char="••"/>
          </a:pPr>
          <a:r>
            <a:rPr kumimoji="1" lang="ja-JP" altLang="en-US" sz="1200" kern="1200" dirty="0" smtClean="0">
              <a:solidFill>
                <a:schemeClr val="tx1"/>
              </a:solidFill>
              <a:latin typeface="メイリオ" pitchFamily="50" charset="-128"/>
              <a:ea typeface="メイリオ" pitchFamily="50" charset="-128"/>
              <a:cs typeface="メイリオ" pitchFamily="50" charset="-128"/>
            </a:rPr>
            <a:t>現在競合サービスは三つほど</a:t>
          </a:r>
          <a:endParaRPr kumimoji="1" lang="ja-JP" altLang="en-US" sz="1200" kern="1200" dirty="0">
            <a:solidFill>
              <a:schemeClr val="tx1"/>
            </a:solidFill>
            <a:latin typeface="メイリオ" pitchFamily="50" charset="-128"/>
            <a:ea typeface="メイリオ" pitchFamily="50" charset="-128"/>
            <a:cs typeface="メイリオ" pitchFamily="50" charset="-128"/>
          </a:endParaRPr>
        </a:p>
      </dsp:txBody>
      <dsp:txXfrm>
        <a:off x="3074488" y="3891970"/>
        <a:ext cx="3298498" cy="1405272"/>
      </dsp:txXfrm>
    </dsp:sp>
    <dsp:sp modelId="{5D58795C-D914-450D-9B0E-EB9B814D6A99}">
      <dsp:nvSpPr>
        <dsp:cNvPr id="0" name=""/>
        <dsp:cNvSpPr/>
      </dsp:nvSpPr>
      <dsp:spPr>
        <a:xfrm>
          <a:off x="195986" y="1761669"/>
          <a:ext cx="3450542" cy="1935202"/>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kumimoji="1" lang="ja-JP" altLang="en-US" sz="2400" kern="1200" smtClean="0">
              <a:solidFill>
                <a:schemeClr val="tx1"/>
              </a:solidFill>
              <a:latin typeface="HG丸ｺﾞｼｯｸM-PRO" pitchFamily="50" charset="-128"/>
              <a:ea typeface="HG丸ｺﾞｼｯｸM-PRO" pitchFamily="50" charset="-128"/>
            </a:rPr>
            <a:t>資源</a:t>
          </a:r>
          <a:endParaRPr kumimoji="1" lang="ja-JP" altLang="en-US" sz="2400" kern="1200" dirty="0">
            <a:solidFill>
              <a:schemeClr val="tx1"/>
            </a:solidFill>
            <a:latin typeface="HG丸ｺﾞｼｯｸM-PRO" pitchFamily="50" charset="-128"/>
            <a:ea typeface="HG丸ｺﾞｼｯｸM-PRO" pitchFamily="50" charset="-128"/>
          </a:endParaRPr>
        </a:p>
        <a:p>
          <a:pPr marL="57150" lvl="1" indent="-57150" algn="l" defTabSz="466725">
            <a:lnSpc>
              <a:spcPct val="90000"/>
            </a:lnSpc>
            <a:spcBef>
              <a:spcPct val="0"/>
            </a:spcBef>
            <a:spcAft>
              <a:spcPct val="15000"/>
            </a:spcAft>
            <a:buChar char="••"/>
          </a:pPr>
          <a:r>
            <a:rPr kumimoji="1" lang="ja-JP" altLang="en-US" sz="1050" kern="1200" dirty="0" smtClean="0">
              <a:solidFill>
                <a:schemeClr val="tx1"/>
              </a:solidFill>
              <a:latin typeface="メイリオ" pitchFamily="50" charset="-128"/>
              <a:ea typeface="メイリオ" pitchFamily="50" charset="-128"/>
              <a:cs typeface="メイリオ" pitchFamily="50" charset="-128"/>
            </a:rPr>
            <a:t>仕事でシステム開発経験</a:t>
          </a:r>
          <a:endParaRPr kumimoji="1" lang="ja-JP" altLang="en-US" sz="1050" kern="1200" dirty="0">
            <a:solidFill>
              <a:schemeClr val="tx1"/>
            </a:solidFill>
            <a:latin typeface="メイリオ" pitchFamily="50" charset="-128"/>
            <a:ea typeface="メイリオ" pitchFamily="50" charset="-128"/>
            <a:cs typeface="メイリオ" pitchFamily="50" charset="-128"/>
          </a:endParaRPr>
        </a:p>
        <a:p>
          <a:pPr marL="57150" lvl="1" indent="-57150" algn="l" defTabSz="466725">
            <a:lnSpc>
              <a:spcPct val="90000"/>
            </a:lnSpc>
            <a:spcBef>
              <a:spcPct val="0"/>
            </a:spcBef>
            <a:spcAft>
              <a:spcPct val="15000"/>
            </a:spcAft>
            <a:buChar char="••"/>
          </a:pPr>
          <a:r>
            <a:rPr kumimoji="1" lang="ja-JP" altLang="en-US" sz="1050" kern="1200" dirty="0" smtClean="0">
              <a:solidFill>
                <a:schemeClr val="tx1"/>
              </a:solidFill>
              <a:latin typeface="メイリオ" pitchFamily="50" charset="-128"/>
              <a:ea typeface="メイリオ" pitchFamily="50" charset="-128"/>
              <a:cs typeface="メイリオ" pitchFamily="50" charset="-128"/>
            </a:rPr>
            <a:t>一緒に創業してくれる仲間がいる</a:t>
          </a:r>
          <a:endParaRPr kumimoji="1" lang="ja-JP" altLang="en-US" sz="1050" kern="1200" dirty="0">
            <a:solidFill>
              <a:schemeClr val="tx1"/>
            </a:solidFill>
            <a:latin typeface="メイリオ" pitchFamily="50" charset="-128"/>
            <a:ea typeface="メイリオ" pitchFamily="50" charset="-128"/>
            <a:cs typeface="メイリオ" pitchFamily="50" charset="-128"/>
          </a:endParaRPr>
        </a:p>
        <a:p>
          <a:pPr marL="57150" lvl="1" indent="-57150" algn="l" defTabSz="466725">
            <a:lnSpc>
              <a:spcPct val="90000"/>
            </a:lnSpc>
            <a:spcBef>
              <a:spcPct val="0"/>
            </a:spcBef>
            <a:spcAft>
              <a:spcPct val="15000"/>
            </a:spcAft>
            <a:buChar char="••"/>
          </a:pPr>
          <a:r>
            <a:rPr kumimoji="1" lang="ja-JP" altLang="en-US" sz="1050" kern="1200" dirty="0" smtClean="0">
              <a:solidFill>
                <a:schemeClr val="tx1"/>
              </a:solidFill>
              <a:latin typeface="メイリオ" pitchFamily="50" charset="-128"/>
              <a:ea typeface="メイリオ" pitchFamily="50" charset="-128"/>
              <a:cs typeface="メイリオ" pitchFamily="50" charset="-128"/>
            </a:rPr>
            <a:t>市場規模が多きい</a:t>
          </a:r>
          <a:endParaRPr kumimoji="1" lang="ja-JP" altLang="en-US" sz="1050" kern="1200" dirty="0">
            <a:solidFill>
              <a:schemeClr val="tx1"/>
            </a:solidFill>
            <a:latin typeface="メイリオ" pitchFamily="50" charset="-128"/>
            <a:ea typeface="メイリオ" pitchFamily="50" charset="-128"/>
            <a:cs typeface="メイリオ" pitchFamily="50" charset="-128"/>
          </a:endParaRPr>
        </a:p>
        <a:p>
          <a:pPr marL="57150" lvl="1" indent="-57150" algn="l" defTabSz="466725">
            <a:lnSpc>
              <a:spcPct val="90000"/>
            </a:lnSpc>
            <a:spcBef>
              <a:spcPct val="0"/>
            </a:spcBef>
            <a:spcAft>
              <a:spcPct val="15000"/>
            </a:spcAft>
            <a:buChar char="••"/>
          </a:pPr>
          <a:r>
            <a:rPr kumimoji="1" lang="ja-JP" altLang="en-US" sz="1050" kern="1200" dirty="0" smtClean="0">
              <a:solidFill>
                <a:schemeClr val="tx1"/>
              </a:solidFill>
              <a:latin typeface="メイリオ" pitchFamily="50" charset="-128"/>
              <a:ea typeface="メイリオ" pitchFamily="50" charset="-128"/>
              <a:cs typeface="メイリオ" pitchFamily="50" charset="-128"/>
            </a:rPr>
            <a:t>自己資金、親族の資金協力</a:t>
          </a:r>
          <a:endParaRPr kumimoji="1" lang="ja-JP" altLang="en-US" sz="1050" kern="1200" dirty="0">
            <a:solidFill>
              <a:schemeClr val="tx1"/>
            </a:solidFill>
            <a:latin typeface="メイリオ" pitchFamily="50" charset="-128"/>
            <a:ea typeface="メイリオ" pitchFamily="50" charset="-128"/>
            <a:cs typeface="メイリオ" pitchFamily="50" charset="-128"/>
          </a:endParaRPr>
        </a:p>
      </dsp:txBody>
      <dsp:txXfrm>
        <a:off x="290455" y="1856138"/>
        <a:ext cx="3261604" cy="174626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42FF59A1-377C-472E-B31F-7E75C76D4ADF}" type="datetimeFigureOut">
              <a:rPr kumimoji="1" lang="ja-JP" altLang="en-US" smtClean="0"/>
              <a:t>2018/9/28</a:t>
            </a:fld>
            <a:endParaRPr kumimoji="1" lang="ja-JP" altLang="en-US"/>
          </a:p>
        </p:txBody>
      </p:sp>
      <p:sp>
        <p:nvSpPr>
          <p:cNvPr id="4" name="フッター プレースホルダー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91011F38-EFCA-462D-8806-E9F8D18FE45B}" type="slidenum">
              <a:rPr kumimoji="1" lang="ja-JP" altLang="en-US" smtClean="0"/>
              <a:t>‹#›</a:t>
            </a:fld>
            <a:endParaRPr kumimoji="1" lang="ja-JP" altLang="en-US"/>
          </a:p>
        </p:txBody>
      </p:sp>
    </p:spTree>
    <p:extLst>
      <p:ext uri="{BB962C8B-B14F-4D97-AF65-F5344CB8AC3E}">
        <p14:creationId xmlns:p14="http://schemas.microsoft.com/office/powerpoint/2010/main" val="10329100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5619EC21-E802-4753-9801-E19EF8E87DB7}" type="datetimeFigureOut">
              <a:rPr kumimoji="1" lang="ja-JP" altLang="en-US" smtClean="0"/>
              <a:t>2018/9/28</a:t>
            </a:fld>
            <a:endParaRPr kumimoji="1" lang="ja-JP" altLang="en-US"/>
          </a:p>
        </p:txBody>
      </p:sp>
      <p:sp>
        <p:nvSpPr>
          <p:cNvPr id="4" name="スライド イメージ プレースホルダー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FC1F9CA-6DB8-4B3D-9E6C-17986F27561B}" type="slidenum">
              <a:rPr kumimoji="1" lang="ja-JP" altLang="en-US" smtClean="0"/>
              <a:t>‹#›</a:t>
            </a:fld>
            <a:endParaRPr kumimoji="1" lang="ja-JP" altLang="en-US"/>
          </a:p>
        </p:txBody>
      </p:sp>
    </p:spTree>
    <p:extLst>
      <p:ext uri="{BB962C8B-B14F-4D97-AF65-F5344CB8AC3E}">
        <p14:creationId xmlns:p14="http://schemas.microsoft.com/office/powerpoint/2010/main" val="32168555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1F9CA-6DB8-4B3D-9E6C-17986F27561B}" type="slidenum">
              <a:rPr kumimoji="1" lang="ja-JP" altLang="en-US" smtClean="0"/>
              <a:t>1</a:t>
            </a:fld>
            <a:endParaRPr kumimoji="1" lang="ja-JP" altLang="en-US"/>
          </a:p>
        </p:txBody>
      </p:sp>
    </p:spTree>
    <p:extLst>
      <p:ext uri="{BB962C8B-B14F-4D97-AF65-F5344CB8AC3E}">
        <p14:creationId xmlns:p14="http://schemas.microsoft.com/office/powerpoint/2010/main" val="3463717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1F9CA-6DB8-4B3D-9E6C-17986F27561B}" type="slidenum">
              <a:rPr kumimoji="1" lang="ja-JP" altLang="en-US" smtClean="0"/>
              <a:t>2</a:t>
            </a:fld>
            <a:endParaRPr kumimoji="1" lang="ja-JP" altLang="en-US"/>
          </a:p>
        </p:txBody>
      </p:sp>
    </p:spTree>
    <p:extLst>
      <p:ext uri="{BB962C8B-B14F-4D97-AF65-F5344CB8AC3E}">
        <p14:creationId xmlns:p14="http://schemas.microsoft.com/office/powerpoint/2010/main" val="4144969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1F9CA-6DB8-4B3D-9E6C-17986F27561B}" type="slidenum">
              <a:rPr kumimoji="1" lang="ja-JP" altLang="en-US" smtClean="0"/>
              <a:t>3</a:t>
            </a:fld>
            <a:endParaRPr kumimoji="1" lang="ja-JP" altLang="en-US"/>
          </a:p>
        </p:txBody>
      </p:sp>
    </p:spTree>
    <p:extLst>
      <p:ext uri="{BB962C8B-B14F-4D97-AF65-F5344CB8AC3E}">
        <p14:creationId xmlns:p14="http://schemas.microsoft.com/office/powerpoint/2010/main" val="487163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1F9CA-6DB8-4B3D-9E6C-17986F27561B}" type="slidenum">
              <a:rPr kumimoji="1" lang="ja-JP" altLang="en-US" smtClean="0"/>
              <a:t>4</a:t>
            </a:fld>
            <a:endParaRPr kumimoji="1" lang="ja-JP" altLang="en-US"/>
          </a:p>
        </p:txBody>
      </p:sp>
    </p:spTree>
    <p:extLst>
      <p:ext uri="{BB962C8B-B14F-4D97-AF65-F5344CB8AC3E}">
        <p14:creationId xmlns:p14="http://schemas.microsoft.com/office/powerpoint/2010/main" val="644096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9DE19C8-5C2B-4512-8CA0-22C6148FC64D}" type="slidenum">
              <a:rPr kumimoji="1" lang="ja-JP" altLang="en-US" smtClean="0"/>
              <a:t>5</a:t>
            </a:fld>
            <a:endParaRPr kumimoji="1" lang="ja-JP" altLang="en-US"/>
          </a:p>
        </p:txBody>
      </p:sp>
    </p:spTree>
    <p:extLst>
      <p:ext uri="{BB962C8B-B14F-4D97-AF65-F5344CB8AC3E}">
        <p14:creationId xmlns:p14="http://schemas.microsoft.com/office/powerpoint/2010/main" val="1677722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1F9CA-6DB8-4B3D-9E6C-17986F27561B}" type="slidenum">
              <a:rPr kumimoji="1" lang="ja-JP" altLang="en-US" smtClean="0"/>
              <a:t>6</a:t>
            </a:fld>
            <a:endParaRPr kumimoji="1" lang="ja-JP" altLang="en-US"/>
          </a:p>
        </p:txBody>
      </p:sp>
    </p:spTree>
    <p:extLst>
      <p:ext uri="{BB962C8B-B14F-4D97-AF65-F5344CB8AC3E}">
        <p14:creationId xmlns:p14="http://schemas.microsoft.com/office/powerpoint/2010/main" val="4270095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1F9CA-6DB8-4B3D-9E6C-17986F27561B}" type="slidenum">
              <a:rPr kumimoji="1" lang="ja-JP" altLang="en-US" smtClean="0"/>
              <a:t>9</a:t>
            </a:fld>
            <a:endParaRPr kumimoji="1" lang="ja-JP" altLang="en-US"/>
          </a:p>
        </p:txBody>
      </p:sp>
    </p:spTree>
    <p:extLst>
      <p:ext uri="{BB962C8B-B14F-4D97-AF65-F5344CB8AC3E}">
        <p14:creationId xmlns:p14="http://schemas.microsoft.com/office/powerpoint/2010/main" val="984637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93E6FF3-B09B-42FF-BC04-E47840252069}" type="datetime1">
              <a:rPr lang="en-US" altLang="ja-JP" smtClean="0"/>
              <a:t>9/28/2018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2596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2AABB86-9A60-44C6-A00E-0DC63F92785D}" type="datetime1">
              <a:rPr lang="en-US" altLang="ja-JP" smtClean="0"/>
              <a:t>9/28/2018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634005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D814EE8-A232-40F3-920F-918E5CC94000}" type="datetime1">
              <a:rPr lang="en-US" altLang="ja-JP" smtClean="0"/>
              <a:t>9/28/2018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65055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0D3CD2F-5C33-43A4-BFDC-0DD5B29E00D8}" type="datetime1">
              <a:rPr lang="en-US" altLang="ja-JP" smtClean="0"/>
              <a:t>9/28/2018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6302220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360031C-A9EA-4605-8412-50435214ECC3}" type="datetime1">
              <a:rPr lang="en-US" altLang="ja-JP" smtClean="0"/>
              <a:t>9/28/2018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65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8D233DB-1049-400B-A489-63891984EEBA}" type="datetime1">
              <a:rPr lang="en-US" altLang="ja-JP" smtClean="0"/>
              <a:t>9/28/2018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079784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DCC5299-01C0-4010-82FE-90566DB5212E}" type="datetime1">
              <a:rPr lang="en-US" altLang="ja-JP" smtClean="0"/>
              <a:t>9/28/2018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5509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E3DC9657-7C51-4774-B867-3B5DD5F6E319}" type="datetime1">
              <a:rPr lang="en-US" altLang="ja-JP" smtClean="0"/>
              <a:t>9/28/2018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41381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AC82334-3AE1-4F93-AAD5-451093FF9F87}" type="datetime1">
              <a:rPr lang="en-US" altLang="ja-JP" smtClean="0"/>
              <a:t>9/28/2018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58238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E99CA9C-4806-4450-9655-DD7F71D88648}" type="datetime1">
              <a:rPr lang="en-US" altLang="ja-JP" smtClean="0"/>
              <a:t>9/28/2018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30187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54D07C6-C4EC-43CD-8E09-8DE271E59285}" type="datetime1">
              <a:rPr lang="en-US" altLang="ja-JP" smtClean="0"/>
              <a:t>9/28/2018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82437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5AB7E8F-C768-44D0-B395-0BFB77E9776B}" type="datetime1">
              <a:rPr lang="en-US" altLang="ja-JP" smtClean="0"/>
              <a:t>9/28/2018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2" descr="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616101" y="112591"/>
            <a:ext cx="1493837" cy="52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298382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sldNum="0"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97280" y="758952"/>
            <a:ext cx="10058400" cy="2381813"/>
          </a:xfrm>
        </p:spPr>
        <p:txBody>
          <a:bodyPr>
            <a:normAutofit/>
          </a:bodyPr>
          <a:lstStyle/>
          <a:p>
            <a:pPr algn="ctr"/>
            <a:r>
              <a:rPr lang="ja-JP" altLang="en-US" sz="3200" b="1" dirty="0" smtClean="0">
                <a:solidFill>
                  <a:schemeClr val="tx1"/>
                </a:solidFill>
                <a:latin typeface="HG丸ｺﾞｼｯｸM-PRO" pitchFamily="50" charset="-128"/>
                <a:ea typeface="HG丸ｺﾞｼｯｸM-PRO" pitchFamily="50" charset="-128"/>
              </a:rPr>
              <a:t>ご当地カメラマンを探すシステムプラットフォーム</a:t>
            </a:r>
            <a:r>
              <a:rPr lang="en-US" altLang="ja-JP" sz="3200" b="1" dirty="0" smtClean="0">
                <a:solidFill>
                  <a:schemeClr val="tx1"/>
                </a:solidFill>
                <a:latin typeface="HG丸ｺﾞｼｯｸM-PRO" pitchFamily="50" charset="-128"/>
                <a:ea typeface="HG丸ｺﾞｼｯｸM-PRO" pitchFamily="50" charset="-128"/>
              </a:rPr>
              <a:t/>
            </a:r>
            <a:br>
              <a:rPr lang="en-US" altLang="ja-JP" sz="3200" b="1" dirty="0" smtClean="0">
                <a:solidFill>
                  <a:schemeClr val="tx1"/>
                </a:solidFill>
                <a:latin typeface="HG丸ｺﾞｼｯｸM-PRO" pitchFamily="50" charset="-128"/>
                <a:ea typeface="HG丸ｺﾞｼｯｸM-PRO" pitchFamily="50" charset="-128"/>
              </a:rPr>
            </a:br>
            <a:r>
              <a:rPr lang="ja-JP" altLang="en-US" sz="3200" b="1" dirty="0" smtClean="0">
                <a:solidFill>
                  <a:schemeClr val="tx1"/>
                </a:solidFill>
                <a:latin typeface="HG丸ｺﾞｼｯｸM-PRO" pitchFamily="50" charset="-128"/>
                <a:ea typeface="HG丸ｺﾞｼｯｸM-PRO" pitchFamily="50" charset="-128"/>
              </a:rPr>
              <a:t>開業計画書</a:t>
            </a:r>
            <a:br>
              <a:rPr lang="ja-JP" altLang="en-US" sz="3200" b="1" dirty="0" smtClean="0">
                <a:solidFill>
                  <a:schemeClr val="tx1"/>
                </a:solidFill>
                <a:latin typeface="HG丸ｺﾞｼｯｸM-PRO" pitchFamily="50" charset="-128"/>
                <a:ea typeface="HG丸ｺﾞｼｯｸM-PRO" pitchFamily="50" charset="-128"/>
              </a:rPr>
            </a:br>
            <a:endParaRPr kumimoji="1" lang="ja-JP" altLang="en-US" sz="3200" dirty="0">
              <a:latin typeface="メイリオ" panose="020B0604030504040204" pitchFamily="50" charset="-128"/>
              <a:ea typeface="メイリオ" panose="020B0604030504040204" pitchFamily="50" charset="-128"/>
            </a:endParaRPr>
          </a:p>
        </p:txBody>
      </p:sp>
      <p:pic>
        <p:nvPicPr>
          <p:cNvPr id="1026"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5763" y="206375"/>
            <a:ext cx="1493837" cy="52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2219838" y="2937249"/>
            <a:ext cx="8325925" cy="626818"/>
          </a:xfrm>
          <a:prstGeom prst="rect">
            <a:avLst/>
          </a:prstGeom>
          <a:noFill/>
          <a:ln w="9525">
            <a:noFill/>
            <a:miter lim="800000"/>
            <a:headEnd/>
            <a:tailEnd/>
          </a:ln>
        </p:spPr>
        <p:txBody>
          <a:bodyPr anchor="b"/>
          <a:lstStyle/>
          <a:p>
            <a:pPr algn="ctr"/>
            <a:r>
              <a:rPr lang="ja-JP" altLang="en-US" sz="2000" i="1" dirty="0" smtClean="0">
                <a:latin typeface="HG丸ｺﾞｼｯｸM-PRO" pitchFamily="50" charset="-128"/>
                <a:ea typeface="HG丸ｺﾞｼｯｸM-PRO" pitchFamily="50" charset="-128"/>
              </a:rPr>
              <a:t>～日本に旅行に来る中国向けにご当地をよく知っているカメラマンで</a:t>
            </a:r>
            <a:r>
              <a:rPr lang="ja-JP" altLang="en-US" sz="2000" i="1" dirty="0">
                <a:latin typeface="HG丸ｺﾞｼｯｸM-PRO" pitchFamily="50" charset="-128"/>
                <a:ea typeface="HG丸ｺﾞｼｯｸM-PRO" pitchFamily="50" charset="-128"/>
              </a:rPr>
              <a:t>差別化！～</a:t>
            </a:r>
          </a:p>
        </p:txBody>
      </p:sp>
      <p:sp>
        <p:nvSpPr>
          <p:cNvPr id="8" name="Rectangle 2"/>
          <p:cNvSpPr txBox="1">
            <a:spLocks noChangeArrowheads="1"/>
          </p:cNvSpPr>
          <p:nvPr/>
        </p:nvSpPr>
        <p:spPr bwMode="auto">
          <a:xfrm>
            <a:off x="4328542" y="4611066"/>
            <a:ext cx="3992562" cy="852488"/>
          </a:xfrm>
          <a:prstGeom prst="rect">
            <a:avLst/>
          </a:prstGeom>
          <a:noFill/>
          <a:ln w="9525">
            <a:noFill/>
            <a:miter lim="800000"/>
            <a:headEnd/>
            <a:tailEnd/>
          </a:ln>
        </p:spPr>
        <p:txBody>
          <a:bodyPr anchor="b"/>
          <a:lstStyle/>
          <a:p>
            <a:pPr algn="ctr"/>
            <a:r>
              <a:rPr lang="en-US" altLang="ja-JP" sz="2400" dirty="0">
                <a:latin typeface="HG丸ｺﾞｼｯｸM-PRO" pitchFamily="50" charset="-128"/>
                <a:ea typeface="HG丸ｺﾞｼｯｸM-PRO" pitchFamily="50" charset="-128"/>
              </a:rPr>
              <a:t>201</a:t>
            </a:r>
            <a:r>
              <a:rPr lang="ja-JP" altLang="en-US" sz="2400" dirty="0">
                <a:latin typeface="HG丸ｺﾞｼｯｸM-PRO" pitchFamily="50" charset="-128"/>
                <a:ea typeface="HG丸ｺﾞｼｯｸM-PRO" pitchFamily="50" charset="-128"/>
              </a:rPr>
              <a:t>８年</a:t>
            </a:r>
            <a:r>
              <a:rPr lang="en-US" altLang="ja-JP" sz="2400" dirty="0">
                <a:latin typeface="HG丸ｺﾞｼｯｸM-PRO" pitchFamily="50" charset="-128"/>
                <a:ea typeface="HG丸ｺﾞｼｯｸM-PRO" pitchFamily="50" charset="-128"/>
              </a:rPr>
              <a:t>10</a:t>
            </a:r>
            <a:r>
              <a:rPr lang="ja-JP" altLang="en-US" sz="2400" dirty="0" smtClean="0">
                <a:latin typeface="HG丸ｺﾞｼｯｸM-PRO" pitchFamily="50" charset="-128"/>
                <a:ea typeface="HG丸ｺﾞｼｯｸM-PRO" pitchFamily="50" charset="-128"/>
              </a:rPr>
              <a:t>月</a:t>
            </a:r>
            <a:r>
              <a:rPr lang="en-US" altLang="ja-JP" sz="2400" dirty="0" smtClean="0">
                <a:latin typeface="HG丸ｺﾞｼｯｸM-PRO" pitchFamily="50" charset="-128"/>
                <a:ea typeface="HG丸ｺﾞｼｯｸM-PRO" pitchFamily="50" charset="-128"/>
              </a:rPr>
              <a:t>6</a:t>
            </a:r>
            <a:r>
              <a:rPr lang="ja-JP" altLang="en-US" sz="2400" dirty="0" smtClean="0">
                <a:latin typeface="HG丸ｺﾞｼｯｸM-PRO" pitchFamily="50" charset="-128"/>
                <a:ea typeface="HG丸ｺﾞｼｯｸM-PRO" pitchFamily="50" charset="-128"/>
              </a:rPr>
              <a:t>日</a:t>
            </a:r>
            <a:endParaRPr lang="en-US" altLang="ja-JP" sz="2400" dirty="0">
              <a:latin typeface="HG丸ｺﾞｼｯｸM-PRO" pitchFamily="50" charset="-128"/>
              <a:ea typeface="HG丸ｺﾞｼｯｸM-PRO" pitchFamily="50" charset="-128"/>
            </a:endParaRPr>
          </a:p>
          <a:p>
            <a:pPr algn="ctr"/>
            <a:r>
              <a:rPr lang="ja-JP" altLang="en-US" sz="2400" dirty="0" smtClean="0">
                <a:latin typeface="HG丸ｺﾞｼｯｸM-PRO" pitchFamily="50" charset="-128"/>
                <a:ea typeface="HG丸ｺﾞｼｯｸM-PRO" pitchFamily="50" charset="-128"/>
              </a:rPr>
              <a:t>徐</a:t>
            </a:r>
            <a:r>
              <a:rPr lang="ja-JP" altLang="en-US" sz="2400" dirty="0">
                <a:latin typeface="HG丸ｺﾞｼｯｸM-PRO" pitchFamily="50" charset="-128"/>
                <a:ea typeface="HG丸ｺﾞｼｯｸM-PRO" pitchFamily="50" charset="-128"/>
              </a:rPr>
              <a:t>洋</a:t>
            </a:r>
          </a:p>
        </p:txBody>
      </p:sp>
    </p:spTree>
    <p:extLst>
      <p:ext uri="{BB962C8B-B14F-4D97-AF65-F5344CB8AC3E}">
        <p14:creationId xmlns:p14="http://schemas.microsoft.com/office/powerpoint/2010/main" val="1783206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tx1"/>
                </a:solidFill>
              </a:rPr>
              <a:t>当社サービスの事例</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9710" y="1782180"/>
            <a:ext cx="6194789" cy="2488155"/>
          </a:xfrm>
          <a:prstGeom prst="rect">
            <a:avLst/>
          </a:prstGeom>
        </p:spPr>
      </p:pic>
      <p:sp>
        <p:nvSpPr>
          <p:cNvPr id="5" name="テキスト ボックス 4"/>
          <p:cNvSpPr txBox="1"/>
          <p:nvPr/>
        </p:nvSpPr>
        <p:spPr>
          <a:xfrm>
            <a:off x="1134705" y="4450355"/>
            <a:ext cx="5850650" cy="1477328"/>
          </a:xfrm>
          <a:prstGeom prst="rect">
            <a:avLst/>
          </a:prstGeom>
          <a:noFill/>
        </p:spPr>
        <p:txBody>
          <a:bodyPr wrap="square" rtlCol="0">
            <a:spAutoFit/>
          </a:bodyPr>
          <a:lstStyle/>
          <a:p>
            <a:r>
              <a:rPr kumimoji="1" lang="en-US" altLang="ja-JP" sz="1800" dirty="0" smtClean="0">
                <a:latin typeface="HG丸ｺﾞｼｯｸM-PRO" pitchFamily="50" charset="-128"/>
                <a:ea typeface="HG丸ｺﾞｼｯｸM-PRO" pitchFamily="50" charset="-128"/>
              </a:rPr>
              <a:t>【</a:t>
            </a:r>
            <a:r>
              <a:rPr kumimoji="1" lang="ja-JP" altLang="en-US" sz="1800" dirty="0" smtClean="0">
                <a:latin typeface="HG丸ｺﾞｼｯｸM-PRO" pitchFamily="50" charset="-128"/>
                <a:ea typeface="HG丸ｺﾞｼｯｸM-PRO" pitchFamily="50" charset="-128"/>
              </a:rPr>
              <a:t>商品例</a:t>
            </a:r>
            <a:r>
              <a:rPr kumimoji="1" lang="en-US" altLang="ja-JP" sz="1800" dirty="0" smtClean="0">
                <a:latin typeface="HG丸ｺﾞｼｯｸM-PRO" pitchFamily="50" charset="-128"/>
                <a:ea typeface="HG丸ｺﾞｼｯｸM-PRO" pitchFamily="50" charset="-128"/>
              </a:rPr>
              <a:t>】</a:t>
            </a:r>
          </a:p>
          <a:p>
            <a:r>
              <a:rPr lang="ja-JP" altLang="en-US" sz="1800" dirty="0" smtClean="0">
                <a:latin typeface="HG丸ｺﾞｼｯｸM-PRO" pitchFamily="50" charset="-128"/>
                <a:ea typeface="HG丸ｺﾞｼｯｸM-PRO" pitchFamily="50" charset="-128"/>
              </a:rPr>
              <a:t>○　コルナゴ　（機種・・・・）　　</a:t>
            </a:r>
            <a:r>
              <a:rPr lang="en-US" altLang="ja-JP" sz="1800" dirty="0" smtClean="0">
                <a:latin typeface="HG丸ｺﾞｼｯｸM-PRO" pitchFamily="50" charset="-128"/>
                <a:ea typeface="HG丸ｺﾞｼｯｸM-PRO" pitchFamily="50" charset="-128"/>
              </a:rPr>
              <a:t>50</a:t>
            </a:r>
            <a:r>
              <a:rPr lang="ja-JP" altLang="en-US" sz="1800" dirty="0" smtClean="0">
                <a:latin typeface="HG丸ｺﾞｼｯｸM-PRO" pitchFamily="50" charset="-128"/>
                <a:ea typeface="HG丸ｺﾞｼｯｸM-PRO" pitchFamily="50" charset="-128"/>
              </a:rPr>
              <a:t>万円</a:t>
            </a:r>
            <a:endParaRPr lang="en-US" altLang="ja-JP" sz="1800" dirty="0">
              <a:latin typeface="HG丸ｺﾞｼｯｸM-PRO" pitchFamily="50" charset="-128"/>
              <a:ea typeface="HG丸ｺﾞｼｯｸM-PRO" pitchFamily="50" charset="-128"/>
            </a:endParaRPr>
          </a:p>
          <a:p>
            <a:r>
              <a:rPr kumimoji="1" lang="ja-JP" altLang="en-US" sz="1800" dirty="0" smtClean="0">
                <a:latin typeface="HG丸ｺﾞｼｯｸM-PRO" pitchFamily="50" charset="-128"/>
                <a:ea typeface="HG丸ｺﾞｼｯｸM-PRO" pitchFamily="50" charset="-128"/>
              </a:rPr>
              <a:t>○　ポジションチェックサービス　　</a:t>
            </a:r>
            <a:r>
              <a:rPr kumimoji="1" lang="en-US" altLang="ja-JP" sz="1800" dirty="0" smtClean="0">
                <a:latin typeface="HG丸ｺﾞｼｯｸM-PRO" pitchFamily="50" charset="-128"/>
                <a:ea typeface="HG丸ｺﾞｼｯｸM-PRO" pitchFamily="50" charset="-128"/>
              </a:rPr>
              <a:t>3</a:t>
            </a:r>
            <a:r>
              <a:rPr kumimoji="1" lang="ja-JP" altLang="en-US" sz="1800" dirty="0" smtClean="0">
                <a:latin typeface="HG丸ｺﾞｼｯｸM-PRO" pitchFamily="50" charset="-128"/>
                <a:ea typeface="HG丸ｺﾞｼｯｸM-PRO" pitchFamily="50" charset="-128"/>
              </a:rPr>
              <a:t>千円／回　</a:t>
            </a:r>
            <a:endParaRPr kumimoji="1" lang="en-US" altLang="ja-JP" sz="1800" dirty="0" smtClean="0">
              <a:latin typeface="HG丸ｺﾞｼｯｸM-PRO" pitchFamily="50" charset="-128"/>
              <a:ea typeface="HG丸ｺﾞｼｯｸM-PRO" pitchFamily="50" charset="-128"/>
            </a:endParaRPr>
          </a:p>
          <a:p>
            <a:r>
              <a:rPr lang="ja-JP" altLang="en-US" sz="1800" dirty="0" smtClean="0">
                <a:latin typeface="HG丸ｺﾞｼｯｸM-PRO" pitchFamily="50" charset="-128"/>
                <a:ea typeface="HG丸ｺﾞｼｯｸM-PRO" pitchFamily="50" charset="-128"/>
              </a:rPr>
              <a:t>○　カウンセリングサービス</a:t>
            </a:r>
            <a:r>
              <a:rPr kumimoji="1" lang="ja-JP" altLang="en-US" sz="1800" dirty="0" smtClean="0">
                <a:latin typeface="HG丸ｺﾞｼｯｸM-PRO" pitchFamily="50" charset="-128"/>
                <a:ea typeface="HG丸ｺﾞｼｯｸM-PRO" pitchFamily="50" charset="-128"/>
              </a:rPr>
              <a:t>　　　　</a:t>
            </a:r>
            <a:r>
              <a:rPr kumimoji="1" lang="en-US" altLang="ja-JP" sz="1800" dirty="0" smtClean="0">
                <a:latin typeface="HG丸ｺﾞｼｯｸM-PRO" pitchFamily="50" charset="-128"/>
                <a:ea typeface="HG丸ｺﾞｼｯｸM-PRO" pitchFamily="50" charset="-128"/>
              </a:rPr>
              <a:t>9</a:t>
            </a:r>
            <a:r>
              <a:rPr kumimoji="1" lang="ja-JP" altLang="en-US" sz="1800" dirty="0" smtClean="0">
                <a:latin typeface="HG丸ｺﾞｼｯｸM-PRO" pitchFamily="50" charset="-128"/>
                <a:ea typeface="HG丸ｺﾞｼｯｸM-PRO" pitchFamily="50" charset="-128"/>
              </a:rPr>
              <a:t>千円／</a:t>
            </a:r>
            <a:r>
              <a:rPr kumimoji="1" lang="en-US" altLang="ja-JP" sz="1800" dirty="0" smtClean="0">
                <a:latin typeface="HG丸ｺﾞｼｯｸM-PRO" pitchFamily="50" charset="-128"/>
                <a:ea typeface="HG丸ｺﾞｼｯｸM-PRO" pitchFamily="50" charset="-128"/>
              </a:rPr>
              <a:t>60</a:t>
            </a:r>
            <a:r>
              <a:rPr kumimoji="1" lang="ja-JP" altLang="en-US" sz="1800" dirty="0" smtClean="0">
                <a:latin typeface="HG丸ｺﾞｼｯｸM-PRO" pitchFamily="50" charset="-128"/>
                <a:ea typeface="HG丸ｺﾞｼｯｸM-PRO" pitchFamily="50" charset="-128"/>
              </a:rPr>
              <a:t>分</a:t>
            </a:r>
            <a:endParaRPr kumimoji="1" lang="en-US" altLang="ja-JP" sz="1800" dirty="0" smtClean="0">
              <a:latin typeface="HG丸ｺﾞｼｯｸM-PRO" pitchFamily="50" charset="-128"/>
              <a:ea typeface="HG丸ｺﾞｼｯｸM-PRO" pitchFamily="50" charset="-128"/>
            </a:endParaRPr>
          </a:p>
          <a:p>
            <a:r>
              <a:rPr lang="ja-JP" altLang="en-US" sz="1800" dirty="0" smtClean="0">
                <a:latin typeface="HG丸ｺﾞｼｯｸM-PRO" pitchFamily="50" charset="-128"/>
                <a:ea typeface="HG丸ｺﾞｼｯｸM-PRO" pitchFamily="50" charset="-128"/>
              </a:rPr>
              <a:t>○　メンテナンスサービス　　　　　</a:t>
            </a:r>
            <a:r>
              <a:rPr lang="en-US" altLang="ja-JP" sz="1800" dirty="0" smtClean="0">
                <a:latin typeface="HG丸ｺﾞｼｯｸM-PRO" pitchFamily="50" charset="-128"/>
                <a:ea typeface="HG丸ｺﾞｼｯｸM-PRO" pitchFamily="50" charset="-128"/>
              </a:rPr>
              <a:t>3</a:t>
            </a:r>
            <a:r>
              <a:rPr lang="ja-JP" altLang="en-US" sz="1800" dirty="0" smtClean="0">
                <a:latin typeface="HG丸ｺﾞｼｯｸM-PRO" pitchFamily="50" charset="-128"/>
                <a:ea typeface="HG丸ｺﾞｼｯｸM-PRO" pitchFamily="50" charset="-128"/>
              </a:rPr>
              <a:t>千円～</a:t>
            </a:r>
            <a:endParaRPr kumimoji="1" lang="ja-JP" altLang="en-US" sz="1800" dirty="0">
              <a:latin typeface="HG丸ｺﾞｼｯｸM-PRO" pitchFamily="50" charset="-128"/>
              <a:ea typeface="HG丸ｺﾞｼｯｸM-PRO" pitchFamily="50" charset="-128"/>
            </a:endParaRPr>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45" y="4200483"/>
            <a:ext cx="2128103" cy="2070230"/>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2345" y="2142220"/>
            <a:ext cx="2128103" cy="1633060"/>
          </a:xfrm>
          <a:prstGeom prst="rect">
            <a:avLst/>
          </a:prstGeom>
        </p:spPr>
      </p:pic>
    </p:spTree>
    <p:extLst>
      <p:ext uri="{BB962C8B-B14F-4D97-AF65-F5344CB8AC3E}">
        <p14:creationId xmlns:p14="http://schemas.microsoft.com/office/powerpoint/2010/main" val="81867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tx1"/>
                </a:solidFill>
              </a:rPr>
              <a:t>計数目標</a:t>
            </a:r>
            <a:endParaRPr kumimoji="1" lang="ja-JP" altLang="en-US" dirty="0"/>
          </a:p>
        </p:txBody>
      </p:sp>
      <p:graphicFrame>
        <p:nvGraphicFramePr>
          <p:cNvPr id="4" name="表 3"/>
          <p:cNvGraphicFramePr>
            <a:graphicFrameLocks noGrp="1"/>
          </p:cNvGraphicFramePr>
          <p:nvPr>
            <p:extLst/>
          </p:nvPr>
        </p:nvGraphicFramePr>
        <p:xfrm>
          <a:off x="1286825" y="2033845"/>
          <a:ext cx="7110789" cy="1112520"/>
        </p:xfrm>
        <a:graphic>
          <a:graphicData uri="http://schemas.openxmlformats.org/drawingml/2006/table">
            <a:tbl>
              <a:tblPr firstRow="1" bandRow="1">
                <a:tableStyleId>{5C22544A-7EE6-4342-B048-85BDC9FD1C3A}</a:tableStyleId>
              </a:tblPr>
              <a:tblGrid>
                <a:gridCol w="2370263">
                  <a:extLst>
                    <a:ext uri="{9D8B030D-6E8A-4147-A177-3AD203B41FA5}">
                      <a16:colId xmlns="" xmlns:a16="http://schemas.microsoft.com/office/drawing/2014/main" val="20000"/>
                    </a:ext>
                  </a:extLst>
                </a:gridCol>
                <a:gridCol w="2370263">
                  <a:extLst>
                    <a:ext uri="{9D8B030D-6E8A-4147-A177-3AD203B41FA5}">
                      <a16:colId xmlns="" xmlns:a16="http://schemas.microsoft.com/office/drawing/2014/main" val="20001"/>
                    </a:ext>
                  </a:extLst>
                </a:gridCol>
                <a:gridCol w="2370263">
                  <a:extLst>
                    <a:ext uri="{9D8B030D-6E8A-4147-A177-3AD203B41FA5}">
                      <a16:colId xmlns="" xmlns:a16="http://schemas.microsoft.com/office/drawing/2014/main" val="20002"/>
                    </a:ext>
                  </a:extLst>
                </a:gridCol>
              </a:tblGrid>
              <a:tr h="370840">
                <a:tc>
                  <a:txBody>
                    <a:bodyPr/>
                    <a:lstStyle/>
                    <a:p>
                      <a:endParaRPr lang="ja-JP" altLang="en-US" dirty="0">
                        <a:latin typeface="+mj-ea"/>
                        <a:ea typeface="+mj-ea"/>
                      </a:endParaRPr>
                    </a:p>
                  </a:txBody>
                  <a:tcPr/>
                </a:tc>
                <a:tc>
                  <a:txBody>
                    <a:bodyPr/>
                    <a:lstStyle/>
                    <a:p>
                      <a:pPr algn="ctr"/>
                      <a:r>
                        <a:rPr kumimoji="1" lang="ja-JP" altLang="en-US" dirty="0">
                          <a:latin typeface="+mj-ea"/>
                          <a:ea typeface="+mj-ea"/>
                        </a:rPr>
                        <a:t>第一期</a:t>
                      </a:r>
                    </a:p>
                  </a:txBody>
                  <a:tcPr/>
                </a:tc>
                <a:tc>
                  <a:txBody>
                    <a:bodyPr/>
                    <a:lstStyle/>
                    <a:p>
                      <a:pPr algn="ctr"/>
                      <a:r>
                        <a:rPr kumimoji="1" lang="ja-JP" altLang="en-US" dirty="0">
                          <a:latin typeface="+mj-ea"/>
                          <a:ea typeface="+mj-ea"/>
                        </a:rPr>
                        <a:t>第二期</a:t>
                      </a:r>
                    </a:p>
                  </a:txBody>
                  <a:tcPr/>
                </a:tc>
                <a:extLst>
                  <a:ext uri="{0D108BD9-81ED-4DB2-BD59-A6C34878D82A}">
                    <a16:rowId xmlns="" xmlns:a16="http://schemas.microsoft.com/office/drawing/2014/main" val="10000"/>
                  </a:ext>
                </a:extLst>
              </a:tr>
              <a:tr h="370840">
                <a:tc>
                  <a:txBody>
                    <a:bodyPr/>
                    <a:lstStyle/>
                    <a:p>
                      <a:pPr algn="ctr"/>
                      <a:r>
                        <a:rPr kumimoji="1" lang="ja-JP" altLang="en-US" dirty="0">
                          <a:latin typeface="+mj-ea"/>
                          <a:ea typeface="+mj-ea"/>
                        </a:rPr>
                        <a:t>損益分岐点売上高</a:t>
                      </a:r>
                    </a:p>
                  </a:txBody>
                  <a:tcPr/>
                </a:tc>
                <a:tc>
                  <a:txBody>
                    <a:bodyPr/>
                    <a:lstStyle/>
                    <a:p>
                      <a:pPr algn="ctr"/>
                      <a:r>
                        <a:rPr kumimoji="1" lang="en-US" altLang="ja-JP" dirty="0">
                          <a:latin typeface="+mj-ea"/>
                          <a:ea typeface="+mj-ea"/>
                        </a:rPr>
                        <a:t>921</a:t>
                      </a:r>
                      <a:r>
                        <a:rPr kumimoji="1" lang="ja-JP" altLang="en-US" dirty="0">
                          <a:latin typeface="+mj-ea"/>
                          <a:ea typeface="+mj-ea"/>
                        </a:rPr>
                        <a:t>千円／月</a:t>
                      </a:r>
                    </a:p>
                  </a:txBody>
                  <a:tcPr/>
                </a:tc>
                <a:tc>
                  <a:txBody>
                    <a:bodyPr/>
                    <a:lstStyle/>
                    <a:p>
                      <a:pPr algn="ctr"/>
                      <a:r>
                        <a:rPr kumimoji="1" lang="en-US" altLang="ja-JP" dirty="0">
                          <a:latin typeface="+mj-ea"/>
                          <a:ea typeface="+mj-ea"/>
                        </a:rPr>
                        <a:t>1,358</a:t>
                      </a:r>
                      <a:r>
                        <a:rPr kumimoji="1" lang="ja-JP" altLang="en-US" dirty="0">
                          <a:latin typeface="+mj-ea"/>
                          <a:ea typeface="+mj-ea"/>
                        </a:rPr>
                        <a:t>千円／月</a:t>
                      </a:r>
                    </a:p>
                  </a:txBody>
                  <a:tcPr/>
                </a:tc>
                <a:extLst>
                  <a:ext uri="{0D108BD9-81ED-4DB2-BD59-A6C34878D82A}">
                    <a16:rowId xmlns="" xmlns:a16="http://schemas.microsoft.com/office/drawing/2014/main" val="10001"/>
                  </a:ext>
                </a:extLst>
              </a:tr>
              <a:tr h="370840">
                <a:tc>
                  <a:txBody>
                    <a:bodyPr/>
                    <a:lstStyle/>
                    <a:p>
                      <a:pPr algn="ctr"/>
                      <a:r>
                        <a:rPr kumimoji="1" lang="ja-JP" altLang="en-US" dirty="0">
                          <a:latin typeface="+mj-ea"/>
                          <a:ea typeface="+mj-ea"/>
                        </a:rPr>
                        <a:t>目標売上高</a:t>
                      </a:r>
                    </a:p>
                  </a:txBody>
                  <a:tcPr/>
                </a:tc>
                <a:tc>
                  <a:txBody>
                    <a:bodyPr/>
                    <a:lstStyle/>
                    <a:p>
                      <a:pPr algn="ctr"/>
                      <a:r>
                        <a:rPr kumimoji="1" lang="en-US" altLang="ja-JP" dirty="0">
                          <a:latin typeface="+mj-ea"/>
                          <a:ea typeface="+mj-ea"/>
                        </a:rPr>
                        <a:t>2,105</a:t>
                      </a:r>
                      <a:r>
                        <a:rPr kumimoji="1" lang="ja-JP" altLang="en-US" dirty="0">
                          <a:latin typeface="+mj-ea"/>
                          <a:ea typeface="+mj-ea"/>
                        </a:rPr>
                        <a:t>千円／月</a:t>
                      </a:r>
                    </a:p>
                  </a:txBody>
                  <a:tcPr/>
                </a:tc>
                <a:tc>
                  <a:txBody>
                    <a:bodyPr/>
                    <a:lstStyle/>
                    <a:p>
                      <a:pPr algn="ctr"/>
                      <a:r>
                        <a:rPr kumimoji="1" lang="en-US" altLang="ja-JP" dirty="0">
                          <a:latin typeface="+mj-ea"/>
                          <a:ea typeface="+mj-ea"/>
                        </a:rPr>
                        <a:t>2,962</a:t>
                      </a:r>
                      <a:r>
                        <a:rPr kumimoji="1" lang="ja-JP" altLang="en-US" dirty="0">
                          <a:latin typeface="+mj-ea"/>
                          <a:ea typeface="+mj-ea"/>
                        </a:rPr>
                        <a:t>千円／月</a:t>
                      </a:r>
                    </a:p>
                  </a:txBody>
                  <a:tcPr/>
                </a:tc>
                <a:extLst>
                  <a:ext uri="{0D108BD9-81ED-4DB2-BD59-A6C34878D82A}">
                    <a16:rowId xmlns="" xmlns:a16="http://schemas.microsoft.com/office/drawing/2014/main" val="10002"/>
                  </a:ext>
                </a:extLst>
              </a:tr>
            </a:tbl>
          </a:graphicData>
        </a:graphic>
      </p:graphicFrame>
      <p:sp>
        <p:nvSpPr>
          <p:cNvPr id="5" name="テキスト ボックス 4"/>
          <p:cNvSpPr txBox="1"/>
          <p:nvPr/>
        </p:nvSpPr>
        <p:spPr>
          <a:xfrm>
            <a:off x="1106805" y="3699030"/>
            <a:ext cx="8010890" cy="646331"/>
          </a:xfrm>
          <a:prstGeom prst="rect">
            <a:avLst/>
          </a:prstGeom>
          <a:noFill/>
        </p:spPr>
        <p:txBody>
          <a:bodyPr wrap="square" rtlCol="0">
            <a:spAutoFit/>
          </a:bodyPr>
          <a:lstStyle/>
          <a:p>
            <a:r>
              <a:rPr kumimoji="1" lang="ja-JP" altLang="en-US" sz="1800" dirty="0">
                <a:latin typeface="+mj-ea"/>
                <a:ea typeface="+mj-ea"/>
              </a:rPr>
              <a:t>平成〇年１０月の開業後、翌平成〇年１月には損益分岐点売上高をクリア、</a:t>
            </a:r>
            <a:endParaRPr kumimoji="1" lang="en-US" altLang="ja-JP" sz="1800" dirty="0">
              <a:latin typeface="+mj-ea"/>
              <a:ea typeface="+mj-ea"/>
            </a:endParaRPr>
          </a:p>
          <a:p>
            <a:r>
              <a:rPr lang="ja-JP" altLang="en-US" sz="1800" dirty="0">
                <a:latin typeface="+mj-ea"/>
                <a:ea typeface="+mj-ea"/>
              </a:rPr>
              <a:t>平成〇年</a:t>
            </a:r>
            <a:r>
              <a:rPr lang="ja-JP" altLang="en-US" dirty="0">
                <a:latin typeface="+mj-ea"/>
                <a:ea typeface="+mj-ea"/>
              </a:rPr>
              <a:t>４</a:t>
            </a:r>
            <a:r>
              <a:rPr lang="ja-JP" altLang="en-US" sz="1800" dirty="0">
                <a:latin typeface="+mj-ea"/>
                <a:ea typeface="+mj-ea"/>
              </a:rPr>
              <a:t>月の単月経常黒字化を目指します。</a:t>
            </a:r>
            <a:endParaRPr kumimoji="1" lang="ja-JP" altLang="en-US" sz="1800" dirty="0">
              <a:latin typeface="+mj-ea"/>
              <a:ea typeface="+mj-ea"/>
            </a:endParaRPr>
          </a:p>
        </p:txBody>
      </p:sp>
      <p:sp>
        <p:nvSpPr>
          <p:cNvPr id="6" name="テキスト ボックス 5"/>
          <p:cNvSpPr txBox="1"/>
          <p:nvPr/>
        </p:nvSpPr>
        <p:spPr>
          <a:xfrm>
            <a:off x="1106805" y="4779150"/>
            <a:ext cx="8010890" cy="646331"/>
          </a:xfrm>
          <a:prstGeom prst="rect">
            <a:avLst/>
          </a:prstGeom>
          <a:noFill/>
        </p:spPr>
        <p:txBody>
          <a:bodyPr wrap="square" rtlCol="0">
            <a:spAutoFit/>
          </a:bodyPr>
          <a:lstStyle/>
          <a:p>
            <a:r>
              <a:rPr lang="ja-JP" altLang="en-US" sz="1800" dirty="0">
                <a:latin typeface="+mj-ea"/>
                <a:ea typeface="+mj-ea"/>
              </a:rPr>
              <a:t>計画第一期の　客単価目標は</a:t>
            </a:r>
            <a:r>
              <a:rPr lang="en-US" altLang="ja-JP" sz="1800" dirty="0">
                <a:latin typeface="+mj-ea"/>
                <a:ea typeface="+mj-ea"/>
              </a:rPr>
              <a:t>295</a:t>
            </a:r>
            <a:r>
              <a:rPr lang="ja-JP" altLang="en-US" sz="1800" dirty="0">
                <a:latin typeface="+mj-ea"/>
                <a:ea typeface="+mj-ea"/>
              </a:rPr>
              <a:t>千円、目標客数を</a:t>
            </a:r>
            <a:r>
              <a:rPr lang="en-US" altLang="ja-JP" sz="1800" dirty="0">
                <a:latin typeface="+mj-ea"/>
                <a:ea typeface="+mj-ea"/>
              </a:rPr>
              <a:t>51</a:t>
            </a:r>
            <a:r>
              <a:rPr lang="ja-JP" altLang="en-US" sz="1800" dirty="0">
                <a:latin typeface="+mj-ea"/>
                <a:ea typeface="+mj-ea"/>
              </a:rPr>
              <a:t>人とします。</a:t>
            </a:r>
            <a:endParaRPr lang="en-US" altLang="ja-JP" sz="1800" dirty="0">
              <a:latin typeface="+mj-ea"/>
              <a:ea typeface="+mj-ea"/>
            </a:endParaRPr>
          </a:p>
          <a:p>
            <a:r>
              <a:rPr kumimoji="1" lang="ja-JP" altLang="en-US" sz="1800" dirty="0">
                <a:latin typeface="+mj-ea"/>
                <a:ea typeface="+mj-ea"/>
              </a:rPr>
              <a:t>　　　　　　　月当たりの客数目標を</a:t>
            </a:r>
            <a:r>
              <a:rPr lang="en-US" altLang="ja-JP" sz="1800" dirty="0">
                <a:latin typeface="+mj-ea"/>
                <a:ea typeface="+mj-ea"/>
              </a:rPr>
              <a:t>5</a:t>
            </a:r>
            <a:r>
              <a:rPr lang="ja-JP" altLang="en-US" sz="1800" dirty="0">
                <a:latin typeface="+mj-ea"/>
                <a:ea typeface="+mj-ea"/>
              </a:rPr>
              <a:t>人とし、各種施策を講じます。</a:t>
            </a:r>
            <a:endParaRPr kumimoji="1" lang="en-US" altLang="ja-JP" sz="1800" dirty="0">
              <a:latin typeface="+mj-ea"/>
              <a:ea typeface="+mj-ea"/>
            </a:endParaRPr>
          </a:p>
        </p:txBody>
      </p:sp>
    </p:spTree>
    <p:extLst>
      <p:ext uri="{BB962C8B-B14F-4D97-AF65-F5344CB8AC3E}">
        <p14:creationId xmlns:p14="http://schemas.microsoft.com/office/powerpoint/2010/main" val="2436555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tx1"/>
                </a:solidFill>
              </a:rPr>
              <a:t>計数目標</a:t>
            </a:r>
            <a:endParaRPr kumimoji="1" lang="ja-JP" altLang="en-US" dirty="0"/>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4379" y="2016455"/>
            <a:ext cx="6188143" cy="4006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テキスト ボックス 4"/>
          <p:cNvSpPr txBox="1"/>
          <p:nvPr/>
        </p:nvSpPr>
        <p:spPr>
          <a:xfrm>
            <a:off x="5895300" y="2595977"/>
            <a:ext cx="5400600" cy="2800767"/>
          </a:xfrm>
          <a:prstGeom prst="rect">
            <a:avLst/>
          </a:prstGeom>
          <a:noFill/>
        </p:spPr>
        <p:txBody>
          <a:bodyPr wrap="square" rtlCol="0">
            <a:spAutoFit/>
          </a:bodyPr>
          <a:lstStyle/>
          <a:p>
            <a:r>
              <a:rPr kumimoji="1" lang="ja-JP" altLang="en-US" sz="2200" dirty="0" smtClean="0">
                <a:latin typeface="メイリオ "/>
                <a:ea typeface="+mj-ea"/>
              </a:rPr>
              <a:t>○総事業費は</a:t>
            </a:r>
            <a:r>
              <a:rPr kumimoji="1" lang="en-US" altLang="ja-JP" sz="2200" dirty="0" smtClean="0">
                <a:latin typeface="メイリオ "/>
                <a:ea typeface="+mj-ea"/>
              </a:rPr>
              <a:t>7,800</a:t>
            </a:r>
            <a:r>
              <a:rPr kumimoji="1" lang="ja-JP" altLang="en-US" sz="2200" dirty="0" smtClean="0">
                <a:latin typeface="メイリオ "/>
                <a:ea typeface="+mj-ea"/>
              </a:rPr>
              <a:t>千円で、借入依存度は約</a:t>
            </a:r>
            <a:r>
              <a:rPr kumimoji="1" lang="en-US" altLang="ja-JP" sz="2200" dirty="0" smtClean="0">
                <a:latin typeface="メイリオ "/>
                <a:ea typeface="+mj-ea"/>
              </a:rPr>
              <a:t>55</a:t>
            </a:r>
            <a:r>
              <a:rPr kumimoji="1" lang="ja-JP" altLang="en-US" sz="2200" dirty="0" smtClean="0">
                <a:latin typeface="メイリオ "/>
                <a:ea typeface="+mj-ea"/>
              </a:rPr>
              <a:t>％です。</a:t>
            </a:r>
            <a:endParaRPr kumimoji="1" lang="en-US" altLang="ja-JP" sz="2200" dirty="0" smtClean="0">
              <a:latin typeface="メイリオ "/>
              <a:ea typeface="+mj-ea"/>
            </a:endParaRPr>
          </a:p>
          <a:p>
            <a:endParaRPr lang="en-US" altLang="ja-JP" sz="2200" dirty="0">
              <a:latin typeface="メイリオ "/>
              <a:ea typeface="+mj-ea"/>
            </a:endParaRPr>
          </a:p>
          <a:p>
            <a:r>
              <a:rPr kumimoji="1" lang="ja-JP" altLang="en-US" sz="2200" dirty="0" smtClean="0">
                <a:latin typeface="メイリオ "/>
                <a:ea typeface="+mj-ea"/>
              </a:rPr>
              <a:t>○約</a:t>
            </a:r>
            <a:r>
              <a:rPr kumimoji="1" lang="en-US" altLang="ja-JP" sz="2200" dirty="0" smtClean="0">
                <a:latin typeface="メイリオ "/>
                <a:ea typeface="+mj-ea"/>
              </a:rPr>
              <a:t>3</a:t>
            </a:r>
            <a:r>
              <a:rPr kumimoji="1" lang="ja-JP" altLang="en-US" sz="2200" dirty="0" smtClean="0">
                <a:latin typeface="メイリオ "/>
                <a:ea typeface="+mj-ea"/>
              </a:rPr>
              <a:t>か月分の運転資金を見込んだ計画になっています。</a:t>
            </a:r>
            <a:endParaRPr kumimoji="1" lang="en-US" altLang="ja-JP" sz="2200" dirty="0" smtClean="0">
              <a:latin typeface="メイリオ "/>
              <a:ea typeface="+mj-ea"/>
            </a:endParaRPr>
          </a:p>
          <a:p>
            <a:endParaRPr lang="en-US" altLang="ja-JP" sz="2200" dirty="0">
              <a:latin typeface="メイリオ "/>
              <a:ea typeface="+mj-ea"/>
            </a:endParaRPr>
          </a:p>
          <a:p>
            <a:r>
              <a:rPr kumimoji="1" lang="ja-JP" altLang="en-US" sz="2200" dirty="0" smtClean="0">
                <a:latin typeface="メイリオ "/>
                <a:ea typeface="+mj-ea"/>
              </a:rPr>
              <a:t>○運転資金の</a:t>
            </a:r>
            <a:r>
              <a:rPr kumimoji="1" lang="en-US" altLang="ja-JP" sz="2200" dirty="0" smtClean="0">
                <a:latin typeface="メイリオ "/>
                <a:ea typeface="+mj-ea"/>
              </a:rPr>
              <a:t>87.5</a:t>
            </a:r>
            <a:r>
              <a:rPr kumimoji="1" lang="ja-JP" altLang="en-US" sz="2200" dirty="0" smtClean="0">
                <a:latin typeface="メイリオ "/>
                <a:ea typeface="+mj-ea"/>
              </a:rPr>
              <a:t>％を自己資金で賄うことができます。</a:t>
            </a:r>
            <a:endParaRPr kumimoji="1" lang="ja-JP" altLang="en-US" sz="2200" dirty="0">
              <a:latin typeface="メイリオ "/>
              <a:ea typeface="+mj-ea"/>
            </a:endParaRPr>
          </a:p>
        </p:txBody>
      </p:sp>
    </p:spTree>
    <p:extLst>
      <p:ext uri="{BB962C8B-B14F-4D97-AF65-F5344CB8AC3E}">
        <p14:creationId xmlns:p14="http://schemas.microsoft.com/office/powerpoint/2010/main" val="696516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tx1"/>
                </a:solidFill>
              </a:rPr>
              <a:t>課題と対策</a:t>
            </a:r>
            <a:endParaRPr kumimoji="1" lang="ja-JP" altLang="en-US" dirty="0"/>
          </a:p>
        </p:txBody>
      </p:sp>
      <p:sp>
        <p:nvSpPr>
          <p:cNvPr id="4" name="対角する 2 つの角を丸めた四角形 3"/>
          <p:cNvSpPr/>
          <p:nvPr/>
        </p:nvSpPr>
        <p:spPr>
          <a:xfrm>
            <a:off x="1226588" y="1794820"/>
            <a:ext cx="8497887" cy="1873250"/>
          </a:xfrm>
          <a:prstGeom prst="round2DiagRect">
            <a:avLst/>
          </a:prstGeom>
          <a:noFill/>
          <a:ln>
            <a:solidFill>
              <a:schemeClr val="bg2">
                <a:lumMod val="50000"/>
              </a:schemeClr>
            </a:solidFill>
          </a:ln>
        </p:spPr>
        <p:style>
          <a:lnRef idx="1">
            <a:schemeClr val="accent2"/>
          </a:lnRef>
          <a:fillRef idx="2">
            <a:schemeClr val="accent2"/>
          </a:fillRef>
          <a:effectRef idx="1">
            <a:schemeClr val="accent2"/>
          </a:effectRef>
          <a:fontRef idx="minor">
            <a:schemeClr val="dk1"/>
          </a:fontRef>
        </p:style>
        <p:txBody>
          <a:bodyPr anchor="ctr"/>
          <a:lstStyle/>
          <a:p>
            <a:r>
              <a:rPr lang="en-US" altLang="ja-JP" sz="2400" dirty="0">
                <a:solidFill>
                  <a:srgbClr val="000000"/>
                </a:solidFill>
                <a:latin typeface="HG丸ｺﾞｼｯｸM-PRO" pitchFamily="50" charset="-128"/>
                <a:ea typeface="HG丸ｺﾞｼｯｸM-PRO" pitchFamily="50" charset="-128"/>
              </a:rPr>
              <a:t>【</a:t>
            </a:r>
            <a:r>
              <a:rPr lang="ja-JP" altLang="en-US" sz="2400" dirty="0">
                <a:solidFill>
                  <a:srgbClr val="000000"/>
                </a:solidFill>
                <a:latin typeface="HG丸ｺﾞｼｯｸM-PRO" pitchFamily="50" charset="-128"/>
                <a:ea typeface="HG丸ｺﾞｼｯｸM-PRO" pitchFamily="50" charset="-128"/>
              </a:rPr>
              <a:t>課題</a:t>
            </a:r>
            <a:r>
              <a:rPr lang="en-US" altLang="ja-JP" sz="2400" dirty="0">
                <a:solidFill>
                  <a:srgbClr val="000000"/>
                </a:solidFill>
                <a:latin typeface="HG丸ｺﾞｼｯｸM-PRO" pitchFamily="50" charset="-128"/>
                <a:ea typeface="HG丸ｺﾞｼｯｸM-PRO" pitchFamily="50" charset="-128"/>
              </a:rPr>
              <a:t>】</a:t>
            </a:r>
          </a:p>
          <a:p>
            <a:r>
              <a:rPr lang="ja-JP" altLang="en-US" sz="2800" dirty="0" smtClean="0">
                <a:solidFill>
                  <a:srgbClr val="000000"/>
                </a:solidFill>
                <a:latin typeface="HG丸ｺﾞｼｯｸM-PRO" pitchFamily="50" charset="-128"/>
                <a:ea typeface="HG丸ｺﾞｼｯｸM-PRO" pitchFamily="50" charset="-128"/>
              </a:rPr>
              <a:t>○集客チャネルの多角化</a:t>
            </a:r>
            <a:endParaRPr lang="en-US" altLang="ja-JP" sz="2800" dirty="0">
              <a:solidFill>
                <a:srgbClr val="000000"/>
              </a:solidFill>
              <a:latin typeface="HG丸ｺﾞｼｯｸM-PRO" pitchFamily="50" charset="-128"/>
              <a:ea typeface="HG丸ｺﾞｼｯｸM-PRO" pitchFamily="50" charset="-128"/>
            </a:endParaRPr>
          </a:p>
          <a:p>
            <a:r>
              <a:rPr lang="ja-JP" altLang="en-US" sz="2800" dirty="0" smtClean="0">
                <a:solidFill>
                  <a:srgbClr val="000000"/>
                </a:solidFill>
                <a:latin typeface="HG丸ｺﾞｼｯｸM-PRO" pitchFamily="50" charset="-128"/>
                <a:ea typeface="HG丸ｺﾞｼｯｸM-PRO" pitchFamily="50" charset="-128"/>
              </a:rPr>
              <a:t>○顧客リストの増加</a:t>
            </a:r>
            <a:endParaRPr lang="en-US" altLang="ja-JP" sz="2800" dirty="0">
              <a:solidFill>
                <a:srgbClr val="000000"/>
              </a:solidFill>
              <a:latin typeface="HG丸ｺﾞｼｯｸM-PRO" pitchFamily="50" charset="-128"/>
              <a:ea typeface="HG丸ｺﾞｼｯｸM-PRO" pitchFamily="50" charset="-128"/>
            </a:endParaRPr>
          </a:p>
          <a:p>
            <a:r>
              <a:rPr lang="ja-JP" altLang="en-US" sz="2800" dirty="0" smtClean="0">
                <a:solidFill>
                  <a:srgbClr val="000000"/>
                </a:solidFill>
                <a:latin typeface="HG丸ｺﾞｼｯｸM-PRO" pitchFamily="50" charset="-128"/>
                <a:ea typeface="HG丸ｺﾞｼｯｸM-PRO" pitchFamily="50" charset="-128"/>
              </a:rPr>
              <a:t>○</a:t>
            </a:r>
            <a:r>
              <a:rPr lang="ja-JP" altLang="en-US" sz="2800" dirty="0" smtClean="0">
                <a:solidFill>
                  <a:schemeClr val="tx1"/>
                </a:solidFill>
                <a:latin typeface="HG丸ｺﾞｼｯｸM-PRO" pitchFamily="50" charset="-128"/>
                <a:ea typeface="HG丸ｺﾞｼｯｸM-PRO" pitchFamily="50" charset="-128"/>
              </a:rPr>
              <a:t>ＰＤＣＡ構築</a:t>
            </a:r>
            <a:endParaRPr lang="ja-JP" altLang="en-US" sz="2800" dirty="0">
              <a:solidFill>
                <a:schemeClr val="tx1"/>
              </a:solidFill>
              <a:latin typeface="HG丸ｺﾞｼｯｸM-PRO" pitchFamily="50" charset="-128"/>
              <a:ea typeface="HG丸ｺﾞｼｯｸM-PRO" pitchFamily="50" charset="-128"/>
            </a:endParaRPr>
          </a:p>
        </p:txBody>
      </p:sp>
      <p:sp>
        <p:nvSpPr>
          <p:cNvPr id="5" name="対角する 2 つの角を丸めた四角形 4"/>
          <p:cNvSpPr/>
          <p:nvPr/>
        </p:nvSpPr>
        <p:spPr>
          <a:xfrm>
            <a:off x="1226588" y="4388150"/>
            <a:ext cx="8497887" cy="1871663"/>
          </a:xfrm>
          <a:prstGeom prst="round2DiagRect">
            <a:avLst/>
          </a:prstGeom>
          <a:noFill/>
          <a:ln>
            <a:solidFill>
              <a:schemeClr val="bg2">
                <a:lumMod val="50000"/>
              </a:schemeClr>
            </a:solidFill>
          </a:ln>
        </p:spPr>
        <p:style>
          <a:lnRef idx="1">
            <a:schemeClr val="accent2"/>
          </a:lnRef>
          <a:fillRef idx="2">
            <a:schemeClr val="accent2"/>
          </a:fillRef>
          <a:effectRef idx="1">
            <a:schemeClr val="accent2"/>
          </a:effectRef>
          <a:fontRef idx="minor">
            <a:schemeClr val="dk1"/>
          </a:fontRef>
        </p:style>
        <p:txBody>
          <a:bodyPr anchor="ctr"/>
          <a:lstStyle/>
          <a:p>
            <a:r>
              <a:rPr lang="en-US" altLang="ja-JP" sz="2400" dirty="0">
                <a:solidFill>
                  <a:srgbClr val="000000"/>
                </a:solidFill>
                <a:latin typeface="HG丸ｺﾞｼｯｸM-PRO" pitchFamily="50" charset="-128"/>
                <a:ea typeface="HG丸ｺﾞｼｯｸM-PRO" pitchFamily="50" charset="-128"/>
              </a:rPr>
              <a:t>【</a:t>
            </a:r>
            <a:r>
              <a:rPr lang="ja-JP" altLang="en-US" sz="2400" dirty="0">
                <a:solidFill>
                  <a:srgbClr val="000000"/>
                </a:solidFill>
                <a:latin typeface="HG丸ｺﾞｼｯｸM-PRO" pitchFamily="50" charset="-128"/>
                <a:ea typeface="HG丸ｺﾞｼｯｸM-PRO" pitchFamily="50" charset="-128"/>
              </a:rPr>
              <a:t>対策</a:t>
            </a:r>
            <a:r>
              <a:rPr lang="en-US" altLang="ja-JP" sz="2400" dirty="0">
                <a:solidFill>
                  <a:srgbClr val="000000"/>
                </a:solidFill>
                <a:latin typeface="HG丸ｺﾞｼｯｸM-PRO" pitchFamily="50" charset="-128"/>
                <a:ea typeface="HG丸ｺﾞｼｯｸM-PRO" pitchFamily="50" charset="-128"/>
              </a:rPr>
              <a:t>】</a:t>
            </a:r>
          </a:p>
          <a:p>
            <a:r>
              <a:rPr lang="ja-JP" altLang="en-US" sz="2400" dirty="0" smtClean="0">
                <a:solidFill>
                  <a:srgbClr val="000000"/>
                </a:solidFill>
                <a:latin typeface="HG丸ｺﾞｼｯｸM-PRO" pitchFamily="50" charset="-128"/>
                <a:ea typeface="HG丸ｺﾞｼｯｸM-PRO" pitchFamily="50" charset="-128"/>
              </a:rPr>
              <a:t>○イベント企画、ＷＥＢサイト、クラブチーム組成</a:t>
            </a:r>
            <a:endParaRPr lang="ja-JP" altLang="en-US" sz="2400" dirty="0">
              <a:solidFill>
                <a:srgbClr val="000000"/>
              </a:solidFill>
              <a:latin typeface="HG丸ｺﾞｼｯｸM-PRO" pitchFamily="50" charset="-128"/>
              <a:ea typeface="HG丸ｺﾞｼｯｸM-PRO" pitchFamily="50" charset="-128"/>
            </a:endParaRPr>
          </a:p>
          <a:p>
            <a:r>
              <a:rPr lang="ja-JP" altLang="en-US" sz="2400" dirty="0" smtClean="0">
                <a:solidFill>
                  <a:srgbClr val="000000"/>
                </a:solidFill>
                <a:latin typeface="HG丸ｺﾞｼｯｸM-PRO" pitchFamily="50" charset="-128"/>
                <a:ea typeface="HG丸ｺﾞｼｯｸM-PRO" pitchFamily="50" charset="-128"/>
              </a:rPr>
              <a:t>○ＳＮＳグループ作成、顧客カルテの導入</a:t>
            </a:r>
            <a:endParaRPr lang="en-US" altLang="ja-JP" sz="2400" dirty="0">
              <a:solidFill>
                <a:srgbClr val="000000"/>
              </a:solidFill>
              <a:latin typeface="HG丸ｺﾞｼｯｸM-PRO" pitchFamily="50" charset="-128"/>
              <a:ea typeface="HG丸ｺﾞｼｯｸM-PRO" pitchFamily="50" charset="-128"/>
            </a:endParaRPr>
          </a:p>
          <a:p>
            <a:r>
              <a:rPr lang="ja-JP" altLang="en-US" sz="2400" dirty="0" smtClean="0">
                <a:solidFill>
                  <a:srgbClr val="000000"/>
                </a:solidFill>
                <a:latin typeface="HG丸ｺﾞｼｯｸM-PRO" pitchFamily="50" charset="-128"/>
                <a:ea typeface="HG丸ｺﾞｼｯｸM-PRO" pitchFamily="50" charset="-128"/>
              </a:rPr>
              <a:t>○ＫＰＩの達成状況共有（藤沢</a:t>
            </a:r>
            <a:r>
              <a:rPr lang="en-US" altLang="ja-JP" sz="2400" dirty="0" smtClean="0">
                <a:solidFill>
                  <a:srgbClr val="000000"/>
                </a:solidFill>
                <a:latin typeface="HG丸ｺﾞｼｯｸM-PRO" pitchFamily="50" charset="-128"/>
                <a:ea typeface="HG丸ｺﾞｼｯｸM-PRO" pitchFamily="50" charset="-128"/>
              </a:rPr>
              <a:t>cci</a:t>
            </a:r>
            <a:r>
              <a:rPr lang="ja-JP" altLang="en-US" sz="2400" dirty="0">
                <a:solidFill>
                  <a:srgbClr val="000000"/>
                </a:solidFill>
                <a:latin typeface="HG丸ｺﾞｼｯｸM-PRO" pitchFamily="50" charset="-128"/>
                <a:ea typeface="HG丸ｺﾞｼｯｸM-PRO" pitchFamily="50" charset="-128"/>
              </a:rPr>
              <a:t>・</a:t>
            </a:r>
            <a:r>
              <a:rPr lang="ja-JP" altLang="en-US" sz="2400" dirty="0" smtClean="0">
                <a:solidFill>
                  <a:srgbClr val="000000"/>
                </a:solidFill>
                <a:latin typeface="HG丸ｺﾞｼｯｸM-PRO" pitchFamily="50" charset="-128"/>
                <a:ea typeface="HG丸ｺﾞｼｯｸM-PRO" pitchFamily="50" charset="-128"/>
              </a:rPr>
              <a:t>Ｋ信用金庫）</a:t>
            </a:r>
            <a:endParaRPr lang="ja-JP" altLang="en-US" sz="2400" dirty="0">
              <a:solidFill>
                <a:schemeClr val="tx1"/>
              </a:solidFill>
              <a:latin typeface="HG丸ｺﾞｼｯｸM-PRO" pitchFamily="50" charset="-128"/>
              <a:ea typeface="HG丸ｺﾞｼｯｸM-PRO" pitchFamily="50" charset="-128"/>
            </a:endParaRPr>
          </a:p>
        </p:txBody>
      </p:sp>
      <p:sp>
        <p:nvSpPr>
          <p:cNvPr id="6" name="下矢印 5"/>
          <p:cNvSpPr/>
          <p:nvPr/>
        </p:nvSpPr>
        <p:spPr>
          <a:xfrm>
            <a:off x="4818235" y="3803085"/>
            <a:ext cx="1215135" cy="4950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7383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79" y="286603"/>
            <a:ext cx="11340906" cy="1450757"/>
          </a:xfrm>
        </p:spPr>
        <p:txBody>
          <a:bodyPr/>
          <a:lstStyle/>
          <a:p>
            <a:r>
              <a:rPr lang="ja-JP" altLang="en-US" dirty="0" smtClean="0">
                <a:solidFill>
                  <a:schemeClr val="tx1"/>
                </a:solidFill>
              </a:rPr>
              <a:t>コンティンジェンシープラン</a:t>
            </a:r>
            <a:r>
              <a:rPr lang="ja-JP" altLang="en-US" dirty="0">
                <a:solidFill>
                  <a:schemeClr val="tx1"/>
                </a:solidFill>
              </a:rPr>
              <a:t>と創業宣言</a:t>
            </a:r>
            <a:endParaRPr kumimoji="1" lang="ja-JP" altLang="en-US" dirty="0"/>
          </a:p>
        </p:txBody>
      </p:sp>
      <p:sp>
        <p:nvSpPr>
          <p:cNvPr id="4" name="テキスト ボックス 6"/>
          <p:cNvSpPr txBox="1">
            <a:spLocks noChangeArrowheads="1"/>
          </p:cNvSpPr>
          <p:nvPr/>
        </p:nvSpPr>
        <p:spPr bwMode="auto">
          <a:xfrm>
            <a:off x="1185588" y="4173350"/>
            <a:ext cx="10798594" cy="1384995"/>
          </a:xfrm>
          <a:prstGeom prst="rect">
            <a:avLst/>
          </a:prstGeom>
          <a:noFill/>
          <a:ln w="9525">
            <a:noFill/>
            <a:miter lim="800000"/>
            <a:headEnd/>
            <a:tailEnd/>
          </a:ln>
        </p:spPr>
        <p:txBody>
          <a:bodyPr wrap="square">
            <a:spAutoFit/>
          </a:bodyPr>
          <a:lstStyle/>
          <a:p>
            <a:r>
              <a:rPr lang="en-US" altLang="ja-JP" sz="1800" dirty="0">
                <a:latin typeface="HG丸ｺﾞｼｯｸM-PRO" pitchFamily="50" charset="-128"/>
                <a:ea typeface="HG丸ｺﾞｼｯｸM-PRO" pitchFamily="50" charset="-128"/>
              </a:rPr>
              <a:t>【</a:t>
            </a:r>
            <a:r>
              <a:rPr lang="ja-JP" altLang="en-US" sz="1800" dirty="0">
                <a:latin typeface="HG丸ｺﾞｼｯｸM-PRO" pitchFamily="50" charset="-128"/>
                <a:ea typeface="HG丸ｺﾞｼｯｸM-PRO" pitchFamily="50" charset="-128"/>
              </a:rPr>
              <a:t>創業宣言</a:t>
            </a:r>
            <a:r>
              <a:rPr lang="en-US" altLang="ja-JP" sz="1800" dirty="0" smtClean="0">
                <a:latin typeface="HG丸ｺﾞｼｯｸM-PRO" pitchFamily="50" charset="-128"/>
                <a:ea typeface="HG丸ｺﾞｼｯｸM-PRO" pitchFamily="50" charset="-128"/>
              </a:rPr>
              <a:t>】</a:t>
            </a:r>
          </a:p>
          <a:p>
            <a:r>
              <a:rPr lang="ja-JP" altLang="en-US" sz="1600" dirty="0">
                <a:latin typeface="HG丸ｺﾞｼｯｸM-PRO" pitchFamily="50" charset="-128"/>
                <a:ea typeface="HG丸ｺﾞｼｯｸM-PRO" pitchFamily="50" charset="-128"/>
              </a:rPr>
              <a:t>　</a:t>
            </a:r>
            <a:r>
              <a:rPr lang="ja-JP" altLang="en-US" sz="1600" dirty="0" smtClean="0">
                <a:latin typeface="HG丸ｺﾞｼｯｸM-PRO" pitchFamily="50" charset="-128"/>
                <a:ea typeface="HG丸ｺﾞｼｯｸM-PRO" pitchFamily="50" charset="-128"/>
              </a:rPr>
              <a:t>私</a:t>
            </a:r>
            <a:r>
              <a:rPr lang="ja-JP" altLang="en-US" sz="1600" dirty="0">
                <a:latin typeface="HG丸ｺﾞｼｯｸM-PRO" pitchFamily="50" charset="-128"/>
                <a:ea typeface="HG丸ｺﾞｼｯｸM-PRO" pitchFamily="50" charset="-128"/>
              </a:rPr>
              <a:t>Ａは、ロードレースの選手として、またロードレーサーの販売や</a:t>
            </a:r>
            <a:r>
              <a:rPr lang="ja-JP" altLang="en-US" sz="1600" dirty="0" smtClean="0">
                <a:latin typeface="HG丸ｺﾞｼｯｸM-PRO" pitchFamily="50" charset="-128"/>
                <a:ea typeface="HG丸ｺﾞｼｯｸM-PRO" pitchFamily="50" charset="-128"/>
              </a:rPr>
              <a:t>仕入れ</a:t>
            </a:r>
            <a:r>
              <a:rPr lang="ja-JP" altLang="en-US" sz="1600" dirty="0">
                <a:latin typeface="HG丸ｺﾞｼｯｸM-PRO" pitchFamily="50" charset="-128"/>
                <a:ea typeface="HG丸ｺﾞｼｯｸM-PRO" pitchFamily="50" charset="-128"/>
              </a:rPr>
              <a:t>、イベント企画に携わった経験を活かし、不退転の決意で起業</a:t>
            </a:r>
            <a:r>
              <a:rPr lang="ja-JP" altLang="en-US" sz="1600" dirty="0" smtClean="0">
                <a:latin typeface="HG丸ｺﾞｼｯｸM-PRO" pitchFamily="50" charset="-128"/>
                <a:ea typeface="HG丸ｺﾞｼｯｸM-PRO" pitchFamily="50" charset="-128"/>
              </a:rPr>
              <a:t>します</a:t>
            </a:r>
            <a:r>
              <a:rPr lang="ja-JP" altLang="en-US" sz="1600" dirty="0">
                <a:latin typeface="HG丸ｺﾞｼｯｸM-PRO" pitchFamily="50" charset="-128"/>
                <a:ea typeface="HG丸ｺﾞｼｯｸM-PRO" pitchFamily="50" charset="-128"/>
              </a:rPr>
              <a:t>。「湘南のロードレーサー」ならばココ！　と認識していただける</a:t>
            </a:r>
            <a:r>
              <a:rPr lang="ja-JP" altLang="en-US" sz="1600" dirty="0" smtClean="0">
                <a:latin typeface="HG丸ｺﾞｼｯｸM-PRO" pitchFamily="50" charset="-128"/>
                <a:ea typeface="HG丸ｺﾞｼｯｸM-PRO" pitchFamily="50" charset="-128"/>
              </a:rPr>
              <a:t>コンセプトづくり</a:t>
            </a:r>
            <a:r>
              <a:rPr lang="ja-JP" altLang="en-US" sz="1600" dirty="0">
                <a:latin typeface="HG丸ｺﾞｼｯｸM-PRO" pitchFamily="50" charset="-128"/>
                <a:ea typeface="HG丸ｺﾞｼｯｸM-PRO" pitchFamily="50" charset="-128"/>
              </a:rPr>
              <a:t>を行い、健全な経営体力と地域に貢献できる事業と</a:t>
            </a:r>
            <a:r>
              <a:rPr lang="ja-JP" altLang="en-US" sz="1600" dirty="0" smtClean="0">
                <a:latin typeface="HG丸ｺﾞｼｯｸM-PRO" pitchFamily="50" charset="-128"/>
                <a:ea typeface="HG丸ｺﾞｼｯｸM-PRO" pitchFamily="50" charset="-128"/>
              </a:rPr>
              <a:t>して地元</a:t>
            </a:r>
            <a:r>
              <a:rPr lang="ja-JP" altLang="en-US" sz="1600" dirty="0">
                <a:latin typeface="HG丸ｺﾞｼｯｸM-PRO" pitchFamily="50" charset="-128"/>
                <a:ea typeface="HG丸ｺﾞｼｯｸM-PRO" pitchFamily="50" charset="-128"/>
              </a:rPr>
              <a:t>密着の経営を心掛けて参ります。</a:t>
            </a:r>
          </a:p>
          <a:p>
            <a:endParaRPr lang="en-US" altLang="ja-JP" sz="1800" dirty="0">
              <a:latin typeface="HG丸ｺﾞｼｯｸM-PRO" pitchFamily="50" charset="-128"/>
              <a:ea typeface="HG丸ｺﾞｼｯｸM-PRO" pitchFamily="50" charset="-128"/>
            </a:endParaRPr>
          </a:p>
        </p:txBody>
      </p:sp>
      <p:sp>
        <p:nvSpPr>
          <p:cNvPr id="5" name="テキスト ボックス 1"/>
          <p:cNvSpPr txBox="1">
            <a:spLocks noChangeArrowheads="1"/>
          </p:cNvSpPr>
          <p:nvPr/>
        </p:nvSpPr>
        <p:spPr bwMode="auto">
          <a:xfrm>
            <a:off x="1142873" y="1698075"/>
            <a:ext cx="7785100"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Trebuchet MS" pitchFamily="34" charset="0"/>
                <a:ea typeface="ＭＳ Ｐゴシック" charset="-128"/>
              </a:defRPr>
            </a:lvl1pPr>
            <a:lvl2pPr marL="742950" indent="-285750" eaLnBrk="0" hangingPunct="0">
              <a:defRPr kumimoji="1">
                <a:solidFill>
                  <a:schemeClr val="tx1"/>
                </a:solidFill>
                <a:latin typeface="Trebuchet MS" pitchFamily="34" charset="0"/>
                <a:ea typeface="ＭＳ Ｐゴシック" charset="-128"/>
              </a:defRPr>
            </a:lvl2pPr>
            <a:lvl3pPr marL="1143000" indent="-228600" eaLnBrk="0" hangingPunct="0">
              <a:defRPr kumimoji="1">
                <a:solidFill>
                  <a:schemeClr val="tx1"/>
                </a:solidFill>
                <a:latin typeface="Trebuchet MS" pitchFamily="34" charset="0"/>
                <a:ea typeface="ＭＳ Ｐゴシック" charset="-128"/>
              </a:defRPr>
            </a:lvl3pPr>
            <a:lvl4pPr marL="1600200" indent="-228600" eaLnBrk="0" hangingPunct="0">
              <a:defRPr kumimoji="1">
                <a:solidFill>
                  <a:schemeClr val="tx1"/>
                </a:solidFill>
                <a:latin typeface="Trebuchet MS" pitchFamily="34" charset="0"/>
                <a:ea typeface="ＭＳ Ｐゴシック" charset="-128"/>
              </a:defRPr>
            </a:lvl4pPr>
            <a:lvl5pPr marL="2057400" indent="-228600" eaLnBrk="0" hangingPunct="0">
              <a:defRPr kumimoji="1">
                <a:solidFill>
                  <a:schemeClr val="tx1"/>
                </a:solidFill>
                <a:latin typeface="Trebuchet MS"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Trebuchet MS"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Trebuchet MS"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Trebuchet MS"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Trebuchet MS" pitchFamily="34" charset="0"/>
                <a:ea typeface="ＭＳ Ｐゴシック" charset="-128"/>
              </a:defRPr>
            </a:lvl9pPr>
          </a:lstStyle>
          <a:p>
            <a:pPr eaLnBrk="1" hangingPunct="1"/>
            <a:r>
              <a:rPr lang="en-US" altLang="ja-JP" sz="2000" dirty="0">
                <a:latin typeface="HG丸ｺﾞｼｯｸM-PRO" pitchFamily="50" charset="-128"/>
                <a:ea typeface="HG丸ｺﾞｼｯｸM-PRO" pitchFamily="50" charset="-128"/>
              </a:rPr>
              <a:t>【</a:t>
            </a:r>
            <a:r>
              <a:rPr lang="ja-JP" altLang="en-US" sz="2000" dirty="0" smtClean="0">
                <a:latin typeface="HG丸ｺﾞｼｯｸM-PRO" pitchFamily="50" charset="-128"/>
                <a:ea typeface="HG丸ｺﾞｼｯｸM-PRO" pitchFamily="50" charset="-128"/>
              </a:rPr>
              <a:t>コンティンジェンシープラン</a:t>
            </a:r>
            <a:r>
              <a:rPr lang="en-US" altLang="ja-JP" sz="2000" dirty="0">
                <a:latin typeface="HG丸ｺﾞｼｯｸM-PRO" pitchFamily="50" charset="-128"/>
                <a:ea typeface="HG丸ｺﾞｼｯｸM-PRO" pitchFamily="50" charset="-128"/>
              </a:rPr>
              <a:t>】</a:t>
            </a:r>
          </a:p>
          <a:p>
            <a:pPr eaLnBrk="1" hangingPunct="1"/>
            <a:r>
              <a:rPr lang="ja-JP" altLang="en-US" sz="1400" dirty="0">
                <a:latin typeface="HG丸ｺﾞｼｯｸM-PRO" pitchFamily="50" charset="-128"/>
                <a:ea typeface="HG丸ｺﾞｼｯｸM-PRO" pitchFamily="50" charset="-128"/>
              </a:rPr>
              <a:t>　前述した目標数値に満たない場合、以下の対策を検討して</a:t>
            </a:r>
            <a:r>
              <a:rPr lang="ja-JP" altLang="en-US" sz="1400" dirty="0" smtClean="0">
                <a:latin typeface="HG丸ｺﾞｼｯｸM-PRO" pitchFamily="50" charset="-128"/>
                <a:ea typeface="HG丸ｺﾞｼｯｸM-PRO" pitchFamily="50" charset="-128"/>
              </a:rPr>
              <a:t>まいります。</a:t>
            </a:r>
            <a:endParaRPr lang="en-US" altLang="ja-JP" sz="1400" dirty="0">
              <a:latin typeface="HG丸ｺﾞｼｯｸM-PRO" pitchFamily="50" charset="-128"/>
              <a:ea typeface="HG丸ｺﾞｼｯｸM-PRO" pitchFamily="50" charset="-128"/>
            </a:endParaRPr>
          </a:p>
          <a:p>
            <a:pPr eaLnBrk="1" hangingPunct="1"/>
            <a:r>
              <a:rPr lang="ja-JP" altLang="en-US" sz="2000" dirty="0">
                <a:latin typeface="HG丸ｺﾞｼｯｸM-PRO" pitchFamily="50" charset="-128"/>
                <a:ea typeface="HG丸ｺﾞｼｯｸM-PRO" pitchFamily="50" charset="-128"/>
              </a:rPr>
              <a:t>　①　客数対策</a:t>
            </a:r>
            <a:endParaRPr lang="en-US" altLang="ja-JP" sz="2000" dirty="0">
              <a:latin typeface="HG丸ｺﾞｼｯｸM-PRO" pitchFamily="50" charset="-128"/>
              <a:ea typeface="HG丸ｺﾞｼｯｸM-PRO" pitchFamily="50" charset="-128"/>
            </a:endParaRPr>
          </a:p>
          <a:p>
            <a:pPr eaLnBrk="1" hangingPunct="1"/>
            <a:r>
              <a:rPr lang="ja-JP" altLang="en-US" sz="1600" dirty="0">
                <a:latin typeface="HG丸ｺﾞｼｯｸM-PRO" pitchFamily="50" charset="-128"/>
                <a:ea typeface="HG丸ｺﾞｼｯｸM-PRO" pitchFamily="50" charset="-128"/>
              </a:rPr>
              <a:t>　　　⇒イベント実施回数を増加させ、潜在顧客の掘り起こしを</a:t>
            </a:r>
            <a:r>
              <a:rPr lang="ja-JP" altLang="en-US" sz="1600" dirty="0" smtClean="0">
                <a:latin typeface="HG丸ｺﾞｼｯｸM-PRO" pitchFamily="50" charset="-128"/>
                <a:ea typeface="HG丸ｺﾞｼｯｸM-PRO" pitchFamily="50" charset="-128"/>
              </a:rPr>
              <a:t>行います。</a:t>
            </a:r>
            <a:endParaRPr lang="en-US" altLang="ja-JP" sz="1600" dirty="0">
              <a:latin typeface="HG丸ｺﾞｼｯｸM-PRO" pitchFamily="50" charset="-128"/>
              <a:ea typeface="HG丸ｺﾞｼｯｸM-PRO" pitchFamily="50" charset="-128"/>
            </a:endParaRPr>
          </a:p>
          <a:p>
            <a:pPr eaLnBrk="1" hangingPunct="1"/>
            <a:r>
              <a:rPr lang="ja-JP" altLang="en-US" sz="1600" dirty="0">
                <a:latin typeface="HG丸ｺﾞｼｯｸM-PRO" pitchFamily="50" charset="-128"/>
                <a:ea typeface="HG丸ｺﾞｼｯｸM-PRO" pitchFamily="50" charset="-128"/>
              </a:rPr>
              <a:t>　　　⇒Ｃ店顧客リストを活用して、ＤＭ等により情報発信を強化</a:t>
            </a:r>
            <a:r>
              <a:rPr lang="ja-JP" altLang="en-US" sz="1600" dirty="0" smtClean="0">
                <a:latin typeface="HG丸ｺﾞｼｯｸM-PRO" pitchFamily="50" charset="-128"/>
                <a:ea typeface="HG丸ｺﾞｼｯｸM-PRO" pitchFamily="50" charset="-128"/>
              </a:rPr>
              <a:t>します。</a:t>
            </a:r>
            <a:endParaRPr lang="en-US" altLang="ja-JP" sz="1600" dirty="0">
              <a:latin typeface="HG丸ｺﾞｼｯｸM-PRO" pitchFamily="50" charset="-128"/>
              <a:ea typeface="HG丸ｺﾞｼｯｸM-PRO" pitchFamily="50" charset="-128"/>
            </a:endParaRPr>
          </a:p>
          <a:p>
            <a:pPr eaLnBrk="1" hangingPunct="1"/>
            <a:r>
              <a:rPr lang="ja-JP" altLang="en-US" sz="2000" dirty="0">
                <a:latin typeface="HG丸ｺﾞｼｯｸM-PRO" pitchFamily="50" charset="-128"/>
                <a:ea typeface="HG丸ｺﾞｼｯｸM-PRO" pitchFamily="50" charset="-128"/>
              </a:rPr>
              <a:t>　②　客単価対策</a:t>
            </a:r>
            <a:endParaRPr lang="en-US" altLang="ja-JP" sz="2000" dirty="0">
              <a:latin typeface="HG丸ｺﾞｼｯｸM-PRO" pitchFamily="50" charset="-128"/>
              <a:ea typeface="HG丸ｺﾞｼｯｸM-PRO" pitchFamily="50" charset="-128"/>
            </a:endParaRPr>
          </a:p>
          <a:p>
            <a:pPr eaLnBrk="1" hangingPunct="1"/>
            <a:r>
              <a:rPr lang="ja-JP" altLang="en-US" sz="1600" dirty="0">
                <a:latin typeface="HG丸ｺﾞｼｯｸM-PRO" pitchFamily="50" charset="-128"/>
                <a:ea typeface="HG丸ｺﾞｼｯｸM-PRO" pitchFamily="50" charset="-128"/>
              </a:rPr>
              <a:t>　　　⇒上位機種購入者に対し、カウンセリングサービス等の発信を</a:t>
            </a:r>
            <a:r>
              <a:rPr lang="ja-JP" altLang="en-US" sz="1600" dirty="0" smtClean="0">
                <a:latin typeface="HG丸ｺﾞｼｯｸM-PRO" pitchFamily="50" charset="-128"/>
                <a:ea typeface="HG丸ｺﾞｼｯｸM-PRO" pitchFamily="50" charset="-128"/>
              </a:rPr>
              <a:t>行います。</a:t>
            </a:r>
            <a:endParaRPr lang="en-US" altLang="ja-JP" sz="1600" dirty="0">
              <a:latin typeface="HG丸ｺﾞｼｯｸM-PRO" pitchFamily="50" charset="-128"/>
              <a:ea typeface="HG丸ｺﾞｼｯｸM-PRO" pitchFamily="50" charset="-128"/>
            </a:endParaRPr>
          </a:p>
          <a:p>
            <a:pPr eaLnBrk="1" hangingPunct="1"/>
            <a:r>
              <a:rPr lang="ja-JP" altLang="en-US" sz="1600" dirty="0">
                <a:latin typeface="HG丸ｺﾞｼｯｸM-PRO" pitchFamily="50" charset="-128"/>
                <a:ea typeface="HG丸ｺﾞｼｯｸM-PRO" pitchFamily="50" charset="-128"/>
              </a:rPr>
              <a:t>　　　⇒附属品のラインナップを強化し、買上点数の増加を</a:t>
            </a:r>
            <a:r>
              <a:rPr lang="ja-JP" altLang="en-US" sz="1600" dirty="0" smtClean="0">
                <a:latin typeface="HG丸ｺﾞｼｯｸM-PRO" pitchFamily="50" charset="-128"/>
                <a:ea typeface="HG丸ｺﾞｼｯｸM-PRO" pitchFamily="50" charset="-128"/>
              </a:rPr>
              <a:t>図ります。</a:t>
            </a:r>
            <a:endParaRPr lang="ja-JP" altLang="en-US" sz="1600" dirty="0">
              <a:latin typeface="HG丸ｺﾞｼｯｸM-PRO" pitchFamily="50" charset="-128"/>
              <a:ea typeface="HG丸ｺﾞｼｯｸM-PRO" pitchFamily="50" charset="-128"/>
            </a:endParaRPr>
          </a:p>
        </p:txBody>
      </p:sp>
    </p:spTree>
    <p:extLst>
      <p:ext uri="{BB962C8B-B14F-4D97-AF65-F5344CB8AC3E}">
        <p14:creationId xmlns:p14="http://schemas.microsoft.com/office/powerpoint/2010/main" val="1021327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tx1"/>
                </a:solidFill>
              </a:rPr>
              <a:t>開業の動機と略歴</a:t>
            </a:r>
            <a:endParaRPr kumimoji="1" lang="ja-JP" altLang="en-US" dirty="0"/>
          </a:p>
        </p:txBody>
      </p:sp>
      <p:sp>
        <p:nvSpPr>
          <p:cNvPr id="7" name="テキスト ボックス 4"/>
          <p:cNvSpPr txBox="1">
            <a:spLocks noChangeArrowheads="1"/>
          </p:cNvSpPr>
          <p:nvPr/>
        </p:nvSpPr>
        <p:spPr bwMode="auto">
          <a:xfrm>
            <a:off x="1034907" y="1813293"/>
            <a:ext cx="10514358" cy="923330"/>
          </a:xfrm>
          <a:prstGeom prst="rect">
            <a:avLst/>
          </a:prstGeom>
          <a:noFill/>
          <a:ln w="9525">
            <a:noFill/>
            <a:miter lim="800000"/>
            <a:headEnd/>
            <a:tailEnd/>
          </a:ln>
        </p:spPr>
        <p:txBody>
          <a:bodyPr wrap="square">
            <a:spAutoFit/>
          </a:bodyPr>
          <a:lstStyle/>
          <a:p>
            <a:r>
              <a:rPr lang="ja-JP" altLang="en-US" sz="1800" dirty="0" smtClean="0">
                <a:latin typeface="HG丸ｺﾞｼｯｸM-PRO" pitchFamily="50" charset="-128"/>
                <a:ea typeface="HG丸ｺﾞｼｯｸM-PRO" pitchFamily="50" charset="-128"/>
              </a:rPr>
              <a:t>☆</a:t>
            </a:r>
            <a:r>
              <a:rPr lang="ja-JP" altLang="ja-JP" dirty="0"/>
              <a:t>旅先でご当地をよく知っているプロカメラマンによい思い出、自分の素敵などを</a:t>
            </a:r>
            <a:r>
              <a:rPr lang="ja-JP" altLang="ja-JP" dirty="0" smtClean="0"/>
              <a:t>残して</a:t>
            </a:r>
            <a:r>
              <a:rPr lang="ja-JP" altLang="ja-JP" dirty="0"/>
              <a:t>もらうため、現地のカメラマンを探すシステムを提供し、旅をする人たちに便利</a:t>
            </a:r>
            <a:r>
              <a:rPr lang="ja-JP" altLang="ja-JP" dirty="0" smtClean="0"/>
              <a:t>をもたらす</a:t>
            </a:r>
            <a:r>
              <a:rPr lang="ja-JP" altLang="ja-JP" dirty="0"/>
              <a:t>ため、創業を決意しました</a:t>
            </a:r>
            <a:r>
              <a:rPr lang="ja-JP" altLang="ja-JP" dirty="0" smtClean="0"/>
              <a:t>。</a:t>
            </a:r>
            <a:endParaRPr lang="ja-JP" altLang="en-US" sz="1800" dirty="0">
              <a:latin typeface="HG丸ｺﾞｼｯｸM-PRO" pitchFamily="50" charset="-128"/>
              <a:ea typeface="HG丸ｺﾞｼｯｸM-PRO" pitchFamily="50" charset="-128"/>
            </a:endParaRPr>
          </a:p>
        </p:txBody>
      </p:sp>
      <p:sp>
        <p:nvSpPr>
          <p:cNvPr id="8" name="テキスト ボックス 4"/>
          <p:cNvSpPr txBox="1">
            <a:spLocks noChangeArrowheads="1"/>
          </p:cNvSpPr>
          <p:nvPr/>
        </p:nvSpPr>
        <p:spPr bwMode="auto">
          <a:xfrm>
            <a:off x="1034907" y="2660121"/>
            <a:ext cx="10514358" cy="646331"/>
          </a:xfrm>
          <a:prstGeom prst="rect">
            <a:avLst/>
          </a:prstGeom>
          <a:noFill/>
          <a:ln w="9525">
            <a:noFill/>
            <a:miter lim="800000"/>
            <a:headEnd/>
            <a:tailEnd/>
          </a:ln>
        </p:spPr>
        <p:txBody>
          <a:bodyPr wrap="square">
            <a:spAutoFit/>
          </a:bodyPr>
          <a:lstStyle/>
          <a:p>
            <a:r>
              <a:rPr lang="ja-JP" altLang="en-US" sz="1800" dirty="0" smtClean="0">
                <a:latin typeface="HG丸ｺﾞｼｯｸM-PRO" pitchFamily="50" charset="-128"/>
                <a:ea typeface="HG丸ｺﾞｼｯｸM-PRO" pitchFamily="50" charset="-128"/>
              </a:rPr>
              <a:t>☆</a:t>
            </a:r>
            <a:r>
              <a:rPr lang="ja-JP" altLang="ja-JP" dirty="0"/>
              <a:t>ローソンチケッシステム、かん</a:t>
            </a:r>
            <a:r>
              <a:rPr lang="ja-JP" altLang="ja-JP" dirty="0" err="1"/>
              <a:t>ぽ</a:t>
            </a:r>
            <a:r>
              <a:rPr lang="ja-JP" altLang="ja-JP" dirty="0"/>
              <a:t>生命システム、顧客ポイント管理システム、</a:t>
            </a:r>
            <a:r>
              <a:rPr lang="en-US" altLang="ja-JP" dirty="0"/>
              <a:t>EC</a:t>
            </a:r>
            <a:r>
              <a:rPr lang="ja-JP" altLang="ja-JP" dirty="0" smtClean="0"/>
              <a:t>サイト</a:t>
            </a:r>
            <a:r>
              <a:rPr lang="ja-JP" altLang="ja-JP" dirty="0"/>
              <a:t>の構築、運用、保守経験を持っています。</a:t>
            </a:r>
            <a:endParaRPr lang="en-US" altLang="ja-JP" sz="1800" dirty="0">
              <a:latin typeface="HG丸ｺﾞｼｯｸM-PRO" pitchFamily="50" charset="-128"/>
              <a:ea typeface="HG丸ｺﾞｼｯｸM-PRO" pitchFamily="50" charset="-128"/>
            </a:endParaRPr>
          </a:p>
        </p:txBody>
      </p:sp>
      <p:sp>
        <p:nvSpPr>
          <p:cNvPr id="9" name="テキスト ボックス 4"/>
          <p:cNvSpPr txBox="1">
            <a:spLocks noChangeArrowheads="1"/>
          </p:cNvSpPr>
          <p:nvPr/>
        </p:nvSpPr>
        <p:spPr bwMode="auto">
          <a:xfrm>
            <a:off x="1034907" y="3311151"/>
            <a:ext cx="10514358" cy="369332"/>
          </a:xfrm>
          <a:prstGeom prst="rect">
            <a:avLst/>
          </a:prstGeom>
          <a:noFill/>
          <a:ln w="9525">
            <a:noFill/>
            <a:miter lim="800000"/>
            <a:headEnd/>
            <a:tailEnd/>
          </a:ln>
        </p:spPr>
        <p:txBody>
          <a:bodyPr wrap="square">
            <a:spAutoFit/>
          </a:bodyPr>
          <a:lstStyle/>
          <a:p>
            <a:r>
              <a:rPr lang="ja-JP" altLang="en-US" sz="1800" dirty="0" smtClean="0">
                <a:latin typeface="HG丸ｺﾞｼｯｸM-PRO" pitchFamily="50" charset="-128"/>
                <a:ea typeface="HG丸ｺﾞｼｯｸM-PRO" pitchFamily="50" charset="-128"/>
              </a:rPr>
              <a:t>☆</a:t>
            </a:r>
            <a:r>
              <a:rPr lang="ja-JP" altLang="ja-JP" dirty="0"/>
              <a:t>日本に旅行に来る中国人に対して</a:t>
            </a:r>
            <a:r>
              <a:rPr lang="ja-JP" altLang="ja-JP" dirty="0" smtClean="0"/>
              <a:t>現地</a:t>
            </a:r>
            <a:r>
              <a:rPr lang="ja-JP" altLang="ja-JP" dirty="0"/>
              <a:t>のカメラマンを探すシステムプラットフォーム</a:t>
            </a:r>
            <a:r>
              <a:rPr lang="ja-JP" altLang="ja-JP" dirty="0" smtClean="0"/>
              <a:t>開発</a:t>
            </a:r>
            <a:r>
              <a:rPr lang="ja-JP" altLang="en-US" sz="1800" dirty="0">
                <a:latin typeface="HG丸ｺﾞｼｯｸM-PRO" pitchFamily="50" charset="-128"/>
                <a:ea typeface="HG丸ｺﾞｼｯｸM-PRO" pitchFamily="50" charset="-128"/>
              </a:rPr>
              <a:t>　　　</a:t>
            </a:r>
            <a:endParaRPr lang="en-US" altLang="ja-JP" sz="1800" dirty="0">
              <a:latin typeface="HG丸ｺﾞｼｯｸM-PRO" pitchFamily="50" charset="-128"/>
              <a:ea typeface="HG丸ｺﾞｼｯｸM-PRO" pitchFamily="50"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3912408"/>
            <a:ext cx="8418513" cy="247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0716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662842" y="2628055"/>
            <a:ext cx="4065184" cy="22663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タイトル 3"/>
          <p:cNvSpPr txBox="1">
            <a:spLocks/>
          </p:cNvSpPr>
          <p:nvPr/>
        </p:nvSpPr>
        <p:spPr>
          <a:xfrm>
            <a:off x="3667533" y="209375"/>
            <a:ext cx="5669818" cy="589888"/>
          </a:xfrm>
          <a:prstGeom prst="rect">
            <a:avLst/>
          </a:prstGeom>
        </p:spPr>
        <p:txBody>
          <a:bodyPr>
            <a:normAutofit fontScale="97500"/>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3600" dirty="0" smtClean="0">
                <a:solidFill>
                  <a:schemeClr val="tx1"/>
                </a:solidFill>
              </a:rPr>
              <a:t>エグゼクティブサマリー</a:t>
            </a:r>
          </a:p>
        </p:txBody>
      </p:sp>
      <p:sp>
        <p:nvSpPr>
          <p:cNvPr id="11" name="テキスト ボックス 4"/>
          <p:cNvSpPr txBox="1">
            <a:spLocks noChangeArrowheads="1"/>
          </p:cNvSpPr>
          <p:nvPr/>
        </p:nvSpPr>
        <p:spPr bwMode="auto">
          <a:xfrm>
            <a:off x="3772808" y="2036673"/>
            <a:ext cx="3266111" cy="307777"/>
          </a:xfrm>
          <a:prstGeom prst="rect">
            <a:avLst/>
          </a:prstGeom>
          <a:noFill/>
          <a:ln w="9525">
            <a:noFill/>
            <a:miter lim="800000"/>
            <a:headEnd/>
            <a:tailEnd/>
          </a:ln>
        </p:spPr>
        <p:txBody>
          <a:bodyPr wrap="square">
            <a:spAutoFit/>
          </a:bodyPr>
          <a:lstStyle/>
          <a:p>
            <a:r>
              <a:rPr lang="ja-JP" altLang="en-US" sz="1400" b="1" u="sng" dirty="0" smtClean="0">
                <a:latin typeface="HG丸ｺﾞｼｯｸM-PRO" pitchFamily="50" charset="-128"/>
                <a:ea typeface="HG丸ｺﾞｼｯｸM-PRO" pitchFamily="50" charset="-128"/>
              </a:rPr>
              <a:t>☆ご当地カメラマンを探すサービス</a:t>
            </a:r>
            <a:endParaRPr lang="ja-JP" altLang="en-US" sz="1400" b="1" u="sng" dirty="0">
              <a:latin typeface="HG丸ｺﾞｼｯｸM-PRO" pitchFamily="50" charset="-128"/>
              <a:ea typeface="HG丸ｺﾞｼｯｸM-PRO" pitchFamily="50" charset="-128"/>
            </a:endParaRPr>
          </a:p>
        </p:txBody>
      </p:sp>
      <p:sp>
        <p:nvSpPr>
          <p:cNvPr id="13" name="テキスト ボックス 4"/>
          <p:cNvSpPr txBox="1">
            <a:spLocks noChangeArrowheads="1"/>
          </p:cNvSpPr>
          <p:nvPr/>
        </p:nvSpPr>
        <p:spPr bwMode="auto">
          <a:xfrm>
            <a:off x="3926340" y="2864726"/>
            <a:ext cx="3601162" cy="1477328"/>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square">
            <a:spAutoFit/>
          </a:bodyPr>
          <a:lstStyle>
            <a:defPPr>
              <a:defRPr lang="ja-JP"/>
            </a:defPPr>
            <a:lvl1pPr>
              <a:defRPr sz="1100">
                <a:latin typeface="HG丸ｺﾞｼｯｸM-PRO" pitchFamily="50" charset="-128"/>
                <a:ea typeface="HG丸ｺﾞｼｯｸM-PRO" pitchFamily="50" charset="-128"/>
              </a:defRPr>
            </a:lvl1pPr>
          </a:lstStyle>
          <a:p>
            <a:r>
              <a:rPr lang="en-US" altLang="ja-JP" sz="1800" dirty="0" smtClean="0"/>
              <a:t>■</a:t>
            </a:r>
            <a:r>
              <a:rPr lang="ja-JP" altLang="en-US" sz="1800" dirty="0" smtClean="0"/>
              <a:t>サービス</a:t>
            </a:r>
            <a:r>
              <a:rPr lang="en-US" altLang="ja-JP" sz="1800" dirty="0" smtClean="0"/>
              <a:t>■</a:t>
            </a:r>
          </a:p>
          <a:p>
            <a:r>
              <a:rPr lang="ja-JP" altLang="en-US" sz="1800" dirty="0" smtClean="0"/>
              <a:t>・気になるカメラマンを予約する</a:t>
            </a:r>
            <a:endParaRPr lang="en-US" altLang="ja-JP" sz="1800" dirty="0" smtClean="0"/>
          </a:p>
          <a:p>
            <a:r>
              <a:rPr lang="ja-JP" altLang="en-US" sz="1800" dirty="0" smtClean="0"/>
              <a:t>・達成額の</a:t>
            </a:r>
            <a:r>
              <a:rPr lang="en-US" altLang="ja-JP" sz="1800" dirty="0" smtClean="0"/>
              <a:t>10%</a:t>
            </a:r>
            <a:r>
              <a:rPr lang="ja-JP" altLang="en-US" sz="1800" dirty="0" smtClean="0"/>
              <a:t>を</a:t>
            </a:r>
            <a:r>
              <a:rPr lang="ja-JP" altLang="en-US" sz="1800" dirty="0"/>
              <a:t>徴収</a:t>
            </a:r>
            <a:r>
              <a:rPr lang="ja-JP" altLang="en-US" sz="1800" dirty="0" smtClean="0"/>
              <a:t>する</a:t>
            </a:r>
            <a:r>
              <a:rPr lang="ja-JP" altLang="en-US" sz="1800" dirty="0" smtClean="0"/>
              <a:t>。</a:t>
            </a:r>
            <a:endParaRPr lang="en-US" altLang="ja-JP" sz="1800" dirty="0"/>
          </a:p>
          <a:p>
            <a:r>
              <a:rPr lang="ja-JP" altLang="en-US" sz="1800" dirty="0" smtClean="0"/>
              <a:t>・広告登録費を徴収する。</a:t>
            </a:r>
            <a:endParaRPr lang="en-US" altLang="ja-JP" sz="1800" dirty="0"/>
          </a:p>
        </p:txBody>
      </p:sp>
      <p:sp>
        <p:nvSpPr>
          <p:cNvPr id="16" name="正方形/長方形 15"/>
          <p:cNvSpPr/>
          <p:nvPr/>
        </p:nvSpPr>
        <p:spPr>
          <a:xfrm>
            <a:off x="3552876" y="4174792"/>
            <a:ext cx="219932" cy="246221"/>
          </a:xfrm>
          <a:prstGeom prst="rect">
            <a:avLst/>
          </a:prstGeom>
        </p:spPr>
        <p:txBody>
          <a:bodyPr wrap="none">
            <a:spAutoFit/>
          </a:bodyPr>
          <a:lstStyle/>
          <a:p>
            <a:r>
              <a:rPr lang="ja-JP" altLang="en-US" dirty="0"/>
              <a:t> </a:t>
            </a:r>
          </a:p>
        </p:txBody>
      </p:sp>
      <p:sp>
        <p:nvSpPr>
          <p:cNvPr id="21" name="角丸四角形吹き出し 20"/>
          <p:cNvSpPr/>
          <p:nvPr/>
        </p:nvSpPr>
        <p:spPr>
          <a:xfrm>
            <a:off x="8155306" y="2259512"/>
            <a:ext cx="2616914" cy="1534566"/>
          </a:xfrm>
          <a:prstGeom prst="wedgeRoundRectCallout">
            <a:avLst>
              <a:gd name="adj1" fmla="val -57440"/>
              <a:gd name="adj2" fmla="val -21870"/>
              <a:gd name="adj3" fmla="val 16667"/>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2" name="角丸四角形 21"/>
          <p:cNvSpPr/>
          <p:nvPr/>
        </p:nvSpPr>
        <p:spPr>
          <a:xfrm>
            <a:off x="8245241" y="2491524"/>
            <a:ext cx="2318126" cy="1070542"/>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kumimoji="1" lang="en-US" altLang="ja-JP" sz="1400" dirty="0" smtClean="0">
                <a:latin typeface="HG丸ｺﾞｼｯｸM-PRO" panose="020F0600000000000000" pitchFamily="50" charset="-128"/>
                <a:ea typeface="HG丸ｺﾞｼｯｸM-PRO" panose="020F0600000000000000" pitchFamily="50" charset="-128"/>
              </a:rPr>
              <a:t>■</a:t>
            </a:r>
            <a:r>
              <a:rPr kumimoji="1" lang="ja-JP" altLang="en-US" sz="1400" dirty="0" smtClean="0">
                <a:latin typeface="HG丸ｺﾞｼｯｸM-PRO" panose="020F0600000000000000" pitchFamily="50" charset="-128"/>
                <a:ea typeface="HG丸ｺﾞｼｯｸM-PRO" panose="020F0600000000000000" pitchFamily="50" charset="-128"/>
              </a:rPr>
              <a:t>差別化の特徴</a:t>
            </a:r>
            <a:r>
              <a:rPr kumimoji="1" lang="en-US" altLang="ja-JP" sz="1400" dirty="0" smtClean="0">
                <a:latin typeface="HG丸ｺﾞｼｯｸM-PRO" panose="020F0600000000000000" pitchFamily="50" charset="-128"/>
                <a:ea typeface="HG丸ｺﾞｼｯｸM-PRO" panose="020F0600000000000000" pitchFamily="50" charset="-128"/>
              </a:rPr>
              <a:t>■</a:t>
            </a:r>
          </a:p>
          <a:p>
            <a:r>
              <a:rPr kumimoji="1" lang="ja-JP" altLang="en-US" sz="1400" dirty="0" smtClean="0">
                <a:latin typeface="HG丸ｺﾞｼｯｸM-PRO" panose="020F0600000000000000" pitchFamily="50" charset="-128"/>
                <a:ea typeface="HG丸ｺﾞｼｯｸM-PRO" panose="020F0600000000000000" pitchFamily="50" charset="-128"/>
              </a:rPr>
              <a:t>・日本に旅行に来る中国人向け</a:t>
            </a:r>
            <a:endParaRPr kumimoji="1" lang="en-US" altLang="ja-JP" sz="1400" dirty="0" smtClean="0">
              <a:latin typeface="HG丸ｺﾞｼｯｸM-PRO" panose="020F0600000000000000" pitchFamily="50" charset="-128"/>
              <a:ea typeface="HG丸ｺﾞｼｯｸM-PRO" panose="020F0600000000000000" pitchFamily="50" charset="-128"/>
            </a:endParaRPr>
          </a:p>
          <a:p>
            <a:r>
              <a:rPr lang="ja-JP" altLang="en-US" sz="1400" dirty="0" smtClean="0">
                <a:latin typeface="HG丸ｺﾞｼｯｸM-PRO" panose="020F0600000000000000" pitchFamily="50" charset="-128"/>
                <a:ea typeface="HG丸ｺﾞｼｯｸM-PRO" panose="020F0600000000000000" pitchFamily="50" charset="-128"/>
              </a:rPr>
              <a:t>・ご当地をよく</a:t>
            </a:r>
            <a:r>
              <a:rPr lang="ja-JP" altLang="en-US" sz="1400" dirty="0">
                <a:latin typeface="HG丸ｺﾞｼｯｸM-PRO" panose="020F0600000000000000" pitchFamily="50" charset="-128"/>
                <a:ea typeface="HG丸ｺﾞｼｯｸM-PRO" panose="020F0600000000000000" pitchFamily="50" charset="-128"/>
              </a:rPr>
              <a:t>知</a:t>
            </a:r>
            <a:r>
              <a:rPr lang="ja-JP" altLang="en-US" sz="1400" dirty="0" smtClean="0">
                <a:latin typeface="HG丸ｺﾞｼｯｸM-PRO" panose="020F0600000000000000" pitchFamily="50" charset="-128"/>
                <a:ea typeface="HG丸ｺﾞｼｯｸM-PRO" panose="020F0600000000000000" pitchFamily="50" charset="-128"/>
              </a:rPr>
              <a:t>っているカメラマン</a:t>
            </a:r>
            <a:endParaRPr lang="en-US" altLang="ja-JP" sz="1400" dirty="0">
              <a:latin typeface="HG丸ｺﾞｼｯｸM-PRO" panose="020F0600000000000000" pitchFamily="50" charset="-128"/>
              <a:ea typeface="HG丸ｺﾞｼｯｸM-PRO" panose="020F0600000000000000" pitchFamily="50" charset="-128"/>
            </a:endParaRPr>
          </a:p>
        </p:txBody>
      </p:sp>
      <p:sp>
        <p:nvSpPr>
          <p:cNvPr id="23" name="角丸四角形 22"/>
          <p:cNvSpPr/>
          <p:nvPr/>
        </p:nvSpPr>
        <p:spPr>
          <a:xfrm>
            <a:off x="3406165" y="745995"/>
            <a:ext cx="5528107" cy="462267"/>
          </a:xfrm>
          <a:prstGeom prst="roundRect">
            <a:avLst/>
          </a:prstGeom>
          <a:solidFill>
            <a:schemeClr val="bg1"/>
          </a:solidFill>
          <a:ln cmpd="thickThi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24" name="テキスト ボックス 4"/>
          <p:cNvSpPr txBox="1">
            <a:spLocks noChangeArrowheads="1"/>
          </p:cNvSpPr>
          <p:nvPr/>
        </p:nvSpPr>
        <p:spPr bwMode="auto">
          <a:xfrm>
            <a:off x="2429301" y="814791"/>
            <a:ext cx="7322569" cy="338554"/>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square">
            <a:spAutoFit/>
          </a:bodyPr>
          <a:lstStyle>
            <a:defPPr>
              <a:defRPr lang="ja-JP"/>
            </a:defPPr>
            <a:lvl1pPr>
              <a:defRPr sz="1100">
                <a:solidFill>
                  <a:schemeClr val="dk1"/>
                </a:solidFill>
                <a:latin typeface="HG丸ｺﾞｼｯｸM-PRO" pitchFamily="50" charset="-128"/>
                <a:ea typeface="HG丸ｺﾞｼｯｸM-PRO" pitchFamily="50" charset="-128"/>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ja-JP" altLang="en-US" sz="1600" dirty="0" smtClean="0">
                <a:ln w="0"/>
                <a:solidFill>
                  <a:schemeClr val="accent1">
                    <a:lumMod val="50000"/>
                  </a:schemeClr>
                </a:solidFill>
                <a:effectLst>
                  <a:outerShdw blurRad="38100" dist="19050" dir="2700000" algn="tl" rotWithShape="0">
                    <a:schemeClr val="dk1">
                      <a:alpha val="40000"/>
                    </a:schemeClr>
                  </a:outerShdw>
                </a:effectLst>
                <a:latin typeface="HGPｺﾞｼｯｸE" panose="020B0900000000000000" pitchFamily="50" charset="-128"/>
                <a:ea typeface="HGPｺﾞｼｯｸE" panose="020B0900000000000000" pitchFamily="50" charset="-128"/>
              </a:rPr>
              <a:t>日本に旅行に来る中国人</a:t>
            </a:r>
            <a:r>
              <a:rPr lang="en-US" altLang="en-US" sz="1600" dirty="0" err="1" smtClean="0">
                <a:ln w="0"/>
                <a:solidFill>
                  <a:schemeClr val="accent1">
                    <a:lumMod val="50000"/>
                  </a:schemeClr>
                </a:solidFill>
                <a:effectLst>
                  <a:outerShdw blurRad="38100" dist="19050" dir="2700000" algn="tl" rotWithShape="0">
                    <a:schemeClr val="dk1">
                      <a:alpha val="40000"/>
                    </a:schemeClr>
                  </a:outerShdw>
                </a:effectLst>
                <a:latin typeface="HGPｺﾞｼｯｸE" panose="020B0900000000000000" pitchFamily="50" charset="-128"/>
                <a:ea typeface="HGPｺﾞｼｯｸE" panose="020B0900000000000000" pitchFamily="50" charset="-128"/>
              </a:rPr>
              <a:t>に向けた</a:t>
            </a:r>
            <a:r>
              <a:rPr lang="ja-JP" altLang="en-US" sz="1600" dirty="0" smtClean="0">
                <a:ln w="0"/>
                <a:solidFill>
                  <a:schemeClr val="accent1">
                    <a:lumMod val="50000"/>
                  </a:schemeClr>
                </a:solidFill>
                <a:effectLst>
                  <a:outerShdw blurRad="38100" dist="19050" dir="2700000" algn="tl" rotWithShape="0">
                    <a:schemeClr val="dk1">
                      <a:alpha val="40000"/>
                    </a:schemeClr>
                  </a:outerShdw>
                </a:effectLst>
                <a:latin typeface="HGPｺﾞｼｯｸE" panose="020B0900000000000000" pitchFamily="50" charset="-128"/>
                <a:ea typeface="HGPｺﾞｼｯｸE" panose="020B0900000000000000" pitchFamily="50" charset="-128"/>
              </a:rPr>
              <a:t>ご当地カメラマン探すシステムプラットフォーム</a:t>
            </a:r>
            <a:endParaRPr lang="en-US" altLang="ja-JP" sz="1600" dirty="0">
              <a:ln w="0"/>
              <a:solidFill>
                <a:schemeClr val="accent1">
                  <a:lumMod val="50000"/>
                </a:schemeClr>
              </a:solidFill>
              <a:effectLst>
                <a:outerShdw blurRad="38100" dist="19050" dir="2700000" algn="tl" rotWithShape="0">
                  <a:schemeClr val="dk1">
                    <a:alpha val="40000"/>
                  </a:schemeClr>
                </a:outerShdw>
              </a:effectLst>
              <a:latin typeface="HGPｺﾞｼｯｸE" panose="020B0900000000000000" pitchFamily="50" charset="-128"/>
              <a:ea typeface="HGPｺﾞｼｯｸE" panose="020B0900000000000000" pitchFamily="50" charset="-128"/>
            </a:endParaRPr>
          </a:p>
        </p:txBody>
      </p:sp>
      <p:sp>
        <p:nvSpPr>
          <p:cNvPr id="25" name="角丸四角形 24"/>
          <p:cNvSpPr/>
          <p:nvPr/>
        </p:nvSpPr>
        <p:spPr>
          <a:xfrm>
            <a:off x="3406165" y="1273689"/>
            <a:ext cx="4410490" cy="360040"/>
          </a:xfrm>
          <a:prstGeom prst="roundRect">
            <a:avLst/>
          </a:prstGeom>
          <a:solidFill>
            <a:srgbClr val="33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latin typeface="HG丸ｺﾞｼｯｸM-PRO" panose="020F0600000000000000" pitchFamily="50" charset="-128"/>
                <a:ea typeface="HG丸ｺﾞｼｯｸM-PRO" panose="020F0600000000000000" pitchFamily="50" charset="-128"/>
              </a:rPr>
              <a:t>旅行者</a:t>
            </a:r>
            <a:endParaRPr lang="en-US" altLang="ja-JP" sz="1400" dirty="0" smtClean="0">
              <a:latin typeface="HG丸ｺﾞｼｯｸM-PRO" panose="020F0600000000000000" pitchFamily="50" charset="-128"/>
              <a:ea typeface="HG丸ｺﾞｼｯｸM-PRO" panose="020F0600000000000000" pitchFamily="50" charset="-128"/>
            </a:endParaRPr>
          </a:p>
        </p:txBody>
      </p:sp>
      <p:sp>
        <p:nvSpPr>
          <p:cNvPr id="26" name="角丸四角形 25"/>
          <p:cNvSpPr/>
          <p:nvPr/>
        </p:nvSpPr>
        <p:spPr>
          <a:xfrm>
            <a:off x="4396275" y="4031360"/>
            <a:ext cx="1215135" cy="360040"/>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endParaRPr lang="en-US" altLang="ja-JP" sz="1100" dirty="0" smtClean="0">
              <a:latin typeface="HG丸ｺﾞｼｯｸM-PRO" panose="020F0600000000000000" pitchFamily="50" charset="-128"/>
              <a:ea typeface="HG丸ｺﾞｼｯｸM-PRO" panose="020F0600000000000000" pitchFamily="50" charset="-128"/>
            </a:endParaRPr>
          </a:p>
        </p:txBody>
      </p:sp>
      <p:sp>
        <p:nvSpPr>
          <p:cNvPr id="34" name="角丸四角形 33"/>
          <p:cNvSpPr/>
          <p:nvPr/>
        </p:nvSpPr>
        <p:spPr>
          <a:xfrm>
            <a:off x="3406165" y="5197994"/>
            <a:ext cx="4410490" cy="360040"/>
          </a:xfrm>
          <a:prstGeom prst="roundRect">
            <a:avLst/>
          </a:prstGeom>
          <a:solidFill>
            <a:srgbClr val="FF4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latin typeface="HG丸ｺﾞｼｯｸM-PRO" panose="020F0600000000000000" pitchFamily="50" charset="-128"/>
                <a:ea typeface="HG丸ｺﾞｼｯｸM-PRO" panose="020F0600000000000000" pitchFamily="50" charset="-128"/>
              </a:rPr>
              <a:t>安定顧客の確保</a:t>
            </a:r>
            <a:endParaRPr lang="en-US" altLang="ja-JP" sz="1400" dirty="0" smtClean="0">
              <a:latin typeface="HG丸ｺﾞｼｯｸM-PRO" panose="020F0600000000000000" pitchFamily="50" charset="-128"/>
              <a:ea typeface="HG丸ｺﾞｼｯｸM-PRO" panose="020F0600000000000000" pitchFamily="50" charset="-128"/>
            </a:endParaRPr>
          </a:p>
        </p:txBody>
      </p:sp>
      <p:pic>
        <p:nvPicPr>
          <p:cNvPr id="41"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5840" y="86216"/>
            <a:ext cx="1493837" cy="52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6860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3"/>
          <p:cNvSpPr txBox="1">
            <a:spLocks/>
          </p:cNvSpPr>
          <p:nvPr/>
        </p:nvSpPr>
        <p:spPr>
          <a:xfrm>
            <a:off x="4835337" y="185923"/>
            <a:ext cx="2286000" cy="626364"/>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3200" dirty="0" smtClean="0">
                <a:solidFill>
                  <a:schemeClr val="tx1"/>
                </a:solidFill>
              </a:rPr>
              <a:t>事業概要</a:t>
            </a:r>
          </a:p>
        </p:txBody>
      </p:sp>
      <p:graphicFrame>
        <p:nvGraphicFramePr>
          <p:cNvPr id="4" name="図表 3"/>
          <p:cNvGraphicFramePr/>
          <p:nvPr>
            <p:extLst>
              <p:ext uri="{D42A27DB-BD31-4B8C-83A1-F6EECF244321}">
                <p14:modId xmlns:p14="http://schemas.microsoft.com/office/powerpoint/2010/main" val="4113615828"/>
              </p:ext>
            </p:extLst>
          </p:nvPr>
        </p:nvGraphicFramePr>
        <p:xfrm>
          <a:off x="1108364" y="839965"/>
          <a:ext cx="9447476" cy="5458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descr="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55840" y="86216"/>
            <a:ext cx="1493837" cy="52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518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 12"/>
          <p:cNvGraphicFramePr>
            <a:graphicFrameLocks noGrp="1"/>
          </p:cNvGraphicFramePr>
          <p:nvPr>
            <p:extLst>
              <p:ext uri="{D42A27DB-BD31-4B8C-83A1-F6EECF244321}">
                <p14:modId xmlns:p14="http://schemas.microsoft.com/office/powerpoint/2010/main" val="1311153159"/>
              </p:ext>
            </p:extLst>
          </p:nvPr>
        </p:nvGraphicFramePr>
        <p:xfrm>
          <a:off x="1178280" y="2177294"/>
          <a:ext cx="9112131" cy="1336780"/>
        </p:xfrm>
        <a:graphic>
          <a:graphicData uri="http://schemas.openxmlformats.org/drawingml/2006/table">
            <a:tbl>
              <a:tblPr/>
              <a:tblGrid>
                <a:gridCol w="1154369">
                  <a:extLst>
                    <a:ext uri="{9D8B030D-6E8A-4147-A177-3AD203B41FA5}">
                      <a16:colId xmlns="" xmlns:a16="http://schemas.microsoft.com/office/drawing/2014/main" val="20000"/>
                    </a:ext>
                  </a:extLst>
                </a:gridCol>
                <a:gridCol w="663147">
                  <a:extLst>
                    <a:ext uri="{9D8B030D-6E8A-4147-A177-3AD203B41FA5}">
                      <a16:colId xmlns="" xmlns:a16="http://schemas.microsoft.com/office/drawing/2014/main" val="20001"/>
                    </a:ext>
                  </a:extLst>
                </a:gridCol>
                <a:gridCol w="663147">
                  <a:extLst>
                    <a:ext uri="{9D8B030D-6E8A-4147-A177-3AD203B41FA5}">
                      <a16:colId xmlns="" xmlns:a16="http://schemas.microsoft.com/office/drawing/2014/main" val="20002"/>
                    </a:ext>
                  </a:extLst>
                </a:gridCol>
                <a:gridCol w="663147">
                  <a:extLst>
                    <a:ext uri="{9D8B030D-6E8A-4147-A177-3AD203B41FA5}">
                      <a16:colId xmlns="" xmlns:a16="http://schemas.microsoft.com/office/drawing/2014/main" val="20003"/>
                    </a:ext>
                  </a:extLst>
                </a:gridCol>
                <a:gridCol w="663147">
                  <a:extLst>
                    <a:ext uri="{9D8B030D-6E8A-4147-A177-3AD203B41FA5}">
                      <a16:colId xmlns="" xmlns:a16="http://schemas.microsoft.com/office/drawing/2014/main" val="20004"/>
                    </a:ext>
                  </a:extLst>
                </a:gridCol>
                <a:gridCol w="663147">
                  <a:extLst>
                    <a:ext uri="{9D8B030D-6E8A-4147-A177-3AD203B41FA5}">
                      <a16:colId xmlns="" xmlns:a16="http://schemas.microsoft.com/office/drawing/2014/main" val="20005"/>
                    </a:ext>
                  </a:extLst>
                </a:gridCol>
                <a:gridCol w="663147">
                  <a:extLst>
                    <a:ext uri="{9D8B030D-6E8A-4147-A177-3AD203B41FA5}">
                      <a16:colId xmlns="" xmlns:a16="http://schemas.microsoft.com/office/drawing/2014/main" val="20006"/>
                    </a:ext>
                  </a:extLst>
                </a:gridCol>
                <a:gridCol w="663147">
                  <a:extLst>
                    <a:ext uri="{9D8B030D-6E8A-4147-A177-3AD203B41FA5}">
                      <a16:colId xmlns="" xmlns:a16="http://schemas.microsoft.com/office/drawing/2014/main" val="20007"/>
                    </a:ext>
                  </a:extLst>
                </a:gridCol>
                <a:gridCol w="663147">
                  <a:extLst>
                    <a:ext uri="{9D8B030D-6E8A-4147-A177-3AD203B41FA5}">
                      <a16:colId xmlns="" xmlns:a16="http://schemas.microsoft.com/office/drawing/2014/main" val="20008"/>
                    </a:ext>
                  </a:extLst>
                </a:gridCol>
                <a:gridCol w="1326293">
                  <a:extLst>
                    <a:ext uri="{9D8B030D-6E8A-4147-A177-3AD203B41FA5}">
                      <a16:colId xmlns="" xmlns:a16="http://schemas.microsoft.com/office/drawing/2014/main" val="20009"/>
                    </a:ext>
                  </a:extLst>
                </a:gridCol>
                <a:gridCol w="1326293">
                  <a:extLst>
                    <a:ext uri="{9D8B030D-6E8A-4147-A177-3AD203B41FA5}">
                      <a16:colId xmlns="" xmlns:a16="http://schemas.microsoft.com/office/drawing/2014/main" val="20011"/>
                    </a:ext>
                  </a:extLst>
                </a:gridCol>
              </a:tblGrid>
              <a:tr h="466104">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l" fontAlgn="ctr"/>
                      <a:r>
                        <a:rPr lang="zh-TW" altLang="en-US" sz="1400" b="0" i="0" u="none" strike="noStrike" dirty="0">
                          <a:solidFill>
                            <a:srgbClr val="000000"/>
                          </a:solidFill>
                          <a:effectLst/>
                          <a:latin typeface="メイリオ" pitchFamily="50" charset="-128"/>
                          <a:ea typeface="メイリオ" pitchFamily="50" charset="-128"/>
                          <a:cs typeface="メイリオ" pitchFamily="50" charset="-128"/>
                        </a:rPr>
                        <a:t>単位</a:t>
                      </a:r>
                      <a:r>
                        <a:rPr lang="zh-TW" altLang="en-US" sz="1400" b="0" i="0" u="none" strike="noStrike" dirty="0" smtClean="0">
                          <a:solidFill>
                            <a:srgbClr val="000000"/>
                          </a:solidFill>
                          <a:effectLst/>
                          <a:latin typeface="メイリオ" pitchFamily="50" charset="-128"/>
                          <a:ea typeface="メイリオ" pitchFamily="50" charset="-128"/>
                          <a:cs typeface="メイリオ" pitchFamily="50" charset="-128"/>
                        </a:rPr>
                        <a:t>：</a:t>
                      </a:r>
                      <a:r>
                        <a:rPr lang="ja-JP" altLang="en-US" sz="1400" b="0" i="0" u="none" strike="noStrike" dirty="0" smtClean="0">
                          <a:solidFill>
                            <a:srgbClr val="000000"/>
                          </a:solidFill>
                          <a:effectLst/>
                          <a:latin typeface="メイリオ" pitchFamily="50" charset="-128"/>
                          <a:ea typeface="メイリオ" pitchFamily="50" charset="-128"/>
                          <a:cs typeface="メイリオ" pitchFamily="50" charset="-128"/>
                        </a:rPr>
                        <a:t>人</a:t>
                      </a:r>
                      <a:endParaRPr lang="zh-TW"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 xmlns:a16="http://schemas.microsoft.com/office/drawing/2014/main" val="10000"/>
                  </a:ext>
                </a:extLst>
              </a:tr>
              <a:tr h="331949">
                <a:tc>
                  <a:txBody>
                    <a:bodyPr/>
                    <a:lstStyle/>
                    <a:p>
                      <a:pPr algn="ctr" fontAlgn="ctr"/>
                      <a:r>
                        <a:rPr lang="ja-JP" altLang="en-US" sz="1400" b="0" i="0" u="none" strike="noStrike" dirty="0">
                          <a:solidFill>
                            <a:srgbClr val="000000"/>
                          </a:solidFill>
                          <a:effectLst/>
                          <a:latin typeface="メイリオ" pitchFamily="50" charset="-128"/>
                          <a:ea typeface="メイリオ" pitchFamily="50" charset="-128"/>
                          <a:cs typeface="メイリオ" pitchFamily="50" charset="-128"/>
                        </a:rPr>
                        <a:t>年度</a:t>
                      </a: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gridSpan="2">
                  <a:txBody>
                    <a:bodyPr/>
                    <a:lstStyle/>
                    <a:p>
                      <a:pPr algn="ct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2013</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hMerge="1">
                  <a:txBody>
                    <a:bodyPr/>
                    <a:lstStyle/>
                    <a:p>
                      <a:endParaRPr kumimoji="1" lang="ja-JP" altLang="en-US"/>
                    </a:p>
                  </a:txBody>
                  <a:tcPr/>
                </a:tc>
                <a:tc gridSpan="2">
                  <a:txBody>
                    <a:bodyPr/>
                    <a:lstStyle/>
                    <a:p>
                      <a:pPr algn="ct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2014</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hMerge="1">
                  <a:txBody>
                    <a:bodyPr/>
                    <a:lstStyle/>
                    <a:p>
                      <a:endParaRPr kumimoji="1" lang="ja-JP" altLang="en-US"/>
                    </a:p>
                  </a:txBody>
                  <a:tcPr/>
                </a:tc>
                <a:tc gridSpan="2">
                  <a:txBody>
                    <a:bodyPr/>
                    <a:lstStyle/>
                    <a:p>
                      <a:pPr algn="ct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2015</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hMerge="1">
                  <a:txBody>
                    <a:bodyPr/>
                    <a:lstStyle/>
                    <a:p>
                      <a:endParaRPr kumimoji="1" lang="ja-JP" altLang="en-US"/>
                    </a:p>
                  </a:txBody>
                  <a:tcPr/>
                </a:tc>
                <a:tc gridSpan="2">
                  <a:txBody>
                    <a:bodyPr/>
                    <a:lstStyle/>
                    <a:p>
                      <a:pPr algn="ct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2016</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hMerge="1">
                  <a:txBody>
                    <a:bodyPr/>
                    <a:lstStyle/>
                    <a:p>
                      <a:endParaRPr kumimoji="1" lang="ja-JP" altLang="en-US"/>
                    </a:p>
                  </a:txBody>
                  <a:tcPr/>
                </a:tc>
                <a:tc>
                  <a:txBody>
                    <a:bodyPr/>
                    <a:lstStyle/>
                    <a:p>
                      <a:pPr algn="ct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2017</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2018</a:t>
                      </a:r>
                      <a:r>
                        <a:rPr lang="ja-JP" altLang="en-US" sz="1400" b="0" i="0" u="none" strike="noStrike" dirty="0" smtClean="0">
                          <a:solidFill>
                            <a:srgbClr val="000000"/>
                          </a:solidFill>
                          <a:effectLst/>
                          <a:latin typeface="メイリオ" pitchFamily="50" charset="-128"/>
                          <a:ea typeface="メイリオ" pitchFamily="50" charset="-128"/>
                          <a:cs typeface="メイリオ" pitchFamily="50" charset="-128"/>
                        </a:rPr>
                        <a:t>（</a:t>
                      </a: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8</a:t>
                      </a:r>
                      <a:r>
                        <a:rPr lang="ja-JP" altLang="en-US" sz="1400" b="0" i="0" u="none" strike="noStrike" dirty="0" smtClean="0">
                          <a:solidFill>
                            <a:srgbClr val="000000"/>
                          </a:solidFill>
                          <a:effectLst/>
                          <a:latin typeface="メイリオ" pitchFamily="50" charset="-128"/>
                          <a:ea typeface="メイリオ" pitchFamily="50" charset="-128"/>
                          <a:cs typeface="メイリオ" pitchFamily="50" charset="-128"/>
                        </a:rPr>
                        <a:t>月まで）</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extLst>
                  <a:ext uri="{0D108BD9-81ED-4DB2-BD59-A6C34878D82A}">
                    <a16:rowId xmlns="" xmlns:a16="http://schemas.microsoft.com/office/drawing/2014/main" val="10001"/>
                  </a:ext>
                </a:extLst>
              </a:tr>
              <a:tr h="331949">
                <a:tc>
                  <a:txBody>
                    <a:bodyPr/>
                    <a:lstStyle/>
                    <a:p>
                      <a:pPr algn="ctr" fontAlgn="ctr"/>
                      <a:r>
                        <a:rPr lang="ja-JP" altLang="en-US" sz="1400" b="0" i="0" u="none" strike="noStrike" dirty="0" smtClean="0">
                          <a:solidFill>
                            <a:srgbClr val="000000"/>
                          </a:solidFill>
                          <a:effectLst/>
                          <a:latin typeface="メイリオ" pitchFamily="50" charset="-128"/>
                          <a:ea typeface="メイリオ" pitchFamily="50" charset="-128"/>
                          <a:cs typeface="メイリオ" pitchFamily="50" charset="-128"/>
                        </a:rPr>
                        <a:t>中国人旅行者人数</a:t>
                      </a: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1,314,437</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r" fontAlgn="ct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2,409,158</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r" fontAlgn="ct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4,993,689</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r" fontAlgn="ct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6,373,564</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r" fontAlgn="ct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7,355,818</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5,795,600</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
        <p:nvSpPr>
          <p:cNvPr id="2" name="タイトル 1"/>
          <p:cNvSpPr>
            <a:spLocks noGrp="1"/>
          </p:cNvSpPr>
          <p:nvPr>
            <p:ph type="title"/>
          </p:nvPr>
        </p:nvSpPr>
        <p:spPr/>
        <p:txBody>
          <a:bodyPr/>
          <a:lstStyle/>
          <a:p>
            <a:r>
              <a:rPr lang="ja-JP" altLang="en-US" dirty="0">
                <a:solidFill>
                  <a:schemeClr val="tx1"/>
                </a:solidFill>
              </a:rPr>
              <a:t>市場調査</a:t>
            </a:r>
            <a:endParaRPr kumimoji="1" lang="ja-JP" altLang="en-US" dirty="0"/>
          </a:p>
        </p:txBody>
      </p:sp>
      <p:sp>
        <p:nvSpPr>
          <p:cNvPr id="4" name="正方形/長方形 3"/>
          <p:cNvSpPr/>
          <p:nvPr/>
        </p:nvSpPr>
        <p:spPr bwMode="auto">
          <a:xfrm>
            <a:off x="1230805" y="2033854"/>
            <a:ext cx="8797788" cy="34213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ltLang="ja-JP" sz="2400" dirty="0">
              <a:latin typeface="メイリオ" pitchFamily="50" charset="-128"/>
              <a:ea typeface="メイリオ" pitchFamily="50" charset="-128"/>
              <a:cs typeface="メイリオ" pitchFamily="50" charset="-128"/>
            </a:endParaRPr>
          </a:p>
          <a:p>
            <a:r>
              <a:rPr lang="ja-JP" altLang="en-US" sz="2400" dirty="0">
                <a:latin typeface="メイリオ" pitchFamily="50" charset="-128"/>
                <a:ea typeface="メイリオ" pitchFamily="50" charset="-128"/>
                <a:cs typeface="メイリオ" pitchFamily="50" charset="-128"/>
              </a:rPr>
              <a:t>　　　　　　　　</a:t>
            </a:r>
          </a:p>
        </p:txBody>
      </p:sp>
      <p:sp>
        <p:nvSpPr>
          <p:cNvPr id="11" name="テキスト ボックス 10"/>
          <p:cNvSpPr txBox="1"/>
          <p:nvPr/>
        </p:nvSpPr>
        <p:spPr>
          <a:xfrm>
            <a:off x="2385928" y="3697860"/>
            <a:ext cx="5235162" cy="307777"/>
          </a:xfrm>
          <a:prstGeom prst="rect">
            <a:avLst/>
          </a:prstGeom>
          <a:noFill/>
        </p:spPr>
        <p:txBody>
          <a:bodyPr wrap="square" rtlCol="0">
            <a:spAutoFit/>
          </a:bodyPr>
          <a:lstStyle/>
          <a:p>
            <a:pPr algn="r"/>
            <a:r>
              <a:rPr lang="en-US" altLang="ja-JP" sz="1400" dirty="0">
                <a:latin typeface="HG丸ｺﾞｼｯｸM-PRO" pitchFamily="50" charset="-128"/>
                <a:ea typeface="HG丸ｺﾞｼｯｸM-PRO" pitchFamily="50" charset="-128"/>
              </a:rPr>
              <a:t>(</a:t>
            </a:r>
            <a:r>
              <a:rPr lang="ja-JP" altLang="en-US" sz="1400" dirty="0">
                <a:latin typeface="HG丸ｺﾞｼｯｸM-PRO" pitchFamily="50" charset="-128"/>
                <a:ea typeface="HG丸ｺﾞｼｯｸM-PRO" pitchFamily="50" charset="-128"/>
              </a:rPr>
              <a:t>出所</a:t>
            </a:r>
            <a:r>
              <a:rPr lang="en-US" altLang="ja-JP" sz="1400" dirty="0" smtClean="0">
                <a:latin typeface="HG丸ｺﾞｼｯｸM-PRO" pitchFamily="50" charset="-128"/>
                <a:ea typeface="HG丸ｺﾞｼｯｸM-PRO" pitchFamily="50" charset="-128"/>
              </a:rPr>
              <a:t>)</a:t>
            </a:r>
            <a:r>
              <a:rPr lang="ja-JP" altLang="en-US" sz="1400" dirty="0" smtClean="0">
                <a:latin typeface="HG丸ｺﾞｼｯｸM-PRO" pitchFamily="50" charset="-128"/>
                <a:ea typeface="HG丸ｺﾞｼｯｸM-PRO" pitchFamily="50" charset="-128"/>
              </a:rPr>
              <a:t>日本政府観光局 作成</a:t>
            </a:r>
            <a:endParaRPr kumimoji="1" lang="ja-JP" altLang="en-US" sz="1400" dirty="0">
              <a:latin typeface="HG丸ｺﾞｼｯｸM-PRO" pitchFamily="50" charset="-128"/>
              <a:ea typeface="HG丸ｺﾞｼｯｸM-PRO" pitchFamily="50" charset="-128"/>
            </a:endParaRPr>
          </a:p>
        </p:txBody>
      </p:sp>
      <p:sp>
        <p:nvSpPr>
          <p:cNvPr id="12" name="テキスト ボックス 11"/>
          <p:cNvSpPr txBox="1"/>
          <p:nvPr/>
        </p:nvSpPr>
        <p:spPr>
          <a:xfrm>
            <a:off x="1354853" y="1940547"/>
            <a:ext cx="5444532" cy="400110"/>
          </a:xfrm>
          <a:prstGeom prst="rect">
            <a:avLst/>
          </a:prstGeom>
          <a:noFill/>
        </p:spPr>
        <p:txBody>
          <a:bodyPr wrap="square" rtlCol="0">
            <a:spAutoFit/>
          </a:bodyPr>
          <a:lstStyle/>
          <a:p>
            <a:r>
              <a:rPr kumimoji="1" lang="ja-JP" altLang="en-US" sz="2000" b="1" dirty="0" smtClean="0">
                <a:latin typeface="メイリオ" pitchFamily="50" charset="-128"/>
                <a:ea typeface="メイリオ" pitchFamily="50" charset="-128"/>
                <a:cs typeface="メイリオ" pitchFamily="50" charset="-128"/>
              </a:rPr>
              <a:t>日本に旅行に来る中国人人数推移</a:t>
            </a:r>
            <a:endParaRPr kumimoji="1" lang="ja-JP" altLang="en-US" sz="20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402066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tx1"/>
                </a:solidFill>
              </a:rPr>
              <a:t>市場調査</a:t>
            </a:r>
            <a:endParaRPr kumimoji="1" lang="ja-JP" altLang="en-US" dirty="0"/>
          </a:p>
        </p:txBody>
      </p:sp>
      <p:sp>
        <p:nvSpPr>
          <p:cNvPr id="6" name="テキスト ボックス 5"/>
          <p:cNvSpPr txBox="1"/>
          <p:nvPr/>
        </p:nvSpPr>
        <p:spPr>
          <a:xfrm>
            <a:off x="3111675" y="4297855"/>
            <a:ext cx="5235162" cy="307777"/>
          </a:xfrm>
          <a:prstGeom prst="rect">
            <a:avLst/>
          </a:prstGeom>
          <a:noFill/>
        </p:spPr>
        <p:txBody>
          <a:bodyPr wrap="square" rtlCol="0">
            <a:spAutoFit/>
          </a:bodyPr>
          <a:lstStyle/>
          <a:p>
            <a:pPr algn="r"/>
            <a:r>
              <a:rPr lang="en-US" altLang="ja-JP" sz="1400" dirty="0" smtClean="0">
                <a:latin typeface="HG丸ｺﾞｼｯｸM-PRO" pitchFamily="50" charset="-128"/>
                <a:ea typeface="HG丸ｺﾞｼｯｸM-PRO" pitchFamily="50" charset="-128"/>
              </a:rPr>
              <a:t>(</a:t>
            </a:r>
            <a:r>
              <a:rPr lang="ja-JP" altLang="en-US" sz="1400" dirty="0" smtClean="0">
                <a:latin typeface="HG丸ｺﾞｼｯｸM-PRO" pitchFamily="50" charset="-128"/>
                <a:ea typeface="HG丸ｺﾞｼｯｸM-PRO" pitchFamily="50" charset="-128"/>
              </a:rPr>
              <a:t>出所</a:t>
            </a:r>
            <a:r>
              <a:rPr lang="en-US" altLang="ja-JP" sz="1400" dirty="0" smtClean="0">
                <a:latin typeface="HG丸ｺﾞｼｯｸM-PRO" pitchFamily="50" charset="-128"/>
                <a:ea typeface="HG丸ｺﾞｼｯｸM-PRO" pitchFamily="50" charset="-128"/>
              </a:rPr>
              <a:t>)</a:t>
            </a:r>
            <a:r>
              <a:rPr lang="ja-JP" altLang="en-US" sz="1400" dirty="0" smtClean="0">
                <a:latin typeface="HG丸ｺﾞｼｯｸM-PRO" pitchFamily="50" charset="-128"/>
                <a:ea typeface="HG丸ｺﾞｼｯｸM-PRO" pitchFamily="50" charset="-128"/>
              </a:rPr>
              <a:t>財団法人自転車産業振興協会統計より</a:t>
            </a:r>
            <a:endParaRPr kumimoji="1" lang="ja-JP" altLang="en-US" sz="1400" dirty="0">
              <a:latin typeface="HG丸ｺﾞｼｯｸM-PRO" pitchFamily="50" charset="-128"/>
              <a:ea typeface="HG丸ｺﾞｼｯｸM-PRO" pitchFamily="50" charset="-128"/>
            </a:endParaRP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1465" y="2334053"/>
            <a:ext cx="723900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テキスト ボックス 7"/>
          <p:cNvSpPr txBox="1"/>
          <p:nvPr/>
        </p:nvSpPr>
        <p:spPr>
          <a:xfrm>
            <a:off x="1611928" y="1890307"/>
            <a:ext cx="5235162" cy="400110"/>
          </a:xfrm>
          <a:prstGeom prst="rect">
            <a:avLst/>
          </a:prstGeom>
          <a:noFill/>
        </p:spPr>
        <p:txBody>
          <a:bodyPr wrap="square" rtlCol="0">
            <a:spAutoFit/>
          </a:bodyPr>
          <a:lstStyle/>
          <a:p>
            <a:r>
              <a:rPr lang="ja-JP" altLang="en-US" sz="2000" b="1" dirty="0" smtClean="0">
                <a:latin typeface="HG丸ｺﾞｼｯｸM-PRO" pitchFamily="50" charset="-128"/>
                <a:ea typeface="HG丸ｺﾞｼｯｸM-PRO" pitchFamily="50" charset="-128"/>
              </a:rPr>
              <a:t>価格帯別構成比</a:t>
            </a:r>
            <a:endParaRPr kumimoji="1" lang="ja-JP" altLang="en-US" sz="2000" b="1" dirty="0">
              <a:latin typeface="HG丸ｺﾞｼｯｸM-PRO" pitchFamily="50" charset="-128"/>
              <a:ea typeface="HG丸ｺﾞｼｯｸM-PRO" pitchFamily="50" charset="-128"/>
            </a:endParaRPr>
          </a:p>
        </p:txBody>
      </p:sp>
      <p:sp>
        <p:nvSpPr>
          <p:cNvPr id="9" name="右矢印 8"/>
          <p:cNvSpPr/>
          <p:nvPr/>
        </p:nvSpPr>
        <p:spPr>
          <a:xfrm>
            <a:off x="1986550" y="4972930"/>
            <a:ext cx="900100" cy="54006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3111675" y="4627478"/>
            <a:ext cx="6750750" cy="9755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smtClean="0">
                <a:solidFill>
                  <a:schemeClr val="tx1"/>
                </a:solidFill>
                <a:latin typeface="HG丸ｺﾞｼｯｸM-PRO" pitchFamily="50" charset="-128"/>
                <a:ea typeface="HG丸ｺﾞｼｯｸM-PRO" pitchFamily="50" charset="-128"/>
              </a:rPr>
              <a:t>縮小する自転車市場にあって、趣味性の高いスポーツ自転車市場は伸長しており、</a:t>
            </a:r>
            <a:r>
              <a:rPr kumimoji="1" lang="en-US" altLang="ja-JP" sz="1600" dirty="0" smtClean="0">
                <a:solidFill>
                  <a:schemeClr val="tx1"/>
                </a:solidFill>
                <a:latin typeface="HG丸ｺﾞｼｯｸM-PRO" pitchFamily="50" charset="-128"/>
                <a:ea typeface="HG丸ｺﾞｼｯｸM-PRO" pitchFamily="50" charset="-128"/>
              </a:rPr>
              <a:t>10</a:t>
            </a:r>
            <a:r>
              <a:rPr kumimoji="1" lang="ja-JP" altLang="en-US" sz="1600" dirty="0" smtClean="0">
                <a:solidFill>
                  <a:schemeClr val="tx1"/>
                </a:solidFill>
                <a:latin typeface="HG丸ｺﾞｼｯｸM-PRO" pitchFamily="50" charset="-128"/>
                <a:ea typeface="HG丸ｺﾞｼｯｸM-PRO" pitchFamily="50" charset="-128"/>
              </a:rPr>
              <a:t>万円以上のものが売れている傾向にある。</a:t>
            </a:r>
            <a:endParaRPr kumimoji="1" lang="ja-JP" altLang="en-US" sz="1600" dirty="0">
              <a:solidFill>
                <a:schemeClr val="tx1"/>
              </a:solidFill>
              <a:latin typeface="HG丸ｺﾞｼｯｸM-PRO" pitchFamily="50" charset="-128"/>
              <a:ea typeface="HG丸ｺﾞｼｯｸM-PRO" pitchFamily="50" charset="-128"/>
            </a:endParaRPr>
          </a:p>
        </p:txBody>
      </p:sp>
    </p:spTree>
    <p:extLst>
      <p:ext uri="{BB962C8B-B14F-4D97-AF65-F5344CB8AC3E}">
        <p14:creationId xmlns:p14="http://schemas.microsoft.com/office/powerpoint/2010/main" val="183746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Program Files\Microsoft Office\MEDIA\CAGCAT10\j0335112.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599" y="1989138"/>
            <a:ext cx="4011561" cy="3924965"/>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dirty="0">
                <a:solidFill>
                  <a:schemeClr val="tx1"/>
                </a:solidFill>
              </a:rPr>
              <a:t>市場調査</a:t>
            </a:r>
            <a:endParaRPr kumimoji="1" lang="ja-JP" altLang="en-US" dirty="0"/>
          </a:p>
        </p:txBody>
      </p:sp>
      <p:cxnSp>
        <p:nvCxnSpPr>
          <p:cNvPr id="15" name="直線矢印コネクタ 14"/>
          <p:cNvCxnSpPr/>
          <p:nvPr/>
        </p:nvCxnSpPr>
        <p:spPr>
          <a:xfrm>
            <a:off x="3266678" y="2867025"/>
            <a:ext cx="2095031" cy="64309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331515" y="1989138"/>
            <a:ext cx="1935163" cy="21101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400" dirty="0">
                <a:solidFill>
                  <a:schemeClr val="tx1"/>
                </a:solidFill>
                <a:latin typeface="メイリオ" pitchFamily="50" charset="-128"/>
                <a:ea typeface="メイリオ" pitchFamily="50" charset="-128"/>
                <a:cs typeface="メイリオ" pitchFamily="50" charset="-128"/>
              </a:rPr>
              <a:t>出店場所</a:t>
            </a:r>
            <a:endParaRPr lang="en-US" altLang="ja-JP" sz="1400" dirty="0">
              <a:solidFill>
                <a:schemeClr val="tx1"/>
              </a:solidFill>
              <a:latin typeface="メイリオ" pitchFamily="50" charset="-128"/>
              <a:ea typeface="メイリオ" pitchFamily="50" charset="-128"/>
              <a:cs typeface="メイリオ" pitchFamily="50" charset="-128"/>
            </a:endParaRPr>
          </a:p>
          <a:p>
            <a:pPr algn="ctr">
              <a:defRPr/>
            </a:pPr>
            <a:endParaRPr lang="en-US" altLang="ja-JP" sz="1400" dirty="0">
              <a:solidFill>
                <a:schemeClr val="tx1"/>
              </a:solidFill>
              <a:latin typeface="メイリオ" pitchFamily="50" charset="-128"/>
              <a:ea typeface="メイリオ" pitchFamily="50" charset="-128"/>
              <a:cs typeface="メイリオ" pitchFamily="50" charset="-128"/>
            </a:endParaRPr>
          </a:p>
          <a:p>
            <a:pPr algn="ctr">
              <a:defRPr/>
            </a:pPr>
            <a:r>
              <a:rPr lang="ja-JP" altLang="en-US" sz="1600" dirty="0">
                <a:solidFill>
                  <a:schemeClr val="tx1"/>
                </a:solidFill>
                <a:latin typeface="メイリオ" pitchFamily="50" charset="-128"/>
                <a:ea typeface="メイリオ" pitchFamily="50" charset="-128"/>
                <a:cs typeface="メイリオ" pitchFamily="50" charset="-128"/>
              </a:rPr>
              <a:t>駅</a:t>
            </a:r>
            <a:r>
              <a:rPr lang="ja-JP" altLang="en-US" sz="1600" dirty="0" smtClean="0">
                <a:solidFill>
                  <a:schemeClr val="tx1"/>
                </a:solidFill>
                <a:latin typeface="メイリオ" pitchFamily="50" charset="-128"/>
                <a:ea typeface="メイリオ" pitchFamily="50" charset="-128"/>
                <a:cs typeface="メイリオ" pitchFamily="50" charset="-128"/>
              </a:rPr>
              <a:t>徒歩</a:t>
            </a:r>
            <a:r>
              <a:rPr lang="en-US" altLang="ja-JP" sz="1600" dirty="0" smtClean="0">
                <a:solidFill>
                  <a:schemeClr val="tx1"/>
                </a:solidFill>
                <a:latin typeface="メイリオ" pitchFamily="50" charset="-128"/>
                <a:ea typeface="メイリオ" pitchFamily="50" charset="-128"/>
                <a:cs typeface="メイリオ" pitchFamily="50" charset="-128"/>
              </a:rPr>
              <a:t>12</a:t>
            </a:r>
            <a:r>
              <a:rPr lang="ja-JP" altLang="en-US" sz="1600" dirty="0" smtClean="0">
                <a:solidFill>
                  <a:schemeClr val="tx1"/>
                </a:solidFill>
                <a:latin typeface="メイリオ" pitchFamily="50" charset="-128"/>
                <a:ea typeface="メイリオ" pitchFamily="50" charset="-128"/>
                <a:cs typeface="メイリオ" pitchFamily="50" charset="-128"/>
              </a:rPr>
              <a:t>分</a:t>
            </a:r>
            <a:r>
              <a:rPr lang="ja-JP" altLang="en-US" sz="1600" dirty="0">
                <a:solidFill>
                  <a:schemeClr val="tx1"/>
                </a:solidFill>
                <a:latin typeface="メイリオ" pitchFamily="50" charset="-128"/>
                <a:ea typeface="メイリオ" pitchFamily="50" charset="-128"/>
                <a:cs typeface="メイリオ" pitchFamily="50" charset="-128"/>
              </a:rPr>
              <a:t>の立地</a:t>
            </a:r>
            <a:endParaRPr lang="en-US" altLang="ja-JP" sz="1600" dirty="0">
              <a:solidFill>
                <a:schemeClr val="tx1"/>
              </a:solidFill>
              <a:latin typeface="メイリオ" pitchFamily="50" charset="-128"/>
              <a:ea typeface="メイリオ" pitchFamily="50" charset="-128"/>
              <a:cs typeface="メイリオ" pitchFamily="50" charset="-128"/>
            </a:endParaRPr>
          </a:p>
          <a:p>
            <a:pPr algn="ctr">
              <a:defRPr/>
            </a:pPr>
            <a:r>
              <a:rPr lang="en-US" altLang="ja-JP" sz="1600" dirty="0">
                <a:solidFill>
                  <a:schemeClr val="tx1"/>
                </a:solidFill>
                <a:latin typeface="メイリオ" pitchFamily="50" charset="-128"/>
                <a:ea typeface="メイリオ" pitchFamily="50" charset="-128"/>
                <a:cs typeface="メイリオ" pitchFamily="50" charset="-128"/>
              </a:rPr>
              <a:t>××</a:t>
            </a:r>
            <a:r>
              <a:rPr lang="ja-JP" altLang="en-US" sz="1600" dirty="0">
                <a:solidFill>
                  <a:schemeClr val="tx1"/>
                </a:solidFill>
                <a:latin typeface="メイリオ" pitchFamily="50" charset="-128"/>
                <a:ea typeface="メイリオ" pitchFamily="50" charset="-128"/>
                <a:cs typeface="メイリオ" pitchFamily="50" charset="-128"/>
              </a:rPr>
              <a:t>ビル△階　</a:t>
            </a:r>
            <a:r>
              <a:rPr lang="en-US" altLang="ja-JP" sz="1600" dirty="0" smtClean="0">
                <a:solidFill>
                  <a:schemeClr val="tx1"/>
                </a:solidFill>
                <a:latin typeface="メイリオ" pitchFamily="50" charset="-128"/>
                <a:ea typeface="メイリオ" pitchFamily="50" charset="-128"/>
                <a:cs typeface="メイリオ" pitchFamily="50" charset="-128"/>
              </a:rPr>
              <a:t>59.4</a:t>
            </a:r>
            <a:r>
              <a:rPr lang="ja-JP" altLang="en-US" sz="1600" dirty="0" smtClean="0">
                <a:solidFill>
                  <a:schemeClr val="tx1"/>
                </a:solidFill>
                <a:latin typeface="メイリオ" pitchFamily="50" charset="-128"/>
                <a:ea typeface="メイリオ" pitchFamily="50" charset="-128"/>
                <a:cs typeface="メイリオ" pitchFamily="50" charset="-128"/>
              </a:rPr>
              <a:t>㎡</a:t>
            </a:r>
            <a:endParaRPr lang="en-US" altLang="ja-JP" sz="1600" dirty="0">
              <a:solidFill>
                <a:schemeClr val="tx1"/>
              </a:solidFill>
              <a:latin typeface="メイリオ" pitchFamily="50" charset="-128"/>
              <a:ea typeface="メイリオ" pitchFamily="50" charset="-128"/>
              <a:cs typeface="メイリオ" pitchFamily="50" charset="-128"/>
            </a:endParaRPr>
          </a:p>
          <a:p>
            <a:pPr algn="ctr">
              <a:defRPr/>
            </a:pPr>
            <a:r>
              <a:rPr lang="ja-JP" altLang="en-US" sz="1600" dirty="0" smtClean="0">
                <a:solidFill>
                  <a:schemeClr val="tx1"/>
                </a:solidFill>
                <a:latin typeface="メイリオ" pitchFamily="50" charset="-128"/>
                <a:ea typeface="メイリオ" pitchFamily="50" charset="-128"/>
                <a:cs typeface="メイリオ" pitchFamily="50" charset="-128"/>
              </a:rPr>
              <a:t>賃料</a:t>
            </a:r>
            <a:r>
              <a:rPr lang="en-US" altLang="ja-JP" sz="1600" dirty="0" smtClean="0">
                <a:solidFill>
                  <a:schemeClr val="tx1"/>
                </a:solidFill>
                <a:latin typeface="メイリオ" pitchFamily="50" charset="-128"/>
                <a:ea typeface="メイリオ" pitchFamily="50" charset="-128"/>
                <a:cs typeface="メイリオ" pitchFamily="50" charset="-128"/>
              </a:rPr>
              <a:t>15</a:t>
            </a:r>
            <a:r>
              <a:rPr lang="ja-JP" altLang="en-US" sz="1600" dirty="0" smtClean="0">
                <a:solidFill>
                  <a:schemeClr val="tx1"/>
                </a:solidFill>
                <a:latin typeface="メイリオ" pitchFamily="50" charset="-128"/>
                <a:ea typeface="メイリオ" pitchFamily="50" charset="-128"/>
                <a:cs typeface="メイリオ" pitchFamily="50" charset="-128"/>
              </a:rPr>
              <a:t>万円</a:t>
            </a:r>
            <a:endParaRPr lang="en-US" altLang="ja-JP" sz="1600" dirty="0">
              <a:solidFill>
                <a:schemeClr val="tx1"/>
              </a:solidFill>
              <a:latin typeface="メイリオ" pitchFamily="50" charset="-128"/>
              <a:ea typeface="メイリオ" pitchFamily="50" charset="-128"/>
              <a:cs typeface="メイリオ" pitchFamily="50" charset="-128"/>
            </a:endParaRPr>
          </a:p>
        </p:txBody>
      </p:sp>
      <p:sp>
        <p:nvSpPr>
          <p:cNvPr id="17" name="正方形/長方形 16"/>
          <p:cNvSpPr/>
          <p:nvPr/>
        </p:nvSpPr>
        <p:spPr>
          <a:xfrm>
            <a:off x="7948215" y="1989138"/>
            <a:ext cx="2332923" cy="1862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600" dirty="0">
                <a:solidFill>
                  <a:schemeClr val="tx1"/>
                </a:solidFill>
                <a:latin typeface="メイリオ" pitchFamily="50" charset="-128"/>
                <a:ea typeface="メイリオ" pitchFamily="50" charset="-128"/>
                <a:cs typeface="メイリオ" pitchFamily="50" charset="-128"/>
              </a:rPr>
              <a:t>ＪＲ藤崎駅</a:t>
            </a:r>
            <a:endParaRPr lang="en-US" altLang="ja-JP" sz="1600" dirty="0">
              <a:solidFill>
                <a:schemeClr val="tx1"/>
              </a:solidFill>
              <a:latin typeface="メイリオ" pitchFamily="50" charset="-128"/>
              <a:ea typeface="メイリオ" pitchFamily="50" charset="-128"/>
              <a:cs typeface="メイリオ" pitchFamily="50" charset="-128"/>
            </a:endParaRPr>
          </a:p>
          <a:p>
            <a:pPr algn="ctr">
              <a:defRPr/>
            </a:pPr>
            <a:r>
              <a:rPr lang="ja-JP" altLang="en-US" sz="1400" dirty="0" smtClean="0">
                <a:solidFill>
                  <a:schemeClr val="tx1"/>
                </a:solidFill>
                <a:latin typeface="メイリオ" pitchFamily="50" charset="-128"/>
                <a:ea typeface="メイリオ" pitchFamily="50" charset="-128"/>
                <a:cs typeface="メイリオ" pitchFamily="50" charset="-128"/>
              </a:rPr>
              <a:t>平均</a:t>
            </a:r>
            <a:r>
              <a:rPr lang="ja-JP" altLang="en-US" sz="1400" dirty="0">
                <a:solidFill>
                  <a:schemeClr val="tx1"/>
                </a:solidFill>
                <a:latin typeface="メイリオ" pitchFamily="50" charset="-128"/>
                <a:ea typeface="メイリオ" pitchFamily="50" charset="-128"/>
                <a:cs typeface="メイリオ" pitchFamily="50" charset="-128"/>
              </a:rPr>
              <a:t>乗降客数</a:t>
            </a:r>
            <a:r>
              <a:rPr lang="en-US" altLang="ja-JP" sz="1400" dirty="0">
                <a:solidFill>
                  <a:schemeClr val="tx1"/>
                </a:solidFill>
                <a:latin typeface="メイリオ" pitchFamily="50" charset="-128"/>
                <a:ea typeface="メイリオ" pitchFamily="50" charset="-128"/>
                <a:cs typeface="メイリオ" pitchFamily="50" charset="-128"/>
              </a:rPr>
              <a:t>29,424</a:t>
            </a:r>
            <a:r>
              <a:rPr lang="ja-JP" altLang="en-US" sz="1400" dirty="0">
                <a:solidFill>
                  <a:schemeClr val="tx1"/>
                </a:solidFill>
                <a:latin typeface="メイリオ" pitchFamily="50" charset="-128"/>
                <a:ea typeface="メイリオ" pitchFamily="50" charset="-128"/>
                <a:cs typeface="メイリオ" pitchFamily="50" charset="-128"/>
              </a:rPr>
              <a:t>人</a:t>
            </a:r>
            <a:endParaRPr lang="en-US" altLang="ja-JP" sz="1400" dirty="0">
              <a:solidFill>
                <a:schemeClr val="tx1"/>
              </a:solidFill>
              <a:latin typeface="メイリオ" pitchFamily="50" charset="-128"/>
              <a:ea typeface="メイリオ" pitchFamily="50" charset="-128"/>
              <a:cs typeface="メイリオ" pitchFamily="50" charset="-128"/>
            </a:endParaRPr>
          </a:p>
          <a:p>
            <a:pPr algn="ctr">
              <a:defRPr/>
            </a:pPr>
            <a:r>
              <a:rPr lang="ja-JP" altLang="en-US" dirty="0">
                <a:solidFill>
                  <a:schemeClr val="tx1"/>
                </a:solidFill>
                <a:latin typeface="メイリオ" pitchFamily="50" charset="-128"/>
                <a:ea typeface="メイリオ" pitchFamily="50" charset="-128"/>
                <a:cs typeface="メイリオ" pitchFamily="50" charset="-128"/>
              </a:rPr>
              <a:t>（</a:t>
            </a:r>
            <a:r>
              <a:rPr lang="en-US" altLang="ja-JP" dirty="0">
                <a:solidFill>
                  <a:schemeClr val="tx1"/>
                </a:solidFill>
                <a:latin typeface="メイリオ" pitchFamily="50" charset="-128"/>
                <a:ea typeface="メイリオ" pitchFamily="50" charset="-128"/>
                <a:cs typeface="メイリオ" pitchFamily="50" charset="-128"/>
              </a:rPr>
              <a:t>20××</a:t>
            </a:r>
            <a:r>
              <a:rPr lang="ja-JP" altLang="en-US" dirty="0">
                <a:solidFill>
                  <a:schemeClr val="tx1"/>
                </a:solidFill>
                <a:latin typeface="メイリオ" pitchFamily="50" charset="-128"/>
                <a:ea typeface="メイリオ" pitchFamily="50" charset="-128"/>
                <a:cs typeface="メイリオ" pitchFamily="50" charset="-128"/>
              </a:rPr>
              <a:t>年ＪＲ東管内</a:t>
            </a:r>
            <a:r>
              <a:rPr lang="en-US" altLang="ja-JP" dirty="0">
                <a:solidFill>
                  <a:schemeClr val="tx1"/>
                </a:solidFill>
                <a:latin typeface="メイリオ" pitchFamily="50" charset="-128"/>
                <a:ea typeface="メイリオ" pitchFamily="50" charset="-128"/>
                <a:cs typeface="メイリオ" pitchFamily="50" charset="-128"/>
              </a:rPr>
              <a:t>×××</a:t>
            </a:r>
            <a:r>
              <a:rPr lang="ja-JP" altLang="en-US" dirty="0">
                <a:solidFill>
                  <a:schemeClr val="tx1"/>
                </a:solidFill>
                <a:latin typeface="メイリオ" pitchFamily="50" charset="-128"/>
                <a:ea typeface="メイリオ" pitchFamily="50" charset="-128"/>
                <a:cs typeface="メイリオ" pitchFamily="50" charset="-128"/>
              </a:rPr>
              <a:t>位）</a:t>
            </a:r>
            <a:endParaRPr lang="en-US" altLang="ja-JP" dirty="0">
              <a:solidFill>
                <a:schemeClr val="tx1"/>
              </a:solidFill>
              <a:latin typeface="メイリオ" pitchFamily="50" charset="-128"/>
              <a:ea typeface="メイリオ" pitchFamily="50" charset="-128"/>
              <a:cs typeface="メイリオ" pitchFamily="50" charset="-128"/>
            </a:endParaRPr>
          </a:p>
          <a:p>
            <a:pPr algn="ctr">
              <a:defRPr/>
            </a:pPr>
            <a:r>
              <a:rPr lang="ja-JP" altLang="en-US" dirty="0" smtClean="0">
                <a:solidFill>
                  <a:schemeClr val="tx1"/>
                </a:solidFill>
                <a:latin typeface="メイリオ" pitchFamily="50" charset="-128"/>
                <a:ea typeface="メイリオ" pitchFamily="50" charset="-128"/>
                <a:cs typeface="メイリオ" pitchFamily="50" charset="-128"/>
              </a:rPr>
              <a:t>中高</a:t>
            </a:r>
            <a:r>
              <a:rPr lang="ja-JP" altLang="en-US" dirty="0">
                <a:solidFill>
                  <a:schemeClr val="tx1"/>
                </a:solidFill>
                <a:latin typeface="メイリオ" pitchFamily="50" charset="-128"/>
                <a:ea typeface="メイリオ" pitchFamily="50" charset="-128"/>
                <a:cs typeface="メイリオ" pitchFamily="50" charset="-128"/>
              </a:rPr>
              <a:t>所得者層が多い</a:t>
            </a:r>
            <a:endParaRPr lang="en-US" altLang="ja-JP" dirty="0">
              <a:solidFill>
                <a:schemeClr val="tx1"/>
              </a:solidFill>
              <a:latin typeface="メイリオ" pitchFamily="50" charset="-128"/>
              <a:ea typeface="メイリオ" pitchFamily="50" charset="-128"/>
              <a:cs typeface="メイリオ" pitchFamily="50" charset="-128"/>
            </a:endParaRPr>
          </a:p>
          <a:p>
            <a:pPr algn="ctr">
              <a:defRPr/>
            </a:pPr>
            <a:endParaRPr lang="en-US" altLang="ja-JP" sz="1050" dirty="0">
              <a:solidFill>
                <a:schemeClr val="tx1"/>
              </a:solidFill>
              <a:latin typeface="メイリオ" pitchFamily="50" charset="-128"/>
              <a:ea typeface="メイリオ" pitchFamily="50" charset="-128"/>
              <a:cs typeface="メイリオ" pitchFamily="50" charset="-128"/>
            </a:endParaRPr>
          </a:p>
        </p:txBody>
      </p:sp>
      <p:cxnSp>
        <p:nvCxnSpPr>
          <p:cNvPr id="18" name="直線矢印コネクタ 17"/>
          <p:cNvCxnSpPr/>
          <p:nvPr/>
        </p:nvCxnSpPr>
        <p:spPr>
          <a:xfrm flipH="1">
            <a:off x="5973097" y="3353289"/>
            <a:ext cx="2052920" cy="4979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1331514" y="4227906"/>
            <a:ext cx="1935163" cy="1844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400" dirty="0">
                <a:solidFill>
                  <a:schemeClr val="tx1"/>
                </a:solidFill>
                <a:latin typeface="メイリオ" pitchFamily="50" charset="-128"/>
                <a:ea typeface="メイリオ" pitchFamily="50" charset="-128"/>
                <a:cs typeface="メイリオ" pitchFamily="50" charset="-128"/>
              </a:rPr>
              <a:t>ＪＲ線</a:t>
            </a:r>
            <a:r>
              <a:rPr lang="ja-JP" altLang="en-US" sz="1400" dirty="0" smtClean="0">
                <a:solidFill>
                  <a:schemeClr val="tx1"/>
                </a:solidFill>
                <a:latin typeface="メイリオ" pitchFamily="50" charset="-128"/>
                <a:ea typeface="メイリオ" pitchFamily="50" charset="-128"/>
                <a:cs typeface="メイリオ" pitchFamily="50" charset="-128"/>
              </a:rPr>
              <a:t>と国道線</a:t>
            </a:r>
            <a:r>
              <a:rPr lang="ja-JP" altLang="en-US" sz="1400" dirty="0">
                <a:solidFill>
                  <a:schemeClr val="tx1"/>
                </a:solidFill>
                <a:latin typeface="メイリオ" pitchFamily="50" charset="-128"/>
                <a:ea typeface="メイリオ" pitchFamily="50" charset="-128"/>
                <a:cs typeface="メイリオ" pitchFamily="50" charset="-128"/>
              </a:rPr>
              <a:t>の</a:t>
            </a:r>
            <a:endParaRPr lang="en-US" altLang="ja-JP" sz="1400" dirty="0">
              <a:solidFill>
                <a:schemeClr val="tx1"/>
              </a:solidFill>
              <a:latin typeface="メイリオ" pitchFamily="50" charset="-128"/>
              <a:ea typeface="メイリオ" pitchFamily="50" charset="-128"/>
              <a:cs typeface="メイリオ" pitchFamily="50" charset="-128"/>
            </a:endParaRPr>
          </a:p>
          <a:p>
            <a:pPr algn="ctr">
              <a:defRPr/>
            </a:pPr>
            <a:r>
              <a:rPr lang="ja-JP" altLang="en-US" sz="1400" dirty="0">
                <a:solidFill>
                  <a:schemeClr val="tx1"/>
                </a:solidFill>
                <a:latin typeface="メイリオ" pitchFamily="50" charset="-128"/>
                <a:ea typeface="メイリオ" pitchFamily="50" charset="-128"/>
                <a:cs typeface="メイリオ" pitchFamily="50" charset="-128"/>
              </a:rPr>
              <a:t>間に立地</a:t>
            </a:r>
            <a:endParaRPr lang="en-US" altLang="ja-JP" sz="1400" dirty="0">
              <a:solidFill>
                <a:schemeClr val="tx1"/>
              </a:solidFill>
              <a:latin typeface="メイリオ" pitchFamily="50" charset="-128"/>
              <a:ea typeface="メイリオ" pitchFamily="50" charset="-128"/>
              <a:cs typeface="メイリオ" pitchFamily="50" charset="-128"/>
            </a:endParaRPr>
          </a:p>
          <a:p>
            <a:pPr algn="ctr">
              <a:defRPr/>
            </a:pPr>
            <a:endParaRPr lang="en-US" altLang="ja-JP" sz="1400" dirty="0">
              <a:solidFill>
                <a:schemeClr val="tx1"/>
              </a:solidFill>
              <a:latin typeface="メイリオ" pitchFamily="50" charset="-128"/>
              <a:ea typeface="メイリオ" pitchFamily="50" charset="-128"/>
              <a:cs typeface="メイリオ" pitchFamily="50" charset="-128"/>
            </a:endParaRPr>
          </a:p>
          <a:p>
            <a:pPr algn="ctr">
              <a:defRPr/>
            </a:pPr>
            <a:r>
              <a:rPr lang="ja-JP" altLang="en-US" sz="1400" dirty="0">
                <a:solidFill>
                  <a:schemeClr val="tx1"/>
                </a:solidFill>
                <a:latin typeface="メイリオ" pitchFamily="50" charset="-128"/>
                <a:ea typeface="メイリオ" pitchFamily="50" charset="-128"/>
                <a:cs typeface="メイリオ" pitchFamily="50" charset="-128"/>
              </a:rPr>
              <a:t>市役所・金融機関等が周辺に立地</a:t>
            </a:r>
            <a:endParaRPr lang="en-US" altLang="ja-JP" sz="1400" dirty="0">
              <a:solidFill>
                <a:schemeClr val="tx1"/>
              </a:solidFill>
              <a:latin typeface="メイリオ" pitchFamily="50" charset="-128"/>
              <a:ea typeface="メイリオ" pitchFamily="50" charset="-128"/>
              <a:cs typeface="メイリオ" pitchFamily="50" charset="-128"/>
            </a:endParaRPr>
          </a:p>
        </p:txBody>
      </p:sp>
      <p:sp>
        <p:nvSpPr>
          <p:cNvPr id="20" name="正方形/長方形 19"/>
          <p:cNvSpPr/>
          <p:nvPr/>
        </p:nvSpPr>
        <p:spPr>
          <a:xfrm>
            <a:off x="7948215" y="4185140"/>
            <a:ext cx="2332923" cy="1844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200" dirty="0" smtClean="0">
                <a:solidFill>
                  <a:schemeClr val="tx1"/>
                </a:solidFill>
                <a:latin typeface="メイリオ" pitchFamily="50" charset="-128"/>
                <a:ea typeface="メイリオ" pitchFamily="50" charset="-128"/>
                <a:cs typeface="メイリオ" pitchFamily="50" charset="-128"/>
              </a:rPr>
              <a:t>ＪＲ藤崎駅北口徒歩</a:t>
            </a:r>
            <a:r>
              <a:rPr lang="en-US" altLang="ja-JP" sz="1200" dirty="0" smtClean="0">
                <a:solidFill>
                  <a:schemeClr val="tx1"/>
                </a:solidFill>
                <a:latin typeface="メイリオ" pitchFamily="50" charset="-128"/>
                <a:ea typeface="メイリオ" pitchFamily="50" charset="-128"/>
                <a:cs typeface="メイリオ" pitchFamily="50" charset="-128"/>
              </a:rPr>
              <a:t>12</a:t>
            </a:r>
            <a:r>
              <a:rPr lang="ja-JP" altLang="en-US" sz="1200" dirty="0" smtClean="0">
                <a:solidFill>
                  <a:schemeClr val="tx1"/>
                </a:solidFill>
                <a:latin typeface="メイリオ" pitchFamily="50" charset="-128"/>
                <a:ea typeface="メイリオ" pitchFamily="50" charset="-128"/>
                <a:cs typeface="メイリオ" pitchFamily="50" charset="-128"/>
              </a:rPr>
              <a:t>分</a:t>
            </a:r>
            <a:endParaRPr lang="en-US" altLang="ja-JP" sz="1200" dirty="0">
              <a:solidFill>
                <a:schemeClr val="tx1"/>
              </a:solidFill>
              <a:latin typeface="メイリオ" pitchFamily="50" charset="-128"/>
              <a:ea typeface="メイリオ" pitchFamily="50" charset="-128"/>
              <a:cs typeface="メイリオ" pitchFamily="50" charset="-128"/>
            </a:endParaRPr>
          </a:p>
          <a:p>
            <a:pPr algn="ctr">
              <a:defRPr/>
            </a:pPr>
            <a:r>
              <a:rPr lang="ja-JP" altLang="en-US" sz="1200" dirty="0">
                <a:solidFill>
                  <a:schemeClr val="tx1"/>
                </a:solidFill>
                <a:latin typeface="メイリオ" pitchFamily="50" charset="-128"/>
                <a:ea typeface="メイリオ" pitchFamily="50" charset="-128"/>
                <a:cs typeface="メイリオ" pitchFamily="50" charset="-128"/>
              </a:rPr>
              <a:t>圏内の競合店</a:t>
            </a:r>
            <a:r>
              <a:rPr lang="ja-JP" altLang="en-US" sz="1200" dirty="0" smtClean="0">
                <a:solidFill>
                  <a:schemeClr val="tx1"/>
                </a:solidFill>
                <a:latin typeface="メイリオ" pitchFamily="50" charset="-128"/>
                <a:ea typeface="メイリオ" pitchFamily="50" charset="-128"/>
                <a:cs typeface="メイリオ" pitchFamily="50" charset="-128"/>
              </a:rPr>
              <a:t>は</a:t>
            </a:r>
            <a:r>
              <a:rPr lang="en-US" altLang="ja-JP" sz="1200" dirty="0" smtClean="0">
                <a:solidFill>
                  <a:schemeClr val="tx1"/>
                </a:solidFill>
                <a:latin typeface="メイリオ" pitchFamily="50" charset="-128"/>
                <a:ea typeface="メイリオ" pitchFamily="50" charset="-128"/>
                <a:cs typeface="メイリオ" pitchFamily="50" charset="-128"/>
              </a:rPr>
              <a:t>4</a:t>
            </a:r>
            <a:r>
              <a:rPr lang="ja-JP" altLang="en-US" sz="1200" dirty="0" smtClean="0">
                <a:solidFill>
                  <a:schemeClr val="tx1"/>
                </a:solidFill>
                <a:latin typeface="メイリオ" pitchFamily="50" charset="-128"/>
                <a:ea typeface="メイリオ" pitchFamily="50" charset="-128"/>
                <a:cs typeface="メイリオ" pitchFamily="50" charset="-128"/>
              </a:rPr>
              <a:t>店舗程度</a:t>
            </a:r>
            <a:endParaRPr lang="en-US" altLang="ja-JP" sz="1200" dirty="0" smtClean="0">
              <a:solidFill>
                <a:schemeClr val="tx1"/>
              </a:solidFill>
              <a:latin typeface="メイリオ" pitchFamily="50" charset="-128"/>
              <a:ea typeface="メイリオ" pitchFamily="50" charset="-128"/>
              <a:cs typeface="メイリオ" pitchFamily="50" charset="-128"/>
            </a:endParaRPr>
          </a:p>
          <a:p>
            <a:pPr algn="ctr">
              <a:defRPr/>
            </a:pPr>
            <a:endParaRPr lang="en-US" altLang="ja-JP" sz="1200" dirty="0">
              <a:solidFill>
                <a:schemeClr val="tx1"/>
              </a:solidFill>
              <a:latin typeface="メイリオ" pitchFamily="50" charset="-128"/>
              <a:ea typeface="メイリオ" pitchFamily="50" charset="-128"/>
              <a:cs typeface="メイリオ" pitchFamily="50" charset="-128"/>
            </a:endParaRPr>
          </a:p>
          <a:p>
            <a:pPr algn="ctr">
              <a:defRPr/>
            </a:pPr>
            <a:r>
              <a:rPr lang="ja-JP" altLang="en-US" sz="1200" dirty="0" smtClean="0">
                <a:solidFill>
                  <a:schemeClr val="tx1"/>
                </a:solidFill>
                <a:latin typeface="メイリオ" pitchFamily="50" charset="-128"/>
                <a:ea typeface="メイリオ" pitchFamily="50" charset="-128"/>
                <a:cs typeface="メイリオ" pitchFamily="50" charset="-128"/>
              </a:rPr>
              <a:t>近隣</a:t>
            </a:r>
            <a:r>
              <a:rPr lang="ja-JP" altLang="en-US" sz="1200" dirty="0">
                <a:solidFill>
                  <a:schemeClr val="tx1"/>
                </a:solidFill>
                <a:latin typeface="メイリオ" pitchFamily="50" charset="-128"/>
                <a:ea typeface="メイリオ" pitchFamily="50" charset="-128"/>
                <a:cs typeface="メイリオ" pitchFamily="50" charset="-128"/>
              </a:rPr>
              <a:t>競合店</a:t>
            </a:r>
            <a:endParaRPr lang="en-US" altLang="ja-JP" sz="1200" dirty="0">
              <a:solidFill>
                <a:schemeClr val="tx1"/>
              </a:solidFill>
              <a:latin typeface="メイリオ" pitchFamily="50" charset="-128"/>
              <a:ea typeface="メイリオ" pitchFamily="50" charset="-128"/>
              <a:cs typeface="メイリオ" pitchFamily="50" charset="-128"/>
            </a:endParaRPr>
          </a:p>
          <a:p>
            <a:pPr>
              <a:defRPr/>
            </a:pPr>
            <a:r>
              <a:rPr lang="ja-JP" altLang="en-US" sz="1200" dirty="0">
                <a:solidFill>
                  <a:schemeClr val="tx1"/>
                </a:solidFill>
                <a:latin typeface="メイリオ" pitchFamily="50" charset="-128"/>
                <a:ea typeface="メイリオ" pitchFamily="50" charset="-128"/>
                <a:cs typeface="メイリオ" pitchFamily="50" charset="-128"/>
              </a:rPr>
              <a:t>・</a:t>
            </a:r>
            <a:r>
              <a:rPr lang="ja-JP" altLang="en-US" sz="1200" dirty="0" smtClean="0">
                <a:solidFill>
                  <a:schemeClr val="tx1"/>
                </a:solidFill>
                <a:latin typeface="メイリオ" pitchFamily="50" charset="-128"/>
                <a:ea typeface="メイリオ" pitchFamily="50" charset="-128"/>
                <a:cs typeface="メイリオ" pitchFamily="50" charset="-128"/>
              </a:rPr>
              <a:t>「サイクルロード藤崎店」</a:t>
            </a:r>
            <a:endParaRPr lang="en-US" altLang="ja-JP" sz="1200" dirty="0">
              <a:solidFill>
                <a:schemeClr val="tx1"/>
              </a:solidFill>
              <a:latin typeface="メイリオ" pitchFamily="50" charset="-128"/>
              <a:ea typeface="メイリオ" pitchFamily="50" charset="-128"/>
              <a:cs typeface="メイリオ" pitchFamily="50" charset="-128"/>
            </a:endParaRPr>
          </a:p>
          <a:p>
            <a:pPr>
              <a:defRPr/>
            </a:pPr>
            <a:r>
              <a:rPr lang="ja-JP" altLang="en-US" sz="1200" dirty="0">
                <a:solidFill>
                  <a:schemeClr val="tx1"/>
                </a:solidFill>
                <a:latin typeface="メイリオ" pitchFamily="50" charset="-128"/>
                <a:ea typeface="メイリオ" pitchFamily="50" charset="-128"/>
                <a:cs typeface="メイリオ" pitchFamily="50" charset="-128"/>
              </a:rPr>
              <a:t>・</a:t>
            </a:r>
            <a:r>
              <a:rPr lang="ja-JP" altLang="en-US" sz="1200" dirty="0" smtClean="0">
                <a:solidFill>
                  <a:schemeClr val="tx1"/>
                </a:solidFill>
                <a:latin typeface="メイリオ" pitchFamily="50" charset="-128"/>
                <a:ea typeface="メイリオ" pitchFamily="50" charset="-128"/>
                <a:cs typeface="メイリオ" pitchFamily="50" charset="-128"/>
              </a:rPr>
              <a:t>「</a:t>
            </a:r>
            <a:r>
              <a:rPr lang="en-US" altLang="ja-JP" sz="1200" dirty="0" smtClean="0">
                <a:solidFill>
                  <a:schemeClr val="tx1"/>
                </a:solidFill>
                <a:latin typeface="メイリオ" pitchFamily="50" charset="-128"/>
                <a:ea typeface="メイリオ" pitchFamily="50" charset="-128"/>
                <a:cs typeface="メイリオ" pitchFamily="50" charset="-128"/>
              </a:rPr>
              <a:t> K’</a:t>
            </a:r>
            <a:r>
              <a:rPr lang="ja-JP" altLang="en-US" sz="1200" dirty="0" err="1" smtClean="0">
                <a:solidFill>
                  <a:schemeClr val="tx1"/>
                </a:solidFill>
                <a:latin typeface="メイリオ" pitchFamily="50" charset="-128"/>
                <a:ea typeface="メイリオ" pitchFamily="50" charset="-128"/>
                <a:cs typeface="メイリオ" pitchFamily="50" charset="-128"/>
              </a:rPr>
              <a:t>ｓ</a:t>
            </a:r>
            <a:r>
              <a:rPr lang="ja-JP" altLang="en-US" sz="1200" dirty="0" smtClean="0">
                <a:solidFill>
                  <a:schemeClr val="tx1"/>
                </a:solidFill>
                <a:latin typeface="メイリオ" pitchFamily="50" charset="-128"/>
                <a:ea typeface="メイリオ" pitchFamily="50" charset="-128"/>
                <a:cs typeface="メイリオ" pitchFamily="50" charset="-128"/>
              </a:rPr>
              <a:t>藤崎店」</a:t>
            </a:r>
            <a:endParaRPr lang="en-US" altLang="ja-JP" sz="1200" dirty="0">
              <a:solidFill>
                <a:schemeClr val="tx1"/>
              </a:solidFill>
              <a:latin typeface="メイリオ" pitchFamily="50" charset="-128"/>
              <a:ea typeface="メイリオ" pitchFamily="50" charset="-128"/>
              <a:cs typeface="メイリオ" pitchFamily="50" charset="-128"/>
            </a:endParaRPr>
          </a:p>
          <a:p>
            <a:pPr>
              <a:defRPr/>
            </a:pPr>
            <a:r>
              <a:rPr lang="ja-JP" altLang="en-US" sz="1200" dirty="0">
                <a:solidFill>
                  <a:schemeClr val="tx1"/>
                </a:solidFill>
                <a:latin typeface="メイリオ" pitchFamily="50" charset="-128"/>
                <a:ea typeface="メイリオ" pitchFamily="50" charset="-128"/>
                <a:cs typeface="メイリオ" pitchFamily="50" charset="-128"/>
              </a:rPr>
              <a:t>・</a:t>
            </a:r>
            <a:r>
              <a:rPr lang="ja-JP" altLang="en-US" sz="1200" dirty="0" smtClean="0">
                <a:solidFill>
                  <a:schemeClr val="tx1"/>
                </a:solidFill>
                <a:latin typeface="メイリオ" pitchFamily="50" charset="-128"/>
                <a:ea typeface="メイリオ" pitchFamily="50" charset="-128"/>
                <a:cs typeface="メイリオ" pitchFamily="50" charset="-128"/>
              </a:rPr>
              <a:t>「青山サイクル」</a:t>
            </a:r>
            <a:endParaRPr lang="en-US" altLang="ja-JP" sz="1200" dirty="0" smtClean="0">
              <a:solidFill>
                <a:schemeClr val="tx1"/>
              </a:solidFill>
              <a:latin typeface="メイリオ" pitchFamily="50" charset="-128"/>
              <a:ea typeface="メイリオ" pitchFamily="50" charset="-128"/>
              <a:cs typeface="メイリオ" pitchFamily="50" charset="-128"/>
            </a:endParaRPr>
          </a:p>
          <a:p>
            <a:pPr>
              <a:defRPr/>
            </a:pPr>
            <a:r>
              <a:rPr lang="ja-JP" altLang="en-US" sz="1200" dirty="0" smtClean="0">
                <a:solidFill>
                  <a:schemeClr val="tx1"/>
                </a:solidFill>
                <a:latin typeface="メイリオ" pitchFamily="50" charset="-128"/>
                <a:ea typeface="メイリオ" pitchFamily="50" charset="-128"/>
                <a:cs typeface="メイリオ" pitchFamily="50" charset="-128"/>
              </a:rPr>
              <a:t>・「湘南ロード藤崎」</a:t>
            </a:r>
            <a:endParaRPr lang="en-US" altLang="ja-JP" sz="1200" dirty="0">
              <a:solidFill>
                <a:schemeClr val="tx1"/>
              </a:solidFill>
              <a:latin typeface="メイリオ" pitchFamily="50" charset="-128"/>
              <a:ea typeface="メイリオ" pitchFamily="50" charset="-128"/>
              <a:cs typeface="メイリオ" pitchFamily="50" charset="-128"/>
            </a:endParaRPr>
          </a:p>
        </p:txBody>
      </p:sp>
      <p:cxnSp>
        <p:nvCxnSpPr>
          <p:cNvPr id="21" name="直線矢印コネクタ 20"/>
          <p:cNvCxnSpPr/>
          <p:nvPr/>
        </p:nvCxnSpPr>
        <p:spPr>
          <a:xfrm flipV="1">
            <a:off x="3053497" y="3951620"/>
            <a:ext cx="2386012" cy="6977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7112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3"/>
          <p:cNvSpPr txBox="1">
            <a:spLocks/>
          </p:cNvSpPr>
          <p:nvPr/>
        </p:nvSpPr>
        <p:spPr>
          <a:xfrm>
            <a:off x="1759527" y="338328"/>
            <a:ext cx="8229600" cy="626364"/>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3200" dirty="0" smtClean="0">
                <a:solidFill>
                  <a:schemeClr val="tx1"/>
                </a:solidFill>
              </a:rPr>
              <a:t>競合分析</a:t>
            </a:r>
          </a:p>
        </p:txBody>
      </p:sp>
      <p:graphicFrame>
        <p:nvGraphicFramePr>
          <p:cNvPr id="5" name="表 4"/>
          <p:cNvGraphicFramePr>
            <a:graphicFrameLocks noGrp="1"/>
          </p:cNvGraphicFramePr>
          <p:nvPr>
            <p:extLst>
              <p:ext uri="{D42A27DB-BD31-4B8C-83A1-F6EECF244321}">
                <p14:modId xmlns:p14="http://schemas.microsoft.com/office/powerpoint/2010/main" val="571643667"/>
              </p:ext>
            </p:extLst>
          </p:nvPr>
        </p:nvGraphicFramePr>
        <p:xfrm>
          <a:off x="1526180" y="1033130"/>
          <a:ext cx="8685965" cy="4472435"/>
        </p:xfrm>
        <a:graphic>
          <a:graphicData uri="http://schemas.openxmlformats.org/drawingml/2006/table">
            <a:tbl>
              <a:tblPr firstRow="1" bandRow="1">
                <a:tableStyleId>{5C22544A-7EE6-4342-B048-85BDC9FD1C3A}</a:tableStyleId>
              </a:tblPr>
              <a:tblGrid>
                <a:gridCol w="1035115"/>
                <a:gridCol w="1620180"/>
                <a:gridCol w="1575175"/>
                <a:gridCol w="1560173"/>
                <a:gridCol w="1447661"/>
                <a:gridCol w="1447661"/>
              </a:tblGrid>
              <a:tr h="370840">
                <a:tc>
                  <a:txBody>
                    <a:bodyPr/>
                    <a:lstStyle/>
                    <a:p>
                      <a:pPr algn="ct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kumimoji="1" lang="ja-JP" altLang="en-US" sz="1200" dirty="0" smtClean="0">
                          <a:solidFill>
                            <a:schemeClr val="tx1"/>
                          </a:solidFill>
                          <a:latin typeface="メイリオ" pitchFamily="50" charset="-128"/>
                          <a:ea typeface="メイリオ" pitchFamily="50" charset="-128"/>
                          <a:cs typeface="メイリオ" pitchFamily="50" charset="-128"/>
                        </a:rPr>
                        <a:t>当サイト</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solidFill>
                            <a:schemeClr val="tx1"/>
                          </a:solidFill>
                          <a:latin typeface="メイリオ" pitchFamily="50" charset="-128"/>
                          <a:ea typeface="メイリオ" pitchFamily="50" charset="-128"/>
                          <a:cs typeface="メイリオ" pitchFamily="50" charset="-128"/>
                        </a:rPr>
                        <a:t>fotowa</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smtClean="0">
                        <a:solidFill>
                          <a:schemeClr val="tx1"/>
                        </a:solidFill>
                        <a:latin typeface="メイリオ" pitchFamily="50" charset="-128"/>
                        <a:ea typeface="メイリオ" pitchFamily="50" charset="-128"/>
                        <a:cs typeface="メイリオ" pitchFamily="50" charset="-128"/>
                      </a:endParaRPr>
                    </a:p>
                    <a:p>
                      <a:pPr algn="ct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smtClean="0">
                        <a:solidFill>
                          <a:schemeClr val="tx1"/>
                        </a:solidFill>
                        <a:latin typeface="メイリオ" pitchFamily="50" charset="-128"/>
                        <a:ea typeface="メイリオ" pitchFamily="50" charset="-128"/>
                        <a:cs typeface="メイリオ" pitchFamily="50" charset="-128"/>
                      </a:endParaRPr>
                    </a:p>
                    <a:p>
                      <a:pPr algn="ct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kumimoji="1" lang="en-US" altLang="ja-JP" sz="1200" dirty="0" smtClean="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370840">
                <a:tc>
                  <a:txBody>
                    <a:bodyPr/>
                    <a:lstStyle/>
                    <a:p>
                      <a:pPr algn="ctr"/>
                      <a:r>
                        <a:rPr lang="ja-JP" altLang="en-US" sz="1200" dirty="0" smtClean="0">
                          <a:latin typeface="メイリオ" pitchFamily="50" charset="-128"/>
                          <a:ea typeface="メイリオ" pitchFamily="50" charset="-128"/>
                          <a:cs typeface="メイリオ" pitchFamily="50" charset="-128"/>
                        </a:rPr>
                        <a:t>概要</a:t>
                      </a:r>
                      <a:endParaRPr lang="ja-JP" altLang="en-US" sz="1200" dirty="0">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ご当地をよく知っているカメラマンを予約する。</a:t>
                      </a:r>
                      <a:endParaRPr lang="ja-JP" altLang="en-US" dirty="0">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smtClean="0">
                          <a:solidFill>
                            <a:schemeClr val="tx1"/>
                          </a:solidFill>
                          <a:latin typeface="メイリオ" pitchFamily="50" charset="-128"/>
                          <a:ea typeface="メイリオ" pitchFamily="50" charset="-128"/>
                          <a:cs typeface="メイリオ" pitchFamily="50" charset="-128"/>
                        </a:rPr>
                        <a:t>全国出張カメラマンを予約する</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itchFamily="50" charset="-128"/>
                          <a:ea typeface="メイリオ" pitchFamily="50" charset="-128"/>
                          <a:cs typeface="メイリオ" pitchFamily="50" charset="-128"/>
                        </a:rPr>
                        <a:t>全国出張カメラマンを予約する</a:t>
                      </a:r>
                      <a:endParaRPr lang="ja-JP" altLang="en-US" sz="1200" dirty="0">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dirty="0" smtClean="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kumimoji="1" lang="ja-JP" altLang="en-US" sz="1200" dirty="0" smtClean="0">
                          <a:solidFill>
                            <a:schemeClr val="tx1"/>
                          </a:solidFill>
                          <a:latin typeface="メイリオ" pitchFamily="50" charset="-128"/>
                          <a:ea typeface="メイリオ" pitchFamily="50" charset="-128"/>
                          <a:cs typeface="メイリオ" pitchFamily="50" charset="-128"/>
                        </a:rPr>
                        <a:t>対象</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mn-ea"/>
                          <a:cs typeface="メイリオ" pitchFamily="50" charset="-128"/>
                        </a:rPr>
                        <a:t>日本に旅行に来る中国人をターゲット</a:t>
                      </a:r>
                      <a:endParaRPr kumimoji="1" lang="ja-JP" altLang="en-US" sz="1200" dirty="0" smtClean="0">
                        <a:solidFill>
                          <a:schemeClr val="tx1"/>
                        </a:solidFill>
                        <a:latin typeface="メイリオ" pitchFamily="50" charset="-128"/>
                        <a:ea typeface="+mn-ea"/>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smtClean="0">
                          <a:solidFill>
                            <a:schemeClr val="tx1"/>
                          </a:solidFill>
                          <a:latin typeface="メイリオ" pitchFamily="50" charset="-128"/>
                          <a:ea typeface="メイリオ" pitchFamily="50" charset="-128"/>
                          <a:cs typeface="メイリオ" pitchFamily="50" charset="-128"/>
                        </a:rPr>
                        <a:t>日本人向け</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日本人向け</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9950">
                <a:tc>
                  <a:txBody>
                    <a:bodyPr/>
                    <a:lstStyle/>
                    <a:p>
                      <a:pPr algn="ctr"/>
                      <a:r>
                        <a:rPr kumimoji="1" lang="ja-JP" altLang="en-US" sz="1200" dirty="0" smtClean="0">
                          <a:solidFill>
                            <a:schemeClr val="tx1"/>
                          </a:solidFill>
                          <a:latin typeface="メイリオ" pitchFamily="50" charset="-128"/>
                          <a:ea typeface="メイリオ" pitchFamily="50" charset="-128"/>
                          <a:cs typeface="メイリオ" pitchFamily="50" charset="-128"/>
                        </a:rPr>
                        <a:t>営業時間</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1" lang="ja-JP" altLang="en-US" sz="1200" dirty="0" smtClean="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1" lang="ja-JP" altLang="en-US" sz="1200" dirty="0" smtClean="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49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主な商品と</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価格帯</a:t>
                      </a:r>
                    </a:p>
                    <a:p>
                      <a:pPr algn="ct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smtClean="0">
                          <a:solidFill>
                            <a:schemeClr val="tx1"/>
                          </a:solidFill>
                          <a:latin typeface="メイリオ" pitchFamily="50" charset="-128"/>
                          <a:ea typeface="メイリオ" pitchFamily="50" charset="-128"/>
                          <a:cs typeface="メイリオ" pitchFamily="50" charset="-128"/>
                        </a:rPr>
                        <a:t>国内メリダ、アンカー</a:t>
                      </a:r>
                      <a:r>
                        <a:rPr kumimoji="1" lang="en-US" altLang="ja-JP" sz="1200" dirty="0" smtClean="0">
                          <a:solidFill>
                            <a:schemeClr val="tx1"/>
                          </a:solidFill>
                          <a:latin typeface="メイリオ" pitchFamily="50" charset="-128"/>
                          <a:ea typeface="メイリオ" pitchFamily="50" charset="-128"/>
                          <a:cs typeface="メイリオ" pitchFamily="50" charset="-128"/>
                        </a:rPr>
                        <a:t>15</a:t>
                      </a:r>
                      <a:r>
                        <a:rPr kumimoji="1" lang="ja-JP" altLang="en-US" sz="1200" dirty="0" smtClean="0">
                          <a:solidFill>
                            <a:schemeClr val="tx1"/>
                          </a:solidFill>
                          <a:latin typeface="メイリオ" pitchFamily="50" charset="-128"/>
                          <a:ea typeface="メイリオ" pitchFamily="50" charset="-128"/>
                          <a:cs typeface="メイリオ" pitchFamily="50" charset="-128"/>
                        </a:rPr>
                        <a:t>～</a:t>
                      </a:r>
                      <a:r>
                        <a:rPr kumimoji="1" lang="en-US" altLang="ja-JP" sz="1200" dirty="0" smtClean="0">
                          <a:solidFill>
                            <a:schemeClr val="tx1"/>
                          </a:solidFill>
                          <a:latin typeface="メイリオ" pitchFamily="50" charset="-128"/>
                          <a:ea typeface="メイリオ" pitchFamily="50" charset="-128"/>
                          <a:cs typeface="メイリオ" pitchFamily="50" charset="-128"/>
                        </a:rPr>
                        <a:t>35</a:t>
                      </a:r>
                      <a:r>
                        <a:rPr kumimoji="1" lang="ja-JP" altLang="en-US" sz="1200" dirty="0" smtClean="0">
                          <a:solidFill>
                            <a:schemeClr val="tx1"/>
                          </a:solidFill>
                          <a:latin typeface="メイリオ" pitchFamily="50" charset="-128"/>
                          <a:ea typeface="メイリオ" pitchFamily="50" charset="-128"/>
                          <a:cs typeface="メイリオ" pitchFamily="50" charset="-128"/>
                        </a:rPr>
                        <a:t>万</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p>
                      <a:pPr algn="l"/>
                      <a:r>
                        <a:rPr kumimoji="1" lang="ja-JP" altLang="en-US" sz="1200" dirty="0" smtClean="0">
                          <a:solidFill>
                            <a:schemeClr val="tx1"/>
                          </a:solidFill>
                          <a:latin typeface="メイリオ" pitchFamily="50" charset="-128"/>
                          <a:ea typeface="メイリオ" pitchFamily="50" charset="-128"/>
                          <a:cs typeface="メイリオ" pitchFamily="50" charset="-128"/>
                        </a:rPr>
                        <a:t>海外コルナゴ</a:t>
                      </a:r>
                      <a:r>
                        <a:rPr kumimoji="1" lang="en-US" altLang="ja-JP" sz="1200" dirty="0" smtClean="0">
                          <a:solidFill>
                            <a:schemeClr val="tx1"/>
                          </a:solidFill>
                          <a:latin typeface="メイリオ" pitchFamily="50" charset="-128"/>
                          <a:ea typeface="メイリオ" pitchFamily="50" charset="-128"/>
                          <a:cs typeface="メイリオ" pitchFamily="50" charset="-128"/>
                        </a:rPr>
                        <a:t>30</a:t>
                      </a:r>
                      <a:r>
                        <a:rPr kumimoji="1" lang="ja-JP" altLang="en-US" sz="1200" dirty="0" smtClean="0">
                          <a:solidFill>
                            <a:schemeClr val="tx1"/>
                          </a:solidFill>
                          <a:latin typeface="メイリオ" pitchFamily="50" charset="-128"/>
                          <a:ea typeface="メイリオ" pitchFamily="50" charset="-128"/>
                          <a:cs typeface="メイリオ" pitchFamily="50" charset="-128"/>
                        </a:rPr>
                        <a:t>万円～</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国内主要メーカー、海外一部メーカー４～</a:t>
                      </a:r>
                      <a:r>
                        <a:rPr kumimoji="1" lang="en-US" altLang="ja-JP" sz="1200" dirty="0" smtClean="0">
                          <a:solidFill>
                            <a:schemeClr val="tx1"/>
                          </a:solidFill>
                          <a:latin typeface="メイリオ" pitchFamily="50" charset="-128"/>
                          <a:ea typeface="メイリオ" pitchFamily="50" charset="-128"/>
                          <a:cs typeface="メイリオ" pitchFamily="50" charset="-128"/>
                        </a:rPr>
                        <a:t>20</a:t>
                      </a:r>
                      <a:r>
                        <a:rPr kumimoji="1" lang="ja-JP" altLang="en-US" sz="1200" dirty="0" smtClean="0">
                          <a:solidFill>
                            <a:schemeClr val="tx1"/>
                          </a:solidFill>
                          <a:latin typeface="メイリオ" pitchFamily="50" charset="-128"/>
                          <a:ea typeface="メイリオ" pitchFamily="50" charset="-128"/>
                          <a:cs typeface="メイリオ" pitchFamily="50" charset="-128"/>
                        </a:rPr>
                        <a:t>万（中古含む）</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国内主要メーカー、海外主要ブランド</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solidFill>
                            <a:schemeClr val="tx1"/>
                          </a:solidFill>
                          <a:latin typeface="メイリオ" pitchFamily="50" charset="-128"/>
                          <a:ea typeface="メイリオ" pitchFamily="50" charset="-128"/>
                          <a:cs typeface="メイリオ" pitchFamily="50" charset="-128"/>
                        </a:rPr>
                        <a:t>5</a:t>
                      </a:r>
                      <a:r>
                        <a:rPr kumimoji="1" lang="ja-JP" altLang="en-US" sz="1200" dirty="0" smtClean="0">
                          <a:solidFill>
                            <a:schemeClr val="tx1"/>
                          </a:solidFill>
                          <a:latin typeface="メイリオ" pitchFamily="50" charset="-128"/>
                          <a:ea typeface="メイリオ" pitchFamily="50" charset="-128"/>
                          <a:cs typeface="メイリオ" pitchFamily="50" charset="-128"/>
                        </a:rPr>
                        <a:t>～</a:t>
                      </a:r>
                      <a:r>
                        <a:rPr kumimoji="1" lang="en-US" altLang="ja-JP" sz="1200" dirty="0" smtClean="0">
                          <a:solidFill>
                            <a:schemeClr val="tx1"/>
                          </a:solidFill>
                          <a:latin typeface="メイリオ" pitchFamily="50" charset="-128"/>
                          <a:ea typeface="メイリオ" pitchFamily="50" charset="-128"/>
                          <a:cs typeface="メイリオ" pitchFamily="50" charset="-128"/>
                        </a:rPr>
                        <a:t>35</a:t>
                      </a:r>
                      <a:r>
                        <a:rPr kumimoji="1" lang="ja-JP" altLang="en-US" sz="1200" dirty="0" smtClean="0">
                          <a:solidFill>
                            <a:schemeClr val="tx1"/>
                          </a:solidFill>
                          <a:latin typeface="メイリオ" pitchFamily="50" charset="-128"/>
                          <a:ea typeface="メイリオ" pitchFamily="50" charset="-128"/>
                          <a:cs typeface="メイリオ" pitchFamily="50" charset="-128"/>
                        </a:rPr>
                        <a:t>万</a:t>
                      </a:r>
                    </a:p>
                    <a:p>
                      <a:pPr algn="l"/>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国内メーカー、海外高級メーカー</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p>
                      <a:pPr algn="l"/>
                      <a:r>
                        <a:rPr kumimoji="1" lang="en-US" altLang="ja-JP" sz="1200" dirty="0" smtClean="0">
                          <a:solidFill>
                            <a:schemeClr val="tx1"/>
                          </a:solidFill>
                          <a:latin typeface="メイリオ" pitchFamily="50" charset="-128"/>
                          <a:ea typeface="メイリオ" pitchFamily="50" charset="-128"/>
                          <a:cs typeface="メイリオ" pitchFamily="50" charset="-128"/>
                        </a:rPr>
                        <a:t>15</a:t>
                      </a:r>
                      <a:r>
                        <a:rPr kumimoji="1" lang="ja-JP" altLang="en-US" sz="1200" dirty="0" smtClean="0">
                          <a:solidFill>
                            <a:schemeClr val="tx1"/>
                          </a:solidFill>
                          <a:latin typeface="メイリオ" pitchFamily="50" charset="-128"/>
                          <a:ea typeface="メイリオ" pitchFamily="50" charset="-128"/>
                          <a:cs typeface="メイリオ" pitchFamily="50" charset="-128"/>
                        </a:rPr>
                        <a:t>万～</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solidFill>
                            <a:schemeClr val="tx1"/>
                          </a:solidFill>
                          <a:latin typeface="メイリオ" pitchFamily="50" charset="-128"/>
                          <a:ea typeface="メイリオ" pitchFamily="50" charset="-128"/>
                          <a:cs typeface="メイリオ" pitchFamily="50" charset="-128"/>
                        </a:rPr>
                        <a:t>TREK</a:t>
                      </a:r>
                      <a:r>
                        <a:rPr kumimoji="1" lang="ja-JP" altLang="en-US" sz="1200" dirty="0" smtClean="0">
                          <a:solidFill>
                            <a:schemeClr val="tx1"/>
                          </a:solidFill>
                          <a:latin typeface="メイリオ" pitchFamily="50" charset="-128"/>
                          <a:ea typeface="メイリオ" pitchFamily="50" charset="-128"/>
                          <a:cs typeface="メイリオ" pitchFamily="50" charset="-128"/>
                        </a:rPr>
                        <a:t>が中心</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solidFill>
                            <a:schemeClr val="tx1"/>
                          </a:solidFill>
                          <a:latin typeface="メイリオ" pitchFamily="50" charset="-128"/>
                          <a:ea typeface="メイリオ" pitchFamily="50" charset="-128"/>
                          <a:cs typeface="メイリオ" pitchFamily="50" charset="-128"/>
                        </a:rPr>
                        <a:t>10</a:t>
                      </a:r>
                      <a:r>
                        <a:rPr kumimoji="1" lang="ja-JP" altLang="en-US" sz="1200" dirty="0" smtClean="0">
                          <a:solidFill>
                            <a:schemeClr val="tx1"/>
                          </a:solidFill>
                          <a:latin typeface="メイリオ" pitchFamily="50" charset="-128"/>
                          <a:ea typeface="メイリオ" pitchFamily="50" charset="-128"/>
                          <a:cs typeface="メイリオ" pitchFamily="50" charset="-128"/>
                        </a:rPr>
                        <a:t>万～</a:t>
                      </a:r>
                      <a:r>
                        <a:rPr kumimoji="1" lang="en-US" altLang="ja-JP" sz="1200" dirty="0" smtClean="0">
                          <a:solidFill>
                            <a:schemeClr val="tx1"/>
                          </a:solidFill>
                          <a:latin typeface="メイリオ" pitchFamily="50" charset="-128"/>
                          <a:ea typeface="メイリオ" pitchFamily="50" charset="-128"/>
                          <a:cs typeface="メイリオ" pitchFamily="50" charset="-128"/>
                        </a:rPr>
                        <a:t>40</a:t>
                      </a:r>
                      <a:r>
                        <a:rPr kumimoji="1" lang="ja-JP" altLang="en-US" sz="1200" dirty="0" smtClean="0">
                          <a:solidFill>
                            <a:schemeClr val="tx1"/>
                          </a:solidFill>
                          <a:latin typeface="メイリオ" pitchFamily="50" charset="-128"/>
                          <a:ea typeface="メイリオ" pitchFamily="50" charset="-128"/>
                          <a:cs typeface="メイリオ" pitchFamily="50" charset="-128"/>
                        </a:rPr>
                        <a:t>万</a:t>
                      </a:r>
                    </a:p>
                    <a:p>
                      <a:pPr algn="l"/>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kumimoji="1" lang="ja-JP" altLang="en-US" sz="1200" dirty="0" smtClean="0">
                          <a:solidFill>
                            <a:schemeClr val="tx1"/>
                          </a:solidFill>
                          <a:latin typeface="メイリオ" pitchFamily="50" charset="-128"/>
                          <a:ea typeface="メイリオ" pitchFamily="50" charset="-128"/>
                          <a:cs typeface="メイリオ" pitchFamily="50" charset="-128"/>
                        </a:rPr>
                        <a:t>その他</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p>
                      <a:pPr algn="ctr"/>
                      <a:r>
                        <a:rPr kumimoji="1" lang="ja-JP" altLang="en-US" sz="1200" dirty="0" smtClean="0">
                          <a:solidFill>
                            <a:schemeClr val="tx1"/>
                          </a:solidFill>
                          <a:latin typeface="メイリオ" pitchFamily="50" charset="-128"/>
                          <a:ea typeface="メイリオ" pitchFamily="50" charset="-128"/>
                          <a:cs typeface="メイリオ" pitchFamily="50" charset="-128"/>
                        </a:rPr>
                        <a:t>サービス等</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smtClean="0">
                          <a:solidFill>
                            <a:schemeClr val="tx1"/>
                          </a:solidFill>
                          <a:latin typeface="メイリオ" pitchFamily="50" charset="-128"/>
                          <a:ea typeface="メイリオ" pitchFamily="50" charset="-128"/>
                          <a:cs typeface="メイリオ" pitchFamily="50" charset="-128"/>
                        </a:rPr>
                        <a:t>プロロードレーサーとのイベント企画、メンテナンスやカウンセリング</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1" lang="ja-JP" altLang="en-US" sz="1200" dirty="0" smtClean="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dirty="0" smtClean="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smtClean="0">
                          <a:solidFill>
                            <a:schemeClr val="tx1"/>
                          </a:solidFill>
                          <a:latin typeface="メイリオ" pitchFamily="50" charset="-128"/>
                          <a:ea typeface="メイリオ" pitchFamily="50" charset="-128"/>
                          <a:cs typeface="メイリオ" pitchFamily="50" charset="-128"/>
                        </a:rPr>
                        <a:t>イベントは実施せず。</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p>
                      <a:pPr algn="l"/>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ツーリングイベント充実</a:t>
                      </a:r>
                    </a:p>
                    <a:p>
                      <a:pPr algn="l"/>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kumimoji="1" lang="ja-JP" altLang="en-US" sz="1200" dirty="0" smtClean="0">
                          <a:solidFill>
                            <a:schemeClr val="tx1"/>
                          </a:solidFill>
                          <a:latin typeface="メイリオ" pitchFamily="50" charset="-128"/>
                          <a:ea typeface="メイリオ" pitchFamily="50" charset="-128"/>
                          <a:cs typeface="メイリオ" pitchFamily="50" charset="-128"/>
                        </a:rPr>
                        <a:t>その他</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p>
                      <a:pPr algn="ct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smtClean="0">
                          <a:solidFill>
                            <a:schemeClr val="tx1"/>
                          </a:solidFill>
                          <a:latin typeface="メイリオ" pitchFamily="50" charset="-128"/>
                          <a:ea typeface="メイリオ" pitchFamily="50" charset="-128"/>
                          <a:cs typeface="メイリオ" pitchFamily="50" charset="-128"/>
                        </a:rPr>
                        <a:t>プロ志向のロードレーサーがターゲット</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smtClean="0">
                          <a:solidFill>
                            <a:schemeClr val="tx1"/>
                          </a:solidFill>
                          <a:latin typeface="メイリオ" pitchFamily="50" charset="-128"/>
                          <a:ea typeface="メイリオ" pitchFamily="50" charset="-128"/>
                          <a:cs typeface="メイリオ" pitchFamily="50" charset="-128"/>
                        </a:rPr>
                        <a:t>客層が広い</a:t>
                      </a:r>
                    </a:p>
                    <a:p>
                      <a:pPr algn="l"/>
                      <a:r>
                        <a:rPr kumimoji="1" lang="ja-JP" altLang="en-US" sz="1200" dirty="0" smtClean="0">
                          <a:solidFill>
                            <a:schemeClr val="tx1"/>
                          </a:solidFill>
                          <a:latin typeface="メイリオ" pitchFamily="50" charset="-128"/>
                          <a:ea typeface="メイリオ" pitchFamily="50" charset="-128"/>
                          <a:cs typeface="メイリオ" pitchFamily="50" charset="-128"/>
                        </a:rPr>
                        <a:t>中古取扱いあり</a:t>
                      </a:r>
                    </a:p>
                    <a:p>
                      <a:pPr algn="l"/>
                      <a:endParaRPr kumimoji="1" lang="ja-JP" altLang="en-US" sz="1200" dirty="0" smtClean="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初心者から専門家まで対応可能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看板・ＨＰなし</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完全口コミ</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p>
                      <a:pPr algn="l"/>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200" dirty="0" smtClean="0">
                          <a:solidFill>
                            <a:schemeClr val="tx1"/>
                          </a:solidFill>
                          <a:latin typeface="メイリオ" pitchFamily="50" charset="-128"/>
                          <a:ea typeface="メイリオ" pitchFamily="50" charset="-128"/>
                          <a:cs typeface="メイリオ" pitchFamily="50" charset="-128"/>
                        </a:rPr>
                        <a:t>TREK</a:t>
                      </a:r>
                      <a:r>
                        <a:rPr kumimoji="1" lang="ja-JP" altLang="en-US" sz="1200" dirty="0" smtClean="0">
                          <a:solidFill>
                            <a:schemeClr val="tx1"/>
                          </a:solidFill>
                          <a:latin typeface="メイリオ" pitchFamily="50" charset="-128"/>
                          <a:ea typeface="メイリオ" pitchFamily="50" charset="-128"/>
                          <a:cs typeface="メイリオ" pitchFamily="50" charset="-128"/>
                        </a:rPr>
                        <a:t>のバイクは国内で一定の人気</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5763" y="206375"/>
            <a:ext cx="1493837" cy="52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3005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マーケティング戦略</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850682988"/>
              </p:ext>
            </p:extLst>
          </p:nvPr>
        </p:nvGraphicFramePr>
        <p:xfrm>
          <a:off x="1207323" y="1720359"/>
          <a:ext cx="8407732" cy="4366772"/>
        </p:xfrm>
        <a:graphic>
          <a:graphicData uri="http://schemas.openxmlformats.org/drawingml/2006/table">
            <a:tbl>
              <a:tblPr firstRow="1" bandRow="1">
                <a:tableStyleId>{5C22544A-7EE6-4342-B048-85BDC9FD1C3A}</a:tableStyleId>
              </a:tblPr>
              <a:tblGrid>
                <a:gridCol w="4223659"/>
                <a:gridCol w="4184073"/>
              </a:tblGrid>
              <a:tr h="3668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b="0" kern="0" dirty="0" smtClean="0">
                          <a:solidFill>
                            <a:schemeClr val="tx1"/>
                          </a:solidFill>
                          <a:latin typeface="HG丸ｺﾞｼｯｸM-PRO" pitchFamily="50" charset="-128"/>
                          <a:ea typeface="HG丸ｺﾞｼｯｸM-PRO" pitchFamily="50" charset="-128"/>
                          <a:cs typeface="メイリオ" pitchFamily="50" charset="-128"/>
                        </a:rPr>
                        <a:t>商品・サービス（</a:t>
                      </a:r>
                      <a:r>
                        <a:rPr lang="en-US" altLang="ja-JP" sz="1800" b="0" kern="0" dirty="0" smtClean="0">
                          <a:solidFill>
                            <a:schemeClr val="tx1"/>
                          </a:solidFill>
                          <a:latin typeface="HG丸ｺﾞｼｯｸM-PRO" pitchFamily="50" charset="-128"/>
                          <a:ea typeface="HG丸ｺﾞｼｯｸM-PRO" pitchFamily="50" charset="-128"/>
                          <a:cs typeface="メイリオ" pitchFamily="50" charset="-128"/>
                        </a:rPr>
                        <a:t>Product</a:t>
                      </a:r>
                      <a:r>
                        <a:rPr lang="ja-JP" altLang="en-US" sz="1800" b="0" kern="0" dirty="0" smtClean="0">
                          <a:solidFill>
                            <a:schemeClr val="tx1"/>
                          </a:solidFill>
                          <a:latin typeface="HG丸ｺﾞｼｯｸM-PRO" pitchFamily="50" charset="-128"/>
                          <a:ea typeface="HG丸ｺﾞｼｯｸM-PRO" pitchFamily="50" charset="-128"/>
                          <a:cs typeface="メイリオ" pitchFamily="50" charset="-128"/>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b="0" kern="0" dirty="0" smtClean="0">
                          <a:solidFill>
                            <a:schemeClr val="tx1"/>
                          </a:solidFill>
                          <a:latin typeface="HG丸ｺﾞｼｯｸM-PRO" pitchFamily="50" charset="-128"/>
                          <a:ea typeface="HG丸ｺﾞｼｯｸM-PRO" pitchFamily="50" charset="-128"/>
                          <a:cs typeface="メイリオ" pitchFamily="50" charset="-128"/>
                        </a:rPr>
                        <a:t>価格（</a:t>
                      </a:r>
                      <a:r>
                        <a:rPr lang="en-US" altLang="ja-JP" sz="1800" b="0" kern="0" dirty="0" smtClean="0">
                          <a:solidFill>
                            <a:schemeClr val="tx1"/>
                          </a:solidFill>
                          <a:latin typeface="HG丸ｺﾞｼｯｸM-PRO" pitchFamily="50" charset="-128"/>
                          <a:ea typeface="HG丸ｺﾞｼｯｸM-PRO" pitchFamily="50" charset="-128"/>
                          <a:cs typeface="メイリオ" pitchFamily="50" charset="-128"/>
                        </a:rPr>
                        <a:t>Price</a:t>
                      </a:r>
                      <a:r>
                        <a:rPr lang="ja-JP" altLang="en-US" sz="1800" b="0" kern="0" dirty="0" smtClean="0">
                          <a:solidFill>
                            <a:schemeClr val="tx1"/>
                          </a:solidFill>
                          <a:latin typeface="HG丸ｺﾞｼｯｸM-PRO" pitchFamily="50" charset="-128"/>
                          <a:ea typeface="HG丸ｺﾞｼｯｸM-PRO" pitchFamily="50" charset="-128"/>
                          <a:cs typeface="メイリオ" pitchFamily="50" charset="-128"/>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1632434">
                <a:tc>
                  <a:txBody>
                    <a:bodyPr/>
                    <a:lstStyle/>
                    <a:p>
                      <a:r>
                        <a:rPr kumimoji="1" lang="ja-JP" altLang="en-US" sz="1400" b="0" dirty="0" smtClean="0">
                          <a:solidFill>
                            <a:schemeClr val="tx1"/>
                          </a:solidFill>
                          <a:latin typeface="HG丸ｺﾞｼｯｸM-PRO" pitchFamily="50" charset="-128"/>
                          <a:ea typeface="HG丸ｺﾞｼｯｸM-PRO" pitchFamily="50" charset="-128"/>
                        </a:rPr>
                        <a:t>・高価格帯のロードレーサーの販売</a:t>
                      </a:r>
                      <a:endParaRPr kumimoji="1" lang="en-US" altLang="ja-JP" sz="1400" b="0" dirty="0" smtClean="0">
                        <a:solidFill>
                          <a:schemeClr val="tx1"/>
                        </a:solidFill>
                        <a:latin typeface="HG丸ｺﾞｼｯｸM-PRO" pitchFamily="50" charset="-128"/>
                        <a:ea typeface="HG丸ｺﾞｼｯｸM-PRO" pitchFamily="50" charset="-128"/>
                      </a:endParaRPr>
                    </a:p>
                    <a:p>
                      <a:r>
                        <a:rPr kumimoji="1" lang="ja-JP" altLang="en-US" sz="1400" b="0" dirty="0" smtClean="0">
                          <a:solidFill>
                            <a:schemeClr val="tx1"/>
                          </a:solidFill>
                          <a:latin typeface="HG丸ｺﾞｼｯｸM-PRO" pitchFamily="50" charset="-128"/>
                          <a:ea typeface="HG丸ｺﾞｼｯｸM-PRO" pitchFamily="50" charset="-128"/>
                        </a:rPr>
                        <a:t>（国内メーカー</a:t>
                      </a:r>
                      <a:r>
                        <a:rPr kumimoji="1" lang="en-US" altLang="ja-JP" sz="1400" b="0" dirty="0" smtClean="0">
                          <a:solidFill>
                            <a:schemeClr val="tx1"/>
                          </a:solidFill>
                          <a:latin typeface="HG丸ｺﾞｼｯｸM-PRO" pitchFamily="50" charset="-128"/>
                          <a:ea typeface="HG丸ｺﾞｼｯｸM-PRO" pitchFamily="50" charset="-128"/>
                        </a:rPr>
                        <a:t>ANCHOR</a:t>
                      </a:r>
                      <a:r>
                        <a:rPr kumimoji="1" lang="ja-JP" altLang="en-US" sz="1400" b="0" dirty="0" err="1" smtClean="0">
                          <a:solidFill>
                            <a:schemeClr val="tx1"/>
                          </a:solidFill>
                          <a:latin typeface="HG丸ｺﾞｼｯｸM-PRO" pitchFamily="50" charset="-128"/>
                          <a:ea typeface="HG丸ｺﾞｼｯｸM-PRO" pitchFamily="50" charset="-128"/>
                        </a:rPr>
                        <a:t>、</a:t>
                      </a:r>
                      <a:r>
                        <a:rPr kumimoji="1" lang="en-US" altLang="ja-JP" sz="1400" b="0" dirty="0" smtClean="0">
                          <a:solidFill>
                            <a:schemeClr val="tx1"/>
                          </a:solidFill>
                          <a:latin typeface="HG丸ｺﾞｼｯｸM-PRO" pitchFamily="50" charset="-128"/>
                          <a:ea typeface="HG丸ｺﾞｼｯｸM-PRO" pitchFamily="50" charset="-128"/>
                        </a:rPr>
                        <a:t>MERIDA</a:t>
                      </a:r>
                      <a:r>
                        <a:rPr kumimoji="1" lang="ja-JP" altLang="en-US" sz="1400" b="0" dirty="0" smtClean="0">
                          <a:solidFill>
                            <a:schemeClr val="tx1"/>
                          </a:solidFill>
                          <a:latin typeface="HG丸ｺﾞｼｯｸM-PRO" pitchFamily="50" charset="-128"/>
                          <a:ea typeface="HG丸ｺﾞｼｯｸM-PRO" pitchFamily="50" charset="-128"/>
                        </a:rPr>
                        <a:t>）</a:t>
                      </a:r>
                    </a:p>
                    <a:p>
                      <a:r>
                        <a:rPr kumimoji="1" lang="ja-JP" altLang="en-US" sz="1400" b="0" dirty="0" smtClean="0">
                          <a:solidFill>
                            <a:schemeClr val="tx1"/>
                          </a:solidFill>
                          <a:latin typeface="HG丸ｺﾞｼｯｸM-PRO" pitchFamily="50" charset="-128"/>
                          <a:ea typeface="HG丸ｺﾞｼｯｸM-PRO" pitchFamily="50" charset="-128"/>
                        </a:rPr>
                        <a:t>・日本で取扱いの少ない海外メーカー（</a:t>
                      </a:r>
                      <a:r>
                        <a:rPr kumimoji="1" lang="en-US" altLang="ja-JP" sz="1400" b="0" dirty="0" smtClean="0">
                          <a:solidFill>
                            <a:schemeClr val="tx1"/>
                          </a:solidFill>
                          <a:latin typeface="HG丸ｺﾞｼｯｸM-PRO" pitchFamily="50" charset="-128"/>
                          <a:ea typeface="HG丸ｺﾞｼｯｸM-PRO" pitchFamily="50" charset="-128"/>
                        </a:rPr>
                        <a:t>COLNAGO</a:t>
                      </a:r>
                      <a:r>
                        <a:rPr kumimoji="1" lang="ja-JP" altLang="en-US" sz="1400" b="0" dirty="0" smtClean="0">
                          <a:solidFill>
                            <a:schemeClr val="tx1"/>
                          </a:solidFill>
                          <a:latin typeface="HG丸ｺﾞｼｯｸM-PRO" pitchFamily="50" charset="-128"/>
                          <a:ea typeface="HG丸ｺﾞｼｯｸM-PRO" pitchFamily="50" charset="-128"/>
                        </a:rPr>
                        <a:t>）の自転車を扱う</a:t>
                      </a:r>
                    </a:p>
                    <a:p>
                      <a:r>
                        <a:rPr kumimoji="1" lang="ja-JP" altLang="en-US" sz="1400" b="0" dirty="0" smtClean="0">
                          <a:solidFill>
                            <a:schemeClr val="tx1"/>
                          </a:solidFill>
                          <a:latin typeface="HG丸ｺﾞｼｯｸM-PRO" pitchFamily="50" charset="-128"/>
                          <a:ea typeface="HG丸ｺﾞｼｯｸM-PRO" pitchFamily="50" charset="-128"/>
                        </a:rPr>
                        <a:t>・プロショップ仕様のポジションチェックや正しい乗り方についてのカウンセリングサービス</a:t>
                      </a:r>
                    </a:p>
                    <a:p>
                      <a:r>
                        <a:rPr kumimoji="1" lang="ja-JP" altLang="en-US" sz="1400" b="0" dirty="0" smtClean="0">
                          <a:solidFill>
                            <a:schemeClr val="tx1"/>
                          </a:solidFill>
                          <a:latin typeface="HG丸ｺﾞｼｯｸM-PRO" pitchFamily="50" charset="-128"/>
                          <a:ea typeface="HG丸ｺﾞｼｯｸM-PRO" pitchFamily="50" charset="-128"/>
                        </a:rPr>
                        <a:t>・販売から修理・パーツ販売への割合のシフト</a:t>
                      </a:r>
                      <a:endParaRPr kumimoji="1" lang="en-US" altLang="ja-JP" sz="1400" b="0" dirty="0" smtClean="0">
                        <a:solidFill>
                          <a:schemeClr val="tx1"/>
                        </a:solidFill>
                        <a:latin typeface="HG丸ｺﾞｼｯｸM-PRO" pitchFamily="50" charset="-128"/>
                        <a:ea typeface="HG丸ｺﾞｼｯｸM-PRO"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b="0" dirty="0" smtClean="0">
                          <a:solidFill>
                            <a:schemeClr val="tx1"/>
                          </a:solidFill>
                          <a:latin typeface="HG丸ｺﾞｼｯｸM-PRO" pitchFamily="50" charset="-128"/>
                          <a:ea typeface="HG丸ｺﾞｼｯｸM-PRO" pitchFamily="50" charset="-128"/>
                        </a:rPr>
                        <a:t>・プロロードレーサーとのイベント</a:t>
                      </a:r>
                    </a:p>
                    <a:p>
                      <a:endParaRPr kumimoji="1" lang="ja-JP" altLang="en-US" sz="1400" b="0" dirty="0" smtClean="0">
                        <a:solidFill>
                          <a:schemeClr val="tx1"/>
                        </a:solidFill>
                        <a:latin typeface="HG丸ｺﾞｼｯｸM-PRO" pitchFamily="50" charset="-128"/>
                        <a:ea typeface="HG丸ｺﾞｼｯｸM-PRO"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b="0" dirty="0" smtClean="0">
                          <a:solidFill>
                            <a:schemeClr val="tx1"/>
                          </a:solidFill>
                          <a:latin typeface="HG丸ｺﾞｼｯｸM-PRO" pitchFamily="50" charset="-128"/>
                          <a:ea typeface="HG丸ｺﾞｼｯｸM-PRO" pitchFamily="50" charset="-128"/>
                        </a:rPr>
                        <a:t>・競合の価格分析を元にどの価格帯の商品を売るのかを検討</a:t>
                      </a:r>
                      <a:endParaRPr kumimoji="1" lang="en-US" altLang="ja-JP" sz="1400" b="0" dirty="0" smtClean="0">
                        <a:solidFill>
                          <a:schemeClr val="tx1"/>
                        </a:solidFill>
                        <a:latin typeface="HG丸ｺﾞｼｯｸM-PRO" pitchFamily="50" charset="-128"/>
                        <a:ea typeface="HG丸ｺﾞｼｯｸM-PRO" pitchFamily="50" charset="-128"/>
                      </a:endParaRPr>
                    </a:p>
                    <a:p>
                      <a:r>
                        <a:rPr kumimoji="1" lang="ja-JP" altLang="en-US" sz="1400" b="0" dirty="0" smtClean="0">
                          <a:solidFill>
                            <a:schemeClr val="tx1"/>
                          </a:solidFill>
                          <a:latin typeface="HG丸ｺﾞｼｯｸM-PRO" pitchFamily="50" charset="-128"/>
                          <a:ea typeface="HG丸ｺﾞｼｯｸM-PRO" pitchFamily="50" charset="-128"/>
                        </a:rPr>
                        <a:t>・個別価格設定も競合価格を踏まえ検討</a:t>
                      </a:r>
                    </a:p>
                    <a:p>
                      <a:r>
                        <a:rPr kumimoji="1" lang="ja-JP" altLang="en-US" sz="1400" b="0" dirty="0" smtClean="0">
                          <a:solidFill>
                            <a:schemeClr val="tx1"/>
                          </a:solidFill>
                          <a:latin typeface="HG丸ｺﾞｼｯｸM-PRO" pitchFamily="50" charset="-128"/>
                          <a:ea typeface="HG丸ｺﾞｼｯｸM-PRO" pitchFamily="50" charset="-128"/>
                        </a:rPr>
                        <a:t>・パーツ、ヘルメット等のセット販売検討</a:t>
                      </a:r>
                      <a:endParaRPr kumimoji="1" lang="en-US" altLang="ja-JP" sz="1400" b="0" dirty="0" smtClean="0">
                        <a:solidFill>
                          <a:schemeClr val="tx1"/>
                        </a:solidFill>
                        <a:latin typeface="HG丸ｺﾞｼｯｸM-PRO" pitchFamily="50" charset="-128"/>
                        <a:ea typeface="HG丸ｺﾞｼｯｸM-PRO" pitchFamily="50" charset="-128"/>
                      </a:endParaRPr>
                    </a:p>
                    <a:p>
                      <a:r>
                        <a:rPr kumimoji="1" lang="ja-JP" altLang="en-US" sz="1400" b="0" dirty="0" smtClean="0">
                          <a:solidFill>
                            <a:schemeClr val="tx1"/>
                          </a:solidFill>
                          <a:latin typeface="HG丸ｺﾞｼｯｸM-PRO" pitchFamily="50" charset="-128"/>
                          <a:ea typeface="HG丸ｺﾞｼｯｸM-PRO" pitchFamily="50" charset="-128"/>
                        </a:rPr>
                        <a:t>・商品購入後の一定期間メンテナンス無料サービス</a:t>
                      </a:r>
                    </a:p>
                    <a:p>
                      <a:r>
                        <a:rPr kumimoji="1" lang="ja-JP" altLang="en-US" sz="1400" b="0" dirty="0" smtClean="0">
                          <a:solidFill>
                            <a:schemeClr val="tx1"/>
                          </a:solidFill>
                          <a:latin typeface="HG丸ｺﾞｼｯｸM-PRO" pitchFamily="50" charset="-128"/>
                          <a:ea typeface="HG丸ｺﾞｼｯｸM-PRO" pitchFamily="50" charset="-128"/>
                        </a:rPr>
                        <a:t>・支払方法の検討（クレジットカード）</a:t>
                      </a:r>
                      <a:endParaRPr kumimoji="1" lang="en-US" altLang="ja-JP" sz="1400" b="0" dirty="0" smtClean="0">
                        <a:solidFill>
                          <a:schemeClr val="tx1"/>
                        </a:solidFill>
                        <a:latin typeface="HG丸ｺﾞｼｯｸM-PRO" pitchFamily="50" charset="-128"/>
                        <a:ea typeface="HG丸ｺﾞｼｯｸM-PRO" pitchFamily="50" charset="-128"/>
                      </a:endParaRPr>
                    </a:p>
                    <a:p>
                      <a:r>
                        <a:rPr kumimoji="1" lang="ja-JP" altLang="en-US" sz="1400" b="0" dirty="0" smtClean="0">
                          <a:solidFill>
                            <a:schemeClr val="tx1"/>
                          </a:solidFill>
                          <a:latin typeface="HG丸ｺﾞｼｯｸM-PRO" pitchFamily="50" charset="-128"/>
                          <a:ea typeface="HG丸ｺﾞｼｯｸM-PRO" pitchFamily="50" charset="-128"/>
                        </a:rPr>
                        <a:t>・ショップカードによる値引きやサービス</a:t>
                      </a:r>
                    </a:p>
                    <a:p>
                      <a:endParaRPr kumimoji="1" lang="ja-JP" altLang="en-US" sz="14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r h="3927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b="0" kern="0" dirty="0" smtClean="0">
                          <a:latin typeface="HG丸ｺﾞｼｯｸM-PRO" pitchFamily="50" charset="-128"/>
                          <a:ea typeface="HG丸ｺﾞｼｯｸM-PRO" pitchFamily="50" charset="-128"/>
                          <a:cs typeface="メイリオ" pitchFamily="50" charset="-128"/>
                        </a:rPr>
                        <a:t>立地・流通チャネル（</a:t>
                      </a:r>
                      <a:r>
                        <a:rPr lang="en-US" altLang="ja-JP" sz="1800" b="0" kern="0" dirty="0" smtClean="0">
                          <a:latin typeface="HG丸ｺﾞｼｯｸM-PRO" pitchFamily="50" charset="-128"/>
                          <a:ea typeface="HG丸ｺﾞｼｯｸM-PRO" pitchFamily="50" charset="-128"/>
                          <a:cs typeface="メイリオ" pitchFamily="50" charset="-128"/>
                        </a:rPr>
                        <a:t>Place</a:t>
                      </a:r>
                      <a:r>
                        <a:rPr lang="ja-JP" altLang="en-US" sz="1800" b="0" kern="0" dirty="0" smtClean="0">
                          <a:latin typeface="HG丸ｺﾞｼｯｸM-PRO" pitchFamily="50" charset="-128"/>
                          <a:ea typeface="HG丸ｺﾞｼｯｸM-PRO" pitchFamily="50" charset="-128"/>
                          <a:cs typeface="メイリオ" pitchFamily="50" charset="-128"/>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b="0" kern="0" dirty="0" smtClean="0">
                          <a:latin typeface="HG丸ｺﾞｼｯｸM-PRO" pitchFamily="50" charset="-128"/>
                          <a:ea typeface="HG丸ｺﾞｼｯｸM-PRO" pitchFamily="50" charset="-128"/>
                          <a:cs typeface="メイリオ" pitchFamily="50" charset="-128"/>
                        </a:rPr>
                        <a:t>プロモーション（</a:t>
                      </a:r>
                      <a:r>
                        <a:rPr lang="en-US" altLang="ja-JP" sz="1800" b="0" kern="0" dirty="0" smtClean="0">
                          <a:latin typeface="HG丸ｺﾞｼｯｸM-PRO" pitchFamily="50" charset="-128"/>
                          <a:ea typeface="HG丸ｺﾞｼｯｸM-PRO" pitchFamily="50" charset="-128"/>
                          <a:cs typeface="メイリオ" pitchFamily="50" charset="-128"/>
                        </a:rPr>
                        <a:t>Promotion</a:t>
                      </a:r>
                      <a:r>
                        <a:rPr lang="ja-JP" altLang="en-US" sz="1800" b="0" kern="0" dirty="0" smtClean="0">
                          <a:latin typeface="HG丸ｺﾞｼｯｸM-PRO" pitchFamily="50" charset="-128"/>
                          <a:ea typeface="HG丸ｺﾞｼｯｸM-PRO" pitchFamily="50" charset="-128"/>
                          <a:cs typeface="メイリオ" pitchFamily="50" charset="-128"/>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1595484">
                <a:tc>
                  <a:txBody>
                    <a:bodyPr/>
                    <a:lstStyle/>
                    <a:p>
                      <a:r>
                        <a:rPr kumimoji="1" lang="ja-JP" altLang="en-US" sz="1400" b="0" dirty="0" smtClean="0">
                          <a:solidFill>
                            <a:schemeClr val="tx1"/>
                          </a:solidFill>
                          <a:latin typeface="HG丸ｺﾞｼｯｸM-PRO" pitchFamily="50" charset="-128"/>
                          <a:ea typeface="HG丸ｺﾞｼｯｸM-PRO" pitchFamily="50" charset="-128"/>
                        </a:rPr>
                        <a:t>・藤崎駅から徒歩圏、駐車場有る店舗</a:t>
                      </a:r>
                      <a:endParaRPr kumimoji="1" lang="en-US" altLang="ja-JP" sz="1400" b="0" dirty="0" smtClean="0">
                        <a:solidFill>
                          <a:schemeClr val="tx1"/>
                        </a:solidFill>
                        <a:latin typeface="HG丸ｺﾞｼｯｸM-PRO" pitchFamily="50" charset="-128"/>
                        <a:ea typeface="HG丸ｺﾞｼｯｸM-PRO" pitchFamily="50" charset="-128"/>
                      </a:endParaRPr>
                    </a:p>
                    <a:p>
                      <a:r>
                        <a:rPr kumimoji="1" lang="ja-JP" altLang="en-US" sz="1400" b="0" dirty="0" smtClean="0">
                          <a:solidFill>
                            <a:schemeClr val="tx1"/>
                          </a:solidFill>
                          <a:latin typeface="HG丸ｺﾞｼｯｸM-PRO" pitchFamily="50" charset="-128"/>
                          <a:ea typeface="HG丸ｺﾞｼｯｸM-PRO" pitchFamily="50" charset="-128"/>
                        </a:rPr>
                        <a:t>・店舗での販売方法の検討（試乗販売等）</a:t>
                      </a:r>
                    </a:p>
                    <a:p>
                      <a:r>
                        <a:rPr kumimoji="1" lang="ja-JP" altLang="en-US" sz="1400" b="0" dirty="0" smtClean="0">
                          <a:solidFill>
                            <a:schemeClr val="tx1"/>
                          </a:solidFill>
                          <a:latin typeface="HG丸ｺﾞｼｯｸM-PRO" pitchFamily="50" charset="-128"/>
                          <a:ea typeface="HG丸ｺﾞｼｯｸM-PRO" pitchFamily="50" charset="-128"/>
                        </a:rPr>
                        <a:t>・ＥＣサイトでの販売の検討（パーツ販売）</a:t>
                      </a:r>
                    </a:p>
                    <a:p>
                      <a:r>
                        <a:rPr kumimoji="1" lang="ja-JP" altLang="en-US" sz="1400" b="0" dirty="0" smtClean="0">
                          <a:solidFill>
                            <a:schemeClr val="tx1"/>
                          </a:solidFill>
                          <a:latin typeface="HG丸ｺﾞｼｯｸM-PRO" pitchFamily="50" charset="-128"/>
                          <a:ea typeface="HG丸ｺﾞｼｯｸM-PRO" pitchFamily="50" charset="-128"/>
                        </a:rPr>
                        <a:t>・出張販売（イベント、展示会等）</a:t>
                      </a:r>
                      <a:endParaRPr kumimoji="1" lang="en-US" altLang="ja-JP" sz="1400" b="0" dirty="0" smtClean="0">
                        <a:solidFill>
                          <a:schemeClr val="tx1"/>
                        </a:solidFill>
                        <a:latin typeface="HG丸ｺﾞｼｯｸM-PRO" pitchFamily="50" charset="-128"/>
                        <a:ea typeface="HG丸ｺﾞｼｯｸM-PRO" pitchFamily="50" charset="-128"/>
                      </a:endParaRPr>
                    </a:p>
                    <a:p>
                      <a:r>
                        <a:rPr kumimoji="1" lang="ja-JP" altLang="en-US" sz="1400" b="0" dirty="0" smtClean="0">
                          <a:solidFill>
                            <a:schemeClr val="tx1"/>
                          </a:solidFill>
                          <a:latin typeface="HG丸ｺﾞｼｯｸM-PRO" pitchFamily="50" charset="-128"/>
                          <a:ea typeface="HG丸ｺﾞｼｯｸM-PRO" pitchFamily="50" charset="-128"/>
                        </a:rPr>
                        <a:t>・人脈ルートからロードレーサーを仕入れ</a:t>
                      </a:r>
                      <a:endParaRPr kumimoji="1" lang="en-US" altLang="ja-JP" sz="1400" b="0" dirty="0" smtClean="0">
                        <a:solidFill>
                          <a:schemeClr val="tx1"/>
                        </a:solidFill>
                        <a:latin typeface="HG丸ｺﾞｼｯｸM-PRO" pitchFamily="50" charset="-128"/>
                        <a:ea typeface="HG丸ｺﾞｼｯｸM-PRO" pitchFamily="50" charset="-128"/>
                      </a:endParaRPr>
                    </a:p>
                    <a:p>
                      <a:r>
                        <a:rPr kumimoji="1" lang="ja-JP" altLang="en-US" sz="1400" b="0" dirty="0" smtClean="0">
                          <a:solidFill>
                            <a:schemeClr val="tx1"/>
                          </a:solidFill>
                          <a:latin typeface="HG丸ｺﾞｼｯｸM-PRO" pitchFamily="50" charset="-128"/>
                          <a:ea typeface="HG丸ｺﾞｼｯｸM-PRO" pitchFamily="50" charset="-128"/>
                        </a:rPr>
                        <a:t>・関連グッズ等の仕入れ又は製造委託先の開拓</a:t>
                      </a:r>
                    </a:p>
                    <a:p>
                      <a:endParaRPr kumimoji="1" lang="ja-JP" altLang="en-US" sz="14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400" b="0" dirty="0" smtClean="0">
                        <a:solidFill>
                          <a:schemeClr val="tx1"/>
                        </a:solidFill>
                        <a:latin typeface="HG丸ｺﾞｼｯｸM-PRO" pitchFamily="50" charset="-128"/>
                        <a:ea typeface="HG丸ｺﾞｼｯｸM-PRO" pitchFamily="50" charset="-128"/>
                      </a:endParaRPr>
                    </a:p>
                    <a:p>
                      <a:r>
                        <a:rPr kumimoji="1" lang="ja-JP" altLang="en-US" sz="1400" b="0" dirty="0" smtClean="0">
                          <a:solidFill>
                            <a:schemeClr val="tx1"/>
                          </a:solidFill>
                          <a:latin typeface="HG丸ｺﾞｼｯｸM-PRO" pitchFamily="50" charset="-128"/>
                          <a:ea typeface="HG丸ｺﾞｼｯｸM-PRO" pitchFamily="50" charset="-128"/>
                        </a:rPr>
                        <a:t>・チラシ、ＤＭ、自転車雑誌、タウン誌等への広告</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dirty="0" smtClean="0">
                          <a:solidFill>
                            <a:schemeClr val="tx1"/>
                          </a:solidFill>
                          <a:latin typeface="HG丸ｺﾞｼｯｸM-PRO" pitchFamily="50" charset="-128"/>
                          <a:ea typeface="HG丸ｺﾞｼｯｸM-PRO" pitchFamily="50" charset="-128"/>
                        </a:rPr>
                        <a:t>・パブリシティ・ＷＥＢサイトの充実、ブログ、ＳＮＳ（</a:t>
                      </a:r>
                      <a:r>
                        <a:rPr kumimoji="1" lang="en-US" altLang="ja-JP" sz="1400" b="0" dirty="0" smtClean="0">
                          <a:solidFill>
                            <a:schemeClr val="tx1"/>
                          </a:solidFill>
                          <a:latin typeface="HG丸ｺﾞｼｯｸM-PRO" pitchFamily="50" charset="-128"/>
                          <a:ea typeface="HG丸ｺﾞｼｯｸM-PRO" pitchFamily="50" charset="-128"/>
                        </a:rPr>
                        <a:t>Twitter</a:t>
                      </a:r>
                      <a:r>
                        <a:rPr kumimoji="1" lang="ja-JP" altLang="en-US" sz="1400" b="0" dirty="0" err="1" smtClean="0">
                          <a:solidFill>
                            <a:schemeClr val="tx1"/>
                          </a:solidFill>
                          <a:latin typeface="HG丸ｺﾞｼｯｸM-PRO" pitchFamily="50" charset="-128"/>
                          <a:ea typeface="HG丸ｺﾞｼｯｸM-PRO" pitchFamily="50" charset="-128"/>
                        </a:rPr>
                        <a:t>、</a:t>
                      </a:r>
                      <a:r>
                        <a:rPr kumimoji="1" lang="en-US" altLang="ja-JP" sz="1400" b="0" dirty="0" smtClean="0">
                          <a:solidFill>
                            <a:schemeClr val="tx1"/>
                          </a:solidFill>
                          <a:latin typeface="HG丸ｺﾞｼｯｸM-PRO" pitchFamily="50" charset="-128"/>
                          <a:ea typeface="HG丸ｺﾞｼｯｸM-PRO" pitchFamily="50" charset="-128"/>
                        </a:rPr>
                        <a:t>Facebook</a:t>
                      </a:r>
                      <a:r>
                        <a:rPr kumimoji="1" lang="ja-JP" altLang="en-US" sz="1400" b="0" dirty="0" smtClean="0">
                          <a:solidFill>
                            <a:schemeClr val="tx1"/>
                          </a:solidFill>
                          <a:latin typeface="HG丸ｺﾞｼｯｸM-PRO" pitchFamily="50" charset="-128"/>
                          <a:ea typeface="HG丸ｺﾞｼｯｸM-PRO" pitchFamily="50" charset="-128"/>
                        </a:rPr>
                        <a:t>等）の活用</a:t>
                      </a:r>
                      <a:endParaRPr kumimoji="1" lang="en-US" altLang="ja-JP" sz="1400" b="0" dirty="0" smtClean="0">
                        <a:solidFill>
                          <a:schemeClr val="tx1"/>
                        </a:solidFill>
                        <a:latin typeface="HG丸ｺﾞｼｯｸM-PRO" pitchFamily="50" charset="-128"/>
                        <a:ea typeface="HG丸ｺﾞｼｯｸM-PRO" pitchFamily="50" charset="-128"/>
                      </a:endParaRPr>
                    </a:p>
                    <a:p>
                      <a:r>
                        <a:rPr kumimoji="1" lang="ja-JP" altLang="en-US" sz="1400" b="0" dirty="0" smtClean="0">
                          <a:solidFill>
                            <a:schemeClr val="tx1"/>
                          </a:solidFill>
                          <a:latin typeface="HG丸ｺﾞｼｯｸM-PRO" pitchFamily="50" charset="-128"/>
                          <a:ea typeface="HG丸ｺﾞｼｯｸM-PRO" pitchFamily="50" charset="-128"/>
                        </a:rPr>
                        <a:t>の</a:t>
                      </a:r>
                      <a:r>
                        <a:rPr kumimoji="1" lang="ja-JP" altLang="en-US" sz="1400" b="0" dirty="0" smtClean="0">
                          <a:solidFill>
                            <a:schemeClr val="tx1"/>
                          </a:solidFill>
                          <a:latin typeface="HG丸ｺﾞｼｯｸM-PRO" pitchFamily="50" charset="-128"/>
                          <a:ea typeface="HG丸ｺﾞｼｯｸM-PRO" pitchFamily="50" charset="-128"/>
                        </a:rPr>
                        <a:t>活用</a:t>
                      </a:r>
                      <a:endParaRPr kumimoji="1" lang="en-US" altLang="ja-JP" sz="1400" b="0" dirty="0" smtClean="0">
                        <a:solidFill>
                          <a:schemeClr val="tx1"/>
                        </a:solidFill>
                        <a:latin typeface="HG丸ｺﾞｼｯｸM-PRO" pitchFamily="50" charset="-128"/>
                        <a:ea typeface="HG丸ｺﾞｼｯｸM-PRO" pitchFamily="50" charset="-128"/>
                      </a:endParaRPr>
                    </a:p>
                    <a:p>
                      <a:endParaRPr kumimoji="1" lang="ja-JP" altLang="en-US" sz="14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047775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ユーザー定義 3">
      <a:dk1>
        <a:sysClr val="windowText" lastClr="000000"/>
      </a:dk1>
      <a:lt1>
        <a:sysClr val="window" lastClr="FFFFFF"/>
      </a:lt1>
      <a:dk2>
        <a:srgbClr val="454551"/>
      </a:dk2>
      <a:lt2>
        <a:srgbClr val="D8D9DC"/>
      </a:lt2>
      <a:accent1>
        <a:srgbClr val="A9DB66"/>
      </a:accent1>
      <a:accent2>
        <a:srgbClr val="FD3573"/>
      </a:accent2>
      <a:accent3>
        <a:srgbClr val="4EA6DC"/>
      </a:accent3>
      <a:accent4>
        <a:srgbClr val="4775E7"/>
      </a:accent4>
      <a:accent5>
        <a:srgbClr val="8971E1"/>
      </a:accent5>
      <a:accent6>
        <a:srgbClr val="D54773"/>
      </a:accent6>
      <a:hlink>
        <a:srgbClr val="6B9F25"/>
      </a:hlink>
      <a:folHlink>
        <a:srgbClr val="8C8C8C"/>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1855</TotalTime>
  <Words>1003</Words>
  <Application>Microsoft Office PowerPoint</Application>
  <PresentationFormat>ワイド画面</PresentationFormat>
  <Paragraphs>195</Paragraphs>
  <Slides>14</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HGPｺﾞｼｯｸE</vt:lpstr>
      <vt:lpstr>HG丸ｺﾞｼｯｸM-PRO</vt:lpstr>
      <vt:lpstr>ＭＳ Ｐゴシック</vt:lpstr>
      <vt:lpstr>メイリオ</vt:lpstr>
      <vt:lpstr>メイリオ </vt:lpstr>
      <vt:lpstr>Calibri</vt:lpstr>
      <vt:lpstr>レトロスペクト</vt:lpstr>
      <vt:lpstr>ご当地カメラマンを探すシステムプラットフォーム 開業計画書 </vt:lpstr>
      <vt:lpstr>開業の動機と略歴</vt:lpstr>
      <vt:lpstr>PowerPoint プレゼンテーション</vt:lpstr>
      <vt:lpstr>PowerPoint プレゼンテーション</vt:lpstr>
      <vt:lpstr>市場調査</vt:lpstr>
      <vt:lpstr>市場調査</vt:lpstr>
      <vt:lpstr>市場調査</vt:lpstr>
      <vt:lpstr>PowerPoint プレゼンテーション</vt:lpstr>
      <vt:lpstr>マーケティング戦略</vt:lpstr>
      <vt:lpstr>当社サービスの事例</vt:lpstr>
      <vt:lpstr>計数目標</vt:lpstr>
      <vt:lpstr>計数目標</vt:lpstr>
      <vt:lpstr>課題と対策</vt:lpstr>
      <vt:lpstr>コンティンジェンシープランと創業宣言</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2016独立Navi テーマ「 </dc:title>
  <dc:creator>井上 雅晴</dc:creator>
  <cp:lastModifiedBy>xuyang</cp:lastModifiedBy>
  <cp:revision>110</cp:revision>
  <cp:lastPrinted>2018-08-17T05:33:47Z</cp:lastPrinted>
  <dcterms:created xsi:type="dcterms:W3CDTF">2016-08-08T00:55:42Z</dcterms:created>
  <dcterms:modified xsi:type="dcterms:W3CDTF">2018-09-29T02:42:45Z</dcterms:modified>
</cp:coreProperties>
</file>