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322" r:id="rId2"/>
    <p:sldId id="338" r:id="rId3"/>
    <p:sldId id="346" r:id="rId4"/>
    <p:sldId id="348" r:id="rId5"/>
    <p:sldId id="349" r:id="rId6"/>
    <p:sldId id="351" r:id="rId7"/>
    <p:sldId id="350" r:id="rId8"/>
    <p:sldId id="352" r:id="rId9"/>
    <p:sldId id="336" r:id="rId10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800000"/>
    <a:srgbClr val="0000CC"/>
    <a:srgbClr val="002B62"/>
    <a:srgbClr val="E64B00"/>
    <a:srgbClr val="4CB3C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294" autoAdjust="0"/>
  </p:normalViewPr>
  <p:slideViewPr>
    <p:cSldViewPr snapToGrid="0" snapToObjects="1">
      <p:cViewPr varScale="1">
        <p:scale>
          <a:sx n="92" d="100"/>
          <a:sy n="92" d="100"/>
        </p:scale>
        <p:origin x="1302" y="90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2020/2/20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2020/2/20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昇格試験プレゼン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２０２０年２月２６日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１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．履歴紹介</a:t>
            </a:r>
            <a: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２．自身にとっての超えるべき「Ｘ」とは何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か、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　その実現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に向けてこれまでしてきた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こと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３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  <a:noFill/>
        </p:spPr>
        <p:txBody>
          <a:bodyPr/>
          <a:lstStyle/>
          <a:p>
            <a:r>
              <a:rPr kumimoji="1" lang="en-US" altLang="ja-JP" sz="2400" dirty="0" smtClean="0">
                <a:solidFill>
                  <a:srgbClr val="00B0F0"/>
                </a:solidFill>
              </a:rPr>
              <a:t>NCJ</a:t>
            </a:r>
            <a:r>
              <a:rPr kumimoji="1" lang="ja-JP" altLang="en-US" sz="2400" dirty="0" smtClean="0">
                <a:solidFill>
                  <a:srgbClr val="00B0F0"/>
                </a:solidFill>
              </a:rPr>
              <a:t>入社後履歴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1200" dirty="0"/>
              <a:t>◆</a:t>
            </a:r>
            <a:r>
              <a:rPr kumimoji="1" lang="en-US" altLang="ja-JP" sz="1200" dirty="0" smtClean="0"/>
              <a:t>2013</a:t>
            </a:r>
            <a:r>
              <a:rPr kumimoji="1" lang="ja-JP" altLang="en-US" sz="1200" dirty="0" smtClean="0"/>
              <a:t>年８月～</a:t>
            </a:r>
            <a:r>
              <a:rPr kumimoji="1" lang="en-US" altLang="ja-JP" sz="1200" dirty="0" smtClean="0"/>
              <a:t>2014</a:t>
            </a:r>
            <a:r>
              <a:rPr kumimoji="1" lang="ja-JP" altLang="en-US" sz="1200" dirty="0" smtClean="0"/>
              <a:t>年４月　かん</a:t>
            </a:r>
            <a:r>
              <a:rPr kumimoji="1" lang="ja-JP" altLang="en-US" sz="1200" dirty="0" err="1" smtClean="0"/>
              <a:t>ぽ</a:t>
            </a:r>
            <a:r>
              <a:rPr kumimoji="1" lang="ja-JP" altLang="en-US" sz="1200" dirty="0" smtClean="0"/>
              <a:t>生命</a:t>
            </a:r>
            <a:r>
              <a:rPr kumimoji="1" lang="en-US" altLang="ja-JP" sz="1200" dirty="0" smtClean="0"/>
              <a:t>PJ</a:t>
            </a:r>
          </a:p>
          <a:p>
            <a:r>
              <a:rPr lang="en-US" altLang="ja-JP" sz="1200" dirty="0" smtClean="0"/>
              <a:t>【</a:t>
            </a:r>
            <a:r>
              <a:rPr lang="ja-JP" altLang="en-US" sz="1200" dirty="0" smtClean="0"/>
              <a:t>プロジェクト概要</a:t>
            </a:r>
            <a:r>
              <a:rPr lang="en-US" altLang="ja-JP" sz="1200" dirty="0" smtClean="0"/>
              <a:t>】</a:t>
            </a:r>
            <a:r>
              <a:rPr kumimoji="1" lang="ja-JP" altLang="en-US" sz="1200" dirty="0" smtClean="0"/>
              <a:t>自動支払判定システムの改修を行う。</a:t>
            </a:r>
            <a:endParaRPr kumimoji="1" lang="en-US" altLang="ja-JP" sz="1200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sz="1200" dirty="0"/>
              <a:t>◆</a:t>
            </a:r>
            <a:r>
              <a:rPr lang="en-US" altLang="ja-JP" sz="1200" dirty="0" smtClean="0"/>
              <a:t>2014</a:t>
            </a:r>
            <a:r>
              <a:rPr lang="ja-JP" altLang="en-US" sz="1200" dirty="0" smtClean="0"/>
              <a:t>年</a:t>
            </a:r>
            <a:r>
              <a:rPr lang="ja-JP" altLang="en-US" sz="1200" dirty="0"/>
              <a:t>５</a:t>
            </a:r>
            <a:r>
              <a:rPr lang="ja-JP" altLang="en-US" sz="1200" dirty="0" smtClean="0"/>
              <a:t>月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201</a:t>
            </a:r>
            <a:r>
              <a:rPr lang="ja-JP" altLang="en-US" sz="1200" dirty="0" smtClean="0"/>
              <a:t>４年７月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マイグレ</a:t>
            </a:r>
            <a:r>
              <a:rPr lang="en-US" altLang="ja-JP" sz="1200" dirty="0" smtClean="0"/>
              <a:t>PJ</a:t>
            </a:r>
            <a:endParaRPr lang="en-US" altLang="ja-JP" sz="1200" dirty="0"/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プロジェクト概要</a:t>
            </a:r>
            <a:r>
              <a:rPr lang="en-US" altLang="ja-JP" sz="1200" dirty="0" smtClean="0"/>
              <a:t>】</a:t>
            </a:r>
            <a:r>
              <a:rPr lang="ja-JP" altLang="en-US" sz="1200" dirty="0" smtClean="0"/>
              <a:t>資産棚卸ツールの設計、開発を行う。</a:t>
            </a:r>
            <a:endParaRPr lang="en-US" altLang="ja-JP" sz="1200" dirty="0" smtClean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◆</a:t>
            </a:r>
            <a:r>
              <a:rPr lang="en-US" altLang="ja-JP" sz="1200" dirty="0" smtClean="0"/>
              <a:t>2014</a:t>
            </a:r>
            <a:r>
              <a:rPr lang="ja-JP" altLang="en-US" sz="1200" dirty="0"/>
              <a:t>年８月～</a:t>
            </a:r>
            <a:r>
              <a:rPr lang="en-US" altLang="ja-JP" sz="1200" dirty="0"/>
              <a:t>2015</a:t>
            </a:r>
            <a:r>
              <a:rPr lang="ja-JP" altLang="en-US" sz="1200" dirty="0"/>
              <a:t>年</a:t>
            </a:r>
            <a:r>
              <a:rPr lang="en-US" altLang="ja-JP" sz="1200" dirty="0"/>
              <a:t>2</a:t>
            </a:r>
            <a:r>
              <a:rPr lang="ja-JP" altLang="en-US" sz="1200" dirty="0"/>
              <a:t>月　ローソンチェック</a:t>
            </a:r>
            <a:r>
              <a:rPr lang="en-US" altLang="ja-JP" sz="1200" dirty="0"/>
              <a:t>PJ</a:t>
            </a:r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プロジェクト概要</a:t>
            </a:r>
            <a:r>
              <a:rPr lang="en-US" altLang="ja-JP" sz="1200" dirty="0" smtClean="0"/>
              <a:t>】</a:t>
            </a:r>
            <a:r>
              <a:rPr lang="ja-JP" altLang="en-US" sz="1200" dirty="0" smtClean="0"/>
              <a:t>ローソン</a:t>
            </a:r>
            <a:r>
              <a:rPr lang="ja-JP" altLang="en-US" sz="1200" dirty="0"/>
              <a:t>次世代</a:t>
            </a:r>
            <a:r>
              <a:rPr lang="ja-JP" altLang="en-US" sz="1200" dirty="0" smtClean="0"/>
              <a:t>チケットシステム設計、開発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行う。</a:t>
            </a:r>
            <a:endParaRPr lang="ja-JP" altLang="en-US" sz="1200" dirty="0"/>
          </a:p>
          <a:p>
            <a:endParaRPr kumimoji="1" lang="ja-JP" altLang="en-US" sz="12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1310087" y="1700642"/>
            <a:ext cx="5306037" cy="342899"/>
            <a:chOff x="1569862" y="2033154"/>
            <a:chExt cx="5306037" cy="342899"/>
          </a:xfrm>
        </p:grpSpPr>
        <p:sp>
          <p:nvSpPr>
            <p:cNvPr id="5" name="ホームベース 4"/>
            <p:cNvSpPr/>
            <p:nvPr/>
          </p:nvSpPr>
          <p:spPr bwMode="auto">
            <a:xfrm>
              <a:off x="2220191" y="203315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dirty="0" smtClean="0">
                  <a:solidFill>
                    <a:schemeClr val="bg1"/>
                  </a:solidFill>
                  <a:latin typeface="+mj-ea"/>
                </a:rPr>
                <a:t>概要設計</a:t>
              </a:r>
              <a:endParaRPr lang="ja-JP" altLang="en-US" sz="105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" name="ホームベース 5"/>
            <p:cNvSpPr/>
            <p:nvPr/>
          </p:nvSpPr>
          <p:spPr bwMode="auto">
            <a:xfrm>
              <a:off x="2881745" y="2043544"/>
              <a:ext cx="1362620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詳細設計、製造、単体テスト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ホームベース 8"/>
            <p:cNvSpPr/>
            <p:nvPr/>
          </p:nvSpPr>
          <p:spPr bwMode="auto">
            <a:xfrm>
              <a:off x="4157773" y="203315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結合テスト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ホームベース 9"/>
            <p:cNvSpPr/>
            <p:nvPr/>
          </p:nvSpPr>
          <p:spPr bwMode="auto">
            <a:xfrm>
              <a:off x="4808936" y="2036618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総合テスト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ホームベース 10"/>
            <p:cNvSpPr/>
            <p:nvPr/>
          </p:nvSpPr>
          <p:spPr bwMode="auto">
            <a:xfrm>
              <a:off x="5480699" y="203315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移行・導入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ホームベース 11"/>
            <p:cNvSpPr/>
            <p:nvPr/>
          </p:nvSpPr>
          <p:spPr bwMode="auto">
            <a:xfrm>
              <a:off x="6127753" y="2040081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運用・保守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ホームベース 12"/>
            <p:cNvSpPr/>
            <p:nvPr/>
          </p:nvSpPr>
          <p:spPr bwMode="auto">
            <a:xfrm>
              <a:off x="1569862" y="204354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要件</a:t>
              </a:r>
              <a:r>
                <a:rPr lang="ja-JP" altLang="en-US" sz="1050" b="1" dirty="0">
                  <a:solidFill>
                    <a:schemeClr val="bg1"/>
                  </a:solidFill>
                  <a:latin typeface="+mj-ea"/>
                  <a:ea typeface="+mj-ea"/>
                </a:rPr>
                <a:t>定義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302577" y="2980277"/>
            <a:ext cx="5316430" cy="342899"/>
            <a:chOff x="1559469" y="2033154"/>
            <a:chExt cx="5316430" cy="342899"/>
          </a:xfrm>
        </p:grpSpPr>
        <p:sp>
          <p:nvSpPr>
            <p:cNvPr id="17" name="ホームベース 16"/>
            <p:cNvSpPr/>
            <p:nvPr/>
          </p:nvSpPr>
          <p:spPr bwMode="auto">
            <a:xfrm>
              <a:off x="2220191" y="203315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dirty="0" smtClean="0">
                  <a:solidFill>
                    <a:schemeClr val="bg1"/>
                  </a:solidFill>
                  <a:latin typeface="+mj-ea"/>
                </a:rPr>
                <a:t>概要設計</a:t>
              </a:r>
              <a:endParaRPr lang="ja-JP" altLang="en-US" sz="105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ホームベース 17"/>
            <p:cNvSpPr/>
            <p:nvPr/>
          </p:nvSpPr>
          <p:spPr bwMode="auto">
            <a:xfrm>
              <a:off x="2881745" y="2043544"/>
              <a:ext cx="1362620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詳細設計、製造、単体テスト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ホームベース 18"/>
            <p:cNvSpPr/>
            <p:nvPr/>
          </p:nvSpPr>
          <p:spPr bwMode="auto">
            <a:xfrm>
              <a:off x="4157773" y="203315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結合テスト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ホームベース 19"/>
            <p:cNvSpPr/>
            <p:nvPr/>
          </p:nvSpPr>
          <p:spPr bwMode="auto">
            <a:xfrm>
              <a:off x="4808936" y="2036618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総合テスト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ホームベース 20"/>
            <p:cNvSpPr/>
            <p:nvPr/>
          </p:nvSpPr>
          <p:spPr bwMode="auto">
            <a:xfrm>
              <a:off x="5480699" y="203315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移行・導入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ホームベース 21"/>
            <p:cNvSpPr/>
            <p:nvPr/>
          </p:nvSpPr>
          <p:spPr bwMode="auto">
            <a:xfrm>
              <a:off x="6127753" y="2040081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運用・保守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ホームベース 22"/>
            <p:cNvSpPr/>
            <p:nvPr/>
          </p:nvSpPr>
          <p:spPr bwMode="auto">
            <a:xfrm>
              <a:off x="1559469" y="204354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要件</a:t>
              </a:r>
              <a:r>
                <a:rPr lang="ja-JP" altLang="en-US" sz="1050" b="1" dirty="0">
                  <a:solidFill>
                    <a:schemeClr val="bg1"/>
                  </a:solidFill>
                  <a:latin typeface="+mj-ea"/>
                  <a:ea typeface="+mj-ea"/>
                </a:rPr>
                <a:t>定義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下矢印 23"/>
          <p:cNvSpPr/>
          <p:nvPr/>
        </p:nvSpPr>
        <p:spPr bwMode="auto">
          <a:xfrm rot="18795165">
            <a:off x="2973971" y="1339703"/>
            <a:ext cx="386687" cy="469185"/>
          </a:xfrm>
          <a:prstGeom prst="downArrow">
            <a:avLst>
              <a:gd name="adj1" fmla="val 61616"/>
              <a:gd name="adj2" fmla="val 42171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 smtClean="0">
                <a:latin typeface="+mj-ea"/>
                <a:ea typeface="+mj-ea"/>
              </a:rPr>
              <a:t>ココ！</a:t>
            </a:r>
            <a:endParaRPr kumimoji="1" lang="ja-JP" altLang="en-US" sz="800" b="1" dirty="0">
              <a:latin typeface="+mj-ea"/>
              <a:ea typeface="+mj-ea"/>
            </a:endParaRPr>
          </a:p>
        </p:txBody>
      </p:sp>
      <p:sp>
        <p:nvSpPr>
          <p:cNvPr id="25" name="下矢印 24"/>
          <p:cNvSpPr/>
          <p:nvPr/>
        </p:nvSpPr>
        <p:spPr bwMode="auto">
          <a:xfrm rot="18795165">
            <a:off x="3924371" y="1315226"/>
            <a:ext cx="386687" cy="469185"/>
          </a:xfrm>
          <a:prstGeom prst="downArrow">
            <a:avLst>
              <a:gd name="adj1" fmla="val 61616"/>
              <a:gd name="adj2" fmla="val 42171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 smtClean="0">
                <a:latin typeface="+mj-ea"/>
                <a:ea typeface="+mj-ea"/>
              </a:rPr>
              <a:t>ココ！</a:t>
            </a:r>
            <a:endParaRPr kumimoji="1" lang="ja-JP" altLang="en-US" sz="800" b="1" dirty="0">
              <a:latin typeface="+mj-ea"/>
              <a:ea typeface="+mj-ea"/>
            </a:endParaRPr>
          </a:p>
        </p:txBody>
      </p:sp>
      <p:sp>
        <p:nvSpPr>
          <p:cNvPr id="26" name="下矢印 25"/>
          <p:cNvSpPr/>
          <p:nvPr/>
        </p:nvSpPr>
        <p:spPr bwMode="auto">
          <a:xfrm rot="18795165">
            <a:off x="3110763" y="2617299"/>
            <a:ext cx="386687" cy="469185"/>
          </a:xfrm>
          <a:prstGeom prst="downArrow">
            <a:avLst>
              <a:gd name="adj1" fmla="val 61616"/>
              <a:gd name="adj2" fmla="val 42171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 smtClean="0">
                <a:latin typeface="+mj-ea"/>
                <a:ea typeface="+mj-ea"/>
              </a:rPr>
              <a:t>ココ！</a:t>
            </a:r>
            <a:endParaRPr kumimoji="1" lang="ja-JP" altLang="en-US" sz="800" b="1" dirty="0">
              <a:latin typeface="+mj-ea"/>
              <a:ea typeface="+mj-ea"/>
            </a:endParaRPr>
          </a:p>
        </p:txBody>
      </p:sp>
      <p:sp>
        <p:nvSpPr>
          <p:cNvPr id="27" name="下矢印 26"/>
          <p:cNvSpPr/>
          <p:nvPr/>
        </p:nvSpPr>
        <p:spPr bwMode="auto">
          <a:xfrm rot="18795165">
            <a:off x="4006769" y="2583026"/>
            <a:ext cx="386687" cy="469185"/>
          </a:xfrm>
          <a:prstGeom prst="downArrow">
            <a:avLst>
              <a:gd name="adj1" fmla="val 61616"/>
              <a:gd name="adj2" fmla="val 42171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 smtClean="0">
                <a:latin typeface="+mj-ea"/>
                <a:ea typeface="+mj-ea"/>
              </a:rPr>
              <a:t>ココ！</a:t>
            </a:r>
            <a:endParaRPr kumimoji="1" lang="ja-JP" altLang="en-US" sz="800" b="1" dirty="0">
              <a:latin typeface="+mj-ea"/>
              <a:ea typeface="+mj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1312222" y="4275680"/>
            <a:ext cx="5303320" cy="342899"/>
            <a:chOff x="1572579" y="2033154"/>
            <a:chExt cx="5303320" cy="342899"/>
          </a:xfrm>
        </p:grpSpPr>
        <p:sp>
          <p:nvSpPr>
            <p:cNvPr id="30" name="ホームベース 29"/>
            <p:cNvSpPr/>
            <p:nvPr/>
          </p:nvSpPr>
          <p:spPr bwMode="auto">
            <a:xfrm>
              <a:off x="2220191" y="203315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dirty="0" smtClean="0">
                  <a:solidFill>
                    <a:schemeClr val="bg1"/>
                  </a:solidFill>
                  <a:latin typeface="+mj-ea"/>
                </a:rPr>
                <a:t>概要設計</a:t>
              </a:r>
              <a:endParaRPr lang="ja-JP" altLang="en-US" sz="105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ホームベース 30"/>
            <p:cNvSpPr/>
            <p:nvPr/>
          </p:nvSpPr>
          <p:spPr bwMode="auto">
            <a:xfrm>
              <a:off x="2881745" y="2043544"/>
              <a:ext cx="1362620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詳細設計、製造、単体テスト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ホームベース 31"/>
            <p:cNvSpPr/>
            <p:nvPr/>
          </p:nvSpPr>
          <p:spPr bwMode="auto">
            <a:xfrm>
              <a:off x="4157773" y="203315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結合テスト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ホームベース 32"/>
            <p:cNvSpPr/>
            <p:nvPr/>
          </p:nvSpPr>
          <p:spPr bwMode="auto">
            <a:xfrm>
              <a:off x="4808936" y="2036618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総合テスト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ホームベース 33"/>
            <p:cNvSpPr/>
            <p:nvPr/>
          </p:nvSpPr>
          <p:spPr bwMode="auto">
            <a:xfrm>
              <a:off x="5480699" y="2033154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移行・導入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ホームベース 34"/>
            <p:cNvSpPr/>
            <p:nvPr/>
          </p:nvSpPr>
          <p:spPr bwMode="auto">
            <a:xfrm>
              <a:off x="6127753" y="2040081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運用・保守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ホームベース 35"/>
            <p:cNvSpPr/>
            <p:nvPr/>
          </p:nvSpPr>
          <p:spPr bwMode="auto">
            <a:xfrm>
              <a:off x="1572579" y="2034706"/>
              <a:ext cx="748146" cy="332509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要件</a:t>
              </a:r>
              <a:r>
                <a:rPr lang="ja-JP" altLang="en-US" sz="1050" b="1" dirty="0">
                  <a:solidFill>
                    <a:schemeClr val="bg1"/>
                  </a:solidFill>
                  <a:latin typeface="+mj-ea"/>
                  <a:ea typeface="+mj-ea"/>
                </a:rPr>
                <a:t>定義</a:t>
              </a:r>
              <a:endPara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下矢印 36"/>
          <p:cNvSpPr/>
          <p:nvPr/>
        </p:nvSpPr>
        <p:spPr bwMode="auto">
          <a:xfrm rot="18795165">
            <a:off x="3107298" y="3912702"/>
            <a:ext cx="386687" cy="469185"/>
          </a:xfrm>
          <a:prstGeom prst="downArrow">
            <a:avLst>
              <a:gd name="adj1" fmla="val 61616"/>
              <a:gd name="adj2" fmla="val 42171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 smtClean="0">
                <a:latin typeface="+mj-ea"/>
                <a:ea typeface="+mj-ea"/>
              </a:rPr>
              <a:t>ココ！</a:t>
            </a:r>
            <a:endParaRPr kumimoji="1" lang="ja-JP" altLang="en-US" sz="800" b="1" dirty="0">
              <a:latin typeface="+mj-ea"/>
              <a:ea typeface="+mj-ea"/>
            </a:endParaRPr>
          </a:p>
        </p:txBody>
      </p:sp>
      <p:sp>
        <p:nvSpPr>
          <p:cNvPr id="38" name="下矢印 37"/>
          <p:cNvSpPr/>
          <p:nvPr/>
        </p:nvSpPr>
        <p:spPr bwMode="auto">
          <a:xfrm rot="18795165">
            <a:off x="4003304" y="3878429"/>
            <a:ext cx="386687" cy="469185"/>
          </a:xfrm>
          <a:prstGeom prst="downArrow">
            <a:avLst>
              <a:gd name="adj1" fmla="val 61616"/>
              <a:gd name="adj2" fmla="val 42171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 smtClean="0">
                <a:latin typeface="+mj-ea"/>
                <a:ea typeface="+mj-ea"/>
              </a:rPr>
              <a:t>ココ！</a:t>
            </a:r>
            <a:endParaRPr kumimoji="1" lang="ja-JP" altLang="en-US" sz="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18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en-US" altLang="ja-JP" sz="2400" dirty="0" smtClean="0">
                <a:solidFill>
                  <a:srgbClr val="00B0F0"/>
                </a:solidFill>
              </a:rPr>
              <a:t>NCJ</a:t>
            </a:r>
            <a:r>
              <a:rPr lang="ja-JP" altLang="en-US" sz="2400" dirty="0" smtClean="0">
                <a:solidFill>
                  <a:srgbClr val="00B0F0"/>
                </a:solidFill>
              </a:rPr>
              <a:t>入社後履歴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◆</a:t>
            </a:r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3</a:t>
            </a:r>
            <a:r>
              <a:rPr lang="ja-JP" altLang="en-US" dirty="0" smtClean="0"/>
              <a:t>月～現在に至るまで</a:t>
            </a:r>
            <a:r>
              <a:rPr lang="ja-JP" altLang="en-US" dirty="0"/>
              <a:t>　</a:t>
            </a:r>
            <a:r>
              <a:rPr lang="en-US" altLang="ja-JP" dirty="0" err="1" smtClean="0"/>
              <a:t>NeoSarf</a:t>
            </a:r>
            <a:r>
              <a:rPr lang="en-US" altLang="ja-JP" dirty="0" smtClean="0"/>
              <a:t>/CRM PJ</a:t>
            </a:r>
          </a:p>
          <a:p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r>
              <a:rPr lang="ja-JP" altLang="en-US" dirty="0" smtClean="0"/>
              <a:t>スギ</a:t>
            </a:r>
            <a:r>
              <a:rPr lang="en-US" altLang="ja-JP" dirty="0" smtClean="0"/>
              <a:t>HD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西武</a:t>
            </a:r>
            <a:r>
              <a:rPr lang="en-US" altLang="ja-JP" dirty="0" smtClean="0"/>
              <a:t>HD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ヤオコー、</a:t>
            </a:r>
            <a:r>
              <a:rPr lang="en-US" altLang="ja-JP" dirty="0" smtClean="0"/>
              <a:t>ARCS</a:t>
            </a:r>
            <a:r>
              <a:rPr lang="ja-JP" altLang="en-US" dirty="0" smtClean="0"/>
              <a:t>という日本国内各分野でポイント管理サービス提供している。</a:t>
            </a:r>
            <a:endParaRPr lang="en-US" altLang="ja-JP" dirty="0"/>
          </a:p>
          <a:p>
            <a:r>
              <a:rPr lang="ja-JP" altLang="en-US" dirty="0" smtClean="0"/>
              <a:t>　・運用保守・開発要員として参加している。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1274681" y="4024686"/>
            <a:ext cx="5348217" cy="723344"/>
            <a:chOff x="1585401" y="3088111"/>
            <a:chExt cx="5348217" cy="723344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585401" y="3468556"/>
              <a:ext cx="5348217" cy="342899"/>
              <a:chOff x="1558855" y="2033154"/>
              <a:chExt cx="5348217" cy="342899"/>
            </a:xfrm>
          </p:grpSpPr>
          <p:sp>
            <p:nvSpPr>
              <p:cNvPr id="6" name="ホームベース 5"/>
              <p:cNvSpPr/>
              <p:nvPr/>
            </p:nvSpPr>
            <p:spPr bwMode="auto">
              <a:xfrm>
                <a:off x="2220191" y="2033154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50" b="1" dirty="0" smtClean="0">
                    <a:solidFill>
                      <a:schemeClr val="bg1"/>
                    </a:solidFill>
                    <a:latin typeface="+mj-ea"/>
                  </a:rPr>
                  <a:t>概要設計</a:t>
                </a:r>
                <a:endParaRPr lang="ja-JP" altLang="en-US" sz="105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7" name="ホームベース 6"/>
              <p:cNvSpPr/>
              <p:nvPr/>
            </p:nvSpPr>
            <p:spPr bwMode="auto">
              <a:xfrm>
                <a:off x="2881745" y="2043544"/>
                <a:ext cx="1362620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詳細設計、製造、単体テスト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" name="ホームベース 7"/>
              <p:cNvSpPr/>
              <p:nvPr/>
            </p:nvSpPr>
            <p:spPr bwMode="auto">
              <a:xfrm>
                <a:off x="4157773" y="2033154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結合テスト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" name="ホームベース 8"/>
              <p:cNvSpPr/>
              <p:nvPr/>
            </p:nvSpPr>
            <p:spPr bwMode="auto">
              <a:xfrm>
                <a:off x="4829718" y="2036618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総合テスト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ホームベース 9"/>
              <p:cNvSpPr/>
              <p:nvPr/>
            </p:nvSpPr>
            <p:spPr bwMode="auto">
              <a:xfrm>
                <a:off x="5491090" y="2033154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移行・導入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" name="ホームベース 10"/>
              <p:cNvSpPr/>
              <p:nvPr/>
            </p:nvSpPr>
            <p:spPr bwMode="auto">
              <a:xfrm>
                <a:off x="6158926" y="2040081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運用・保守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ホームベース 11"/>
              <p:cNvSpPr/>
              <p:nvPr/>
            </p:nvSpPr>
            <p:spPr bwMode="auto">
              <a:xfrm>
                <a:off x="1558855" y="2033155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要件</a:t>
                </a:r>
                <a:r>
                  <a:rPr lang="ja-JP" altLang="en-US" sz="105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定義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3" name="下矢印 12"/>
            <p:cNvSpPr/>
            <p:nvPr/>
          </p:nvSpPr>
          <p:spPr bwMode="auto">
            <a:xfrm rot="18795165">
              <a:off x="3394201" y="3053623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  <p:sp>
          <p:nvSpPr>
            <p:cNvPr id="14" name="下矢印 13"/>
            <p:cNvSpPr/>
            <p:nvPr/>
          </p:nvSpPr>
          <p:spPr bwMode="auto">
            <a:xfrm rot="18795165">
              <a:off x="4290207" y="3050523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  <p:sp>
          <p:nvSpPr>
            <p:cNvPr id="15" name="下矢印 14"/>
            <p:cNvSpPr/>
            <p:nvPr/>
          </p:nvSpPr>
          <p:spPr bwMode="auto">
            <a:xfrm rot="18795165">
              <a:off x="4896897" y="3047059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 rot="18795165">
              <a:off x="5494077" y="3046862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  <p:sp>
          <p:nvSpPr>
            <p:cNvPr id="17" name="下矢印 16"/>
            <p:cNvSpPr/>
            <p:nvPr/>
          </p:nvSpPr>
          <p:spPr bwMode="auto">
            <a:xfrm rot="18795165">
              <a:off x="6116963" y="3051550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  <p:sp>
          <p:nvSpPr>
            <p:cNvPr id="18" name="下矢印 17"/>
            <p:cNvSpPr/>
            <p:nvPr/>
          </p:nvSpPr>
          <p:spPr bwMode="auto">
            <a:xfrm rot="18795165">
              <a:off x="2316111" y="3047058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276904" y="2243792"/>
            <a:ext cx="5348217" cy="719683"/>
            <a:chOff x="1585401" y="3091772"/>
            <a:chExt cx="5348217" cy="719683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1585401" y="3468556"/>
              <a:ext cx="5348217" cy="342899"/>
              <a:chOff x="1558855" y="2033154"/>
              <a:chExt cx="5348217" cy="342899"/>
            </a:xfrm>
          </p:grpSpPr>
          <p:sp>
            <p:nvSpPr>
              <p:cNvPr id="43" name="ホームベース 42"/>
              <p:cNvSpPr/>
              <p:nvPr/>
            </p:nvSpPr>
            <p:spPr bwMode="auto">
              <a:xfrm>
                <a:off x="2220191" y="2033154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50" b="1" dirty="0" smtClean="0">
                    <a:solidFill>
                      <a:schemeClr val="bg1"/>
                    </a:solidFill>
                    <a:latin typeface="+mj-ea"/>
                  </a:rPr>
                  <a:t>概要設計</a:t>
                </a:r>
                <a:endParaRPr lang="ja-JP" altLang="en-US" sz="105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ホームベース 43"/>
              <p:cNvSpPr/>
              <p:nvPr/>
            </p:nvSpPr>
            <p:spPr bwMode="auto">
              <a:xfrm>
                <a:off x="2881745" y="2043544"/>
                <a:ext cx="1362620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詳細設計、製造、単体テスト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" name="ホームベース 44"/>
              <p:cNvSpPr/>
              <p:nvPr/>
            </p:nvSpPr>
            <p:spPr bwMode="auto">
              <a:xfrm>
                <a:off x="4157773" y="2033154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結合テスト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6" name="ホームベース 45"/>
              <p:cNvSpPr/>
              <p:nvPr/>
            </p:nvSpPr>
            <p:spPr bwMode="auto">
              <a:xfrm>
                <a:off x="4829718" y="2036618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総合テスト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ホームベース 46"/>
              <p:cNvSpPr/>
              <p:nvPr/>
            </p:nvSpPr>
            <p:spPr bwMode="auto">
              <a:xfrm>
                <a:off x="5491090" y="2033154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移行・導入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ホームベース 47"/>
              <p:cNvSpPr/>
              <p:nvPr/>
            </p:nvSpPr>
            <p:spPr bwMode="auto">
              <a:xfrm>
                <a:off x="6158926" y="2040081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運用・保守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9" name="ホームベース 48"/>
              <p:cNvSpPr/>
              <p:nvPr/>
            </p:nvSpPr>
            <p:spPr bwMode="auto">
              <a:xfrm>
                <a:off x="1558855" y="2033155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要件</a:t>
                </a:r>
                <a:r>
                  <a:rPr lang="ja-JP" altLang="en-US" sz="105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定義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7" name="下矢印 36"/>
            <p:cNvSpPr/>
            <p:nvPr/>
          </p:nvSpPr>
          <p:spPr bwMode="auto">
            <a:xfrm rot="18795165">
              <a:off x="3394201" y="3053623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  <p:sp>
          <p:nvSpPr>
            <p:cNvPr id="38" name="下矢印 37"/>
            <p:cNvSpPr/>
            <p:nvPr/>
          </p:nvSpPr>
          <p:spPr bwMode="auto">
            <a:xfrm rot="18795165">
              <a:off x="4290207" y="3050523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1273671" y="3140262"/>
            <a:ext cx="5348217" cy="723148"/>
            <a:chOff x="1585401" y="3088307"/>
            <a:chExt cx="5348217" cy="723148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1585401" y="3468556"/>
              <a:ext cx="5348217" cy="342899"/>
              <a:chOff x="1558855" y="2033154"/>
              <a:chExt cx="5348217" cy="342899"/>
            </a:xfrm>
          </p:grpSpPr>
          <p:sp>
            <p:nvSpPr>
              <p:cNvPr id="58" name="ホームベース 57"/>
              <p:cNvSpPr/>
              <p:nvPr/>
            </p:nvSpPr>
            <p:spPr bwMode="auto">
              <a:xfrm>
                <a:off x="2220191" y="2033154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50" b="1" dirty="0" smtClean="0">
                    <a:solidFill>
                      <a:schemeClr val="bg1"/>
                    </a:solidFill>
                    <a:latin typeface="+mj-ea"/>
                  </a:rPr>
                  <a:t>概要設計</a:t>
                </a:r>
                <a:endParaRPr lang="ja-JP" altLang="en-US" sz="105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9" name="ホームベース 58"/>
              <p:cNvSpPr/>
              <p:nvPr/>
            </p:nvSpPr>
            <p:spPr bwMode="auto">
              <a:xfrm>
                <a:off x="2881745" y="2043544"/>
                <a:ext cx="1362620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詳細設計、製造、単体テスト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0" name="ホームベース 59"/>
              <p:cNvSpPr/>
              <p:nvPr/>
            </p:nvSpPr>
            <p:spPr bwMode="auto">
              <a:xfrm>
                <a:off x="4157773" y="2033154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結合テスト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1" name="ホームベース 60"/>
              <p:cNvSpPr/>
              <p:nvPr/>
            </p:nvSpPr>
            <p:spPr bwMode="auto">
              <a:xfrm>
                <a:off x="4829718" y="2036618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総合テスト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2" name="ホームベース 61"/>
              <p:cNvSpPr/>
              <p:nvPr/>
            </p:nvSpPr>
            <p:spPr bwMode="auto">
              <a:xfrm>
                <a:off x="5491090" y="2033154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移行・導入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3" name="ホームベース 62"/>
              <p:cNvSpPr/>
              <p:nvPr/>
            </p:nvSpPr>
            <p:spPr bwMode="auto">
              <a:xfrm>
                <a:off x="6158926" y="2040081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運用・保守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4" name="ホームベース 63"/>
              <p:cNvSpPr/>
              <p:nvPr/>
            </p:nvSpPr>
            <p:spPr bwMode="auto">
              <a:xfrm>
                <a:off x="1558855" y="2033155"/>
                <a:ext cx="748146" cy="332509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5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要件</a:t>
                </a:r>
                <a:r>
                  <a:rPr lang="ja-JP" altLang="en-US" sz="105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定義</a:t>
                </a:r>
                <a:endParaRPr kumimoji="1" lang="ja-JP" altLang="en-US" sz="105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2" name="下矢印 51"/>
            <p:cNvSpPr/>
            <p:nvPr/>
          </p:nvSpPr>
          <p:spPr bwMode="auto">
            <a:xfrm rot="18795165">
              <a:off x="3394201" y="3053623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  <p:sp>
          <p:nvSpPr>
            <p:cNvPr id="53" name="下矢印 52"/>
            <p:cNvSpPr/>
            <p:nvPr/>
          </p:nvSpPr>
          <p:spPr bwMode="auto">
            <a:xfrm rot="18795165">
              <a:off x="4290207" y="3050523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  <p:sp>
          <p:nvSpPr>
            <p:cNvPr id="54" name="下矢印 53"/>
            <p:cNvSpPr/>
            <p:nvPr/>
          </p:nvSpPr>
          <p:spPr bwMode="auto">
            <a:xfrm rot="18795165">
              <a:off x="4896897" y="3047059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  <p:sp>
          <p:nvSpPr>
            <p:cNvPr id="56" name="下矢印 55"/>
            <p:cNvSpPr/>
            <p:nvPr/>
          </p:nvSpPr>
          <p:spPr bwMode="auto">
            <a:xfrm rot="18795165">
              <a:off x="6137745" y="3051550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  <p:sp>
          <p:nvSpPr>
            <p:cNvPr id="57" name="下矢印 56"/>
            <p:cNvSpPr/>
            <p:nvPr/>
          </p:nvSpPr>
          <p:spPr bwMode="auto">
            <a:xfrm rot="18795165">
              <a:off x="2316111" y="3047058"/>
              <a:ext cx="386687" cy="469185"/>
            </a:xfrm>
            <a:prstGeom prst="downArrow">
              <a:avLst>
                <a:gd name="adj1" fmla="val 61616"/>
                <a:gd name="adj2" fmla="val 42171"/>
              </a:avLst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800" b="1" dirty="0" smtClean="0">
                  <a:latin typeface="+mj-ea"/>
                  <a:ea typeface="+mj-ea"/>
                </a:rPr>
                <a:t>ココ！</a:t>
              </a:r>
              <a:endParaRPr kumimoji="1" lang="ja-JP" altLang="en-US" sz="800" b="1" dirty="0">
                <a:latin typeface="+mj-ea"/>
                <a:ea typeface="+mj-ea"/>
              </a:endParaRPr>
            </a:p>
          </p:txBody>
        </p:sp>
      </p:grpSp>
      <p:sp>
        <p:nvSpPr>
          <p:cNvPr id="65" name="下矢印 64"/>
          <p:cNvSpPr/>
          <p:nvPr/>
        </p:nvSpPr>
        <p:spPr bwMode="auto">
          <a:xfrm rot="18795165">
            <a:off x="4667547" y="2192583"/>
            <a:ext cx="386687" cy="469185"/>
          </a:xfrm>
          <a:prstGeom prst="downArrow">
            <a:avLst>
              <a:gd name="adj1" fmla="val 61616"/>
              <a:gd name="adj2" fmla="val 42171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 smtClean="0">
                <a:latin typeface="+mj-ea"/>
                <a:ea typeface="+mj-ea"/>
              </a:rPr>
              <a:t>ココ！</a:t>
            </a:r>
            <a:endParaRPr kumimoji="1" lang="ja-JP" altLang="en-US" sz="800" b="1" dirty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052735" y="2223655"/>
            <a:ext cx="620201" cy="2389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j-ea"/>
                <a:ea typeface="+mj-ea"/>
              </a:rPr>
              <a:t>1st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1027543" y="3124962"/>
            <a:ext cx="620201" cy="2389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j-ea"/>
                <a:ea typeface="+mj-ea"/>
              </a:rPr>
              <a:t>2nd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1038350" y="4041401"/>
            <a:ext cx="620201" cy="2389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j-ea"/>
                <a:ea typeface="+mj-ea"/>
              </a:rPr>
              <a:t>3rd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6189902" y="2208536"/>
            <a:ext cx="620201" cy="2389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j-ea"/>
                <a:ea typeface="+mj-ea"/>
              </a:rPr>
              <a:t>P</a:t>
            </a:r>
            <a:r>
              <a:rPr lang="en-US" altLang="ja-JP" sz="1400" b="1" dirty="0">
                <a:latin typeface="+mj-ea"/>
                <a:ea typeface="+mj-ea"/>
              </a:rPr>
              <a:t>G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6191378" y="3119768"/>
            <a:ext cx="620201" cy="2389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j-ea"/>
                <a:ea typeface="+mj-ea"/>
              </a:rPr>
              <a:t>S</a:t>
            </a:r>
            <a:r>
              <a:rPr lang="en-US" altLang="ja-JP" sz="1400" b="1" dirty="0">
                <a:latin typeface="+mj-ea"/>
                <a:ea typeface="+mj-ea"/>
              </a:rPr>
              <a:t>E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6212387" y="4030716"/>
            <a:ext cx="620201" cy="2389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j-ea"/>
                <a:ea typeface="+mj-ea"/>
              </a:rPr>
              <a:t>TL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62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4" y="404783"/>
            <a:ext cx="5805265" cy="390295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超えるべき「Ｘ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」、</a:t>
            </a:r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これまでしてきた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こと</a:t>
            </a:r>
            <a:endParaRPr kumimoji="1" lang="ja-JP" altLang="en-US" sz="23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■現場</a:t>
            </a:r>
            <a:r>
              <a:rPr kumimoji="1" lang="ja-JP" altLang="en-US" dirty="0" smtClean="0"/>
              <a:t>リーダーとしての</a:t>
            </a:r>
            <a:r>
              <a:rPr lang="ja-JP" altLang="en-US" dirty="0" smtClean="0"/>
              <a:t>活躍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【CRM</a:t>
            </a:r>
            <a:r>
              <a:rPr lang="ja-JP" altLang="en-US" dirty="0" smtClean="0"/>
              <a:t>プロジェクト移行対応</a:t>
            </a:r>
            <a:r>
              <a:rPr lang="en-US" altLang="ja-JP" dirty="0" smtClean="0"/>
              <a:t>】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○マネジメント能力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・作業スケジュール管理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・作業の配分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・仕様の調整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○生産性向上と品質向上のため、技術検討とメンバに展開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・標準的な移行プログラム設計（生産性向上）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・テスト自動化（品質向上）</a:t>
            </a:r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06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4" y="50840"/>
            <a:ext cx="5805265" cy="744238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超えるべき「Ｘ」、これまでしてきたこと</a:t>
            </a:r>
            <a:endParaRPr kumimoji="1" lang="ja-JP" altLang="en-US" sz="23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■請負作業の兼務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【</a:t>
            </a:r>
            <a:r>
              <a:rPr lang="ja-JP" altLang="en-US" dirty="0"/>
              <a:t>官庁総合運用テスト支援ツール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　　</a:t>
            </a:r>
            <a:r>
              <a:rPr lang="ja-JP" altLang="en-US" dirty="0" smtClean="0"/>
              <a:t>○顧客</a:t>
            </a:r>
            <a:r>
              <a:rPr lang="ja-JP" altLang="en-US" dirty="0"/>
              <a:t>と</a:t>
            </a:r>
            <a:r>
              <a:rPr lang="ja-JP" altLang="en-US" dirty="0" smtClean="0"/>
              <a:t>作業スケジュール調整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○顧客と仕様調整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ja-JP" altLang="en-US" dirty="0" smtClean="0"/>
              <a:t>○社内</a:t>
            </a:r>
            <a:r>
              <a:rPr lang="ja-JP" altLang="en-US" dirty="0"/>
              <a:t>開発メンバの</a:t>
            </a:r>
            <a:r>
              <a:rPr lang="ja-JP" altLang="en-US" dirty="0" smtClean="0"/>
              <a:t>管理とフォロー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・作業スケジュール管理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・作業の配分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・技術、仕様フォロー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03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kumimoji="1" lang="ja-JP" altLang="en-US" sz="2400" dirty="0" smtClean="0">
                <a:solidFill>
                  <a:srgbClr val="00B0F0"/>
                </a:solidFill>
              </a:rPr>
              <a:t>これから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・リーダーシップを発揮し、団結、即戦力ありのチームを作って、現場開拓に注力する。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・上流から積極的に参加し、ワンステップ対応能力強化に</a:t>
            </a:r>
            <a:endParaRPr lang="en-US" altLang="ja-JP" dirty="0"/>
          </a:p>
          <a:p>
            <a:r>
              <a:rPr lang="ja-JP" altLang="en-US" dirty="0"/>
              <a:t>　注力する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endParaRPr lang="en-US" altLang="zh-CN" dirty="0"/>
          </a:p>
          <a:p>
            <a:r>
              <a:rPr kumimoji="1" lang="ja-JP" altLang="en-US" dirty="0" smtClean="0"/>
              <a:t>・アジャイルなどの新しい手法による請負にもチャレンジし、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社内開発への会社方針実現に</a:t>
            </a:r>
            <a:r>
              <a:rPr lang="ja-JP" altLang="en-US" dirty="0"/>
              <a:t>注力する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5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2369127" y="2057400"/>
            <a:ext cx="2556164" cy="10127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6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燃焼</a:t>
            </a:r>
            <a:endParaRPr kumimoji="1" lang="ja-JP" altLang="en-US" sz="9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7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19390</TotalTime>
  <Words>291</Words>
  <Application>Microsoft Office PowerPoint</Application>
  <PresentationFormat>ユーザー設定</PresentationFormat>
  <Paragraphs>128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昇格試験プレゼン</vt:lpstr>
      <vt:lpstr>目次</vt:lpstr>
      <vt:lpstr>NCJ入社後履歴</vt:lpstr>
      <vt:lpstr>NCJ入社後履歴</vt:lpstr>
      <vt:lpstr>超えるべき「Ｘ」、これまでしてきたこと</vt:lpstr>
      <vt:lpstr>超えるべき「Ｘ」、これまでしてきたこと</vt:lpstr>
      <vt:lpstr>これから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1149950002820</cp:lastModifiedBy>
  <cp:revision>504</cp:revision>
  <cp:lastPrinted>2019-07-08T07:22:07Z</cp:lastPrinted>
  <dcterms:created xsi:type="dcterms:W3CDTF">2015-04-16T03:28:40Z</dcterms:created>
  <dcterms:modified xsi:type="dcterms:W3CDTF">2020-02-20T08:39:18Z</dcterms:modified>
</cp:coreProperties>
</file>