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7" r:id="rId1"/>
  </p:sldMasterIdLst>
  <p:notesMasterIdLst>
    <p:notesMasterId r:id="rId12"/>
  </p:notesMasterIdLst>
  <p:handoutMasterIdLst>
    <p:handoutMasterId r:id="rId13"/>
  </p:handoutMasterIdLst>
  <p:sldIdLst>
    <p:sldId id="322" r:id="rId2"/>
    <p:sldId id="338" r:id="rId3"/>
    <p:sldId id="380" r:id="rId4"/>
    <p:sldId id="379" r:id="rId5"/>
    <p:sldId id="381" r:id="rId6"/>
    <p:sldId id="374" r:id="rId7"/>
    <p:sldId id="375" r:id="rId8"/>
    <p:sldId id="377" r:id="rId9"/>
    <p:sldId id="378" r:id="rId10"/>
    <p:sldId id="336" r:id="rId11"/>
  </p:sldIdLst>
  <p:sldSz cx="6858000" cy="51435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935" userDrawn="1">
          <p15:clr>
            <a:srgbClr val="A4A3A4"/>
          </p15:clr>
        </p15:guide>
        <p15:guide id="3" pos="2160" userDrawn="1">
          <p15:clr>
            <a:srgbClr val="A4A3A4"/>
          </p15:clr>
        </p15:guide>
        <p15:guide id="4" pos="86" userDrawn="1">
          <p15:clr>
            <a:srgbClr val="A4A3A4"/>
          </p15:clr>
        </p15:guide>
        <p15:guide id="5" pos="42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 userDrawn="1">
          <p15:clr>
            <a:srgbClr val="A4A3A4"/>
          </p15:clr>
        </p15:guide>
        <p15:guide id="2" pos="2138" userDrawn="1">
          <p15:clr>
            <a:srgbClr val="A4A3A4"/>
          </p15:clr>
        </p15:guide>
        <p15:guide id="3" orient="horz" pos="3107" userDrawn="1">
          <p15:clr>
            <a:srgbClr val="A4A3A4"/>
          </p15:clr>
        </p15:guide>
        <p15:guide id="4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C" initials="N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B3C0"/>
    <a:srgbClr val="0000CC"/>
    <a:srgbClr val="FF99FF"/>
    <a:srgbClr val="800000"/>
    <a:srgbClr val="002B62"/>
    <a:srgbClr val="E64B00"/>
    <a:srgbClr val="CCD5E0"/>
    <a:srgbClr val="AFD1FF"/>
    <a:srgbClr val="7A8BA2"/>
    <a:srgbClr val="D6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19" autoAdjust="0"/>
    <p:restoredTop sz="94294" autoAdjust="0"/>
  </p:normalViewPr>
  <p:slideViewPr>
    <p:cSldViewPr snapToGrid="0" snapToObjects="1">
      <p:cViewPr varScale="1">
        <p:scale>
          <a:sx n="140" d="100"/>
          <a:sy n="140" d="100"/>
        </p:scale>
        <p:origin x="1584" y="114"/>
      </p:cViewPr>
      <p:guideLst>
        <p:guide orient="horz" pos="2935"/>
        <p:guide pos="2160"/>
        <p:guide pos="86"/>
        <p:guide pos="42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3012" y="96"/>
      </p:cViewPr>
      <p:guideLst>
        <p:guide orient="horz" pos="3109"/>
        <p:guide pos="2138"/>
        <p:guide orient="horz" pos="3107"/>
        <p:guide pos="212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18831" cy="493316"/>
          </a:xfrm>
          <a:prstGeom prst="rect">
            <a:avLst/>
          </a:prstGeom>
        </p:spPr>
        <p:txBody>
          <a:bodyPr vert="horz" lIns="91414" tIns="45707" rIns="91414" bIns="45707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5" y="1"/>
            <a:ext cx="2918831" cy="493316"/>
          </a:xfrm>
          <a:prstGeom prst="rect">
            <a:avLst/>
          </a:prstGeom>
        </p:spPr>
        <p:txBody>
          <a:bodyPr vert="horz" lIns="91414" tIns="45707" rIns="91414" bIns="45707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/>
              <a:t>2020/3/6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9371285"/>
            <a:ext cx="2918831" cy="493316"/>
          </a:xfrm>
          <a:prstGeom prst="rect">
            <a:avLst/>
          </a:prstGeom>
        </p:spPr>
        <p:txBody>
          <a:bodyPr vert="horz" lIns="91414" tIns="45707" rIns="91414" bIns="45707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5" y="9371285"/>
            <a:ext cx="2918831" cy="493316"/>
          </a:xfrm>
          <a:prstGeom prst="rect">
            <a:avLst/>
          </a:prstGeom>
        </p:spPr>
        <p:txBody>
          <a:bodyPr vert="horz" lIns="91414" tIns="45707" rIns="91414" bIns="45707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18831" cy="285884"/>
          </a:xfrm>
          <a:prstGeom prst="rect">
            <a:avLst/>
          </a:prstGeom>
        </p:spPr>
        <p:txBody>
          <a:bodyPr vert="horz" lIns="91414" tIns="45707" rIns="91414" bIns="45707" rtlCol="0"/>
          <a:lstStyle>
            <a:lvl1pPr algn="l">
              <a:defRPr sz="1000"/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5" y="0"/>
            <a:ext cx="2918831" cy="285884"/>
          </a:xfrm>
          <a:prstGeom prst="rect">
            <a:avLst/>
          </a:prstGeom>
        </p:spPr>
        <p:txBody>
          <a:bodyPr vert="horz" lIns="91414" tIns="45707" rIns="91414" bIns="45707" rtlCol="0"/>
          <a:lstStyle>
            <a:lvl1pPr algn="r">
              <a:defRPr sz="1000"/>
            </a:lvl1pPr>
          </a:lstStyle>
          <a:p>
            <a:fld id="{4B26993D-C081-44EB-B0F5-A9F467792B62}" type="datetimeFigureOut">
              <a:rPr lang="ja-JP" altLang="en-US" smtClean="0"/>
              <a:pPr/>
              <a:t>2020/3/6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366713"/>
            <a:ext cx="4929187" cy="36972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4" tIns="45707" rIns="91414" bIns="45707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0639" y="4204703"/>
            <a:ext cx="6554486" cy="5288855"/>
          </a:xfrm>
          <a:prstGeom prst="rect">
            <a:avLst/>
          </a:prstGeom>
        </p:spPr>
        <p:txBody>
          <a:bodyPr vert="horz" lIns="0" tIns="45707" rIns="0" bIns="45707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580429"/>
            <a:ext cx="2918831" cy="285884"/>
          </a:xfrm>
          <a:prstGeom prst="rect">
            <a:avLst/>
          </a:prstGeom>
        </p:spPr>
        <p:txBody>
          <a:bodyPr vert="horz" lIns="91414" tIns="45707" rIns="91414" bIns="45707" rtlCol="0" anchor="b"/>
          <a:lstStyle>
            <a:lvl1pPr algn="l">
              <a:defRPr sz="1000"/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5" y="9580429"/>
            <a:ext cx="2918831" cy="285884"/>
          </a:xfrm>
          <a:prstGeom prst="rect">
            <a:avLst/>
          </a:prstGeom>
        </p:spPr>
        <p:txBody>
          <a:bodyPr vert="horz" lIns="91414" tIns="45707" rIns="91414" bIns="45707" rtlCol="0" anchor="b"/>
          <a:lstStyle>
            <a:lvl1pPr algn="r">
              <a:defRPr sz="1000"/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1pPr>
    <a:lvl2pPr marL="136525" indent="0" algn="l" defTabSz="914400" rtl="0" eaLnBrk="1" latinLnBrk="0" hangingPunct="1">
      <a:spcBef>
        <a:spcPts val="200"/>
      </a:spcBef>
      <a:defRPr kumimoji="1" sz="1050" kern="1200">
        <a:solidFill>
          <a:schemeClr val="tx1"/>
        </a:solidFill>
        <a:latin typeface="+mn-lt"/>
        <a:ea typeface="+mn-ea"/>
        <a:cs typeface="+mn-cs"/>
      </a:defRPr>
    </a:lvl2pPr>
    <a:lvl3pPr marL="273600" algn="l" defTabSz="914400" rtl="0" eaLnBrk="1" latinLnBrk="0" hangingPunct="1">
      <a:spcBef>
        <a:spcPts val="200"/>
      </a:spcBef>
      <a:defRPr kumimoji="1" sz="1050" kern="1200">
        <a:solidFill>
          <a:schemeClr val="tx1"/>
        </a:solidFill>
        <a:latin typeface="+mn-lt"/>
        <a:ea typeface="+mn-ea"/>
        <a:cs typeface="+mn-cs"/>
      </a:defRPr>
    </a:lvl3pPr>
    <a:lvl4pPr marL="403225" indent="0" algn="l" defTabSz="914400" rtl="0" eaLnBrk="1" latinLnBrk="0" hangingPunct="1">
      <a:spcBef>
        <a:spcPts val="200"/>
      </a:spcBef>
      <a:defRPr kumimoji="1" sz="1050" kern="1200">
        <a:solidFill>
          <a:schemeClr val="tx1"/>
        </a:solidFill>
        <a:latin typeface="+mn-lt"/>
        <a:ea typeface="+mn-ea"/>
        <a:cs typeface="+mn-cs"/>
      </a:defRPr>
    </a:lvl4pPr>
    <a:lvl5pPr marL="531813" indent="0" algn="l" defTabSz="914400" rtl="0" eaLnBrk="1" latinLnBrk="0" hangingPunct="1">
      <a:spcBef>
        <a:spcPts val="200"/>
      </a:spcBef>
      <a:defRPr kumimoji="1" sz="105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3A1C2-1D22-4C94-A83E-60ADE77BBC94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90494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3A1C2-1D22-4C94-A83E-60ADE77BBC94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42416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3A1C2-1D22-4C94-A83E-60ADE77BBC94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79010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3A1C2-1D22-4C94-A83E-60ADE77BBC94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5447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3A1C2-1D22-4C94-A83E-60ADE77BBC94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42760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3A1C2-1D22-4C94-A83E-60ADE77BBC94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173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3A1C2-1D22-4C94-A83E-60ADE77BBC94}" type="slidenum">
              <a:rPr lang="en-US" altLang="ja-JP" smtClean="0"/>
              <a:pPr>
                <a:defRPr/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71452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34635" y="2294319"/>
            <a:ext cx="6588000" cy="405683"/>
          </a:xfrm>
        </p:spPr>
        <p:txBody>
          <a:bodyPr tIns="36000" bIns="0" anchor="b" anchorCtr="0">
            <a:spAutoFit/>
          </a:bodyPr>
          <a:lstStyle>
            <a:lvl1pPr>
              <a:defRPr sz="24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7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34543" y="1043999"/>
            <a:ext cx="4536281" cy="360000"/>
          </a:xfrm>
        </p:spPr>
        <p:txBody>
          <a:bodyPr>
            <a:noAutofit/>
          </a:bodyPr>
          <a:lstStyle>
            <a:lvl1pPr marL="0" indent="0">
              <a:buNone/>
              <a:defRPr sz="1350"/>
            </a:lvl1pPr>
            <a:lvl2pPr marL="54000" indent="0">
              <a:buNone/>
              <a:defRPr/>
            </a:lvl2pPr>
            <a:lvl3pPr marL="167222" indent="0">
              <a:buNone/>
              <a:defRPr/>
            </a:lvl3pPr>
            <a:lvl4pPr marL="245840" indent="0">
              <a:buNone/>
              <a:defRPr/>
            </a:lvl4pPr>
            <a:lvl5pPr marL="233550" indent="0">
              <a:buNone/>
              <a:defRPr/>
            </a:lvl5pPr>
          </a:lstStyle>
          <a:p>
            <a:r>
              <a:rPr lang="ja-JP" altLang="en-US" dirty="0"/>
              <a:t>宛先がある場合は入力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34636" y="3019564"/>
            <a:ext cx="4914545" cy="325346"/>
          </a:xfrm>
        </p:spPr>
        <p:txBody>
          <a:bodyPr wrap="square">
            <a:spAutoFit/>
          </a:bodyPr>
          <a:lstStyle>
            <a:lvl1pPr marL="0" indent="0">
              <a:buNone/>
              <a:defRPr sz="1500" baseline="0">
                <a:solidFill>
                  <a:schemeClr val="bg1"/>
                </a:solidFill>
              </a:defRPr>
            </a:lvl1pPr>
            <a:lvl2pPr marL="54000" indent="0">
              <a:buNone/>
              <a:defRPr>
                <a:solidFill>
                  <a:schemeClr val="bg1"/>
                </a:solidFill>
              </a:defRPr>
            </a:lvl2pPr>
            <a:lvl3pPr marL="167222" indent="0">
              <a:buNone/>
              <a:defRPr>
                <a:solidFill>
                  <a:schemeClr val="bg1"/>
                </a:solidFill>
              </a:defRPr>
            </a:lvl3pPr>
            <a:lvl4pPr marL="245840" indent="0">
              <a:buNone/>
              <a:defRPr>
                <a:solidFill>
                  <a:schemeClr val="bg1"/>
                </a:solidFill>
              </a:defRPr>
            </a:lvl4pPr>
            <a:lvl5pPr marL="2335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5846" y="626018"/>
            <a:ext cx="6686308" cy="376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3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35000" y="2111656"/>
            <a:ext cx="6588000" cy="405683"/>
          </a:xfrm>
        </p:spPr>
        <p:txBody>
          <a:bodyPr anchor="b" anchorCtr="0">
            <a:spAutoFit/>
          </a:bodyPr>
          <a:lstStyle>
            <a:lvl1pPr algn="l">
              <a:defRPr sz="2400">
                <a:solidFill>
                  <a:schemeClr val="bg1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34636" y="2836901"/>
            <a:ext cx="5076731" cy="325346"/>
          </a:xfrm>
        </p:spPr>
        <p:txBody>
          <a:bodyPr wrap="square">
            <a:sp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54000" indent="0">
              <a:buNone/>
              <a:defRPr>
                <a:solidFill>
                  <a:schemeClr val="bg1"/>
                </a:solidFill>
              </a:defRPr>
            </a:lvl2pPr>
            <a:lvl3pPr marL="167222" indent="0">
              <a:buNone/>
              <a:defRPr>
                <a:solidFill>
                  <a:schemeClr val="bg1"/>
                </a:solidFill>
              </a:defRPr>
            </a:lvl3pPr>
            <a:lvl4pPr marL="245840" indent="0">
              <a:buNone/>
              <a:defRPr>
                <a:solidFill>
                  <a:schemeClr val="bg1"/>
                </a:solidFill>
              </a:defRPr>
            </a:lvl4pPr>
            <a:lvl5pPr marL="2335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327765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052735" y="481728"/>
            <a:ext cx="5670000" cy="313350"/>
          </a:xfrm>
        </p:spPr>
        <p:txBody>
          <a:bodyPr vert="horz" wrap="square" lIns="91440" tIns="36000" rIns="91440" bIns="0" rtlCol="0" anchor="b">
            <a:spAutoFit/>
          </a:bodyPr>
          <a:lstStyle>
            <a:lvl1pPr>
              <a:defRPr lang="ja-JP" altLang="en-US" dirty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52737" y="931814"/>
            <a:ext cx="5669533" cy="3728168"/>
          </a:xfrm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buNone/>
              <a:defRPr lang="en-US" altLang="ja-JP" sz="1500" dirty="0" smtClean="0"/>
            </a:lvl1pPr>
            <a:lvl2pPr marL="54000" indent="0">
              <a:buNone/>
              <a:defRPr lang="ja-JP" altLang="en-US" sz="1200" dirty="0" smtClean="0"/>
            </a:lvl2pPr>
            <a:lvl3pPr marL="167222" indent="0">
              <a:buNone/>
              <a:defRPr lang="ja-JP" altLang="en-US" sz="900" dirty="0" smtClean="0"/>
            </a:lvl3pPr>
            <a:lvl4pPr marL="245840" indent="0">
              <a:buNone/>
              <a:defRPr lang="ja-JP" altLang="en-US" sz="825" dirty="0" smtClean="0"/>
            </a:lvl4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34541" y="2313592"/>
            <a:ext cx="6570324" cy="336434"/>
          </a:xfrm>
        </p:spPr>
        <p:txBody>
          <a:bodyPr vert="horz" wrap="square" lIns="91440" tIns="36000" rIns="91440" bIns="0" rtlCol="0" anchor="b">
            <a:spAutoFit/>
          </a:bodyPr>
          <a:lstStyle>
            <a:lvl1pPr>
              <a:defRPr lang="ja-JP" altLang="en-US" sz="1950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34542" y="2899172"/>
            <a:ext cx="4914639" cy="934744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54000" indent="0">
              <a:buNone/>
              <a:defRPr sz="1350" b="0"/>
            </a:lvl2pPr>
            <a:lvl3pPr marL="167222" indent="0">
              <a:buNone/>
              <a:defRPr b="0"/>
            </a:lvl3pPr>
            <a:lvl4pPr marL="245840" indent="0">
              <a:buNone/>
              <a:defRPr b="0"/>
            </a:lvl4pPr>
            <a:lvl5pPr marL="23355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17625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-11679" y="-742"/>
            <a:ext cx="6881357" cy="53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34635" y="28800"/>
            <a:ext cx="6588000" cy="468000"/>
          </a:xfrm>
        </p:spPr>
        <p:txBody>
          <a:bodyPr tIns="3600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8754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-11679" y="-742"/>
            <a:ext cx="6881357" cy="53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コンテンツ プレースホルダー 3"/>
          <p:cNvSpPr>
            <a:spLocks noGrp="1"/>
          </p:cNvSpPr>
          <p:nvPr>
            <p:ph sz="quarter" idx="10" hasCustomPrompt="1"/>
          </p:nvPr>
        </p:nvSpPr>
        <p:spPr>
          <a:xfrm>
            <a:off x="134541" y="612000"/>
            <a:ext cx="6587728" cy="4230000"/>
          </a:xfrm>
        </p:spPr>
        <p:txBody>
          <a:bodyPr/>
          <a:lstStyle>
            <a:lvl1pPr marL="135000" indent="-135000">
              <a:spcBef>
                <a:spcPts val="375"/>
              </a:spcBef>
              <a:defRPr/>
            </a:lvl1pPr>
            <a:lvl2pPr marL="270000" indent="-135000">
              <a:spcBef>
                <a:spcPts val="375"/>
              </a:spcBef>
              <a:defRPr/>
            </a:lvl2pPr>
            <a:lvl3pPr marL="351000" indent="-81000">
              <a:spcBef>
                <a:spcPts val="375"/>
              </a:spcBef>
              <a:defRPr/>
            </a:lvl3pPr>
            <a:lvl4pPr marL="432000" indent="-81000">
              <a:spcBef>
                <a:spcPts val="375"/>
              </a:spcBef>
              <a:defRPr/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221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-11679" y="-742"/>
            <a:ext cx="6881357" cy="53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34635" y="28800"/>
            <a:ext cx="6588000" cy="468000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quarter" idx="12" hasCustomPrompt="1"/>
          </p:nvPr>
        </p:nvSpPr>
        <p:spPr>
          <a:xfrm>
            <a:off x="134542" y="612000"/>
            <a:ext cx="3186447" cy="4230000"/>
          </a:xfrm>
        </p:spPr>
        <p:txBody>
          <a:bodyPr/>
          <a:lstStyle>
            <a:lvl1pPr marL="135000" indent="-135000">
              <a:spcBef>
                <a:spcPts val="375"/>
              </a:spcBef>
              <a:defRPr/>
            </a:lvl1pPr>
            <a:lvl2pPr marL="270000" indent="-135000">
              <a:spcBef>
                <a:spcPts val="375"/>
              </a:spcBef>
              <a:defRPr/>
            </a:lvl2pPr>
            <a:lvl3pPr marL="351000" indent="-81000">
              <a:spcBef>
                <a:spcPts val="375"/>
              </a:spcBef>
              <a:defRPr/>
            </a:lvl3pPr>
            <a:lvl4pPr marL="432000" indent="-81000">
              <a:spcBef>
                <a:spcPts val="375"/>
              </a:spcBef>
              <a:defRPr/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3" name="コンテンツ プレースホルダー 3"/>
          <p:cNvSpPr>
            <a:spLocks noGrp="1"/>
          </p:cNvSpPr>
          <p:nvPr>
            <p:ph sz="quarter" idx="13" hasCustomPrompt="1"/>
          </p:nvPr>
        </p:nvSpPr>
        <p:spPr>
          <a:xfrm>
            <a:off x="3535823" y="612000"/>
            <a:ext cx="3186447" cy="4230000"/>
          </a:xfrm>
        </p:spPr>
        <p:txBody>
          <a:bodyPr/>
          <a:lstStyle>
            <a:lvl1pPr marL="135000" indent="-135000">
              <a:spcBef>
                <a:spcPts val="375"/>
              </a:spcBef>
              <a:defRPr/>
            </a:lvl1pPr>
            <a:lvl2pPr marL="270000" indent="-135000">
              <a:spcBef>
                <a:spcPts val="375"/>
              </a:spcBef>
              <a:defRPr/>
            </a:lvl2pPr>
            <a:lvl3pPr marL="351000" indent="-81000">
              <a:spcBef>
                <a:spcPts val="375"/>
              </a:spcBef>
              <a:defRPr/>
            </a:lvl3pPr>
            <a:lvl4pPr marL="432000" indent="-81000">
              <a:spcBef>
                <a:spcPts val="375"/>
              </a:spcBef>
              <a:defRPr/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18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71500" cy="530636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134635" y="28800"/>
            <a:ext cx="6588000" cy="468000"/>
          </a:xfrm>
        </p:spPr>
        <p:txBody>
          <a:bodyPr tIns="36000" bIns="0">
            <a:normAutofit/>
          </a:bodyPr>
          <a:lstStyle>
            <a:lvl1pPr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4" name="コンテンツ プレースホルダー"/>
          <p:cNvSpPr>
            <a:spLocks noGrp="1"/>
          </p:cNvSpPr>
          <p:nvPr userDrawn="1">
            <p:ph sz="quarter" idx="10" hasCustomPrompt="1"/>
          </p:nvPr>
        </p:nvSpPr>
        <p:spPr bwMode="gray">
          <a:xfrm>
            <a:off x="134634" y="612000"/>
            <a:ext cx="6588732" cy="4228288"/>
          </a:xfrm>
        </p:spPr>
        <p:txBody>
          <a:bodyPr vert="horz" lIns="90000" tIns="46800" rIns="90000" bIns="45720" rtlCol="0">
            <a:normAutofit/>
          </a:bodyPr>
          <a:lstStyle>
            <a:lvl1pPr marL="135000" indent="-135000" eaLnBrk="1" hangingPunct="1">
              <a:spcBef>
                <a:spcPts val="38"/>
              </a:spcBef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270000" indent="-135000" eaLnBrk="1" hangingPunct="1">
              <a:spcBef>
                <a:spcPts val="375"/>
              </a:spcBef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351000" indent="-81000" eaLnBrk="1" hangingPunct="1">
              <a:spcBef>
                <a:spcPts val="375"/>
              </a:spcBef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432000" indent="-81000" eaLnBrk="1" hangingPunct="1">
              <a:spcBef>
                <a:spcPts val="375"/>
              </a:spcBef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189000" indent="135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3541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Footer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0" y="4918785"/>
            <a:ext cx="6860700" cy="22869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34635" y="28800"/>
            <a:ext cx="6587634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34635" y="627534"/>
            <a:ext cx="6587635" cy="4212754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/>
          <a:p>
            <a:pPr marL="135000" lvl="0" indent="-135000">
              <a:spcBef>
                <a:spcPts val="375"/>
              </a:spcBef>
            </a:pPr>
            <a:r>
              <a:rPr kumimoji="1" lang="ja-JP" altLang="en-US" dirty="0"/>
              <a:t>マスター テキストの書式設定</a:t>
            </a:r>
          </a:p>
          <a:p>
            <a:pPr marL="270000" lvl="1" indent="-135000">
              <a:spcBef>
                <a:spcPts val="375"/>
              </a:spcBef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L="351000" lvl="2" indent="-81000">
              <a:spcBef>
                <a:spcPts val="375"/>
              </a:spcBef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L="432000" lvl="3" indent="-81000">
              <a:spcBef>
                <a:spcPts val="375"/>
              </a:spcBef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0" name="PageNumber"/>
          <p:cNvSpPr txBox="1"/>
          <p:nvPr userDrawn="1"/>
        </p:nvSpPr>
        <p:spPr bwMode="gray">
          <a:xfrm>
            <a:off x="134634" y="4919974"/>
            <a:ext cx="608410" cy="230400"/>
          </a:xfrm>
          <a:prstGeom prst="rect">
            <a:avLst/>
          </a:prstGeom>
          <a:noFill/>
        </p:spPr>
        <p:txBody>
          <a:bodyPr wrap="square" lIns="675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600" b="0" baseline="0" smtClean="0">
                <a:solidFill>
                  <a:schemeClr val="bg1"/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600" b="0" baseline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Credit"/>
          <p:cNvSpPr txBox="1">
            <a:spLocks/>
          </p:cNvSpPr>
          <p:nvPr userDrawn="1"/>
        </p:nvSpPr>
        <p:spPr bwMode="gray">
          <a:xfrm>
            <a:off x="729000" y="4954384"/>
            <a:ext cx="1619250" cy="16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r>
              <a:rPr lang="en-US" altLang="ja-JP" sz="600" b="0" baseline="0" dirty="0">
                <a:solidFill>
                  <a:schemeClr val="bg1"/>
                </a:solidFill>
                <a:latin typeface="+mn-lt"/>
                <a:ea typeface="+mn-ea"/>
              </a:rPr>
              <a:t>© NEC Corporation </a:t>
            </a:r>
            <a:r>
              <a:rPr lang="en-US" altLang="ja-JP" sz="600" b="0" baseline="0" dirty="0" smtClean="0">
                <a:solidFill>
                  <a:schemeClr val="bg1"/>
                </a:solidFill>
                <a:latin typeface="+mn-lt"/>
                <a:ea typeface="+mn-ea"/>
              </a:rPr>
              <a:t>2020</a:t>
            </a:r>
            <a:endParaRPr lang="en-US" altLang="ja-JP" sz="600" b="0" baseline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Confidential"/>
          <p:cNvSpPr txBox="1">
            <a:spLocks/>
          </p:cNvSpPr>
          <p:nvPr userDrawn="1"/>
        </p:nvSpPr>
        <p:spPr bwMode="gray">
          <a:xfrm>
            <a:off x="2672917" y="4954384"/>
            <a:ext cx="1468139" cy="16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pPr algn="ctr"/>
            <a:r>
              <a:rPr lang="en-US" altLang="ja-JP" sz="600" b="0" baseline="0" dirty="0">
                <a:solidFill>
                  <a:schemeClr val="bg1"/>
                </a:solidFill>
                <a:latin typeface="+mn-lt"/>
                <a:ea typeface="+mn-ea"/>
              </a:rPr>
              <a:t>NEC Group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9" r:id="rId2"/>
    <p:sldLayoutId id="2147483682" r:id="rId3"/>
    <p:sldLayoutId id="2147483681" r:id="rId4"/>
    <p:sldLayoutId id="2147483903" r:id="rId5"/>
    <p:sldLayoutId id="2147483912" r:id="rId6"/>
    <p:sldLayoutId id="2147483673" r:id="rId7"/>
    <p:sldLayoutId id="2147483907" r:id="rId8"/>
    <p:sldLayoutId id="2147483671" r:id="rId9"/>
    <p:sldLayoutId id="2147483902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18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342900" algn="l" rtl="0" fontAlgn="base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685800" algn="l" rtl="0" fontAlgn="base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028700" algn="l" rtl="0" fontAlgn="base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371600" algn="l" rtl="0" fontAlgn="base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33350" indent="-133350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lang="ja-JP" altLang="en-US" sz="150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  <a:cs typeface="+mn-cs"/>
        </a:defRPr>
      </a:lvl1pPr>
      <a:lvl2pPr marL="81000" indent="-27000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lang="ja-JP" altLang="en-US" sz="120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</a:defRPr>
      </a:lvl2pPr>
      <a:lvl3pPr marL="484313" indent="-21431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lang="ja-JP" altLang="en-US" sz="105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</a:defRPr>
      </a:lvl3pPr>
      <a:lvl4pPr marL="479588" indent="-128588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lang="ja-JP" altLang="en-US" sz="90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</a:defRPr>
      </a:lvl4pPr>
      <a:lvl5pPr marL="553641" indent="397669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900" b="0">
          <a:solidFill>
            <a:schemeClr val="tx1"/>
          </a:solidFill>
          <a:latin typeface="+mj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≫"/>
        <a:defRPr kumimoji="1" sz="1500">
          <a:solidFill>
            <a:schemeClr val="tx1"/>
          </a:solidFill>
          <a:latin typeface="Arial" charset="0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≫"/>
        <a:defRPr kumimoji="1" sz="1500">
          <a:solidFill>
            <a:schemeClr val="tx1"/>
          </a:solidFill>
          <a:latin typeface="Arial" charset="0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≫"/>
        <a:defRPr kumimoji="1" sz="1500">
          <a:solidFill>
            <a:schemeClr val="tx1"/>
          </a:solidFill>
          <a:latin typeface="Arial" charset="0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≫"/>
        <a:defRPr kumimoji="1" sz="15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134635" y="1919832"/>
            <a:ext cx="6588000" cy="805793"/>
          </a:xfrm>
        </p:spPr>
        <p:txBody>
          <a:bodyPr/>
          <a:lstStyle/>
          <a:p>
            <a:pPr algn="ctr"/>
            <a:r>
              <a:rPr lang="ja-JP" altLang="en-US" sz="3000" b="1" dirty="0" smtClean="0">
                <a:latin typeface="+mn-ea"/>
                <a:ea typeface="+mn-ea"/>
              </a:rPr>
              <a:t>さらなる成長に向け</a:t>
            </a:r>
            <a:r>
              <a:rPr lang="en-US" altLang="ja-JP" sz="3000" b="1" dirty="0" smtClean="0">
                <a:latin typeface="+mn-ea"/>
                <a:ea typeface="+mn-ea"/>
              </a:rPr>
              <a:t/>
            </a:r>
            <a:br>
              <a:rPr lang="en-US" altLang="ja-JP" sz="3000" b="1" dirty="0" smtClean="0">
                <a:latin typeface="+mn-ea"/>
                <a:ea typeface="+mn-ea"/>
              </a:rPr>
            </a:br>
            <a:r>
              <a:rPr lang="ja-JP" altLang="en-US" sz="2000" b="1" dirty="0" smtClean="0">
                <a:latin typeface="+mn-ea"/>
                <a:ea typeface="+mn-ea"/>
              </a:rPr>
              <a:t>（昇格試験プレゼン資料）</a:t>
            </a:r>
            <a:endParaRPr lang="ja-JP" altLang="en-US" sz="2000" b="1" dirty="0">
              <a:latin typeface="+mn-ea"/>
              <a:ea typeface="+mn-ea"/>
            </a:endParaRPr>
          </a:p>
        </p:txBody>
      </p:sp>
      <p:sp>
        <p:nvSpPr>
          <p:cNvPr id="16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34637" y="3024000"/>
            <a:ext cx="4914545" cy="325346"/>
          </a:xfrm>
        </p:spPr>
        <p:txBody>
          <a:bodyPr/>
          <a:lstStyle/>
          <a:p>
            <a:pPr hangingPunct="1"/>
            <a:r>
              <a:rPr lang="en-US" altLang="zh-TW" dirty="0" smtClean="0">
                <a:latin typeface="+mn-ea"/>
              </a:rPr>
              <a:t> </a:t>
            </a:r>
            <a:endParaRPr lang="zh-TW" altLang="en-US" dirty="0">
              <a:latin typeface="+mn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1915" y="3186675"/>
            <a:ext cx="5933440" cy="978927"/>
          </a:xfrm>
          <a:prstGeom prst="rect">
            <a:avLst/>
          </a:prstGeom>
        </p:spPr>
        <p:txBody>
          <a:bodyPr/>
          <a:lstStyle>
            <a:lvl1pPr marL="133350" indent="-133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15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81000" indent="-27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defRPr>
            </a:lvl2pPr>
            <a:lvl3pPr marL="4843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05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defRPr>
            </a:lvl3pPr>
            <a:lvl4pPr marL="479588" indent="-128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9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defRPr>
            </a:lvl4pPr>
            <a:lvl5pPr marL="553641" indent="39766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900" b="0">
                <a:solidFill>
                  <a:schemeClr val="tx1"/>
                </a:solidFill>
                <a:latin typeface="+mj-lt"/>
                <a:ea typeface="+mn-ea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15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15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15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15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algn="ctr" eaLnBrk="1" hangingPunct="1"/>
            <a:r>
              <a:rPr lang="en-US" altLang="ja-JP" sz="1600" dirty="0" smtClean="0">
                <a:solidFill>
                  <a:schemeClr val="bg1"/>
                </a:solidFill>
              </a:rPr>
              <a:t>2020</a:t>
            </a:r>
            <a:r>
              <a:rPr lang="ja-JP" altLang="en-US" sz="1600" dirty="0" smtClean="0">
                <a:solidFill>
                  <a:schemeClr val="bg1"/>
                </a:solidFill>
              </a:rPr>
              <a:t>年</a:t>
            </a:r>
            <a:r>
              <a:rPr lang="en-US" altLang="ja-JP" sz="1600" dirty="0" smtClean="0">
                <a:solidFill>
                  <a:schemeClr val="bg1"/>
                </a:solidFill>
              </a:rPr>
              <a:t>3</a:t>
            </a:r>
            <a:r>
              <a:rPr lang="ja-JP" altLang="en-US" sz="1600" dirty="0" smtClean="0">
                <a:solidFill>
                  <a:schemeClr val="bg1"/>
                </a:solidFill>
              </a:rPr>
              <a:t>月</a:t>
            </a:r>
            <a:r>
              <a:rPr lang="en-US" altLang="ja-JP" sz="1600" dirty="0" smtClean="0">
                <a:solidFill>
                  <a:schemeClr val="bg1"/>
                </a:solidFill>
              </a:rPr>
              <a:t>9</a:t>
            </a:r>
            <a:r>
              <a:rPr lang="ja-JP" altLang="en-US" sz="1600" dirty="0" smtClean="0">
                <a:solidFill>
                  <a:schemeClr val="bg1"/>
                </a:solidFill>
              </a:rPr>
              <a:t>日</a:t>
            </a:r>
            <a:endParaRPr lang="en-US" altLang="ja-JP" sz="1600" dirty="0" smtClean="0">
              <a:solidFill>
                <a:schemeClr val="bg1"/>
              </a:solidFill>
            </a:endParaRPr>
          </a:p>
          <a:p>
            <a:pPr marL="0" indent="0" algn="ctr" eaLnBrk="1" hangingPunct="1">
              <a:buNone/>
            </a:pPr>
            <a:r>
              <a:rPr lang="ja-JP" altLang="en-US" sz="1600" dirty="0" smtClean="0">
                <a:solidFill>
                  <a:schemeClr val="bg1"/>
                </a:solidFill>
              </a:rPr>
              <a:t>第二システム開発事業部　徐</a:t>
            </a:r>
            <a:r>
              <a:rPr lang="ja-JP" altLang="en-US" sz="1600" dirty="0" smtClean="0">
                <a:solidFill>
                  <a:schemeClr val="bg1"/>
                </a:solidFill>
              </a:rPr>
              <a:t>　洋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ltGray">
          <a:xfrm>
            <a:off x="4213506" y="645960"/>
            <a:ext cx="2623429" cy="41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B4A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r>
              <a:rPr lang="en-US" altLang="ja-JP" sz="1050" dirty="0" smtClean="0">
                <a:solidFill>
                  <a:schemeClr val="accent2"/>
                </a:solidFill>
                <a:latin typeface="+mn-ea"/>
                <a:ea typeface="+mn-ea"/>
              </a:rPr>
              <a:t>【NEC</a:t>
            </a:r>
            <a:r>
              <a:rPr lang="ja-JP" altLang="en-US" sz="1050" dirty="0" smtClean="0">
                <a:solidFill>
                  <a:schemeClr val="accent2"/>
                </a:solidFill>
                <a:latin typeface="+mn-ea"/>
                <a:ea typeface="+mn-ea"/>
              </a:rPr>
              <a:t>グループ</a:t>
            </a:r>
            <a:r>
              <a:rPr lang="ja-JP" altLang="en-US" sz="1050" dirty="0">
                <a:solidFill>
                  <a:schemeClr val="accent2"/>
                </a:solidFill>
                <a:latin typeface="+mn-ea"/>
                <a:ea typeface="+mn-ea"/>
              </a:rPr>
              <a:t>外秘</a:t>
            </a:r>
            <a:r>
              <a:rPr lang="en-US" altLang="ja-JP" sz="1050" dirty="0" smtClean="0">
                <a:solidFill>
                  <a:schemeClr val="accent2"/>
                </a:solidFill>
                <a:latin typeface="+mn-ea"/>
                <a:ea typeface="+mn-ea"/>
              </a:rPr>
              <a:t>】</a:t>
            </a:r>
          </a:p>
          <a:p>
            <a:pPr algn="r"/>
            <a:r>
              <a:rPr lang="en-US" altLang="ja-JP" sz="1050" dirty="0">
                <a:solidFill>
                  <a:schemeClr val="accent2"/>
                </a:solidFill>
                <a:latin typeface="+mn-ea"/>
                <a:ea typeface="+mn-ea"/>
              </a:rPr>
              <a:t>【NEC Group Internal Use Only</a:t>
            </a:r>
            <a:r>
              <a:rPr lang="en-US" altLang="ja-JP" sz="1050" dirty="0" smtClean="0">
                <a:solidFill>
                  <a:schemeClr val="accent2"/>
                </a:solidFill>
                <a:latin typeface="+mn-ea"/>
                <a:ea typeface="+mn-ea"/>
              </a:rPr>
              <a:t>】</a:t>
            </a:r>
            <a:endParaRPr lang="en-US" altLang="ja-JP" sz="105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30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791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4754" y="314110"/>
            <a:ext cx="5508000" cy="313350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14274" y="745068"/>
            <a:ext cx="5269406" cy="387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▐"/>
              <a:defRPr kumimoji="1" sz="220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>
                <a:latin typeface="+mn-ea"/>
                <a:ea typeface="+mn-ea"/>
              </a:rPr>
              <a:t>１</a:t>
            </a:r>
            <a:r>
              <a:rPr lang="ja-JP" altLang="en-US" sz="1600" dirty="0" smtClean="0">
                <a:latin typeface="+mn-ea"/>
                <a:ea typeface="+mn-ea"/>
              </a:rPr>
              <a:t>．自分にとっての超えるべき「</a:t>
            </a:r>
            <a:r>
              <a:rPr lang="en-US" altLang="ja-JP" sz="1600" dirty="0" smtClean="0">
                <a:latin typeface="+mn-ea"/>
                <a:ea typeface="+mn-ea"/>
              </a:rPr>
              <a:t>X</a:t>
            </a:r>
            <a:r>
              <a:rPr lang="ja-JP" altLang="en-US" sz="1600" dirty="0" smtClean="0">
                <a:latin typeface="+mn-ea"/>
                <a:ea typeface="+mn-ea"/>
              </a:rPr>
              <a:t>」</a:t>
            </a:r>
            <a:r>
              <a:rPr lang="en-US" altLang="ja-JP" sz="1600" dirty="0">
                <a:latin typeface="+mn-ea"/>
                <a:ea typeface="+mn-ea"/>
              </a:rPr>
              <a:t/>
            </a:r>
            <a:br>
              <a:rPr lang="en-US" altLang="ja-JP" sz="1600" dirty="0">
                <a:latin typeface="+mn-ea"/>
                <a:ea typeface="+mn-ea"/>
              </a:rPr>
            </a:br>
            <a:r>
              <a:rPr lang="ja-JP" altLang="en-US" sz="1600" dirty="0">
                <a:latin typeface="+mn-ea"/>
                <a:ea typeface="+mn-ea"/>
              </a:rPr>
              <a:t>２</a:t>
            </a:r>
            <a:r>
              <a:rPr lang="ja-JP" altLang="en-US" sz="1600" dirty="0" smtClean="0">
                <a:latin typeface="+mn-ea"/>
                <a:ea typeface="+mn-ea"/>
              </a:rPr>
              <a:t>．実現に向けてこれまでしてきたこと</a:t>
            </a:r>
            <a:endParaRPr lang="en-US" altLang="ja-JP" sz="1600" dirty="0" smtClean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>
                <a:latin typeface="+mn-ea"/>
                <a:ea typeface="+mn-ea"/>
              </a:rPr>
              <a:t>３</a:t>
            </a:r>
            <a:r>
              <a:rPr lang="ja-JP" altLang="en-US" sz="1600" dirty="0" smtClean="0">
                <a:latin typeface="+mn-ea"/>
                <a:ea typeface="+mn-ea"/>
              </a:rPr>
              <a:t>．</a:t>
            </a:r>
            <a:r>
              <a:rPr lang="ja-JP" altLang="en-US" sz="1600" dirty="0">
                <a:latin typeface="+mn-ea"/>
                <a:ea typeface="+mn-ea"/>
              </a:rPr>
              <a:t>成長</a:t>
            </a:r>
            <a:endParaRPr lang="en-US" altLang="ja-JP" sz="1600" dirty="0" smtClean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>
                <a:latin typeface="+mn-ea"/>
                <a:ea typeface="+mn-ea"/>
              </a:rPr>
              <a:t>５</a:t>
            </a:r>
            <a:r>
              <a:rPr lang="ja-JP" altLang="en-US" sz="1600" dirty="0" smtClean="0">
                <a:latin typeface="+mn-ea"/>
                <a:ea typeface="+mn-ea"/>
              </a:rPr>
              <a:t>．これから</a:t>
            </a:r>
            <a:endParaRPr lang="en-US" altLang="ja-JP" sz="1400" dirty="0">
              <a:latin typeface="+mn-ea"/>
              <a:ea typeface="+mn-ea"/>
            </a:endParaRPr>
          </a:p>
          <a:p>
            <a:pPr indent="538163"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endParaRPr lang="en-US" altLang="ja-JP" sz="1400" dirty="0">
              <a:latin typeface="+mn-ea"/>
              <a:ea typeface="+mn-ea"/>
            </a:endParaRPr>
          </a:p>
          <a:p>
            <a:pPr indent="355600" eaLnBrk="1" hangingPunct="1">
              <a:spcBef>
                <a:spcPct val="0"/>
              </a:spcBef>
              <a:buClrTx/>
              <a:buNone/>
            </a:pPr>
            <a:endParaRPr lang="ja-JP" altLang="en-US" sz="1400" dirty="0">
              <a:latin typeface="+mn-ea"/>
              <a:ea typeface="+mn-ea"/>
            </a:endParaRPr>
          </a:p>
          <a:p>
            <a:pPr indent="355600" eaLnBrk="1" hangingPunct="1">
              <a:spcBef>
                <a:spcPct val="0"/>
              </a:spcBef>
              <a:buClrTx/>
              <a:buNone/>
            </a:pPr>
            <a:endParaRPr lang="en-US" altLang="ja-JP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500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575" y="78780"/>
            <a:ext cx="6588000" cy="351000"/>
          </a:xfrm>
        </p:spPr>
        <p:txBody>
          <a:bodyPr>
            <a:noAutofit/>
          </a:bodyPr>
          <a:lstStyle/>
          <a:p>
            <a:r>
              <a:rPr lang="ja-JP" altLang="en-US" sz="2400" b="1" dirty="0" smtClean="0">
                <a:solidFill>
                  <a:schemeClr val="bg1"/>
                </a:solidFill>
                <a:latin typeface="+mj-ea"/>
              </a:rPr>
              <a:t>自分自身にとっての超えるべき「</a:t>
            </a:r>
            <a:r>
              <a:rPr lang="en-US" altLang="ja-JP" sz="2400" b="1" dirty="0" smtClean="0">
                <a:solidFill>
                  <a:schemeClr val="bg1"/>
                </a:solidFill>
                <a:latin typeface="+mj-ea"/>
              </a:rPr>
              <a:t>X</a:t>
            </a:r>
            <a:r>
              <a:rPr lang="ja-JP" altLang="en-US" sz="2400" b="1" dirty="0" smtClean="0">
                <a:solidFill>
                  <a:schemeClr val="bg1"/>
                </a:solidFill>
                <a:latin typeface="+mj-ea"/>
              </a:rPr>
              <a:t>」</a:t>
            </a:r>
            <a:endParaRPr lang="ja-JP" altLang="en-US" sz="2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" name="テキスト ボックス 2"/>
          <p:cNvSpPr txBox="1">
            <a:spLocks noChangeArrowheads="1"/>
          </p:cNvSpPr>
          <p:nvPr/>
        </p:nvSpPr>
        <p:spPr bwMode="auto">
          <a:xfrm>
            <a:off x="424858" y="2928775"/>
            <a:ext cx="6318716" cy="168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>
              <a:spcBef>
                <a:spcPts val="450"/>
              </a:spcBef>
              <a:buClr>
                <a:srgbClr val="00B4A0"/>
              </a:buClr>
              <a:buNone/>
              <a:defRPr/>
            </a:pPr>
            <a:r>
              <a:rPr lang="ja-JP" altLang="en-US" sz="2000" b="1" dirty="0">
                <a:latin typeface="+mn-ea"/>
                <a:ea typeface="+mn-ea"/>
              </a:rPr>
              <a:t>超</a:t>
            </a:r>
            <a:r>
              <a:rPr lang="ja-JP" altLang="en-US" sz="2000" b="1" dirty="0" smtClean="0">
                <a:latin typeface="+mn-ea"/>
                <a:ea typeface="+mn-ea"/>
              </a:rPr>
              <a:t>えるべき「</a:t>
            </a:r>
            <a:r>
              <a:rPr lang="en-US" altLang="ja-JP" sz="2000" b="1" dirty="0" smtClean="0">
                <a:latin typeface="+mn-ea"/>
                <a:ea typeface="+mn-ea"/>
              </a:rPr>
              <a:t>X</a:t>
            </a:r>
            <a:r>
              <a:rPr lang="ja-JP" altLang="en-US" sz="2000" b="1" dirty="0" smtClean="0">
                <a:latin typeface="+mn-ea"/>
                <a:ea typeface="+mn-ea"/>
              </a:rPr>
              <a:t>」</a:t>
            </a:r>
            <a:endParaRPr lang="en-US" altLang="ja-JP" sz="2000" b="1" dirty="0" smtClean="0">
              <a:latin typeface="+mn-ea"/>
              <a:ea typeface="+mn-ea"/>
            </a:endParaRPr>
          </a:p>
          <a:p>
            <a:pPr>
              <a:spcBef>
                <a:spcPts val="450"/>
              </a:spcBef>
              <a:buClr>
                <a:srgbClr val="00B4A0"/>
              </a:buClr>
              <a:buFont typeface="Arial" charset="0"/>
              <a:buChar char="▌"/>
              <a:defRPr/>
            </a:pPr>
            <a:r>
              <a:rPr lang="ja-JP" altLang="en-US" sz="2600" b="1" dirty="0" smtClean="0">
                <a:solidFill>
                  <a:srgbClr val="000000"/>
                </a:solidFill>
                <a:latin typeface="+mn-ea"/>
                <a:ea typeface="+mn-ea"/>
              </a:rPr>
              <a:t>マネジメント能力強化</a:t>
            </a:r>
            <a:endParaRPr lang="en-US" altLang="ja-JP" sz="26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spcBef>
                <a:spcPts val="450"/>
              </a:spcBef>
              <a:buClr>
                <a:srgbClr val="00B4A0"/>
              </a:buClr>
              <a:buFont typeface="Arial" charset="0"/>
              <a:buChar char="▌"/>
              <a:defRPr/>
            </a:pPr>
            <a:r>
              <a:rPr lang="ja-JP" altLang="en-US" sz="2600" b="1" dirty="0" smtClean="0">
                <a:solidFill>
                  <a:srgbClr val="000000"/>
                </a:solidFill>
                <a:latin typeface="+mn-ea"/>
                <a:ea typeface="+mn-ea"/>
              </a:rPr>
              <a:t>会社の貢献強化</a:t>
            </a:r>
            <a:endParaRPr lang="en-US" altLang="ja-JP" sz="26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spcBef>
                <a:spcPts val="450"/>
              </a:spcBef>
              <a:buClr>
                <a:srgbClr val="00B4A0"/>
              </a:buClr>
              <a:buFont typeface="Arial" charset="0"/>
              <a:buChar char="▌"/>
              <a:defRPr/>
            </a:pPr>
            <a:endParaRPr lang="ja-JP" altLang="en-US" sz="1500" b="1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テキスト ボックス 2"/>
          <p:cNvSpPr txBox="1">
            <a:spLocks noChangeArrowheads="1"/>
          </p:cNvSpPr>
          <p:nvPr/>
        </p:nvSpPr>
        <p:spPr bwMode="auto">
          <a:xfrm>
            <a:off x="374653" y="658881"/>
            <a:ext cx="5336966" cy="2115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>
              <a:spcBef>
                <a:spcPts val="450"/>
              </a:spcBef>
              <a:buClr>
                <a:schemeClr val="bg1">
                  <a:lumMod val="50000"/>
                </a:schemeClr>
              </a:buClr>
              <a:buNone/>
              <a:defRPr/>
            </a:pPr>
            <a:r>
              <a:rPr lang="ja-JP" altLang="en-US" sz="20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不足</a:t>
            </a:r>
            <a:endParaRPr lang="en-US" altLang="ja-JP" sz="2000" b="1" dirty="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>
              <a:spcBef>
                <a:spcPts val="450"/>
              </a:spcBef>
              <a:buClr>
                <a:schemeClr val="bg1">
                  <a:lumMod val="50000"/>
                </a:schemeClr>
              </a:buClr>
              <a:buFont typeface="Arial" charset="0"/>
              <a:buChar char="▌"/>
              <a:defRPr/>
            </a:pPr>
            <a:r>
              <a:rPr lang="ja-JP" altLang="en-US" sz="20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開発技術力は高いが、プロジェクト管理対応能力は低い。</a:t>
            </a:r>
            <a:endParaRPr lang="en-US" altLang="ja-JP" sz="2000" b="1" dirty="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>
              <a:spcBef>
                <a:spcPts val="450"/>
              </a:spcBef>
              <a:buClr>
                <a:schemeClr val="bg1">
                  <a:lumMod val="50000"/>
                </a:schemeClr>
              </a:buClr>
              <a:buFont typeface="Arial" charset="0"/>
              <a:buChar char="▌"/>
              <a:defRPr/>
            </a:pPr>
            <a:r>
              <a:rPr lang="ja-JP" altLang="en-US" sz="20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会社への貢献意識薄く、自分作業以外での新しいチャレンジに興味がなかった。</a:t>
            </a:r>
            <a:endParaRPr lang="en-US" altLang="ja-JP" sz="2000" b="1" dirty="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>
              <a:spcBef>
                <a:spcPts val="450"/>
              </a:spcBef>
              <a:buClr>
                <a:srgbClr val="00B4A0"/>
              </a:buClr>
              <a:buFont typeface="Arial" charset="0"/>
              <a:buChar char="▌"/>
              <a:defRPr/>
            </a:pPr>
            <a:endParaRPr lang="ja-JP" altLang="en-US" sz="1500" b="1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448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575" y="78780"/>
            <a:ext cx="6588000" cy="351000"/>
          </a:xfrm>
        </p:spPr>
        <p:txBody>
          <a:bodyPr>
            <a:noAutofit/>
          </a:bodyPr>
          <a:lstStyle/>
          <a:p>
            <a:r>
              <a:rPr lang="ja-JP" altLang="en-US" sz="2400" b="1" dirty="0" smtClean="0">
                <a:solidFill>
                  <a:schemeClr val="bg1"/>
                </a:solidFill>
                <a:latin typeface="+mj-ea"/>
              </a:rPr>
              <a:t>チームリーダー</a:t>
            </a:r>
            <a:endParaRPr lang="ja-JP" altLang="en-US" sz="2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" name="テキスト ボックス 2"/>
          <p:cNvSpPr txBox="1">
            <a:spLocks noChangeArrowheads="1"/>
          </p:cNvSpPr>
          <p:nvPr/>
        </p:nvSpPr>
        <p:spPr bwMode="auto">
          <a:xfrm>
            <a:off x="197427" y="638348"/>
            <a:ext cx="6391909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450"/>
              </a:spcBef>
              <a:buClr>
                <a:srgbClr val="4CB3C0"/>
              </a:buClr>
              <a:buFont typeface="Arial" charset="0"/>
              <a:buChar char="▌"/>
              <a:defRPr/>
            </a:pPr>
            <a:r>
              <a:rPr lang="en-US" altLang="ja-JP" sz="2200" b="1" dirty="0" smtClean="0">
                <a:latin typeface="+mj-ea"/>
                <a:ea typeface="+mj-ea"/>
              </a:rPr>
              <a:t>CRM</a:t>
            </a:r>
            <a:r>
              <a:rPr lang="ja-JP" altLang="en-US" sz="2200" b="1" dirty="0" smtClean="0">
                <a:latin typeface="+mj-ea"/>
                <a:ea typeface="+mj-ea"/>
              </a:rPr>
              <a:t>移行対応＆</a:t>
            </a:r>
            <a:r>
              <a:rPr lang="en-US" altLang="ja-JP" sz="2200" b="1" dirty="0" smtClean="0">
                <a:latin typeface="+mj-ea"/>
                <a:ea typeface="+mj-ea"/>
              </a:rPr>
              <a:t>DCMHD</a:t>
            </a:r>
            <a:r>
              <a:rPr lang="ja-JP" altLang="en-US" sz="2200" b="1" dirty="0" smtClean="0">
                <a:latin typeface="+mj-ea"/>
                <a:ea typeface="+mj-ea"/>
              </a:rPr>
              <a:t>開発支援</a:t>
            </a:r>
            <a:endParaRPr lang="en-US" altLang="ja-JP" sz="2200" b="1" dirty="0" smtClean="0">
              <a:latin typeface="+mj-ea"/>
              <a:ea typeface="+mj-ea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 smtClean="0">
                <a:latin typeface="+mn-ea"/>
                <a:ea typeface="+mn-ea"/>
              </a:rPr>
              <a:t>　</a:t>
            </a:r>
            <a:r>
              <a:rPr lang="ja-JP" altLang="en-US" sz="1800" b="1" dirty="0" smtClean="0">
                <a:latin typeface="+mn-ea"/>
                <a:ea typeface="+mn-ea"/>
              </a:rPr>
              <a:t>役割：チームリーダー　チーム人数：</a:t>
            </a:r>
            <a:r>
              <a:rPr lang="en-US" altLang="ja-JP" sz="1800" b="1" dirty="0" smtClean="0">
                <a:latin typeface="+mn-ea"/>
                <a:ea typeface="+mn-ea"/>
              </a:rPr>
              <a:t>4</a:t>
            </a:r>
            <a:r>
              <a:rPr lang="ja-JP" altLang="en-US" sz="1800" b="1" dirty="0" smtClean="0">
                <a:latin typeface="+mn-ea"/>
                <a:ea typeface="+mn-ea"/>
              </a:rPr>
              <a:t>人</a:t>
            </a:r>
            <a:endParaRPr lang="en-US" altLang="ja-JP" sz="1800" b="1" dirty="0" smtClean="0">
              <a:latin typeface="+mn-ea"/>
              <a:ea typeface="+mn-ea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endParaRPr lang="en-US" altLang="ja-JP" sz="1800" b="1" dirty="0">
              <a:latin typeface="+mn-ea"/>
              <a:ea typeface="+mn-ea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endParaRPr lang="en-US" altLang="ja-JP" sz="1800" b="1" dirty="0" smtClean="0">
              <a:latin typeface="+mn-ea"/>
              <a:ea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140" y="1486666"/>
            <a:ext cx="4197123" cy="2812567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 bwMode="auto">
          <a:xfrm>
            <a:off x="1476256" y="4301888"/>
            <a:ext cx="3728363" cy="51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latin typeface="+mn-ea"/>
              </a:rPr>
              <a:t>チームリーダーとしての活躍</a:t>
            </a:r>
            <a:endParaRPr kumimoji="1" lang="ja-JP" altLang="en-US" b="1" dirty="0">
              <a:latin typeface="+mn-ea"/>
            </a:endParaRPr>
          </a:p>
        </p:txBody>
      </p:sp>
      <p:sp>
        <p:nvSpPr>
          <p:cNvPr id="7" name="右矢印 6"/>
          <p:cNvSpPr/>
          <p:nvPr/>
        </p:nvSpPr>
        <p:spPr bwMode="auto">
          <a:xfrm rot="3853247">
            <a:off x="2939871" y="1347567"/>
            <a:ext cx="296870" cy="326137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8462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575" y="78780"/>
            <a:ext cx="6588000" cy="351000"/>
          </a:xfrm>
        </p:spPr>
        <p:txBody>
          <a:bodyPr>
            <a:noAutofit/>
          </a:bodyPr>
          <a:lstStyle/>
          <a:p>
            <a:r>
              <a:rPr lang="ja-JP" altLang="en-US" sz="2400" b="1" dirty="0" smtClean="0">
                <a:solidFill>
                  <a:schemeClr val="bg1"/>
                </a:solidFill>
                <a:latin typeface="+mj-ea"/>
              </a:rPr>
              <a:t>チームリーダー</a:t>
            </a:r>
            <a:endParaRPr lang="ja-JP" altLang="en-US" sz="2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" name="テキスト ボックス 2"/>
          <p:cNvSpPr txBox="1">
            <a:spLocks noChangeArrowheads="1"/>
          </p:cNvSpPr>
          <p:nvPr/>
        </p:nvSpPr>
        <p:spPr bwMode="auto">
          <a:xfrm>
            <a:off x="197427" y="638348"/>
            <a:ext cx="6391909" cy="4080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450"/>
              </a:spcBef>
              <a:buClr>
                <a:srgbClr val="4CB3C0"/>
              </a:buClr>
              <a:buFont typeface="Arial" charset="0"/>
              <a:buChar char="▌"/>
              <a:defRPr/>
            </a:pPr>
            <a:r>
              <a:rPr lang="en-US" altLang="ja-JP" sz="2200" b="1" dirty="0" smtClean="0">
                <a:latin typeface="+mj-ea"/>
                <a:ea typeface="+mj-ea"/>
              </a:rPr>
              <a:t>CRM</a:t>
            </a:r>
            <a:r>
              <a:rPr lang="ja-JP" altLang="en-US" sz="2200" b="1" dirty="0" smtClean="0">
                <a:latin typeface="+mj-ea"/>
                <a:ea typeface="+mj-ea"/>
              </a:rPr>
              <a:t>移行対応＆</a:t>
            </a:r>
            <a:r>
              <a:rPr lang="en-US" altLang="ja-JP" sz="2200" b="1" dirty="0" smtClean="0">
                <a:latin typeface="+mj-ea"/>
                <a:ea typeface="+mj-ea"/>
              </a:rPr>
              <a:t>DCMHD</a:t>
            </a:r>
            <a:r>
              <a:rPr lang="ja-JP" altLang="en-US" sz="2200" b="1" dirty="0" smtClean="0">
                <a:latin typeface="+mj-ea"/>
                <a:ea typeface="+mj-ea"/>
              </a:rPr>
              <a:t>開発支援</a:t>
            </a:r>
            <a:endParaRPr lang="en-US" altLang="ja-JP" sz="2200" b="1" dirty="0" smtClean="0">
              <a:latin typeface="+mj-ea"/>
              <a:ea typeface="+mj-ea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600" b="1" dirty="0" smtClean="0">
                <a:latin typeface="+mn-ea"/>
                <a:ea typeface="+mn-ea"/>
              </a:rPr>
              <a:t>実績：</a:t>
            </a:r>
            <a:endParaRPr lang="en-US" altLang="ja-JP" sz="1600" b="1" dirty="0">
              <a:latin typeface="+mn-ea"/>
              <a:ea typeface="+mn-ea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Wingdings" panose="05000000000000000000" pitchFamily="2" charset="2"/>
              <a:buChar char="u"/>
              <a:defRPr/>
            </a:pPr>
            <a:r>
              <a:rPr lang="ja-JP" altLang="en-US" sz="1600" b="1" dirty="0">
                <a:latin typeface="+mn-ea"/>
                <a:ea typeface="+mn-ea"/>
              </a:rPr>
              <a:t>要件定義の支援（仕様、問題調査）から、基本設計～本番リリース、移行まで対応</a:t>
            </a:r>
            <a:r>
              <a:rPr lang="ja-JP" altLang="en-US" sz="1600" b="1" dirty="0" smtClean="0">
                <a:latin typeface="+mn-ea"/>
                <a:ea typeface="+mn-ea"/>
              </a:rPr>
              <a:t>。</a:t>
            </a:r>
            <a:endParaRPr lang="en-US" altLang="ja-JP" sz="1600" b="1" dirty="0" smtClean="0">
              <a:solidFill>
                <a:srgbClr val="4CB3C0"/>
              </a:solidFill>
              <a:latin typeface="+mn-ea"/>
              <a:ea typeface="+mn-ea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Wingdings" panose="05000000000000000000" pitchFamily="2" charset="2"/>
              <a:buChar char="u"/>
              <a:defRPr/>
            </a:pPr>
            <a:r>
              <a:rPr lang="ja-JP" altLang="en-US" sz="1600" b="1" dirty="0" smtClean="0">
                <a:latin typeface="+mn-ea"/>
                <a:ea typeface="+mn-ea"/>
              </a:rPr>
              <a:t>納品日をしっかり守って</a:t>
            </a:r>
            <a:r>
              <a:rPr lang="ja-JP" altLang="en-US" sz="1600" b="1" dirty="0">
                <a:latin typeface="+mn-ea"/>
                <a:ea typeface="+mn-ea"/>
              </a:rPr>
              <a:t>、</a:t>
            </a:r>
            <a:r>
              <a:rPr lang="ja-JP" altLang="en-US" sz="1600" b="1" dirty="0" smtClean="0">
                <a:latin typeface="+mn-ea"/>
                <a:ea typeface="+mn-ea"/>
              </a:rPr>
              <a:t>マイルストーンを設定し、</a:t>
            </a:r>
            <a:r>
              <a:rPr lang="en-US" altLang="ja-JP" sz="1600" b="1" dirty="0" smtClean="0">
                <a:latin typeface="+mn-ea"/>
                <a:ea typeface="+mn-ea"/>
              </a:rPr>
              <a:t>WBS</a:t>
            </a:r>
            <a:r>
              <a:rPr lang="ja-JP" altLang="en-US" sz="1600" b="1" dirty="0" smtClean="0">
                <a:latin typeface="+mn-ea"/>
                <a:ea typeface="+mn-ea"/>
              </a:rPr>
              <a:t>を作成し、タスクとスケジュール管理。</a:t>
            </a:r>
            <a:endParaRPr lang="en-US" altLang="ja-JP" sz="1600" b="1" dirty="0" smtClean="0">
              <a:latin typeface="+mn-ea"/>
              <a:ea typeface="+mn-ea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Wingdings" panose="05000000000000000000" pitchFamily="2" charset="2"/>
              <a:buChar char="u"/>
              <a:defRPr/>
            </a:pPr>
            <a:r>
              <a:rPr lang="en-US" altLang="ja-JP" sz="1600" b="1" dirty="0" smtClean="0">
                <a:latin typeface="+mn-ea"/>
                <a:ea typeface="+mn-ea"/>
              </a:rPr>
              <a:t>PT</a:t>
            </a:r>
            <a:r>
              <a:rPr lang="ja-JP" altLang="en-US" sz="1600" b="1" dirty="0" smtClean="0">
                <a:latin typeface="+mn-ea"/>
                <a:ea typeface="+mn-ea"/>
              </a:rPr>
              <a:t>の指導やチーム内の作業進捗や</a:t>
            </a:r>
            <a:r>
              <a:rPr lang="ja-JP" altLang="en-US" sz="1600" b="1" dirty="0">
                <a:latin typeface="+mn-ea"/>
                <a:ea typeface="+mn-ea"/>
              </a:rPr>
              <a:t>課題</a:t>
            </a:r>
            <a:r>
              <a:rPr lang="ja-JP" altLang="en-US" sz="1600" b="1" dirty="0" smtClean="0">
                <a:latin typeface="+mn-ea"/>
                <a:ea typeface="+mn-ea"/>
              </a:rPr>
              <a:t>を確認と解決。困難な作業に対して、逃げずに、率先的に技術の検討調査を行い、メンバに展開した。</a:t>
            </a:r>
            <a:endParaRPr lang="en-US" altLang="ja-JP" sz="1600" b="1" dirty="0" smtClean="0">
              <a:latin typeface="+mn-ea"/>
              <a:ea typeface="+mn-ea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Wingdings" panose="05000000000000000000" pitchFamily="2" charset="2"/>
              <a:buChar char="u"/>
              <a:defRPr/>
            </a:pPr>
            <a:endParaRPr lang="en-US" altLang="ja-JP" sz="1600" dirty="0">
              <a:latin typeface="+mn-ea"/>
              <a:ea typeface="+mn-ea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成果：</a:t>
            </a:r>
            <a:endParaRPr lang="en-US" altLang="ja-JP" sz="16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600" b="1" dirty="0">
                <a:latin typeface="+mn-ea"/>
                <a:ea typeface="+mn-ea"/>
              </a:rPr>
              <a:t>　</a:t>
            </a:r>
            <a:r>
              <a:rPr lang="ja-JP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現場から作業を任せられるようになり、作業対応範囲をもっと広げることができた。尚、信頼関係も強化でき、</a:t>
            </a:r>
            <a:r>
              <a:rPr lang="en-US" altLang="ja-JP" sz="1600" b="1" dirty="0" smtClean="0">
                <a:solidFill>
                  <a:srgbClr val="FF0000"/>
                </a:solidFill>
                <a:latin typeface="+mn-ea"/>
                <a:ea typeface="+mn-ea"/>
              </a:rPr>
              <a:t>NCJ</a:t>
            </a:r>
            <a:r>
              <a:rPr lang="ja-JP" altLang="en-US" sz="1600" b="1" dirty="0">
                <a:solidFill>
                  <a:srgbClr val="FF0000"/>
                </a:solidFill>
                <a:latin typeface="+mn-ea"/>
                <a:ea typeface="+mn-ea"/>
              </a:rPr>
              <a:t>の知名度を</a:t>
            </a:r>
            <a:r>
              <a:rPr lang="ja-JP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広げることができた。</a:t>
            </a:r>
            <a:endParaRPr lang="en-US" altLang="ja-JP" sz="1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093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575" y="78780"/>
            <a:ext cx="6588000" cy="351000"/>
          </a:xfrm>
        </p:spPr>
        <p:txBody>
          <a:bodyPr>
            <a:noAutofit/>
          </a:bodyPr>
          <a:lstStyle/>
          <a:p>
            <a:r>
              <a:rPr lang="ja-JP" altLang="en-US" sz="2400" b="1" dirty="0" smtClean="0">
                <a:solidFill>
                  <a:schemeClr val="bg1"/>
                </a:solidFill>
                <a:latin typeface="+mj-ea"/>
              </a:rPr>
              <a:t>現場以外の作業の兼務</a:t>
            </a:r>
            <a:endParaRPr lang="ja-JP" altLang="en-US" sz="2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" name="テキスト ボックス 2"/>
          <p:cNvSpPr txBox="1">
            <a:spLocks noChangeArrowheads="1"/>
          </p:cNvSpPr>
          <p:nvPr/>
        </p:nvSpPr>
        <p:spPr bwMode="auto">
          <a:xfrm>
            <a:off x="457200" y="846168"/>
            <a:ext cx="6132136" cy="3470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450"/>
              </a:spcBef>
              <a:buClr>
                <a:srgbClr val="4CB3C0"/>
              </a:buClr>
              <a:buFont typeface="Arial" charset="0"/>
              <a:buChar char="▌"/>
              <a:defRPr/>
            </a:pPr>
            <a:r>
              <a:rPr lang="ja-JP" altLang="en-US" sz="2000" b="1" dirty="0" smtClean="0">
                <a:latin typeface="+mj-ea"/>
                <a:ea typeface="+mj-ea"/>
              </a:rPr>
              <a:t>官庁総合運用テスト支援ツール</a:t>
            </a:r>
            <a:endParaRPr lang="en-US" altLang="ja-JP" sz="2000" b="1" dirty="0" smtClean="0">
              <a:latin typeface="+mj-ea"/>
              <a:ea typeface="+mj-ea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　</a:t>
            </a:r>
            <a:r>
              <a:rPr lang="ja-JP" altLang="en-US" sz="1800" b="1" dirty="0" smtClean="0">
                <a:latin typeface="+mn-ea"/>
                <a:ea typeface="+mn-ea"/>
              </a:rPr>
              <a:t>役割：サブリーダー　チーム人数：</a:t>
            </a:r>
            <a:r>
              <a:rPr lang="en-US" altLang="ja-JP" sz="1800" b="1" dirty="0" smtClean="0">
                <a:latin typeface="+mn-ea"/>
                <a:ea typeface="+mn-ea"/>
              </a:rPr>
              <a:t>4</a:t>
            </a:r>
            <a:r>
              <a:rPr lang="ja-JP" altLang="en-US" sz="1800" b="1" dirty="0" smtClean="0">
                <a:latin typeface="+mn-ea"/>
                <a:ea typeface="+mn-ea"/>
              </a:rPr>
              <a:t>人</a:t>
            </a:r>
            <a:endParaRPr lang="en-US" altLang="ja-JP" sz="1800" b="1" dirty="0" smtClean="0">
              <a:latin typeface="+mn-ea"/>
              <a:ea typeface="+mn-ea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endParaRPr lang="en-US" altLang="ja-JP" sz="1800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endParaRPr lang="en-US" altLang="ja-JP" sz="1800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endParaRPr lang="en-US" altLang="ja-JP" sz="1800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endParaRPr lang="en-US" altLang="ja-JP" sz="1800" dirty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endParaRPr lang="en-US" altLang="ja-JP" sz="1800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　</a:t>
            </a:r>
            <a:endParaRPr lang="en-US" altLang="ja-JP" sz="1800" dirty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00B4A0"/>
              </a:buClr>
              <a:buNone/>
              <a:defRPr/>
            </a:pPr>
            <a:endParaRPr lang="en-US" altLang="ja-JP" sz="18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00B4A0"/>
              </a:buClr>
              <a:buNone/>
              <a:defRPr/>
            </a:pPr>
            <a:r>
              <a:rPr lang="ja-JP" altLang="en-US" sz="1800" b="1" dirty="0" smtClean="0">
                <a:latin typeface="+mn-ea"/>
                <a:ea typeface="+mn-ea"/>
              </a:rPr>
              <a:t>初業務委託を社内支援の形で実践した。</a:t>
            </a:r>
          </a:p>
        </p:txBody>
      </p:sp>
      <p:sp>
        <p:nvSpPr>
          <p:cNvPr id="21" name="角丸四角形 20"/>
          <p:cNvSpPr/>
          <p:nvPr/>
        </p:nvSpPr>
        <p:spPr bwMode="auto">
          <a:xfrm>
            <a:off x="4468350" y="2045960"/>
            <a:ext cx="1538106" cy="1328320"/>
          </a:xfrm>
          <a:prstGeom prst="roundRect">
            <a:avLst/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NCJ</a:t>
            </a:r>
            <a:r>
              <a:rPr lang="ja-JP" altLang="en-US" sz="1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社内開発</a:t>
            </a:r>
            <a:endParaRPr lang="en-US" altLang="ja-JP" sz="15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/>
            <a:r>
              <a:rPr lang="ja-JP" altLang="en-US" sz="1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（</a:t>
            </a:r>
            <a:r>
              <a:rPr lang="en-US" altLang="ja-JP" sz="1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ja-JP" altLang="en-US" sz="1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名）</a:t>
            </a:r>
            <a:endParaRPr lang="ja-JP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1037671" y="2008480"/>
            <a:ext cx="988949" cy="1442150"/>
          </a:xfrm>
          <a:prstGeom prst="roundRect">
            <a:avLst/>
          </a:prstGeom>
          <a:ln/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eaVert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ＮＥＳ</a:t>
            </a:r>
          </a:p>
        </p:txBody>
      </p:sp>
      <p:sp>
        <p:nvSpPr>
          <p:cNvPr id="23" name="角丸四角形 22"/>
          <p:cNvSpPr/>
          <p:nvPr/>
        </p:nvSpPr>
        <p:spPr bwMode="auto">
          <a:xfrm>
            <a:off x="2861867" y="2026310"/>
            <a:ext cx="801814" cy="1406490"/>
          </a:xfrm>
          <a:prstGeom prst="roundRect">
            <a:avLst/>
          </a:prstGeom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eaVert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ja-JP" altLang="en-US" sz="16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兪・徐</a:t>
            </a:r>
            <a:endParaRPr lang="ja-JP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213255" y="247928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依頼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857695" y="247979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依頼</a:t>
            </a:r>
          </a:p>
        </p:txBody>
      </p:sp>
      <p:cxnSp>
        <p:nvCxnSpPr>
          <p:cNvPr id="26" name="直線矢印コネクタ 25"/>
          <p:cNvCxnSpPr/>
          <p:nvPr/>
        </p:nvCxnSpPr>
        <p:spPr bwMode="auto">
          <a:xfrm>
            <a:off x="2285179" y="2729555"/>
            <a:ext cx="412844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accent6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直線矢印コネクタ 26"/>
          <p:cNvCxnSpPr/>
          <p:nvPr/>
        </p:nvCxnSpPr>
        <p:spPr bwMode="auto">
          <a:xfrm>
            <a:off x="3929880" y="2729555"/>
            <a:ext cx="412844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accent6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4691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575" y="78780"/>
            <a:ext cx="6588000" cy="351000"/>
          </a:xfrm>
        </p:spPr>
        <p:txBody>
          <a:bodyPr>
            <a:noAutofit/>
          </a:bodyPr>
          <a:lstStyle/>
          <a:p>
            <a:r>
              <a:rPr lang="ja-JP" altLang="en-US" sz="2400" b="1" dirty="0" smtClean="0">
                <a:solidFill>
                  <a:schemeClr val="bg1"/>
                </a:solidFill>
                <a:latin typeface="+mj-ea"/>
              </a:rPr>
              <a:t>現場以外の作業の兼務</a:t>
            </a:r>
            <a:endParaRPr lang="ja-JP" altLang="en-US" sz="2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" name="テキスト ボックス 2"/>
          <p:cNvSpPr txBox="1">
            <a:spLocks noChangeArrowheads="1"/>
          </p:cNvSpPr>
          <p:nvPr/>
        </p:nvSpPr>
        <p:spPr bwMode="auto">
          <a:xfrm>
            <a:off x="270164" y="742258"/>
            <a:ext cx="6319172" cy="4296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450"/>
              </a:spcBef>
              <a:buClr>
                <a:srgbClr val="4CB3C0"/>
              </a:buClr>
              <a:buFont typeface="Arial" charset="0"/>
              <a:buChar char="▌"/>
              <a:defRPr/>
            </a:pPr>
            <a:r>
              <a:rPr lang="ja-JP" altLang="en-US" sz="2000" b="1" dirty="0">
                <a:latin typeface="+mn-ea"/>
                <a:ea typeface="+mn-ea"/>
              </a:rPr>
              <a:t>官庁総合運用テスト支援ツール</a:t>
            </a:r>
            <a:endParaRPr lang="en-US" altLang="ja-JP" sz="2000" b="1" dirty="0">
              <a:latin typeface="+mn-ea"/>
              <a:ea typeface="+mn-ea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600" b="1" dirty="0" smtClean="0">
                <a:latin typeface="+mn-ea"/>
                <a:ea typeface="+mn-ea"/>
              </a:rPr>
              <a:t>実績：</a:t>
            </a:r>
            <a:endParaRPr lang="en-US" altLang="ja-JP" sz="1600" b="1" dirty="0" smtClean="0">
              <a:latin typeface="+mn-ea"/>
              <a:ea typeface="+mn-ea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Wingdings" panose="05000000000000000000" pitchFamily="2" charset="2"/>
              <a:buChar char="u"/>
              <a:defRPr/>
            </a:pPr>
            <a:r>
              <a:rPr lang="ja-JP" altLang="en-US" sz="1600" b="1" dirty="0" smtClean="0">
                <a:latin typeface="+mn-ea"/>
                <a:ea typeface="+mn-ea"/>
              </a:rPr>
              <a:t>社内開発チームの窓口として、</a:t>
            </a:r>
            <a:r>
              <a:rPr lang="en-US" altLang="ja-JP" sz="1600" b="1" dirty="0" smtClean="0">
                <a:latin typeface="+mn-ea"/>
                <a:ea typeface="+mn-ea"/>
              </a:rPr>
              <a:t>PJ</a:t>
            </a:r>
            <a:r>
              <a:rPr lang="ja-JP" altLang="en-US" sz="1600" b="1" dirty="0" smtClean="0">
                <a:latin typeface="+mn-ea"/>
                <a:ea typeface="+mn-ea"/>
              </a:rPr>
              <a:t>責任者と直接作業スコープ、仕様、</a:t>
            </a:r>
            <a:r>
              <a:rPr lang="en-US" altLang="ja-JP" sz="1600" b="1" dirty="0" smtClean="0">
                <a:latin typeface="+mn-ea"/>
                <a:ea typeface="+mn-ea"/>
              </a:rPr>
              <a:t>WBS</a:t>
            </a:r>
            <a:r>
              <a:rPr lang="ja-JP" altLang="en-US" sz="1600" b="1" dirty="0" smtClean="0">
                <a:latin typeface="+mn-ea"/>
                <a:ea typeface="+mn-ea"/>
              </a:rPr>
              <a:t>を調整し、日々発生の課題についても関係者と神速に擦り合わせし、開発作業がスムーズに遂行できるようにした。</a:t>
            </a:r>
            <a:endParaRPr lang="en-US" altLang="ja-JP" sz="1600" b="1" dirty="0" smtClean="0">
              <a:latin typeface="+mn-ea"/>
              <a:ea typeface="+mn-ea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Wingdings" panose="05000000000000000000" pitchFamily="2" charset="2"/>
              <a:buChar char="u"/>
              <a:defRPr/>
            </a:pPr>
            <a:r>
              <a:rPr lang="ja-JP" altLang="en-US" sz="1600" b="1" dirty="0" smtClean="0">
                <a:latin typeface="+mn-ea"/>
                <a:ea typeface="+mn-ea"/>
              </a:rPr>
              <a:t>社内開発メンバーに対しても、小まめに作業進捗・成果物確認且つ指導を行い、高生産性と高品質の実現ができた。</a:t>
            </a:r>
            <a:endParaRPr lang="en-US" altLang="ja-JP" sz="1600" b="1" dirty="0" smtClean="0">
              <a:latin typeface="+mn-ea"/>
              <a:ea typeface="+mn-ea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Wingdings" panose="05000000000000000000" pitchFamily="2" charset="2"/>
              <a:buChar char="u"/>
              <a:defRPr/>
            </a:pPr>
            <a:r>
              <a:rPr lang="ja-JP" altLang="en-US" sz="1600" b="1" dirty="0" smtClean="0">
                <a:latin typeface="+mn-ea"/>
                <a:ea typeface="+mn-ea"/>
              </a:rPr>
              <a:t>現場と社内開発作業タスクの整理と優先</a:t>
            </a:r>
            <a:r>
              <a:rPr lang="ja-JP" altLang="en-US" sz="1600" b="1" dirty="0">
                <a:latin typeface="+mn-ea"/>
                <a:ea typeface="+mn-ea"/>
              </a:rPr>
              <a:t>順位</a:t>
            </a:r>
            <a:r>
              <a:rPr lang="ja-JP" altLang="en-US" sz="1600" b="1" dirty="0" smtClean="0">
                <a:latin typeface="+mn-ea"/>
                <a:ea typeface="+mn-ea"/>
              </a:rPr>
              <a:t>決め、お互い作業に影響が出ないようにうまくコントロールができて、二つの</a:t>
            </a:r>
            <a:r>
              <a:rPr lang="en-US" altLang="ja-JP" sz="1600" b="1" dirty="0" smtClean="0">
                <a:latin typeface="+mn-ea"/>
                <a:ea typeface="+mn-ea"/>
              </a:rPr>
              <a:t>PJ</a:t>
            </a:r>
            <a:r>
              <a:rPr lang="ja-JP" altLang="en-US" sz="1600" b="1" dirty="0" smtClean="0">
                <a:latin typeface="+mn-ea"/>
                <a:ea typeface="+mn-ea"/>
              </a:rPr>
              <a:t>対応でも信頼関係強化することができた。</a:t>
            </a:r>
            <a:endParaRPr lang="en-US" altLang="ja-JP" sz="1600" b="1" dirty="0" smtClean="0">
              <a:latin typeface="+mn-ea"/>
              <a:ea typeface="+mn-ea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Wingdings" panose="05000000000000000000" pitchFamily="2" charset="2"/>
              <a:buChar char="u"/>
              <a:defRPr/>
            </a:pPr>
            <a:endParaRPr lang="en-US" altLang="ja-JP" sz="1600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成果：</a:t>
            </a:r>
            <a:endParaRPr lang="en-US" altLang="ja-JP" sz="16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600" b="1" dirty="0">
                <a:solidFill>
                  <a:srgbClr val="FF0000"/>
                </a:solidFill>
                <a:latin typeface="+mn-ea"/>
                <a:ea typeface="+mn-ea"/>
              </a:rPr>
              <a:t>　</a:t>
            </a:r>
            <a:r>
              <a:rPr lang="ja-JP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官庁とは初のビジネスモデルであり、今回の社内業務委託成功により、今後も本事業部から</a:t>
            </a:r>
            <a:r>
              <a:rPr lang="en-US" altLang="ja-JP" sz="1600" b="1" dirty="0" smtClean="0">
                <a:solidFill>
                  <a:srgbClr val="FF0000"/>
                </a:solidFill>
                <a:latin typeface="+mn-ea"/>
                <a:ea typeface="+mn-ea"/>
              </a:rPr>
              <a:t>NCJ</a:t>
            </a:r>
            <a:r>
              <a:rPr lang="ja-JP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へ社内開発依頼しやすい環境作りができた。</a:t>
            </a:r>
            <a:endParaRPr lang="en-US" altLang="ja-JP" sz="1600" b="1" dirty="0" smtClean="0">
              <a:latin typeface="+mn-ea"/>
              <a:ea typeface="+mn-ea"/>
            </a:endParaRPr>
          </a:p>
        </p:txBody>
      </p:sp>
      <p:sp>
        <p:nvSpPr>
          <p:cNvPr id="3" name="AutoShape 2" descr="「wechat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8060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575" y="78780"/>
            <a:ext cx="6588000" cy="351000"/>
          </a:xfrm>
        </p:spPr>
        <p:txBody>
          <a:bodyPr>
            <a:no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  <a:latin typeface="+mj-ea"/>
              </a:rPr>
              <a:t>成長</a:t>
            </a:r>
          </a:p>
        </p:txBody>
      </p:sp>
      <p:sp>
        <p:nvSpPr>
          <p:cNvPr id="5" name="テキスト ボックス 2"/>
          <p:cNvSpPr txBox="1">
            <a:spLocks noChangeArrowheads="1"/>
          </p:cNvSpPr>
          <p:nvPr/>
        </p:nvSpPr>
        <p:spPr bwMode="auto">
          <a:xfrm>
            <a:off x="270662" y="846168"/>
            <a:ext cx="6318674" cy="2777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>
              <a:spcBef>
                <a:spcPts val="450"/>
              </a:spcBef>
              <a:buClr>
                <a:srgbClr val="00B4A0"/>
              </a:buClr>
              <a:buNone/>
              <a:defRPr/>
            </a:pPr>
            <a:r>
              <a:rPr lang="ja-JP" altLang="en-US" sz="1800" b="1" dirty="0" smtClean="0">
                <a:latin typeface="+mn-ea"/>
                <a:ea typeface="+mn-ea"/>
              </a:rPr>
              <a:t>この一年を通して、チームリーダーとして、マネジメント能力を強化し、上流工程から～リリースまで、一連の開発工程においても全て対応可能になった。</a:t>
            </a:r>
            <a:endParaRPr lang="en-US" altLang="ja-JP" sz="1800" b="1" dirty="0" smtClean="0">
              <a:latin typeface="+mn-ea"/>
              <a:ea typeface="+mn-ea"/>
            </a:endParaRPr>
          </a:p>
          <a:p>
            <a:pPr marL="0" indent="0">
              <a:spcBef>
                <a:spcPts val="450"/>
              </a:spcBef>
              <a:buClr>
                <a:srgbClr val="00B4A0"/>
              </a:buClr>
              <a:buNone/>
              <a:defRPr/>
            </a:pPr>
            <a:r>
              <a:rPr lang="ja-JP" altLang="en-US" sz="1800" b="1" dirty="0" smtClean="0">
                <a:latin typeface="+mn-ea"/>
                <a:ea typeface="+mn-ea"/>
              </a:rPr>
              <a:t>リーダーシップも発揮でき、</a:t>
            </a:r>
            <a:r>
              <a:rPr lang="en-US" altLang="ja-JP" sz="1800" b="1" dirty="0" smtClean="0">
                <a:latin typeface="+mn-ea"/>
                <a:ea typeface="+mn-ea"/>
              </a:rPr>
              <a:t>PT</a:t>
            </a:r>
            <a:r>
              <a:rPr lang="ja-JP" altLang="en-US" sz="1800" b="1" dirty="0" smtClean="0">
                <a:latin typeface="+mn-ea"/>
                <a:ea typeface="+mn-ea"/>
              </a:rPr>
              <a:t>要員の管理もできるようになった。</a:t>
            </a:r>
            <a:endParaRPr lang="en-US" altLang="ja-JP" sz="1800" b="1" dirty="0" smtClean="0">
              <a:latin typeface="+mn-ea"/>
              <a:ea typeface="+mn-ea"/>
            </a:endParaRPr>
          </a:p>
          <a:p>
            <a:pPr marL="0" indent="0">
              <a:spcBef>
                <a:spcPts val="450"/>
              </a:spcBef>
              <a:buClr>
                <a:srgbClr val="00B4A0"/>
              </a:buClr>
              <a:buNone/>
              <a:defRPr/>
            </a:pPr>
            <a:endParaRPr lang="en-US" altLang="ja-JP" sz="1800" dirty="0" smtClean="0">
              <a:latin typeface="+mn-ea"/>
              <a:ea typeface="+mn-ea"/>
            </a:endParaRPr>
          </a:p>
          <a:p>
            <a:pPr marL="0" indent="0">
              <a:spcBef>
                <a:spcPts val="450"/>
              </a:spcBef>
              <a:buClr>
                <a:srgbClr val="00B4A0"/>
              </a:buClr>
              <a:buNone/>
              <a:defRPr/>
            </a:pPr>
            <a:r>
              <a:rPr lang="ja-JP" altLang="en-US" sz="1800" b="1" dirty="0" smtClean="0">
                <a:latin typeface="+mn-ea"/>
                <a:ea typeface="+mn-ea"/>
              </a:rPr>
              <a:t>また、作業負荷が増えたものの、会社への貢献を強く意識し、現場と社内開発</a:t>
            </a:r>
            <a:r>
              <a:rPr lang="ja-JP" altLang="en-US" sz="1800" b="1" dirty="0">
                <a:latin typeface="+mn-ea"/>
                <a:ea typeface="+mn-ea"/>
              </a:rPr>
              <a:t>の</a:t>
            </a:r>
            <a:r>
              <a:rPr lang="ja-JP" altLang="en-US" sz="1800" b="1" dirty="0" smtClean="0">
                <a:latin typeface="+mn-ea"/>
                <a:ea typeface="+mn-ea"/>
              </a:rPr>
              <a:t>兼務作業対応にもうまく対応でき、自分の限界をワンランクアップさせることができた。</a:t>
            </a:r>
            <a:endParaRPr lang="en-US" altLang="ja-JP" sz="18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797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575" y="78780"/>
            <a:ext cx="6588000" cy="351000"/>
          </a:xfrm>
        </p:spPr>
        <p:txBody>
          <a:bodyPr>
            <a:noAutofit/>
          </a:bodyPr>
          <a:lstStyle/>
          <a:p>
            <a:r>
              <a:rPr lang="ja-JP" altLang="en-US" sz="2400" b="1" dirty="0" smtClean="0">
                <a:solidFill>
                  <a:schemeClr val="bg1"/>
                </a:solidFill>
                <a:latin typeface="+mj-ea"/>
              </a:rPr>
              <a:t>これから</a:t>
            </a:r>
            <a:endParaRPr lang="ja-JP" altLang="en-US" sz="2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" name="テキスト ボックス 2"/>
          <p:cNvSpPr txBox="1">
            <a:spLocks noChangeArrowheads="1"/>
          </p:cNvSpPr>
          <p:nvPr/>
        </p:nvSpPr>
        <p:spPr bwMode="auto">
          <a:xfrm>
            <a:off x="270662" y="846168"/>
            <a:ext cx="6318674" cy="3182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450"/>
              </a:spcBef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ja-JP" altLang="en-US" sz="1800" b="1" dirty="0" smtClean="0">
                <a:latin typeface="+mn-ea"/>
                <a:ea typeface="+mn-ea"/>
              </a:rPr>
              <a:t>老朽化と共に、</a:t>
            </a:r>
            <a:r>
              <a:rPr lang="en-US" altLang="ja-JP" sz="1800" b="1" dirty="0" smtClean="0">
                <a:latin typeface="+mn-ea"/>
                <a:ea typeface="+mn-ea"/>
              </a:rPr>
              <a:t>CRM</a:t>
            </a:r>
            <a:r>
              <a:rPr lang="ja-JP" altLang="en-US" sz="1800" b="1" dirty="0" smtClean="0">
                <a:latin typeface="+mn-ea"/>
                <a:ea typeface="+mn-ea"/>
              </a:rPr>
              <a:t>システムが終了になるが、長年</a:t>
            </a:r>
            <a:r>
              <a:rPr lang="en-US" altLang="ja-JP" sz="1800" b="1" dirty="0" smtClean="0">
                <a:latin typeface="+mn-ea"/>
                <a:ea typeface="+mn-ea"/>
              </a:rPr>
              <a:t>CRM</a:t>
            </a:r>
            <a:r>
              <a:rPr lang="ja-JP" altLang="en-US" sz="1800" b="1" dirty="0" smtClean="0">
                <a:latin typeface="+mn-ea"/>
                <a:ea typeface="+mn-ea"/>
              </a:rPr>
              <a:t>で育てきた技術力とマネジメント力を生かして、新領域（</a:t>
            </a:r>
            <a:r>
              <a:rPr lang="en-US" altLang="ja-JP" sz="1800" b="1" dirty="0" smtClean="0">
                <a:latin typeface="+mn-ea"/>
                <a:ea typeface="+mn-ea"/>
              </a:rPr>
              <a:t>EC</a:t>
            </a:r>
            <a:r>
              <a:rPr lang="ja-JP" altLang="en-US" sz="1800" b="1" dirty="0" smtClean="0">
                <a:latin typeface="+mn-ea"/>
                <a:ea typeface="+mn-ea"/>
              </a:rPr>
              <a:t>など）で、団結で、即戦力ありのチームを作り、上流工程から参画し、会社の業務拡大に貢献す</a:t>
            </a:r>
            <a:r>
              <a:rPr lang="ja-JP" altLang="en-US" sz="1800" b="1" dirty="0">
                <a:latin typeface="+mn-ea"/>
                <a:ea typeface="+mn-ea"/>
              </a:rPr>
              <a:t>る</a:t>
            </a:r>
            <a:r>
              <a:rPr lang="ja-JP" altLang="en-US" sz="1800" b="1" dirty="0" smtClean="0">
                <a:latin typeface="+mn-ea"/>
                <a:ea typeface="+mn-ea"/>
              </a:rPr>
              <a:t>。</a:t>
            </a:r>
            <a:endParaRPr lang="en-US" altLang="ja-JP" sz="1800" b="1" dirty="0" smtClean="0">
              <a:latin typeface="+mn-ea"/>
              <a:ea typeface="+mn-ea"/>
            </a:endParaRPr>
          </a:p>
          <a:p>
            <a:pPr>
              <a:spcBef>
                <a:spcPts val="450"/>
              </a:spcBef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endParaRPr lang="en-US" altLang="ja-JP" sz="1800" b="1" dirty="0" smtClean="0">
              <a:latin typeface="+mn-ea"/>
              <a:ea typeface="+mn-ea"/>
            </a:endParaRPr>
          </a:p>
          <a:p>
            <a:pPr>
              <a:spcBef>
                <a:spcPts val="450"/>
              </a:spcBef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ja-JP" altLang="en-US" sz="1800" b="1" dirty="0" smtClean="0">
                <a:latin typeface="+mn-ea"/>
                <a:ea typeface="+mn-ea"/>
              </a:rPr>
              <a:t>アジャイルなど新しい手法による請負にもチャレンジし、社内開発への会社方針実現に注力する。</a:t>
            </a:r>
            <a:endParaRPr lang="en-US" altLang="ja-JP" sz="1800" b="1" dirty="0">
              <a:latin typeface="+mn-ea"/>
              <a:ea typeface="+mn-ea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Wingdings" panose="05000000000000000000" pitchFamily="2" charset="2"/>
              <a:buChar char="Ø"/>
              <a:defRPr/>
            </a:pPr>
            <a:endParaRPr lang="en-US" altLang="ja-JP" sz="1800" dirty="0" smtClean="0">
              <a:latin typeface="+mn-ea"/>
              <a:ea typeface="+mn-ea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endParaRPr lang="en-US" altLang="ja-JP" sz="1800" dirty="0">
              <a:latin typeface="+mn-ea"/>
              <a:ea typeface="+mn-ea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endParaRPr lang="en-US" altLang="ja-JP" sz="1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761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_16_9_2015">
  <a:themeElements>
    <a:clrScheme name="orchestratedcolor_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ユーザー定義 2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エレメント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22884</TotalTime>
  <Words>535</Words>
  <Application>Microsoft Office PowerPoint</Application>
  <PresentationFormat>ユーザー設定</PresentationFormat>
  <Paragraphs>74</Paragraphs>
  <Slides>10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8" baseType="lpstr">
      <vt:lpstr>HGP創英角ｺﾞｼｯｸUB</vt:lpstr>
      <vt:lpstr>ＭＳ Ｐゴシック</vt:lpstr>
      <vt:lpstr>メイリオ</vt:lpstr>
      <vt:lpstr>Arial</vt:lpstr>
      <vt:lpstr>Calibri</vt:lpstr>
      <vt:lpstr>Tahoma</vt:lpstr>
      <vt:lpstr>Wingdings</vt:lpstr>
      <vt:lpstr>NEC_standard_16_9_2015</vt:lpstr>
      <vt:lpstr>さらなる成長に向け （昇格試験プレゼン資料）</vt:lpstr>
      <vt:lpstr>目次</vt:lpstr>
      <vt:lpstr>自分自身にとっての超えるべき「X」</vt:lpstr>
      <vt:lpstr>チームリーダー</vt:lpstr>
      <vt:lpstr>チームリーダー</vt:lpstr>
      <vt:lpstr>現場以外の作業の兼務</vt:lpstr>
      <vt:lpstr>現場以外の作業の兼務</vt:lpstr>
      <vt:lpstr>成長</vt:lpstr>
      <vt:lpstr>これから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necuser</dc:creator>
  <cp:lastModifiedBy>1149950004173</cp:lastModifiedBy>
  <cp:revision>733</cp:revision>
  <cp:lastPrinted>2019-07-08T07:22:07Z</cp:lastPrinted>
  <dcterms:created xsi:type="dcterms:W3CDTF">2015-04-16T03:28:40Z</dcterms:created>
  <dcterms:modified xsi:type="dcterms:W3CDTF">2020-03-06T05:27:40Z</dcterms:modified>
</cp:coreProperties>
</file>