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3"/>
  </p:notesMasterIdLst>
  <p:handoutMasterIdLst>
    <p:handoutMasterId r:id="rId14"/>
  </p:handoutMasterIdLst>
  <p:sldIdLst>
    <p:sldId id="279" r:id="rId2"/>
    <p:sldId id="280" r:id="rId3"/>
    <p:sldId id="267" r:id="rId4"/>
    <p:sldId id="268" r:id="rId5"/>
    <p:sldId id="281" r:id="rId6"/>
    <p:sldId id="270" r:id="rId7"/>
    <p:sldId id="272" r:id="rId8"/>
    <p:sldId id="273" r:id="rId9"/>
    <p:sldId id="282" r:id="rId10"/>
    <p:sldId id="276" r:id="rId11"/>
    <p:sldId id="278" r:id="rId12"/>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64409" autoAdjust="0"/>
  </p:normalViewPr>
  <p:slideViewPr>
    <p:cSldViewPr snapToGrid="0">
      <p:cViewPr varScale="1">
        <p:scale>
          <a:sx n="70" d="100"/>
          <a:sy n="70" d="100"/>
        </p:scale>
        <p:origin x="210" y="6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90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455BD4-20C4-4583-A728-CE3A78F059A6}" type="doc">
      <dgm:prSet loTypeId="urn:microsoft.com/office/officeart/2005/8/layout/cycle3" loCatId="cycle" qsTypeId="urn:microsoft.com/office/officeart/2005/8/quickstyle/3d1" qsCatId="3D" csTypeId="urn:microsoft.com/office/officeart/2005/8/colors/accent1_2" csCatId="accent1" phldr="1"/>
      <dgm:spPr/>
      <dgm:t>
        <a:bodyPr/>
        <a:lstStyle/>
        <a:p>
          <a:endParaRPr kumimoji="1" lang="ja-JP" altLang="en-US"/>
        </a:p>
      </dgm:t>
    </dgm:pt>
    <dgm:pt modelId="{C9E2E8E7-26D3-4BA5-9DC3-E63925DB46E2}">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顧客</a:t>
          </a:r>
          <a:endParaRPr kumimoji="1" lang="ja-JP" altLang="en-US" sz="2400" dirty="0">
            <a:solidFill>
              <a:schemeClr val="tx1"/>
            </a:solidFill>
            <a:latin typeface="HG丸ｺﾞｼｯｸM-PRO" pitchFamily="50" charset="-128"/>
            <a:ea typeface="HG丸ｺﾞｼｯｸM-PRO" pitchFamily="50" charset="-128"/>
          </a:endParaRPr>
        </a:p>
      </dgm:t>
    </dgm:pt>
    <dgm:pt modelId="{73CBE011-7E4F-4344-B2CA-BB7E37EF68D2}" type="parTrans" cxnId="{6E70DE7F-2055-4605-BC72-8E37AE4F27A5}">
      <dgm:prSet/>
      <dgm:spPr/>
      <dgm:t>
        <a:bodyPr/>
        <a:lstStyle/>
        <a:p>
          <a:endParaRPr kumimoji="1" lang="ja-JP" altLang="en-US"/>
        </a:p>
      </dgm:t>
    </dgm:pt>
    <dgm:pt modelId="{7532CA5F-D116-416D-BB1D-AD199825BD4D}" type="sibTrans" cxnId="{6E70DE7F-2055-4605-BC72-8E37AE4F27A5}">
      <dgm:prSet/>
      <dgm:spPr/>
      <dgm:t>
        <a:bodyPr/>
        <a:lstStyle/>
        <a:p>
          <a:endParaRPr kumimoji="1" lang="ja-JP" altLang="en-US"/>
        </a:p>
      </dgm:t>
    </dgm:pt>
    <dgm:pt modelId="{67F8EB83-584A-495D-BF8B-392676EB8FEC}">
      <dgm:prSet phldrT="[テキスト]" custT="1"/>
      <dgm:spPr/>
      <dgm:t>
        <a:bodyPr/>
        <a:lstStyle/>
        <a:p>
          <a:r>
            <a:rPr kumimoji="1" lang="ja-JP" altLang="en-US" sz="1400" dirty="0" smtClean="0">
              <a:solidFill>
                <a:schemeClr val="tx1"/>
              </a:solidFill>
              <a:latin typeface="メイリオ" pitchFamily="50" charset="-128"/>
              <a:ea typeface="メイリオ" pitchFamily="50" charset="-128"/>
              <a:cs typeface="メイリオ" pitchFamily="50" charset="-128"/>
            </a:rPr>
            <a:t>日本に旅行に来る中国人</a:t>
          </a:r>
          <a:endParaRPr kumimoji="1" lang="ja-JP" altLang="en-US" sz="1400" dirty="0">
            <a:solidFill>
              <a:schemeClr val="tx1"/>
            </a:solidFill>
            <a:latin typeface="メイリオ" pitchFamily="50" charset="-128"/>
            <a:ea typeface="メイリオ" pitchFamily="50" charset="-128"/>
            <a:cs typeface="メイリオ" pitchFamily="50" charset="-128"/>
          </a:endParaRPr>
        </a:p>
      </dgm:t>
    </dgm:pt>
    <dgm:pt modelId="{4D96F3F3-AA8F-40B3-8F1B-CF462C8555BA}" type="parTrans" cxnId="{B9463765-39DD-482D-A7C8-CADC000B7689}">
      <dgm:prSet/>
      <dgm:spPr/>
      <dgm:t>
        <a:bodyPr/>
        <a:lstStyle/>
        <a:p>
          <a:endParaRPr kumimoji="1" lang="ja-JP" altLang="en-US"/>
        </a:p>
      </dgm:t>
    </dgm:pt>
    <dgm:pt modelId="{645F93A2-4526-4FA1-88F5-CD8499EDCECB}" type="sibTrans" cxnId="{B9463765-39DD-482D-A7C8-CADC000B7689}">
      <dgm:prSet/>
      <dgm:spPr/>
      <dgm:t>
        <a:bodyPr/>
        <a:lstStyle/>
        <a:p>
          <a:endParaRPr kumimoji="1" lang="ja-JP" altLang="en-US"/>
        </a:p>
      </dgm:t>
    </dgm:pt>
    <dgm:pt modelId="{2C737762-3A70-4199-BC4D-A178E89DA7D3}">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ニーズ</a:t>
          </a:r>
          <a:endParaRPr kumimoji="1" lang="ja-JP" altLang="en-US" sz="2400" dirty="0">
            <a:solidFill>
              <a:schemeClr val="tx1"/>
            </a:solidFill>
            <a:latin typeface="HG丸ｺﾞｼｯｸM-PRO" pitchFamily="50" charset="-128"/>
            <a:ea typeface="HG丸ｺﾞｼｯｸM-PRO" pitchFamily="50" charset="-128"/>
          </a:endParaRPr>
        </a:p>
      </dgm:t>
    </dgm:pt>
    <dgm:pt modelId="{C102F6FC-FFF4-4B8A-BFF4-550E56EB6BFB}" type="parTrans" cxnId="{BCF8219F-85DC-4F00-8B93-8901C1990FCF}">
      <dgm:prSet/>
      <dgm:spPr/>
      <dgm:t>
        <a:bodyPr/>
        <a:lstStyle/>
        <a:p>
          <a:endParaRPr kumimoji="1" lang="ja-JP" altLang="en-US"/>
        </a:p>
      </dgm:t>
    </dgm:pt>
    <dgm:pt modelId="{9E84B74D-DAF5-4BB3-90A2-6FC5D3FA9484}" type="sibTrans" cxnId="{BCF8219F-85DC-4F00-8B93-8901C1990FCF}">
      <dgm:prSet/>
      <dgm:spPr/>
      <dgm:t>
        <a:bodyPr/>
        <a:lstStyle/>
        <a:p>
          <a:endParaRPr kumimoji="1" lang="ja-JP" altLang="en-US"/>
        </a:p>
      </dgm:t>
    </dgm:pt>
    <dgm:pt modelId="{DE20E5E5-FD6E-4ED5-8172-C59480E13449}">
      <dgm:prSet phldrT="[テキスト]" custT="1"/>
      <dgm:spPr/>
      <dgm:t>
        <a:bodyPr/>
        <a:lstStyle/>
        <a:p>
          <a:r>
            <a:rPr kumimoji="1" lang="ja-JP" altLang="en-US" sz="2400" dirty="0" smtClean="0">
              <a:solidFill>
                <a:schemeClr val="tx1"/>
              </a:solidFill>
              <a:latin typeface="HG丸ｺﾞｼｯｸM-PRO" pitchFamily="50" charset="-128"/>
              <a:ea typeface="HG丸ｺﾞｼｯｸM-PRO" pitchFamily="50" charset="-128"/>
            </a:rPr>
            <a:t>競合</a:t>
          </a:r>
          <a:endParaRPr kumimoji="1" lang="ja-JP" altLang="en-US" sz="2400" dirty="0">
            <a:solidFill>
              <a:schemeClr val="tx1"/>
            </a:solidFill>
            <a:latin typeface="HG丸ｺﾞｼｯｸM-PRO" pitchFamily="50" charset="-128"/>
            <a:ea typeface="HG丸ｺﾞｼｯｸM-PRO" pitchFamily="50" charset="-128"/>
          </a:endParaRPr>
        </a:p>
      </dgm:t>
    </dgm:pt>
    <dgm:pt modelId="{3209E3F6-B905-41F9-AB35-A51E4ADC5CF5}" type="parTrans" cxnId="{7E187EF4-C5F0-43FF-B9A2-5D9A71A18FF9}">
      <dgm:prSet/>
      <dgm:spPr/>
      <dgm:t>
        <a:bodyPr/>
        <a:lstStyle/>
        <a:p>
          <a:endParaRPr kumimoji="1" lang="ja-JP" altLang="en-US"/>
        </a:p>
      </dgm:t>
    </dgm:pt>
    <dgm:pt modelId="{279A30CF-DACE-4F02-9885-6DF5FE3E1752}" type="sibTrans" cxnId="{7E187EF4-C5F0-43FF-B9A2-5D9A71A18FF9}">
      <dgm:prSet/>
      <dgm:spPr/>
      <dgm:t>
        <a:bodyPr/>
        <a:lstStyle/>
        <a:p>
          <a:endParaRPr kumimoji="1" lang="ja-JP" altLang="en-US"/>
        </a:p>
      </dgm:t>
    </dgm:pt>
    <dgm:pt modelId="{46B1E6DF-5D39-4DC6-853F-A2FD34A60211}">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資源</a:t>
          </a:r>
          <a:endParaRPr kumimoji="1" lang="ja-JP" altLang="en-US" sz="2400" dirty="0">
            <a:solidFill>
              <a:schemeClr val="tx1"/>
            </a:solidFill>
            <a:latin typeface="HG丸ｺﾞｼｯｸM-PRO" pitchFamily="50" charset="-128"/>
            <a:ea typeface="HG丸ｺﾞｼｯｸM-PRO" pitchFamily="50" charset="-128"/>
          </a:endParaRPr>
        </a:p>
      </dgm:t>
    </dgm:pt>
    <dgm:pt modelId="{59207EF7-BE65-4F33-8C60-CAF39EFFA5FB}" type="parTrans" cxnId="{573677DB-760C-4C55-BC61-9DCA1E94E1F3}">
      <dgm:prSet/>
      <dgm:spPr/>
      <dgm:t>
        <a:bodyPr/>
        <a:lstStyle/>
        <a:p>
          <a:endParaRPr kumimoji="1" lang="ja-JP" altLang="en-US"/>
        </a:p>
      </dgm:t>
    </dgm:pt>
    <dgm:pt modelId="{07DE1EA6-3B7D-4589-B915-B388213146F4}" type="sibTrans" cxnId="{573677DB-760C-4C55-BC61-9DCA1E94E1F3}">
      <dgm:prSet/>
      <dgm:spPr/>
      <dgm:t>
        <a:bodyPr/>
        <a:lstStyle/>
        <a:p>
          <a:endParaRPr kumimoji="1" lang="ja-JP" altLang="en-US"/>
        </a:p>
      </dgm:t>
    </dgm:pt>
    <dgm:pt modelId="{94589ECD-A648-410B-B5DB-F022773BFA0D}">
      <dgm:prSet phldrT="[テキスト]" custT="1"/>
      <dgm:spPr/>
      <dgm:t>
        <a:bodyPr/>
        <a:lstStyle/>
        <a:p>
          <a:endParaRPr kumimoji="1" lang="ja-JP" altLang="en-US" sz="900" dirty="0">
            <a:solidFill>
              <a:schemeClr val="tx1"/>
            </a:solidFill>
            <a:latin typeface="メイリオ" pitchFamily="50" charset="-128"/>
            <a:ea typeface="メイリオ" pitchFamily="50" charset="-128"/>
            <a:cs typeface="メイリオ" pitchFamily="50" charset="-128"/>
          </a:endParaRPr>
        </a:p>
      </dgm:t>
    </dgm:pt>
    <dgm:pt modelId="{20E28AB0-0B8F-4B6B-AA86-EE2E66B692DA}" type="parTrans" cxnId="{10321788-18B8-4B29-9510-86F03943BB7E}">
      <dgm:prSet/>
      <dgm:spPr/>
      <dgm:t>
        <a:bodyPr/>
        <a:lstStyle/>
        <a:p>
          <a:endParaRPr kumimoji="1" lang="ja-JP" altLang="en-US"/>
        </a:p>
      </dgm:t>
    </dgm:pt>
    <dgm:pt modelId="{FBE0842C-DE34-427B-A1D3-EB45F7140317}" type="sibTrans" cxnId="{10321788-18B8-4B29-9510-86F03943BB7E}">
      <dgm:prSet/>
      <dgm:spPr/>
      <dgm:t>
        <a:bodyPr/>
        <a:lstStyle/>
        <a:p>
          <a:endParaRPr kumimoji="1" lang="ja-JP" altLang="en-US"/>
        </a:p>
      </dgm:t>
    </dgm:pt>
    <dgm:pt modelId="{C3D797EA-477E-42EE-AA21-D33A6C6244AD}">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旅行先で美しい風景を撮りたい</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187ABB5F-C916-46E8-978E-F1132EBA272F}" type="parTrans" cxnId="{2AC3C95C-AB5D-471A-91F2-9127915F1F41}">
      <dgm:prSet/>
      <dgm:spPr/>
      <dgm:t>
        <a:bodyPr/>
        <a:lstStyle/>
        <a:p>
          <a:endParaRPr kumimoji="1" lang="ja-JP" altLang="en-US"/>
        </a:p>
      </dgm:t>
    </dgm:pt>
    <dgm:pt modelId="{60817CFD-46D5-4C62-9B39-AEB75B475AE5}" type="sibTrans" cxnId="{2AC3C95C-AB5D-471A-91F2-9127915F1F41}">
      <dgm:prSet/>
      <dgm:spPr/>
      <dgm:t>
        <a:bodyPr/>
        <a:lstStyle/>
        <a:p>
          <a:endParaRPr kumimoji="1" lang="ja-JP" altLang="en-US"/>
        </a:p>
      </dgm:t>
    </dgm:pt>
    <dgm:pt modelId="{DBCD0656-D891-4600-84BE-85CA2BBCD504}">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一緒に創業してくれる仲間がいる</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850B38B3-D683-4C13-9DF3-A476A3CF4788}" type="parTrans" cxnId="{18F86F2F-D56C-4F8A-9E94-ED8145FFA1FF}">
      <dgm:prSet/>
      <dgm:spPr/>
      <dgm:t>
        <a:bodyPr/>
        <a:lstStyle/>
        <a:p>
          <a:endParaRPr kumimoji="1" lang="ja-JP" altLang="en-US"/>
        </a:p>
      </dgm:t>
    </dgm:pt>
    <dgm:pt modelId="{2F531241-B391-4B61-8689-0AD6E1AEF674}" type="sibTrans" cxnId="{18F86F2F-D56C-4F8A-9E94-ED8145FFA1FF}">
      <dgm:prSet/>
      <dgm:spPr/>
      <dgm:t>
        <a:bodyPr/>
        <a:lstStyle/>
        <a:p>
          <a:endParaRPr kumimoji="1" lang="ja-JP" altLang="en-US"/>
        </a:p>
      </dgm:t>
    </dgm:pt>
    <dgm:pt modelId="{91537E1A-F488-4BA4-9FBC-7EFD35E2EE25}">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市場規模が多きい</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E2484374-F053-4E3D-AEB2-5183C5333DCE}" type="parTrans" cxnId="{4EEA35CE-2D46-40C4-9D7E-8B33F7DED10F}">
      <dgm:prSet/>
      <dgm:spPr/>
      <dgm:t>
        <a:bodyPr/>
        <a:lstStyle/>
        <a:p>
          <a:endParaRPr kumimoji="1" lang="ja-JP" altLang="en-US"/>
        </a:p>
      </dgm:t>
    </dgm:pt>
    <dgm:pt modelId="{861FC9A6-66E6-4DFD-B7C4-C74BFF66D823}" type="sibTrans" cxnId="{4EEA35CE-2D46-40C4-9D7E-8B33F7DED10F}">
      <dgm:prSet/>
      <dgm:spPr/>
      <dgm:t>
        <a:bodyPr/>
        <a:lstStyle/>
        <a:p>
          <a:endParaRPr kumimoji="1" lang="ja-JP" altLang="en-US"/>
        </a:p>
      </dgm:t>
    </dgm:pt>
    <dgm:pt modelId="{D193C9D2-0002-44BD-9842-FAF4AD2501D8}">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現在競合サービスは三つほど</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8444E07D-D725-42E0-8767-A85372A5AE0E}" type="parTrans" cxnId="{264C9043-2D53-4EB9-9AF5-E70FFD6B0265}">
      <dgm:prSet/>
      <dgm:spPr/>
      <dgm:t>
        <a:bodyPr/>
        <a:lstStyle/>
        <a:p>
          <a:endParaRPr kumimoji="1" lang="ja-JP" altLang="en-US"/>
        </a:p>
      </dgm:t>
    </dgm:pt>
    <dgm:pt modelId="{78E0097B-1887-43AC-87CC-0AF226C86CDD}" type="sibTrans" cxnId="{264C9043-2D53-4EB9-9AF5-E70FFD6B0265}">
      <dgm:prSet/>
      <dgm:spPr/>
      <dgm:t>
        <a:bodyPr/>
        <a:lstStyle/>
        <a:p>
          <a:endParaRPr kumimoji="1" lang="ja-JP" altLang="en-US"/>
        </a:p>
      </dgm:t>
    </dgm:pt>
    <dgm:pt modelId="{B35B0813-B672-4EB6-B482-70CBF2F4D33A}">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自己資金、親族の資金協力</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33CD62E6-EB16-4A2E-AB5B-8B0E0CA35381}" type="sibTrans" cxnId="{9D813033-C8CB-4E26-B4EB-CB3E036A8FA5}">
      <dgm:prSet/>
      <dgm:spPr/>
      <dgm:t>
        <a:bodyPr/>
        <a:lstStyle/>
        <a:p>
          <a:endParaRPr kumimoji="1" lang="ja-JP" altLang="en-US"/>
        </a:p>
      </dgm:t>
    </dgm:pt>
    <dgm:pt modelId="{CBFDD695-86E8-4E66-BE1A-5D3B83DF25C5}" type="parTrans" cxnId="{9D813033-C8CB-4E26-B4EB-CB3E036A8FA5}">
      <dgm:prSet/>
      <dgm:spPr/>
      <dgm:t>
        <a:bodyPr/>
        <a:lstStyle/>
        <a:p>
          <a:endParaRPr kumimoji="1" lang="ja-JP" altLang="en-US"/>
        </a:p>
      </dgm:t>
    </dgm:pt>
    <dgm:pt modelId="{3DCB42EB-96BB-4821-898A-108ABCE986F3}">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いい思い出を残したい</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0F0F08D5-EFC1-4E28-A6A2-14723F90FB52}" type="sibTrans" cxnId="{DB4D149F-5333-439D-81DC-915EBC8E3770}">
      <dgm:prSet/>
      <dgm:spPr/>
      <dgm:t>
        <a:bodyPr/>
        <a:lstStyle/>
        <a:p>
          <a:endParaRPr kumimoji="1" lang="ja-JP" altLang="en-US"/>
        </a:p>
      </dgm:t>
    </dgm:pt>
    <dgm:pt modelId="{7A879921-57E1-47FE-A30A-DB256F882B58}" type="parTrans" cxnId="{DB4D149F-5333-439D-81DC-915EBC8E3770}">
      <dgm:prSet/>
      <dgm:spPr/>
      <dgm:t>
        <a:bodyPr/>
        <a:lstStyle/>
        <a:p>
          <a:endParaRPr kumimoji="1" lang="ja-JP" altLang="en-US"/>
        </a:p>
      </dgm:t>
    </dgm:pt>
    <dgm:pt modelId="{928885E9-F1C0-4E47-BF81-FFB986D92FD0}">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仕事でシステム開発経験</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0252F089-8776-4E35-B60C-7857FA8D5E09}" type="sibTrans" cxnId="{E4368E69-9852-46E9-B95A-3A95AF7E1361}">
      <dgm:prSet/>
      <dgm:spPr/>
      <dgm:t>
        <a:bodyPr/>
        <a:lstStyle/>
        <a:p>
          <a:endParaRPr kumimoji="1" lang="ja-JP" altLang="en-US"/>
        </a:p>
      </dgm:t>
    </dgm:pt>
    <dgm:pt modelId="{BE204FB2-D8DC-4F3C-99A1-07025DF2DEE2}" type="parTrans" cxnId="{E4368E69-9852-46E9-B95A-3A95AF7E1361}">
      <dgm:prSet/>
      <dgm:spPr/>
      <dgm:t>
        <a:bodyPr/>
        <a:lstStyle/>
        <a:p>
          <a:endParaRPr kumimoji="1" lang="ja-JP" altLang="en-US"/>
        </a:p>
      </dgm:t>
    </dgm:pt>
    <dgm:pt modelId="{2F4B64E2-7A81-42BC-AE26-AD925DC89B9D}" type="pres">
      <dgm:prSet presAssocID="{24455BD4-20C4-4583-A728-CE3A78F059A6}" presName="Name0" presStyleCnt="0">
        <dgm:presLayoutVars>
          <dgm:dir/>
          <dgm:resizeHandles val="exact"/>
        </dgm:presLayoutVars>
      </dgm:prSet>
      <dgm:spPr/>
      <dgm:t>
        <a:bodyPr/>
        <a:lstStyle/>
        <a:p>
          <a:endParaRPr kumimoji="1" lang="ja-JP" altLang="en-US"/>
        </a:p>
      </dgm:t>
    </dgm:pt>
    <dgm:pt modelId="{03C71857-47F3-4729-9A66-EF15CBCD892F}" type="pres">
      <dgm:prSet presAssocID="{24455BD4-20C4-4583-A728-CE3A78F059A6}" presName="cycle" presStyleCnt="0"/>
      <dgm:spPr/>
    </dgm:pt>
    <dgm:pt modelId="{FCF98E04-0817-49AD-AD4B-2F8A30C49528}" type="pres">
      <dgm:prSet presAssocID="{C9E2E8E7-26D3-4BA5-9DC3-E63925DB46E2}" presName="nodeFirstNode" presStyleLbl="node1" presStyleIdx="0" presStyleCnt="4" custScaleY="90265">
        <dgm:presLayoutVars>
          <dgm:bulletEnabled val="1"/>
        </dgm:presLayoutVars>
      </dgm:prSet>
      <dgm:spPr/>
      <dgm:t>
        <a:bodyPr/>
        <a:lstStyle/>
        <a:p>
          <a:endParaRPr kumimoji="1" lang="ja-JP" altLang="en-US"/>
        </a:p>
      </dgm:t>
    </dgm:pt>
    <dgm:pt modelId="{D1E68282-C330-4A76-B7EC-9506A8510826}" type="pres">
      <dgm:prSet presAssocID="{7532CA5F-D116-416D-BB1D-AD199825BD4D}" presName="sibTransFirstNode" presStyleLbl="bgShp" presStyleIdx="0" presStyleCnt="1"/>
      <dgm:spPr/>
      <dgm:t>
        <a:bodyPr/>
        <a:lstStyle/>
        <a:p>
          <a:endParaRPr kumimoji="1" lang="ja-JP" altLang="en-US"/>
        </a:p>
      </dgm:t>
    </dgm:pt>
    <dgm:pt modelId="{6FDA6F01-698F-431D-B3FA-11EAC9CBF03B}" type="pres">
      <dgm:prSet presAssocID="{2C737762-3A70-4199-BC4D-A178E89DA7D3}" presName="nodeFollowingNodes" presStyleLbl="node1" presStyleIdx="1" presStyleCnt="4" custScaleY="112168" custRadScaleRad="143332">
        <dgm:presLayoutVars>
          <dgm:bulletEnabled val="1"/>
        </dgm:presLayoutVars>
      </dgm:prSet>
      <dgm:spPr/>
      <dgm:t>
        <a:bodyPr/>
        <a:lstStyle/>
        <a:p>
          <a:endParaRPr kumimoji="1" lang="ja-JP" altLang="en-US"/>
        </a:p>
      </dgm:t>
    </dgm:pt>
    <dgm:pt modelId="{B0644252-2E8E-4423-9E3A-02FBA5E32FA3}" type="pres">
      <dgm:prSet presAssocID="{DE20E5E5-FD6E-4ED5-8172-C59480E13449}" presName="nodeFollowingNodes" presStyleLbl="node1" presStyleIdx="2" presStyleCnt="4" custScaleY="90265">
        <dgm:presLayoutVars>
          <dgm:bulletEnabled val="1"/>
        </dgm:presLayoutVars>
      </dgm:prSet>
      <dgm:spPr/>
      <dgm:t>
        <a:bodyPr/>
        <a:lstStyle/>
        <a:p>
          <a:endParaRPr kumimoji="1" lang="ja-JP" altLang="en-US"/>
        </a:p>
      </dgm:t>
    </dgm:pt>
    <dgm:pt modelId="{5D58795C-D914-450D-9B0E-EB9B814D6A99}" type="pres">
      <dgm:prSet presAssocID="{46B1E6DF-5D39-4DC6-853F-A2FD34A60211}" presName="nodeFollowingNodes" presStyleLbl="node1" presStyleIdx="3" presStyleCnt="4" custScaleY="112168" custRadScaleRad="150240">
        <dgm:presLayoutVars>
          <dgm:bulletEnabled val="1"/>
        </dgm:presLayoutVars>
      </dgm:prSet>
      <dgm:spPr/>
      <dgm:t>
        <a:bodyPr/>
        <a:lstStyle/>
        <a:p>
          <a:endParaRPr kumimoji="1" lang="ja-JP" altLang="en-US"/>
        </a:p>
      </dgm:t>
    </dgm:pt>
  </dgm:ptLst>
  <dgm:cxnLst>
    <dgm:cxn modelId="{264C9043-2D53-4EB9-9AF5-E70FFD6B0265}" srcId="{DE20E5E5-FD6E-4ED5-8172-C59480E13449}" destId="{D193C9D2-0002-44BD-9842-FAF4AD2501D8}" srcOrd="0" destOrd="0" parTransId="{8444E07D-D725-42E0-8767-A85372A5AE0E}" sibTransId="{78E0097B-1887-43AC-87CC-0AF226C86CDD}"/>
    <dgm:cxn modelId="{E2E43126-31CE-4478-AE2F-784482B95BD8}" type="presOf" srcId="{DBCD0656-D891-4600-84BE-85CA2BBCD504}" destId="{5D58795C-D914-450D-9B0E-EB9B814D6A99}" srcOrd="0" destOrd="2" presId="urn:microsoft.com/office/officeart/2005/8/layout/cycle3"/>
    <dgm:cxn modelId="{2AC3C95C-AB5D-471A-91F2-9127915F1F41}" srcId="{2C737762-3A70-4199-BC4D-A178E89DA7D3}" destId="{C3D797EA-477E-42EE-AA21-D33A6C6244AD}" srcOrd="1" destOrd="0" parTransId="{187ABB5F-C916-46E8-978E-F1132EBA272F}" sibTransId="{60817CFD-46D5-4C62-9B39-AEB75B475AE5}"/>
    <dgm:cxn modelId="{2CF32B5F-08BB-4BA7-A6D2-5A350C0127D1}" type="presOf" srcId="{91537E1A-F488-4BA4-9FBC-7EFD35E2EE25}" destId="{5D58795C-D914-450D-9B0E-EB9B814D6A99}" srcOrd="0" destOrd="3" presId="urn:microsoft.com/office/officeart/2005/8/layout/cycle3"/>
    <dgm:cxn modelId="{3A4ED13C-587B-49D8-88B8-60C05B5F78AA}" type="presOf" srcId="{DE20E5E5-FD6E-4ED5-8172-C59480E13449}" destId="{B0644252-2E8E-4423-9E3A-02FBA5E32FA3}" srcOrd="0" destOrd="0" presId="urn:microsoft.com/office/officeart/2005/8/layout/cycle3"/>
    <dgm:cxn modelId="{0A4C7C43-1BCD-45D4-9D67-C1F1768B8CFD}" type="presOf" srcId="{94589ECD-A648-410B-B5DB-F022773BFA0D}" destId="{FCF98E04-0817-49AD-AD4B-2F8A30C49528}" srcOrd="0" destOrd="2" presId="urn:microsoft.com/office/officeart/2005/8/layout/cycle3"/>
    <dgm:cxn modelId="{FD2DB94A-E488-4F20-AB17-8B903D51952F}" type="presOf" srcId="{C9E2E8E7-26D3-4BA5-9DC3-E63925DB46E2}" destId="{FCF98E04-0817-49AD-AD4B-2F8A30C49528}" srcOrd="0" destOrd="0" presId="urn:microsoft.com/office/officeart/2005/8/layout/cycle3"/>
    <dgm:cxn modelId="{56B4592E-4B78-4E39-8931-E7F8A1EEB42F}" type="presOf" srcId="{67F8EB83-584A-495D-BF8B-392676EB8FEC}" destId="{FCF98E04-0817-49AD-AD4B-2F8A30C49528}" srcOrd="0" destOrd="1" presId="urn:microsoft.com/office/officeart/2005/8/layout/cycle3"/>
    <dgm:cxn modelId="{C69D447E-EA95-4D1A-8ED1-7AFEFAE29E7F}" type="presOf" srcId="{D193C9D2-0002-44BD-9842-FAF4AD2501D8}" destId="{B0644252-2E8E-4423-9E3A-02FBA5E32FA3}" srcOrd="0" destOrd="1" presId="urn:microsoft.com/office/officeart/2005/8/layout/cycle3"/>
    <dgm:cxn modelId="{6E70DE7F-2055-4605-BC72-8E37AE4F27A5}" srcId="{24455BD4-20C4-4583-A728-CE3A78F059A6}" destId="{C9E2E8E7-26D3-4BA5-9DC3-E63925DB46E2}" srcOrd="0" destOrd="0" parTransId="{73CBE011-7E4F-4344-B2CA-BB7E37EF68D2}" sibTransId="{7532CA5F-D116-416D-BB1D-AD199825BD4D}"/>
    <dgm:cxn modelId="{18F86F2F-D56C-4F8A-9E94-ED8145FFA1FF}" srcId="{46B1E6DF-5D39-4DC6-853F-A2FD34A60211}" destId="{DBCD0656-D891-4600-84BE-85CA2BBCD504}" srcOrd="1" destOrd="0" parTransId="{850B38B3-D683-4C13-9DF3-A476A3CF4788}" sibTransId="{2F531241-B391-4B61-8689-0AD6E1AEF674}"/>
    <dgm:cxn modelId="{61386A0E-A9CF-48F7-8A2F-1267903C0CCA}" type="presOf" srcId="{7532CA5F-D116-416D-BB1D-AD199825BD4D}" destId="{D1E68282-C330-4A76-B7EC-9506A8510826}" srcOrd="0" destOrd="0" presId="urn:microsoft.com/office/officeart/2005/8/layout/cycle3"/>
    <dgm:cxn modelId="{BE41E37E-0D97-499E-B862-A8E909B7983D}" type="presOf" srcId="{24455BD4-20C4-4583-A728-CE3A78F059A6}" destId="{2F4B64E2-7A81-42BC-AE26-AD925DC89B9D}" srcOrd="0" destOrd="0" presId="urn:microsoft.com/office/officeart/2005/8/layout/cycle3"/>
    <dgm:cxn modelId="{B9463765-39DD-482D-A7C8-CADC000B7689}" srcId="{C9E2E8E7-26D3-4BA5-9DC3-E63925DB46E2}" destId="{67F8EB83-584A-495D-BF8B-392676EB8FEC}" srcOrd="0" destOrd="0" parTransId="{4D96F3F3-AA8F-40B3-8F1B-CF462C8555BA}" sibTransId="{645F93A2-4526-4FA1-88F5-CD8499EDCECB}"/>
    <dgm:cxn modelId="{7640ABE9-5BE8-42C7-8935-9F2E2E34C4E1}" type="presOf" srcId="{3DCB42EB-96BB-4821-898A-108ABCE986F3}" destId="{6FDA6F01-698F-431D-B3FA-11EAC9CBF03B}" srcOrd="0" destOrd="1" presId="urn:microsoft.com/office/officeart/2005/8/layout/cycle3"/>
    <dgm:cxn modelId="{4B61E497-92B6-4050-AE5F-2988BBF74E0A}" type="presOf" srcId="{928885E9-F1C0-4E47-BF81-FFB986D92FD0}" destId="{5D58795C-D914-450D-9B0E-EB9B814D6A99}" srcOrd="0" destOrd="1" presId="urn:microsoft.com/office/officeart/2005/8/layout/cycle3"/>
    <dgm:cxn modelId="{CDEFD7AF-2FED-4576-849F-2D89F498FC74}" type="presOf" srcId="{46B1E6DF-5D39-4DC6-853F-A2FD34A60211}" destId="{5D58795C-D914-450D-9B0E-EB9B814D6A99}" srcOrd="0" destOrd="0" presId="urn:microsoft.com/office/officeart/2005/8/layout/cycle3"/>
    <dgm:cxn modelId="{573677DB-760C-4C55-BC61-9DCA1E94E1F3}" srcId="{24455BD4-20C4-4583-A728-CE3A78F059A6}" destId="{46B1E6DF-5D39-4DC6-853F-A2FD34A60211}" srcOrd="3" destOrd="0" parTransId="{59207EF7-BE65-4F33-8C60-CAF39EFFA5FB}" sibTransId="{07DE1EA6-3B7D-4589-B915-B388213146F4}"/>
    <dgm:cxn modelId="{7E187EF4-C5F0-43FF-B9A2-5D9A71A18FF9}" srcId="{24455BD4-20C4-4583-A728-CE3A78F059A6}" destId="{DE20E5E5-FD6E-4ED5-8172-C59480E13449}" srcOrd="2" destOrd="0" parTransId="{3209E3F6-B905-41F9-AB35-A51E4ADC5CF5}" sibTransId="{279A30CF-DACE-4F02-9885-6DF5FE3E1752}"/>
    <dgm:cxn modelId="{877C062F-D521-4B6E-A432-9AC9BB6F414B}" type="presOf" srcId="{B35B0813-B672-4EB6-B482-70CBF2F4D33A}" destId="{5D58795C-D914-450D-9B0E-EB9B814D6A99}" srcOrd="0" destOrd="4" presId="urn:microsoft.com/office/officeart/2005/8/layout/cycle3"/>
    <dgm:cxn modelId="{4EEA35CE-2D46-40C4-9D7E-8B33F7DED10F}" srcId="{46B1E6DF-5D39-4DC6-853F-A2FD34A60211}" destId="{91537E1A-F488-4BA4-9FBC-7EFD35E2EE25}" srcOrd="2" destOrd="0" parTransId="{E2484374-F053-4E3D-AEB2-5183C5333DCE}" sibTransId="{861FC9A6-66E6-4DFD-B7C4-C74BFF66D823}"/>
    <dgm:cxn modelId="{E4368E69-9852-46E9-B95A-3A95AF7E1361}" srcId="{46B1E6DF-5D39-4DC6-853F-A2FD34A60211}" destId="{928885E9-F1C0-4E47-BF81-FFB986D92FD0}" srcOrd="0" destOrd="0" parTransId="{BE204FB2-D8DC-4F3C-99A1-07025DF2DEE2}" sibTransId="{0252F089-8776-4E35-B60C-7857FA8D5E09}"/>
    <dgm:cxn modelId="{E4AE5DDB-CD71-4038-864C-5DB9E9D7F925}" type="presOf" srcId="{2C737762-3A70-4199-BC4D-A178E89DA7D3}" destId="{6FDA6F01-698F-431D-B3FA-11EAC9CBF03B}" srcOrd="0" destOrd="0" presId="urn:microsoft.com/office/officeart/2005/8/layout/cycle3"/>
    <dgm:cxn modelId="{9D813033-C8CB-4E26-B4EB-CB3E036A8FA5}" srcId="{46B1E6DF-5D39-4DC6-853F-A2FD34A60211}" destId="{B35B0813-B672-4EB6-B482-70CBF2F4D33A}" srcOrd="3" destOrd="0" parTransId="{CBFDD695-86E8-4E66-BE1A-5D3B83DF25C5}" sibTransId="{33CD62E6-EB16-4A2E-AB5B-8B0E0CA35381}"/>
    <dgm:cxn modelId="{DB4D149F-5333-439D-81DC-915EBC8E3770}" srcId="{2C737762-3A70-4199-BC4D-A178E89DA7D3}" destId="{3DCB42EB-96BB-4821-898A-108ABCE986F3}" srcOrd="0" destOrd="0" parTransId="{7A879921-57E1-47FE-A30A-DB256F882B58}" sibTransId="{0F0F08D5-EFC1-4E28-A6A2-14723F90FB52}"/>
    <dgm:cxn modelId="{10321788-18B8-4B29-9510-86F03943BB7E}" srcId="{C9E2E8E7-26D3-4BA5-9DC3-E63925DB46E2}" destId="{94589ECD-A648-410B-B5DB-F022773BFA0D}" srcOrd="1" destOrd="0" parTransId="{20E28AB0-0B8F-4B6B-AA86-EE2E66B692DA}" sibTransId="{FBE0842C-DE34-427B-A1D3-EB45F7140317}"/>
    <dgm:cxn modelId="{BCF8219F-85DC-4F00-8B93-8901C1990FCF}" srcId="{24455BD4-20C4-4583-A728-CE3A78F059A6}" destId="{2C737762-3A70-4199-BC4D-A178E89DA7D3}" srcOrd="1" destOrd="0" parTransId="{C102F6FC-FFF4-4B8A-BFF4-550E56EB6BFB}" sibTransId="{9E84B74D-DAF5-4BB3-90A2-6FC5D3FA9484}"/>
    <dgm:cxn modelId="{7300A4E4-0026-4F5A-BD5C-D2FC09CCCB34}" type="presOf" srcId="{C3D797EA-477E-42EE-AA21-D33A6C6244AD}" destId="{6FDA6F01-698F-431D-B3FA-11EAC9CBF03B}" srcOrd="0" destOrd="2" presId="urn:microsoft.com/office/officeart/2005/8/layout/cycle3"/>
    <dgm:cxn modelId="{DC5ECC59-1B1C-4EEC-AD7D-830E4794614E}" type="presParOf" srcId="{2F4B64E2-7A81-42BC-AE26-AD925DC89B9D}" destId="{03C71857-47F3-4729-9A66-EF15CBCD892F}" srcOrd="0" destOrd="0" presId="urn:microsoft.com/office/officeart/2005/8/layout/cycle3"/>
    <dgm:cxn modelId="{BCA2FB81-3AC0-47A1-9939-177B9C8F5013}" type="presParOf" srcId="{03C71857-47F3-4729-9A66-EF15CBCD892F}" destId="{FCF98E04-0817-49AD-AD4B-2F8A30C49528}" srcOrd="0" destOrd="0" presId="urn:microsoft.com/office/officeart/2005/8/layout/cycle3"/>
    <dgm:cxn modelId="{67AA7BFA-62C3-4249-9F81-E7B68FAA4D16}" type="presParOf" srcId="{03C71857-47F3-4729-9A66-EF15CBCD892F}" destId="{D1E68282-C330-4A76-B7EC-9506A8510826}" srcOrd="1" destOrd="0" presId="urn:microsoft.com/office/officeart/2005/8/layout/cycle3"/>
    <dgm:cxn modelId="{B170CBF8-E5A2-49B7-9C0C-EB848125CFC7}" type="presParOf" srcId="{03C71857-47F3-4729-9A66-EF15CBCD892F}" destId="{6FDA6F01-698F-431D-B3FA-11EAC9CBF03B}" srcOrd="2" destOrd="0" presId="urn:microsoft.com/office/officeart/2005/8/layout/cycle3"/>
    <dgm:cxn modelId="{128C54B8-ADF4-4B96-A25A-3FDF864112D4}" type="presParOf" srcId="{03C71857-47F3-4729-9A66-EF15CBCD892F}" destId="{B0644252-2E8E-4423-9E3A-02FBA5E32FA3}" srcOrd="3" destOrd="0" presId="urn:microsoft.com/office/officeart/2005/8/layout/cycle3"/>
    <dgm:cxn modelId="{ED8F044A-4D67-4676-B125-1A43486AC75C}" type="presParOf" srcId="{03C71857-47F3-4729-9A66-EF15CBCD892F}" destId="{5D58795C-D914-450D-9B0E-EB9B814D6A99}"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68282-C330-4A76-B7EC-9506A8510826}">
      <dsp:nvSpPr>
        <dsp:cNvPr id="0" name=""/>
        <dsp:cNvSpPr/>
      </dsp:nvSpPr>
      <dsp:spPr>
        <a:xfrm>
          <a:off x="2126257" y="-137469"/>
          <a:ext cx="5194960" cy="5194960"/>
        </a:xfrm>
        <a:prstGeom prst="circularArrow">
          <a:avLst>
            <a:gd name="adj1" fmla="val 4668"/>
            <a:gd name="adj2" fmla="val 272909"/>
            <a:gd name="adj3" fmla="val 12841085"/>
            <a:gd name="adj4" fmla="val 18024255"/>
            <a:gd name="adj5" fmla="val 4847"/>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CF98E04-0817-49AD-AD4B-2F8A30C49528}">
      <dsp:nvSpPr>
        <dsp:cNvPr id="0" name=""/>
        <dsp:cNvSpPr/>
      </dsp:nvSpPr>
      <dsp:spPr>
        <a:xfrm>
          <a:off x="2998466" y="85276"/>
          <a:ext cx="3450542" cy="155731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顧客</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622300">
            <a:lnSpc>
              <a:spcPct val="90000"/>
            </a:lnSpc>
            <a:spcBef>
              <a:spcPct val="0"/>
            </a:spcBef>
            <a:spcAft>
              <a:spcPct val="15000"/>
            </a:spcAft>
            <a:buChar char="••"/>
          </a:pPr>
          <a:r>
            <a:rPr kumimoji="1" lang="ja-JP" altLang="en-US" sz="1400" kern="1200" dirty="0" smtClean="0">
              <a:solidFill>
                <a:schemeClr val="tx1"/>
              </a:solidFill>
              <a:latin typeface="メイリオ" pitchFamily="50" charset="-128"/>
              <a:ea typeface="メイリオ" pitchFamily="50" charset="-128"/>
              <a:cs typeface="メイリオ" pitchFamily="50" charset="-128"/>
            </a:rPr>
            <a:t>日本に旅行に来る中国人</a:t>
          </a:r>
          <a:endParaRPr kumimoji="1" lang="ja-JP" altLang="en-US" sz="1400" kern="1200" dirty="0">
            <a:solidFill>
              <a:schemeClr val="tx1"/>
            </a:solidFill>
            <a:latin typeface="メイリオ" pitchFamily="50" charset="-128"/>
            <a:ea typeface="メイリオ" pitchFamily="50" charset="-128"/>
            <a:cs typeface="メイリオ" pitchFamily="50" charset="-128"/>
          </a:endParaRPr>
        </a:p>
        <a:p>
          <a:pPr marL="57150" lvl="1" indent="-57150" algn="l" defTabSz="400050">
            <a:lnSpc>
              <a:spcPct val="90000"/>
            </a:lnSpc>
            <a:spcBef>
              <a:spcPct val="0"/>
            </a:spcBef>
            <a:spcAft>
              <a:spcPct val="15000"/>
            </a:spcAft>
            <a:buChar char="••"/>
          </a:pPr>
          <a:endParaRPr kumimoji="1" lang="ja-JP" altLang="en-US" sz="900" kern="1200" dirty="0">
            <a:solidFill>
              <a:schemeClr val="tx1"/>
            </a:solidFill>
            <a:latin typeface="メイリオ" pitchFamily="50" charset="-128"/>
            <a:ea typeface="メイリオ" pitchFamily="50" charset="-128"/>
            <a:cs typeface="メイリオ" pitchFamily="50" charset="-128"/>
          </a:endParaRPr>
        </a:p>
      </dsp:txBody>
      <dsp:txXfrm>
        <a:off x="3074488" y="161298"/>
        <a:ext cx="3298498" cy="1405272"/>
      </dsp:txXfrm>
    </dsp:sp>
    <dsp:sp modelId="{6FDA6F01-698F-431D-B3FA-11EAC9CBF03B}">
      <dsp:nvSpPr>
        <dsp:cNvPr id="0" name=""/>
        <dsp:cNvSpPr/>
      </dsp:nvSpPr>
      <dsp:spPr>
        <a:xfrm>
          <a:off x="5672089" y="1761669"/>
          <a:ext cx="3450542" cy="1935202"/>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ニーズ</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いい思い出を残したい</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旅行先で美しい風景を撮りたい</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dsp:txBody>
      <dsp:txXfrm>
        <a:off x="5766558" y="1856138"/>
        <a:ext cx="3261604" cy="1746264"/>
      </dsp:txXfrm>
    </dsp:sp>
    <dsp:sp modelId="{B0644252-2E8E-4423-9E3A-02FBA5E32FA3}">
      <dsp:nvSpPr>
        <dsp:cNvPr id="0" name=""/>
        <dsp:cNvSpPr/>
      </dsp:nvSpPr>
      <dsp:spPr>
        <a:xfrm>
          <a:off x="2998466" y="3815948"/>
          <a:ext cx="3450542" cy="155731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dirty="0" smtClean="0">
              <a:solidFill>
                <a:schemeClr val="tx1"/>
              </a:solidFill>
              <a:latin typeface="HG丸ｺﾞｼｯｸM-PRO" pitchFamily="50" charset="-128"/>
              <a:ea typeface="HG丸ｺﾞｼｯｸM-PRO" pitchFamily="50" charset="-128"/>
            </a:rPr>
            <a:t>競合</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現在競合サービスは三つほど</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dsp:txBody>
      <dsp:txXfrm>
        <a:off x="3074488" y="3891970"/>
        <a:ext cx="3298498" cy="1405272"/>
      </dsp:txXfrm>
    </dsp:sp>
    <dsp:sp modelId="{5D58795C-D914-450D-9B0E-EB9B814D6A99}">
      <dsp:nvSpPr>
        <dsp:cNvPr id="0" name=""/>
        <dsp:cNvSpPr/>
      </dsp:nvSpPr>
      <dsp:spPr>
        <a:xfrm>
          <a:off x="195986" y="1761669"/>
          <a:ext cx="3450542" cy="1935202"/>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資源</a:t>
          </a:r>
          <a:endParaRPr kumimoji="1" lang="ja-JP" altLang="en-US" sz="2400" kern="1200" dirty="0">
            <a:solidFill>
              <a:schemeClr val="tx1"/>
            </a:solidFill>
            <a:latin typeface="HG丸ｺﾞｼｯｸM-PRO" pitchFamily="50" charset="-128"/>
            <a:ea typeface="HG丸ｺﾞｼｯｸM-PRO"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仕事でシステム開発経験</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一緒に創業してくれる仲間がいる</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市場規模が多きい</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自己資金、親族の資金協力</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dsp:txBody>
      <dsp:txXfrm>
        <a:off x="290455" y="1856138"/>
        <a:ext cx="3261604" cy="174626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2FF59A1-377C-472E-B31F-7E75C76D4ADF}" type="datetimeFigureOut">
              <a:rPr kumimoji="1" lang="ja-JP" altLang="en-US" smtClean="0"/>
              <a:t>2018/10/3</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1011F38-EFCA-462D-8806-E9F8D18FE45B}" type="slidenum">
              <a:rPr kumimoji="1" lang="ja-JP" altLang="en-US" smtClean="0"/>
              <a:t>‹#›</a:t>
            </a:fld>
            <a:endParaRPr kumimoji="1" lang="ja-JP" altLang="en-US"/>
          </a:p>
        </p:txBody>
      </p:sp>
    </p:spTree>
    <p:extLst>
      <p:ext uri="{BB962C8B-B14F-4D97-AF65-F5344CB8AC3E}">
        <p14:creationId xmlns:p14="http://schemas.microsoft.com/office/powerpoint/2010/main" val="1032910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5619EC21-E802-4753-9801-E19EF8E87DB7}" type="datetimeFigureOut">
              <a:rPr kumimoji="1" lang="ja-JP" altLang="en-US" smtClean="0"/>
              <a:t>2018/10/3</a:t>
            </a:fld>
            <a:endParaRPr kumimoji="1" lang="ja-JP" altLang="en-US"/>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FC1F9CA-6DB8-4B3D-9E6C-17986F27561B}" type="slidenum">
              <a:rPr kumimoji="1" lang="ja-JP" altLang="en-US" smtClean="0"/>
              <a:t>‹#›</a:t>
            </a:fld>
            <a:endParaRPr kumimoji="1" lang="ja-JP" altLang="en-US"/>
          </a:p>
        </p:txBody>
      </p:sp>
    </p:spTree>
    <p:extLst>
      <p:ext uri="{BB962C8B-B14F-4D97-AF65-F5344CB8AC3E}">
        <p14:creationId xmlns:p14="http://schemas.microsoft.com/office/powerpoint/2010/main" val="32168555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1</a:t>
            </a:fld>
            <a:endParaRPr kumimoji="1" lang="ja-JP" altLang="en-US"/>
          </a:p>
        </p:txBody>
      </p:sp>
    </p:spTree>
    <p:extLst>
      <p:ext uri="{BB962C8B-B14F-4D97-AF65-F5344CB8AC3E}">
        <p14:creationId xmlns:p14="http://schemas.microsoft.com/office/powerpoint/2010/main" val="346371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2</a:t>
            </a:fld>
            <a:endParaRPr kumimoji="1" lang="ja-JP" altLang="en-US"/>
          </a:p>
        </p:txBody>
      </p:sp>
    </p:spTree>
    <p:extLst>
      <p:ext uri="{BB962C8B-B14F-4D97-AF65-F5344CB8AC3E}">
        <p14:creationId xmlns:p14="http://schemas.microsoft.com/office/powerpoint/2010/main" val="414496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3</a:t>
            </a:fld>
            <a:endParaRPr kumimoji="1" lang="ja-JP" altLang="en-US"/>
          </a:p>
        </p:txBody>
      </p:sp>
    </p:spTree>
    <p:extLst>
      <p:ext uri="{BB962C8B-B14F-4D97-AF65-F5344CB8AC3E}">
        <p14:creationId xmlns:p14="http://schemas.microsoft.com/office/powerpoint/2010/main" val="487163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4</a:t>
            </a:fld>
            <a:endParaRPr kumimoji="1" lang="ja-JP" altLang="en-US"/>
          </a:p>
        </p:txBody>
      </p:sp>
    </p:spTree>
    <p:extLst>
      <p:ext uri="{BB962C8B-B14F-4D97-AF65-F5344CB8AC3E}">
        <p14:creationId xmlns:p14="http://schemas.microsoft.com/office/powerpoint/2010/main" val="64409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9DE19C8-5C2B-4512-8CA0-22C6148FC64D}" type="slidenum">
              <a:rPr kumimoji="1" lang="ja-JP" altLang="en-US" smtClean="0"/>
              <a:t>5</a:t>
            </a:fld>
            <a:endParaRPr kumimoji="1" lang="ja-JP" altLang="en-US"/>
          </a:p>
        </p:txBody>
      </p:sp>
    </p:spTree>
    <p:extLst>
      <p:ext uri="{BB962C8B-B14F-4D97-AF65-F5344CB8AC3E}">
        <p14:creationId xmlns:p14="http://schemas.microsoft.com/office/powerpoint/2010/main" val="167772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6</a:t>
            </a:fld>
            <a:endParaRPr kumimoji="1" lang="ja-JP" altLang="en-US"/>
          </a:p>
        </p:txBody>
      </p:sp>
    </p:spTree>
    <p:extLst>
      <p:ext uri="{BB962C8B-B14F-4D97-AF65-F5344CB8AC3E}">
        <p14:creationId xmlns:p14="http://schemas.microsoft.com/office/powerpoint/2010/main" val="427009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8</a:t>
            </a:fld>
            <a:endParaRPr kumimoji="1" lang="ja-JP" altLang="en-US"/>
          </a:p>
        </p:txBody>
      </p:sp>
    </p:spTree>
    <p:extLst>
      <p:ext uri="{BB962C8B-B14F-4D97-AF65-F5344CB8AC3E}">
        <p14:creationId xmlns:p14="http://schemas.microsoft.com/office/powerpoint/2010/main" val="98463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10</a:t>
            </a:fld>
            <a:endParaRPr kumimoji="1" lang="ja-JP" altLang="en-US"/>
          </a:p>
        </p:txBody>
      </p:sp>
    </p:spTree>
    <p:extLst>
      <p:ext uri="{BB962C8B-B14F-4D97-AF65-F5344CB8AC3E}">
        <p14:creationId xmlns:p14="http://schemas.microsoft.com/office/powerpoint/2010/main" val="33247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93E6FF3-B09B-42FF-BC04-E47840252069}" type="datetime1">
              <a:rPr lang="en-US" altLang="ja-JP"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259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AABB86-9A60-44C6-A00E-0DC63F92785D}" type="datetime1">
              <a:rPr lang="en-US" altLang="ja-JP"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634005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814EE8-A232-40F3-920F-918E5CC94000}" type="datetime1">
              <a:rPr lang="en-US" altLang="ja-JP"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505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0D3CD2F-5C33-43A4-BFDC-0DD5B29E00D8}" type="datetime1">
              <a:rPr lang="en-US" altLang="ja-JP"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30222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360031C-A9EA-4605-8412-50435214ECC3}" type="datetime1">
              <a:rPr lang="en-US" altLang="ja-JP"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6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8D233DB-1049-400B-A489-63891984EEBA}" type="datetime1">
              <a:rPr lang="en-US" altLang="ja-JP" smtClean="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7978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DCC5299-01C0-4010-82FE-90566DB5212E}" type="datetime1">
              <a:rPr lang="en-US" altLang="ja-JP" smtClean="0"/>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50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3DC9657-7C51-4774-B867-3B5DD5F6E319}" type="datetime1">
              <a:rPr lang="en-US" altLang="ja-JP" smtClean="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138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C82334-3AE1-4F93-AAD5-451093FF9F87}" type="datetime1">
              <a:rPr lang="en-US" altLang="ja-JP" smtClean="0"/>
              <a:t>10/3/2018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5823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99CA9C-4806-4450-9655-DD7F71D88648}" type="datetime1">
              <a:rPr lang="en-US" altLang="ja-JP" smtClean="0"/>
              <a:t>10/3/2018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0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4D07C6-C4EC-43CD-8E09-8DE271E59285}" type="datetime1">
              <a:rPr lang="en-US" altLang="ja-JP" smtClean="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243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AB7E8F-C768-44D0-B395-0BFB77E9776B}" type="datetime1">
              <a:rPr lang="en-US" altLang="ja-JP" smtClean="0"/>
              <a:t>10/3/2018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2"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6101" y="112591"/>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98382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81813"/>
          </a:xfrm>
        </p:spPr>
        <p:txBody>
          <a:bodyPr>
            <a:normAutofit/>
          </a:bodyPr>
          <a:lstStyle/>
          <a:p>
            <a:pPr algn="ctr"/>
            <a:r>
              <a:rPr lang="ja-JP" altLang="en-US" sz="3200" b="1" dirty="0" smtClean="0">
                <a:solidFill>
                  <a:schemeClr val="tx1"/>
                </a:solidFill>
                <a:latin typeface="HG丸ｺﾞｼｯｸM-PRO" pitchFamily="50" charset="-128"/>
                <a:ea typeface="HG丸ｺﾞｼｯｸM-PRO" pitchFamily="50" charset="-128"/>
              </a:rPr>
              <a:t>ご当地カメラマンを探すシステムプラットフォーム</a:t>
            </a:r>
            <a:r>
              <a:rPr lang="en-US" altLang="ja-JP" sz="3200" b="1" dirty="0" smtClean="0">
                <a:solidFill>
                  <a:schemeClr val="tx1"/>
                </a:solidFill>
                <a:latin typeface="HG丸ｺﾞｼｯｸM-PRO" pitchFamily="50" charset="-128"/>
                <a:ea typeface="HG丸ｺﾞｼｯｸM-PRO" pitchFamily="50" charset="-128"/>
              </a:rPr>
              <a:t/>
            </a:r>
            <a:br>
              <a:rPr lang="en-US" altLang="ja-JP" sz="3200" b="1" dirty="0" smtClean="0">
                <a:solidFill>
                  <a:schemeClr val="tx1"/>
                </a:solidFill>
                <a:latin typeface="HG丸ｺﾞｼｯｸM-PRO" pitchFamily="50" charset="-128"/>
                <a:ea typeface="HG丸ｺﾞｼｯｸM-PRO" pitchFamily="50" charset="-128"/>
              </a:rPr>
            </a:br>
            <a:r>
              <a:rPr lang="ja-JP" altLang="en-US" sz="3200" b="1" dirty="0" smtClean="0">
                <a:solidFill>
                  <a:schemeClr val="tx1"/>
                </a:solidFill>
                <a:latin typeface="HG丸ｺﾞｼｯｸM-PRO" pitchFamily="50" charset="-128"/>
                <a:ea typeface="HG丸ｺﾞｼｯｸM-PRO" pitchFamily="50" charset="-128"/>
              </a:rPr>
              <a:t>開業計画書</a:t>
            </a:r>
            <a:br>
              <a:rPr lang="ja-JP" altLang="en-US" sz="3200" b="1" dirty="0" smtClean="0">
                <a:solidFill>
                  <a:schemeClr val="tx1"/>
                </a:solidFill>
                <a:latin typeface="HG丸ｺﾞｼｯｸM-PRO" pitchFamily="50" charset="-128"/>
                <a:ea typeface="HG丸ｺﾞｼｯｸM-PRO" pitchFamily="50" charset="-128"/>
              </a:rPr>
            </a:br>
            <a:endParaRPr kumimoji="1" lang="ja-JP" altLang="en-US" sz="3200" dirty="0">
              <a:latin typeface="メイリオ" panose="020B0604030504040204" pitchFamily="50" charset="-128"/>
              <a:ea typeface="メイリオ" panose="020B0604030504040204" pitchFamily="50" charset="-128"/>
            </a:endParaRP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763" y="206375"/>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2219838" y="2937249"/>
            <a:ext cx="8325925" cy="626818"/>
          </a:xfrm>
          <a:prstGeom prst="rect">
            <a:avLst/>
          </a:prstGeom>
          <a:noFill/>
          <a:ln w="9525">
            <a:noFill/>
            <a:miter lim="800000"/>
            <a:headEnd/>
            <a:tailEnd/>
          </a:ln>
        </p:spPr>
        <p:txBody>
          <a:bodyPr anchor="b"/>
          <a:lstStyle/>
          <a:p>
            <a:pPr algn="ctr"/>
            <a:r>
              <a:rPr lang="ja-JP" altLang="en-US" sz="2000" i="1" dirty="0" smtClean="0">
                <a:latin typeface="HG丸ｺﾞｼｯｸM-PRO" pitchFamily="50" charset="-128"/>
                <a:ea typeface="HG丸ｺﾞｼｯｸM-PRO" pitchFamily="50" charset="-128"/>
              </a:rPr>
              <a:t>～日本に旅行に来る中国向けにご当地をよく知っているカメラマンで</a:t>
            </a:r>
            <a:r>
              <a:rPr lang="ja-JP" altLang="en-US" sz="2000" i="1" dirty="0">
                <a:latin typeface="HG丸ｺﾞｼｯｸM-PRO" pitchFamily="50" charset="-128"/>
                <a:ea typeface="HG丸ｺﾞｼｯｸM-PRO" pitchFamily="50" charset="-128"/>
              </a:rPr>
              <a:t>差別化！～</a:t>
            </a:r>
          </a:p>
        </p:txBody>
      </p:sp>
      <p:sp>
        <p:nvSpPr>
          <p:cNvPr id="8" name="Rectangle 2"/>
          <p:cNvSpPr txBox="1">
            <a:spLocks noChangeArrowheads="1"/>
          </p:cNvSpPr>
          <p:nvPr/>
        </p:nvSpPr>
        <p:spPr bwMode="auto">
          <a:xfrm>
            <a:off x="4328542" y="4611066"/>
            <a:ext cx="3992562" cy="852488"/>
          </a:xfrm>
          <a:prstGeom prst="rect">
            <a:avLst/>
          </a:prstGeom>
          <a:noFill/>
          <a:ln w="9525">
            <a:noFill/>
            <a:miter lim="800000"/>
            <a:headEnd/>
            <a:tailEnd/>
          </a:ln>
        </p:spPr>
        <p:txBody>
          <a:bodyPr anchor="b"/>
          <a:lstStyle/>
          <a:p>
            <a:pPr algn="ctr"/>
            <a:r>
              <a:rPr lang="en-US" altLang="ja-JP" sz="2400" dirty="0">
                <a:latin typeface="HG丸ｺﾞｼｯｸM-PRO" pitchFamily="50" charset="-128"/>
                <a:ea typeface="HG丸ｺﾞｼｯｸM-PRO" pitchFamily="50" charset="-128"/>
              </a:rPr>
              <a:t>201</a:t>
            </a:r>
            <a:r>
              <a:rPr lang="ja-JP" altLang="en-US" sz="2400" dirty="0">
                <a:latin typeface="HG丸ｺﾞｼｯｸM-PRO" pitchFamily="50" charset="-128"/>
                <a:ea typeface="HG丸ｺﾞｼｯｸM-PRO" pitchFamily="50" charset="-128"/>
              </a:rPr>
              <a:t>８年</a:t>
            </a:r>
            <a:r>
              <a:rPr lang="en-US" altLang="ja-JP" sz="2400" dirty="0">
                <a:latin typeface="HG丸ｺﾞｼｯｸM-PRO" pitchFamily="50" charset="-128"/>
                <a:ea typeface="HG丸ｺﾞｼｯｸM-PRO" pitchFamily="50" charset="-128"/>
              </a:rPr>
              <a:t>10</a:t>
            </a:r>
            <a:r>
              <a:rPr lang="ja-JP" altLang="en-US" sz="2400" dirty="0" smtClean="0">
                <a:latin typeface="HG丸ｺﾞｼｯｸM-PRO" pitchFamily="50" charset="-128"/>
                <a:ea typeface="HG丸ｺﾞｼｯｸM-PRO" pitchFamily="50" charset="-128"/>
              </a:rPr>
              <a:t>月</a:t>
            </a:r>
            <a:r>
              <a:rPr lang="en-US" altLang="ja-JP" sz="2400" dirty="0" smtClean="0">
                <a:latin typeface="HG丸ｺﾞｼｯｸM-PRO" pitchFamily="50" charset="-128"/>
                <a:ea typeface="HG丸ｺﾞｼｯｸM-PRO" pitchFamily="50" charset="-128"/>
              </a:rPr>
              <a:t>6</a:t>
            </a:r>
            <a:r>
              <a:rPr lang="ja-JP" altLang="en-US" sz="2400" dirty="0" smtClean="0">
                <a:latin typeface="HG丸ｺﾞｼｯｸM-PRO" pitchFamily="50" charset="-128"/>
                <a:ea typeface="HG丸ｺﾞｼｯｸM-PRO" pitchFamily="50" charset="-128"/>
              </a:rPr>
              <a:t>日</a:t>
            </a:r>
            <a:endParaRPr lang="en-US" altLang="ja-JP" sz="2400" dirty="0">
              <a:latin typeface="HG丸ｺﾞｼｯｸM-PRO" pitchFamily="50" charset="-128"/>
              <a:ea typeface="HG丸ｺﾞｼｯｸM-PRO" pitchFamily="50" charset="-128"/>
            </a:endParaRPr>
          </a:p>
          <a:p>
            <a:pPr algn="ctr"/>
            <a:r>
              <a:rPr lang="ja-JP" altLang="en-US" sz="2400" dirty="0" smtClean="0">
                <a:latin typeface="HG丸ｺﾞｼｯｸM-PRO" pitchFamily="50" charset="-128"/>
                <a:ea typeface="HG丸ｺﾞｼｯｸM-PRO" pitchFamily="50" charset="-128"/>
              </a:rPr>
              <a:t>徐</a:t>
            </a:r>
            <a:r>
              <a:rPr lang="ja-JP" altLang="en-US" sz="2400" dirty="0">
                <a:latin typeface="HG丸ｺﾞｼｯｸM-PRO" pitchFamily="50" charset="-128"/>
                <a:ea typeface="HG丸ｺﾞｼｯｸM-PRO" pitchFamily="50" charset="-128"/>
              </a:rPr>
              <a:t>洋</a:t>
            </a:r>
          </a:p>
        </p:txBody>
      </p:sp>
    </p:spTree>
    <p:extLst>
      <p:ext uri="{BB962C8B-B14F-4D97-AF65-F5344CB8AC3E}">
        <p14:creationId xmlns:p14="http://schemas.microsoft.com/office/powerpoint/2010/main" val="1783206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計数目標</a:t>
            </a:r>
            <a:endParaRPr kumimoji="1" lang="ja-JP" altLang="en-US" dirty="0"/>
          </a:p>
        </p:txBody>
      </p:sp>
      <p:sp>
        <p:nvSpPr>
          <p:cNvPr id="5" name="テキスト ボックス 4"/>
          <p:cNvSpPr txBox="1"/>
          <p:nvPr/>
        </p:nvSpPr>
        <p:spPr>
          <a:xfrm>
            <a:off x="5895300" y="2595977"/>
            <a:ext cx="5400600" cy="2800767"/>
          </a:xfrm>
          <a:prstGeom prst="rect">
            <a:avLst/>
          </a:prstGeom>
          <a:noFill/>
        </p:spPr>
        <p:txBody>
          <a:bodyPr wrap="square" rtlCol="0">
            <a:spAutoFit/>
          </a:bodyPr>
          <a:lstStyle/>
          <a:p>
            <a:r>
              <a:rPr kumimoji="1" lang="ja-JP" altLang="en-US" sz="2200" dirty="0" smtClean="0">
                <a:latin typeface="メイリオ "/>
                <a:ea typeface="+mj-ea"/>
              </a:rPr>
              <a:t>○総事業費</a:t>
            </a:r>
            <a:r>
              <a:rPr kumimoji="1" lang="ja-JP" altLang="en-US" sz="2200" dirty="0" smtClean="0">
                <a:latin typeface="メイリオ "/>
                <a:ea typeface="+mj-ea"/>
              </a:rPr>
              <a:t>は</a:t>
            </a:r>
            <a:r>
              <a:rPr kumimoji="1" lang="en-US" altLang="ja-JP" sz="2200" dirty="0" smtClean="0">
                <a:latin typeface="メイリオ "/>
                <a:ea typeface="+mj-ea"/>
              </a:rPr>
              <a:t>8</a:t>
            </a:r>
            <a:r>
              <a:rPr kumimoji="1" lang="en-US" altLang="ja-JP" sz="2200" dirty="0" smtClean="0">
                <a:latin typeface="メイリオ "/>
                <a:ea typeface="+mj-ea"/>
              </a:rPr>
              <a:t>,280</a:t>
            </a:r>
            <a:r>
              <a:rPr kumimoji="1" lang="ja-JP" altLang="en-US" sz="2200" dirty="0" smtClean="0">
                <a:latin typeface="メイリオ "/>
                <a:ea typeface="+mj-ea"/>
              </a:rPr>
              <a:t>千円で、借入依存度は</a:t>
            </a:r>
            <a:r>
              <a:rPr kumimoji="1" lang="ja-JP" altLang="en-US" sz="2200" dirty="0" smtClean="0">
                <a:latin typeface="メイリオ "/>
                <a:ea typeface="+mj-ea"/>
              </a:rPr>
              <a:t>約</a:t>
            </a:r>
            <a:r>
              <a:rPr kumimoji="1" lang="en-US" altLang="ja-JP" sz="2200" dirty="0" smtClean="0">
                <a:latin typeface="メイリオ "/>
                <a:ea typeface="+mj-ea"/>
              </a:rPr>
              <a:t>15</a:t>
            </a:r>
            <a:r>
              <a:rPr kumimoji="1" lang="ja-JP" altLang="en-US" sz="2200" dirty="0" smtClean="0">
                <a:latin typeface="メイリオ "/>
                <a:ea typeface="+mj-ea"/>
              </a:rPr>
              <a:t>％</a:t>
            </a:r>
            <a:r>
              <a:rPr kumimoji="1" lang="ja-JP" altLang="en-US" sz="2200" dirty="0" smtClean="0">
                <a:latin typeface="メイリオ "/>
                <a:ea typeface="+mj-ea"/>
              </a:rPr>
              <a:t>です。</a:t>
            </a:r>
            <a:endParaRPr kumimoji="1" lang="en-US" altLang="ja-JP" sz="2200" dirty="0" smtClean="0">
              <a:latin typeface="メイリオ "/>
              <a:ea typeface="+mj-ea"/>
            </a:endParaRPr>
          </a:p>
          <a:p>
            <a:endParaRPr lang="en-US" altLang="ja-JP" sz="2200" dirty="0">
              <a:latin typeface="メイリオ "/>
              <a:ea typeface="+mj-ea"/>
            </a:endParaRPr>
          </a:p>
          <a:p>
            <a:r>
              <a:rPr kumimoji="1" lang="ja-JP" altLang="en-US" sz="2200" dirty="0" smtClean="0">
                <a:latin typeface="メイリオ "/>
                <a:ea typeface="+mj-ea"/>
              </a:rPr>
              <a:t>○</a:t>
            </a:r>
            <a:r>
              <a:rPr kumimoji="1" lang="ja-JP" altLang="en-US" sz="2200" dirty="0" smtClean="0">
                <a:latin typeface="メイリオ "/>
                <a:ea typeface="+mj-ea"/>
              </a:rPr>
              <a:t>約</a:t>
            </a:r>
            <a:r>
              <a:rPr kumimoji="1" lang="en-US" altLang="ja-JP" sz="2200" dirty="0" smtClean="0">
                <a:latin typeface="メイリオ "/>
                <a:ea typeface="+mj-ea"/>
              </a:rPr>
              <a:t>12</a:t>
            </a:r>
            <a:r>
              <a:rPr kumimoji="1" lang="ja-JP" altLang="en-US" sz="2200" dirty="0" smtClean="0">
                <a:latin typeface="メイリオ "/>
                <a:ea typeface="+mj-ea"/>
              </a:rPr>
              <a:t>か月分</a:t>
            </a:r>
            <a:r>
              <a:rPr kumimoji="1" lang="ja-JP" altLang="en-US" sz="2200" dirty="0" smtClean="0">
                <a:latin typeface="メイリオ "/>
                <a:ea typeface="+mj-ea"/>
              </a:rPr>
              <a:t>の運転資金を見込んだ計画になっています。</a:t>
            </a:r>
            <a:endParaRPr kumimoji="1" lang="en-US" altLang="ja-JP" sz="2200" dirty="0" smtClean="0">
              <a:latin typeface="メイリオ "/>
              <a:ea typeface="+mj-ea"/>
            </a:endParaRPr>
          </a:p>
          <a:p>
            <a:endParaRPr lang="en-US" altLang="ja-JP" sz="2200" dirty="0">
              <a:latin typeface="メイリオ "/>
              <a:ea typeface="+mj-ea"/>
            </a:endParaRPr>
          </a:p>
          <a:p>
            <a:r>
              <a:rPr kumimoji="1" lang="ja-JP" altLang="en-US" sz="2200" dirty="0" smtClean="0">
                <a:latin typeface="メイリオ "/>
                <a:ea typeface="+mj-ea"/>
              </a:rPr>
              <a:t>○運転資金の</a:t>
            </a:r>
            <a:r>
              <a:rPr kumimoji="1" lang="en-US" altLang="ja-JP" sz="2200" dirty="0" smtClean="0">
                <a:latin typeface="メイリオ "/>
                <a:ea typeface="+mj-ea"/>
              </a:rPr>
              <a:t>85</a:t>
            </a:r>
            <a:r>
              <a:rPr kumimoji="1" lang="ja-JP" altLang="en-US" sz="2200" dirty="0" smtClean="0">
                <a:latin typeface="メイリオ "/>
                <a:ea typeface="+mj-ea"/>
              </a:rPr>
              <a:t>％</a:t>
            </a:r>
            <a:r>
              <a:rPr kumimoji="1" lang="ja-JP" altLang="en-US" sz="2200" dirty="0" smtClean="0">
                <a:latin typeface="メイリオ "/>
                <a:ea typeface="+mj-ea"/>
              </a:rPr>
              <a:t>を自己資金で賄うことができます。</a:t>
            </a:r>
            <a:endParaRPr kumimoji="1" lang="ja-JP" altLang="en-US" sz="2200" dirty="0">
              <a:latin typeface="メイリオ "/>
              <a:ea typeface="+mj-ea"/>
            </a:endParaRPr>
          </a:p>
        </p:txBody>
      </p:sp>
      <p:grpSp>
        <p:nvGrpSpPr>
          <p:cNvPr id="3" name="Group 4"/>
          <p:cNvGrpSpPr>
            <a:grpSpLocks noChangeAspect="1"/>
          </p:cNvGrpSpPr>
          <p:nvPr/>
        </p:nvGrpSpPr>
        <p:grpSpPr bwMode="auto">
          <a:xfrm>
            <a:off x="223838" y="2016125"/>
            <a:ext cx="6188075" cy="4006850"/>
            <a:chOff x="141" y="1270"/>
            <a:chExt cx="3898" cy="2524"/>
          </a:xfrm>
        </p:grpSpPr>
        <p:sp>
          <p:nvSpPr>
            <p:cNvPr id="6" name="AutoShape 3"/>
            <p:cNvSpPr>
              <a:spLocks noChangeAspect="1" noChangeArrowheads="1" noTextEdit="1"/>
            </p:cNvSpPr>
            <p:nvPr/>
          </p:nvSpPr>
          <p:spPr bwMode="auto">
            <a:xfrm>
              <a:off x="141" y="1270"/>
              <a:ext cx="3898" cy="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Rectangle 5"/>
            <p:cNvSpPr>
              <a:spLocks noChangeArrowheads="1"/>
            </p:cNvSpPr>
            <p:nvPr/>
          </p:nvSpPr>
          <p:spPr bwMode="auto">
            <a:xfrm>
              <a:off x="914" y="1463"/>
              <a:ext cx="1181" cy="1171"/>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 name="Rectangle 6"/>
            <p:cNvSpPr>
              <a:spLocks noChangeArrowheads="1"/>
            </p:cNvSpPr>
            <p:nvPr/>
          </p:nvSpPr>
          <p:spPr bwMode="auto">
            <a:xfrm>
              <a:off x="2085" y="1463"/>
              <a:ext cx="1181" cy="117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Rectangle 7"/>
            <p:cNvSpPr>
              <a:spLocks noChangeArrowheads="1"/>
            </p:cNvSpPr>
            <p:nvPr/>
          </p:nvSpPr>
          <p:spPr bwMode="auto">
            <a:xfrm>
              <a:off x="914" y="2623"/>
              <a:ext cx="1181" cy="204"/>
            </a:xfrm>
            <a:prstGeom prst="rect">
              <a:avLst/>
            </a:prstGeom>
            <a:solidFill>
              <a:srgbClr val="95B3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Rectangle 8"/>
            <p:cNvSpPr>
              <a:spLocks noChangeArrowheads="1"/>
            </p:cNvSpPr>
            <p:nvPr/>
          </p:nvSpPr>
          <p:spPr bwMode="auto">
            <a:xfrm>
              <a:off x="2085" y="2623"/>
              <a:ext cx="1181" cy="20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9"/>
            <p:cNvSpPr>
              <a:spLocks noChangeArrowheads="1"/>
            </p:cNvSpPr>
            <p:nvPr/>
          </p:nvSpPr>
          <p:spPr bwMode="auto">
            <a:xfrm>
              <a:off x="914" y="2817"/>
              <a:ext cx="1181" cy="784"/>
            </a:xfrm>
            <a:prstGeom prst="rect">
              <a:avLst/>
            </a:prstGeom>
            <a:solidFill>
              <a:srgbClr val="95B3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10"/>
            <p:cNvSpPr>
              <a:spLocks noChangeArrowheads="1"/>
            </p:cNvSpPr>
            <p:nvPr/>
          </p:nvSpPr>
          <p:spPr bwMode="auto">
            <a:xfrm>
              <a:off x="2085" y="2817"/>
              <a:ext cx="1181" cy="784"/>
            </a:xfrm>
            <a:prstGeom prst="rect">
              <a:avLst/>
            </a:prstGeom>
            <a:solidFill>
              <a:srgbClr val="C4D7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Rectangle 11"/>
            <p:cNvSpPr>
              <a:spLocks noChangeArrowheads="1"/>
            </p:cNvSpPr>
            <p:nvPr/>
          </p:nvSpPr>
          <p:spPr bwMode="auto">
            <a:xfrm>
              <a:off x="1183" y="1871"/>
              <a:ext cx="41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rPr>
                <a:t>運転資金</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14" name="Rectangle 12"/>
            <p:cNvSpPr>
              <a:spLocks noChangeArrowheads="1"/>
            </p:cNvSpPr>
            <p:nvPr/>
          </p:nvSpPr>
          <p:spPr bwMode="auto">
            <a:xfrm>
              <a:off x="1150" y="2065"/>
              <a:ext cx="6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6</a:t>
              </a:r>
              <a:r>
                <a:rPr kumimoji="0" lang="ja-JP" altLang="ja-JP" sz="2000" b="0" i="0" u="none" strike="noStrike" cap="none" normalizeH="0" baseline="0" dirty="0" err="1" smtClean="0">
                  <a:ln>
                    <a:noFill/>
                  </a:ln>
                  <a:solidFill>
                    <a:srgbClr val="000000"/>
                  </a:solidFill>
                  <a:effectLst/>
                  <a:latin typeface="ＭＳ Ｐゴシック" panose="020B0600070205080204" pitchFamily="50" charset="-128"/>
                  <a:ea typeface="ＭＳ Ｐゴシック" panose="020B0600070205080204" pitchFamily="50" charset="-128"/>
                </a:rPr>
                <a:t>,</a:t>
              </a:r>
              <a:r>
                <a:rPr kumimoji="0" lang="ja-JP"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000千円</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3"/>
            <p:cNvSpPr>
              <a:spLocks noChangeArrowheads="1"/>
            </p:cNvSpPr>
            <p:nvPr/>
          </p:nvSpPr>
          <p:spPr bwMode="auto">
            <a:xfrm>
              <a:off x="1183" y="2935"/>
              <a:ext cx="41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rPr>
                <a:t>設備資金</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a:off x="1150" y="3128"/>
              <a:ext cx="6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2000" dirty="0" smtClean="0">
                  <a:solidFill>
                    <a:srgbClr val="000000"/>
                  </a:solidFill>
                  <a:latin typeface="ＭＳ Ｐゴシック" panose="020B0600070205080204" pitchFamily="50" charset="-128"/>
                  <a:ea typeface="ＭＳ Ｐゴシック" panose="020B0600070205080204" pitchFamily="50" charset="-128"/>
                </a:rPr>
                <a:t>2</a:t>
              </a:r>
              <a:r>
                <a:rPr kumimoji="0" lang="ja-JP" altLang="ja-JP" sz="2000" b="0" i="0" u="none" strike="noStrike" cap="none" normalizeH="0" baseline="0" dirty="0" err="1" smtClean="0">
                  <a:ln>
                    <a:noFill/>
                  </a:ln>
                  <a:solidFill>
                    <a:srgbClr val="000000"/>
                  </a:solidFill>
                  <a:effectLst/>
                  <a:latin typeface="ＭＳ Ｐゴシック" panose="020B0600070205080204" pitchFamily="50" charset="-128"/>
                  <a:ea typeface="ＭＳ Ｐゴシック" panose="020B0600070205080204" pitchFamily="50" charset="-128"/>
                </a:rPr>
                <a:t>,</a:t>
              </a:r>
              <a:r>
                <a:rPr lang="en-US" altLang="ja-JP" sz="2000" dirty="0">
                  <a:solidFill>
                    <a:srgbClr val="000000"/>
                  </a:solidFill>
                  <a:latin typeface="ＭＳ Ｐゴシック" panose="020B0600070205080204" pitchFamily="50" charset="-128"/>
                  <a:ea typeface="ＭＳ Ｐゴシック" panose="020B0600070205080204" pitchFamily="50" charset="-128"/>
                </a:rPr>
                <a:t>2</a:t>
              </a:r>
              <a:r>
                <a:rPr kumimoji="0" lang="ja-JP"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00千円</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5"/>
            <p:cNvSpPr>
              <a:spLocks noChangeArrowheads="1"/>
            </p:cNvSpPr>
            <p:nvPr/>
          </p:nvSpPr>
          <p:spPr bwMode="auto">
            <a:xfrm>
              <a:off x="2428" y="1968"/>
              <a:ext cx="33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rPr>
                <a:t>借入金</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18" name="Rectangle 16"/>
            <p:cNvSpPr>
              <a:spLocks noChangeArrowheads="1"/>
            </p:cNvSpPr>
            <p:nvPr/>
          </p:nvSpPr>
          <p:spPr bwMode="auto">
            <a:xfrm>
              <a:off x="2321" y="2161"/>
              <a:ext cx="6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2000" dirty="0" smtClean="0">
                  <a:solidFill>
                    <a:srgbClr val="000000"/>
                  </a:solidFill>
                  <a:latin typeface="ＭＳ Ｐゴシック" panose="020B0600070205080204" pitchFamily="50" charset="-128"/>
                  <a:ea typeface="ＭＳ Ｐゴシック" panose="020B0600070205080204" pitchFamily="50" charset="-128"/>
                </a:rPr>
                <a:t>1,280</a:t>
              </a:r>
              <a:r>
                <a:rPr kumimoji="0" lang="ja-JP"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千円</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7"/>
            <p:cNvSpPr>
              <a:spLocks noChangeArrowheads="1"/>
            </p:cNvSpPr>
            <p:nvPr/>
          </p:nvSpPr>
          <p:spPr bwMode="auto">
            <a:xfrm>
              <a:off x="2353" y="3031"/>
              <a:ext cx="41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rPr>
                <a:t>自己資金</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321" y="3225"/>
              <a:ext cx="6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2000" dirty="0" smtClean="0">
                  <a:solidFill>
                    <a:srgbClr val="000000"/>
                  </a:solidFill>
                  <a:latin typeface="ＭＳ Ｐゴシック" panose="020B0600070205080204" pitchFamily="50" charset="-128"/>
                  <a:ea typeface="ＭＳ Ｐゴシック" panose="020B0600070205080204" pitchFamily="50" charset="-128"/>
                </a:rPr>
                <a:t>7</a:t>
              </a:r>
              <a:r>
                <a:rPr kumimoji="0" lang="ja-JP" altLang="ja-JP" sz="2000" b="0" i="0" u="none" strike="noStrike" cap="none" normalizeH="0" baseline="0" dirty="0" err="1" smtClean="0">
                  <a:ln>
                    <a:noFill/>
                  </a:ln>
                  <a:solidFill>
                    <a:srgbClr val="000000"/>
                  </a:solidFill>
                  <a:effectLst/>
                  <a:latin typeface="ＭＳ Ｐゴシック" panose="020B0600070205080204" pitchFamily="50" charset="-128"/>
                  <a:ea typeface="ＭＳ Ｐゴシック" panose="020B0600070205080204" pitchFamily="50" charset="-128"/>
                </a:rPr>
                <a:t>,</a:t>
              </a:r>
              <a:r>
                <a:rPr lang="en-US" altLang="ja-JP" sz="2000" dirty="0">
                  <a:solidFill>
                    <a:srgbClr val="000000"/>
                  </a:solidFill>
                  <a:latin typeface="ＭＳ Ｐゴシック" panose="020B0600070205080204" pitchFamily="50" charset="-128"/>
                  <a:ea typeface="ＭＳ Ｐゴシック" panose="020B0600070205080204" pitchFamily="50" charset="-128"/>
                </a:rPr>
                <a:t>0</a:t>
              </a:r>
              <a:r>
                <a:rPr kumimoji="0" lang="ja-JP"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00千円</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696516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79" y="286603"/>
            <a:ext cx="11340906" cy="1450757"/>
          </a:xfrm>
        </p:spPr>
        <p:txBody>
          <a:bodyPr/>
          <a:lstStyle/>
          <a:p>
            <a:r>
              <a:rPr lang="ja-JP" altLang="en-US" dirty="0" smtClean="0">
                <a:solidFill>
                  <a:schemeClr val="tx1"/>
                </a:solidFill>
              </a:rPr>
              <a:t>コンティンジェンシープラン</a:t>
            </a:r>
            <a:r>
              <a:rPr lang="ja-JP" altLang="en-US" dirty="0">
                <a:solidFill>
                  <a:schemeClr val="tx1"/>
                </a:solidFill>
              </a:rPr>
              <a:t>と創業宣言</a:t>
            </a:r>
            <a:endParaRPr kumimoji="1" lang="ja-JP" altLang="en-US" dirty="0"/>
          </a:p>
        </p:txBody>
      </p:sp>
      <p:sp>
        <p:nvSpPr>
          <p:cNvPr id="4" name="テキスト ボックス 6"/>
          <p:cNvSpPr txBox="1">
            <a:spLocks noChangeArrowheads="1"/>
          </p:cNvSpPr>
          <p:nvPr/>
        </p:nvSpPr>
        <p:spPr bwMode="auto">
          <a:xfrm>
            <a:off x="1185588" y="4173350"/>
            <a:ext cx="10798594" cy="1384995"/>
          </a:xfrm>
          <a:prstGeom prst="rect">
            <a:avLst/>
          </a:prstGeom>
          <a:noFill/>
          <a:ln w="9525">
            <a:noFill/>
            <a:miter lim="800000"/>
            <a:headEnd/>
            <a:tailEnd/>
          </a:ln>
        </p:spPr>
        <p:txBody>
          <a:bodyPr wrap="square">
            <a:spAutoFit/>
          </a:bodyPr>
          <a:lstStyle/>
          <a:p>
            <a:r>
              <a:rPr lang="en-US" altLang="ja-JP" sz="1800" dirty="0">
                <a:latin typeface="HG丸ｺﾞｼｯｸM-PRO" pitchFamily="50" charset="-128"/>
                <a:ea typeface="HG丸ｺﾞｼｯｸM-PRO" pitchFamily="50" charset="-128"/>
              </a:rPr>
              <a:t>【</a:t>
            </a:r>
            <a:r>
              <a:rPr lang="ja-JP" altLang="en-US" sz="1800" dirty="0">
                <a:latin typeface="HG丸ｺﾞｼｯｸM-PRO" pitchFamily="50" charset="-128"/>
                <a:ea typeface="HG丸ｺﾞｼｯｸM-PRO" pitchFamily="50" charset="-128"/>
              </a:rPr>
              <a:t>創業宣言</a:t>
            </a:r>
            <a:r>
              <a:rPr lang="en-US" altLang="ja-JP" sz="1800" dirty="0" smtClean="0">
                <a:latin typeface="HG丸ｺﾞｼｯｸM-PRO" pitchFamily="50" charset="-128"/>
                <a:ea typeface="HG丸ｺﾞｼｯｸM-PRO" pitchFamily="50" charset="-128"/>
              </a:rPr>
              <a:t>】</a:t>
            </a:r>
          </a:p>
          <a:p>
            <a:r>
              <a:rPr lang="ja-JP" altLang="en-US" sz="1600" dirty="0">
                <a:latin typeface="HG丸ｺﾞｼｯｸM-PRO" pitchFamily="50" charset="-128"/>
                <a:ea typeface="HG丸ｺﾞｼｯｸM-PRO" pitchFamily="50" charset="-128"/>
              </a:rPr>
              <a:t>　</a:t>
            </a:r>
            <a:r>
              <a:rPr lang="ja-JP" altLang="en-US" sz="1600" dirty="0" smtClean="0">
                <a:latin typeface="HG丸ｺﾞｼｯｸM-PRO" pitchFamily="50" charset="-128"/>
                <a:ea typeface="HG丸ｺﾞｼｯｸM-PRO" pitchFamily="50" charset="-128"/>
              </a:rPr>
              <a:t>私</a:t>
            </a:r>
            <a:r>
              <a:rPr lang="ja-JP" altLang="en-US" sz="1600" dirty="0" smtClean="0">
                <a:latin typeface="HG丸ｺﾞｼｯｸM-PRO" pitchFamily="50" charset="-128"/>
                <a:ea typeface="HG丸ｺﾞｼｯｸM-PRO" pitchFamily="50" charset="-128"/>
              </a:rPr>
              <a:t>徐</a:t>
            </a:r>
            <a:r>
              <a:rPr lang="ja-JP" altLang="en-US" sz="1600" dirty="0">
                <a:latin typeface="HG丸ｺﾞｼｯｸM-PRO" pitchFamily="50" charset="-128"/>
                <a:ea typeface="HG丸ｺﾞｼｯｸM-PRO" pitchFamily="50" charset="-128"/>
              </a:rPr>
              <a:t>洋</a:t>
            </a:r>
            <a:r>
              <a:rPr lang="ja-JP" altLang="en-US" sz="1600" dirty="0" smtClean="0">
                <a:latin typeface="HG丸ｺﾞｼｯｸM-PRO" pitchFamily="50" charset="-128"/>
                <a:ea typeface="HG丸ｺﾞｼｯｸM-PRO" pitchFamily="50" charset="-128"/>
              </a:rPr>
              <a:t>は、システムの開発、運用、保守に携わった経験</a:t>
            </a:r>
            <a:r>
              <a:rPr lang="ja-JP" altLang="en-US" sz="1600" dirty="0">
                <a:latin typeface="HG丸ｺﾞｼｯｸM-PRO" pitchFamily="50" charset="-128"/>
                <a:ea typeface="HG丸ｺﾞｼｯｸM-PRO" pitchFamily="50" charset="-128"/>
              </a:rPr>
              <a:t>を活かし、不退転の決意で起業</a:t>
            </a:r>
            <a:r>
              <a:rPr lang="ja-JP" altLang="en-US" sz="1600" dirty="0" smtClean="0">
                <a:latin typeface="HG丸ｺﾞｼｯｸM-PRO" pitchFamily="50" charset="-128"/>
                <a:ea typeface="HG丸ｺﾞｼｯｸM-PRO" pitchFamily="50" charset="-128"/>
              </a:rPr>
              <a:t>します</a:t>
            </a:r>
            <a:r>
              <a:rPr lang="ja-JP" altLang="en-US" sz="1600" dirty="0" smtClean="0">
                <a:latin typeface="HG丸ｺﾞｼｯｸM-PRO" pitchFamily="50" charset="-128"/>
                <a:ea typeface="HG丸ｺﾞｼｯｸM-PRO" pitchFamily="50" charset="-128"/>
              </a:rPr>
              <a:t>。旅をする人</a:t>
            </a:r>
            <a:r>
              <a:rPr lang="ja-JP" altLang="en-US" sz="1600" dirty="0" err="1" smtClean="0">
                <a:latin typeface="HG丸ｺﾞｼｯｸM-PRO" pitchFamily="50" charset="-128"/>
                <a:ea typeface="HG丸ｺﾞｼｯｸM-PRO" pitchFamily="50" charset="-128"/>
              </a:rPr>
              <a:t>たちぶ</a:t>
            </a:r>
            <a:r>
              <a:rPr lang="ja-JP" altLang="en-US" sz="1600" dirty="0" smtClean="0">
                <a:latin typeface="HG丸ｺﾞｼｯｸM-PRO" pitchFamily="50" charset="-128"/>
                <a:ea typeface="HG丸ｺﾞｼｯｸM-PRO" pitchFamily="50" charset="-128"/>
              </a:rPr>
              <a:t>便利をもたらすと認識</a:t>
            </a:r>
            <a:r>
              <a:rPr lang="ja-JP" altLang="en-US" sz="1600" dirty="0">
                <a:latin typeface="HG丸ｺﾞｼｯｸM-PRO" pitchFamily="50" charset="-128"/>
                <a:ea typeface="HG丸ｺﾞｼｯｸM-PRO" pitchFamily="50" charset="-128"/>
              </a:rPr>
              <a:t>していただける</a:t>
            </a:r>
            <a:r>
              <a:rPr lang="ja-JP" altLang="en-US" sz="1600" dirty="0" smtClean="0">
                <a:latin typeface="HG丸ｺﾞｼｯｸM-PRO" pitchFamily="50" charset="-128"/>
                <a:ea typeface="HG丸ｺﾞｼｯｸM-PRO" pitchFamily="50" charset="-128"/>
              </a:rPr>
              <a:t>コンセプトづくり</a:t>
            </a:r>
            <a:r>
              <a:rPr lang="ja-JP" altLang="en-US" sz="1600" dirty="0">
                <a:latin typeface="HG丸ｺﾞｼｯｸM-PRO" pitchFamily="50" charset="-128"/>
                <a:ea typeface="HG丸ｺﾞｼｯｸM-PRO" pitchFamily="50" charset="-128"/>
              </a:rPr>
              <a:t>を行い、健全な経営体力と地域に貢献できる事業と</a:t>
            </a:r>
            <a:r>
              <a:rPr lang="ja-JP" altLang="en-US" sz="1600" dirty="0" smtClean="0">
                <a:latin typeface="HG丸ｺﾞｼｯｸM-PRO" pitchFamily="50" charset="-128"/>
                <a:ea typeface="HG丸ｺﾞｼｯｸM-PRO" pitchFamily="50" charset="-128"/>
              </a:rPr>
              <a:t>して地元</a:t>
            </a:r>
            <a:r>
              <a:rPr lang="ja-JP" altLang="en-US" sz="1600" dirty="0">
                <a:latin typeface="HG丸ｺﾞｼｯｸM-PRO" pitchFamily="50" charset="-128"/>
                <a:ea typeface="HG丸ｺﾞｼｯｸM-PRO" pitchFamily="50" charset="-128"/>
              </a:rPr>
              <a:t>密着の経営を心掛けて参ります。</a:t>
            </a:r>
          </a:p>
          <a:p>
            <a:endParaRPr lang="en-US" altLang="ja-JP" sz="1800" dirty="0">
              <a:latin typeface="HG丸ｺﾞｼｯｸM-PRO" pitchFamily="50" charset="-128"/>
              <a:ea typeface="HG丸ｺﾞｼｯｸM-PRO" pitchFamily="50" charset="-128"/>
            </a:endParaRPr>
          </a:p>
        </p:txBody>
      </p:sp>
      <p:sp>
        <p:nvSpPr>
          <p:cNvPr id="5" name="テキスト ボックス 1"/>
          <p:cNvSpPr txBox="1">
            <a:spLocks noChangeArrowheads="1"/>
          </p:cNvSpPr>
          <p:nvPr/>
        </p:nvSpPr>
        <p:spPr bwMode="auto">
          <a:xfrm>
            <a:off x="1142873" y="1698075"/>
            <a:ext cx="77851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rebuchet MS" pitchFamily="34" charset="0"/>
                <a:ea typeface="ＭＳ Ｐゴシック" charset="-128"/>
              </a:defRPr>
            </a:lvl1pPr>
            <a:lvl2pPr marL="742950" indent="-285750" eaLnBrk="0" hangingPunct="0">
              <a:defRPr kumimoji="1">
                <a:solidFill>
                  <a:schemeClr val="tx1"/>
                </a:solidFill>
                <a:latin typeface="Trebuchet MS" pitchFamily="34" charset="0"/>
                <a:ea typeface="ＭＳ Ｐゴシック" charset="-128"/>
              </a:defRPr>
            </a:lvl2pPr>
            <a:lvl3pPr marL="1143000" indent="-228600" eaLnBrk="0" hangingPunct="0">
              <a:defRPr kumimoji="1">
                <a:solidFill>
                  <a:schemeClr val="tx1"/>
                </a:solidFill>
                <a:latin typeface="Trebuchet MS" pitchFamily="34" charset="0"/>
                <a:ea typeface="ＭＳ Ｐゴシック" charset="-128"/>
              </a:defRPr>
            </a:lvl3pPr>
            <a:lvl4pPr marL="1600200" indent="-228600" eaLnBrk="0" hangingPunct="0">
              <a:defRPr kumimoji="1">
                <a:solidFill>
                  <a:schemeClr val="tx1"/>
                </a:solidFill>
                <a:latin typeface="Trebuchet MS" pitchFamily="34" charset="0"/>
                <a:ea typeface="ＭＳ Ｐゴシック" charset="-128"/>
              </a:defRPr>
            </a:lvl4pPr>
            <a:lvl5pPr marL="2057400" indent="-228600" eaLnBrk="0" hangingPunct="0">
              <a:defRPr kumimoji="1">
                <a:solidFill>
                  <a:schemeClr val="tx1"/>
                </a:solidFill>
                <a:latin typeface="Trebuchet MS"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Trebuchet MS"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Trebuchet MS"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Trebuchet MS"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Trebuchet MS" pitchFamily="34" charset="0"/>
                <a:ea typeface="ＭＳ Ｐゴシック" charset="-128"/>
              </a:defRPr>
            </a:lvl9pPr>
          </a:lstStyle>
          <a:p>
            <a:pPr eaLnBrk="1" hangingPunct="1"/>
            <a:r>
              <a:rPr lang="en-US" altLang="ja-JP" sz="2000" dirty="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コンティンジェンシープラン</a:t>
            </a:r>
            <a:r>
              <a:rPr lang="en-US" altLang="ja-JP" sz="2000" dirty="0">
                <a:latin typeface="HG丸ｺﾞｼｯｸM-PRO" pitchFamily="50" charset="-128"/>
                <a:ea typeface="HG丸ｺﾞｼｯｸM-PRO" pitchFamily="50" charset="-128"/>
              </a:rPr>
              <a:t>】</a:t>
            </a:r>
          </a:p>
          <a:p>
            <a:pPr eaLnBrk="1" hangingPunct="1"/>
            <a:r>
              <a:rPr lang="ja-JP" altLang="en-US" sz="1400" dirty="0">
                <a:latin typeface="HG丸ｺﾞｼｯｸM-PRO" pitchFamily="50" charset="-128"/>
                <a:ea typeface="HG丸ｺﾞｼｯｸM-PRO" pitchFamily="50" charset="-128"/>
              </a:rPr>
              <a:t>　前述した目標数値に満たない場合、以下の対策を検討して</a:t>
            </a:r>
            <a:r>
              <a:rPr lang="ja-JP" altLang="en-US" sz="1400" dirty="0" smtClean="0">
                <a:latin typeface="HG丸ｺﾞｼｯｸM-PRO" pitchFamily="50" charset="-128"/>
                <a:ea typeface="HG丸ｺﾞｼｯｸM-PRO" pitchFamily="50" charset="-128"/>
              </a:rPr>
              <a:t>まいります。</a:t>
            </a:r>
            <a:endParaRPr lang="en-US" altLang="ja-JP" sz="1400" dirty="0">
              <a:latin typeface="HG丸ｺﾞｼｯｸM-PRO" pitchFamily="50" charset="-128"/>
              <a:ea typeface="HG丸ｺﾞｼｯｸM-PRO" pitchFamily="50" charset="-128"/>
            </a:endParaRPr>
          </a:p>
          <a:p>
            <a:pPr eaLnBrk="1" hangingPunct="1"/>
            <a:r>
              <a:rPr lang="ja-JP" altLang="en-US" sz="2000" dirty="0">
                <a:latin typeface="HG丸ｺﾞｼｯｸM-PRO" pitchFamily="50" charset="-128"/>
                <a:ea typeface="HG丸ｺﾞｼｯｸM-PRO" pitchFamily="50" charset="-128"/>
              </a:rPr>
              <a:t>　①　客数対策</a:t>
            </a:r>
            <a:endParaRPr lang="en-US" altLang="ja-JP" sz="20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⇒イベント実施回数を増加させ、潜在顧客の掘り起こしを</a:t>
            </a:r>
            <a:r>
              <a:rPr lang="ja-JP" altLang="en-US" sz="1600" dirty="0" smtClean="0">
                <a:latin typeface="HG丸ｺﾞｼｯｸM-PRO" pitchFamily="50" charset="-128"/>
                <a:ea typeface="HG丸ｺﾞｼｯｸM-PRO" pitchFamily="50" charset="-128"/>
              </a:rPr>
              <a:t>行います。</a:t>
            </a:r>
            <a:endParaRPr lang="en-US" altLang="ja-JP" sz="16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⇒Ｃ店顧客リストを活用して、ＤＭ等により情報発信を強化</a:t>
            </a:r>
            <a:r>
              <a:rPr lang="ja-JP" altLang="en-US" sz="1600" dirty="0" smtClean="0">
                <a:latin typeface="HG丸ｺﾞｼｯｸM-PRO" pitchFamily="50" charset="-128"/>
                <a:ea typeface="HG丸ｺﾞｼｯｸM-PRO" pitchFamily="50" charset="-128"/>
              </a:rPr>
              <a:t>します。</a:t>
            </a:r>
            <a:endParaRPr lang="en-US" altLang="ja-JP" sz="1600" dirty="0">
              <a:latin typeface="HG丸ｺﾞｼｯｸM-PRO" pitchFamily="50" charset="-128"/>
              <a:ea typeface="HG丸ｺﾞｼｯｸM-PRO" pitchFamily="50" charset="-128"/>
            </a:endParaRPr>
          </a:p>
          <a:p>
            <a:pPr eaLnBrk="1" hangingPunct="1"/>
            <a:r>
              <a:rPr lang="ja-JP" altLang="en-US" sz="2000" dirty="0">
                <a:latin typeface="HG丸ｺﾞｼｯｸM-PRO" pitchFamily="50" charset="-128"/>
                <a:ea typeface="HG丸ｺﾞｼｯｸM-PRO" pitchFamily="50" charset="-128"/>
              </a:rPr>
              <a:t>　②　客単価対策</a:t>
            </a:r>
            <a:endParaRPr lang="en-US" altLang="ja-JP" sz="20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⇒上位機種購入者に対し、カウンセリングサービス等の発信を</a:t>
            </a:r>
            <a:r>
              <a:rPr lang="ja-JP" altLang="en-US" sz="1600" dirty="0" smtClean="0">
                <a:latin typeface="HG丸ｺﾞｼｯｸM-PRO" pitchFamily="50" charset="-128"/>
                <a:ea typeface="HG丸ｺﾞｼｯｸM-PRO" pitchFamily="50" charset="-128"/>
              </a:rPr>
              <a:t>行います。</a:t>
            </a:r>
            <a:endParaRPr lang="en-US" altLang="ja-JP" sz="16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⇒附属品のラインナップを強化し、買上点数の増加を</a:t>
            </a:r>
            <a:r>
              <a:rPr lang="ja-JP" altLang="en-US" sz="1600" dirty="0" smtClean="0">
                <a:latin typeface="HG丸ｺﾞｼｯｸM-PRO" pitchFamily="50" charset="-128"/>
                <a:ea typeface="HG丸ｺﾞｼｯｸM-PRO" pitchFamily="50" charset="-128"/>
              </a:rPr>
              <a:t>図ります。</a:t>
            </a:r>
            <a:endParaRPr lang="ja-JP" altLang="en-US" sz="1600"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1021327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開業の動機と略歴</a:t>
            </a:r>
            <a:endParaRPr kumimoji="1" lang="ja-JP" altLang="en-US" dirty="0"/>
          </a:p>
        </p:txBody>
      </p:sp>
      <p:sp>
        <p:nvSpPr>
          <p:cNvPr id="7" name="テキスト ボックス 4"/>
          <p:cNvSpPr txBox="1">
            <a:spLocks noChangeArrowheads="1"/>
          </p:cNvSpPr>
          <p:nvPr/>
        </p:nvSpPr>
        <p:spPr bwMode="auto">
          <a:xfrm>
            <a:off x="1034907" y="1813293"/>
            <a:ext cx="10514358" cy="923330"/>
          </a:xfrm>
          <a:prstGeom prst="rect">
            <a:avLst/>
          </a:prstGeom>
          <a:noFill/>
          <a:ln w="9525">
            <a:noFill/>
            <a:miter lim="800000"/>
            <a:headEnd/>
            <a:tailEnd/>
          </a:ln>
        </p:spPr>
        <p:txBody>
          <a:bodyPr wrap="square">
            <a:spAutoFit/>
          </a:bodyPr>
          <a:lstStyle/>
          <a:p>
            <a:r>
              <a:rPr lang="ja-JP" altLang="en-US" sz="1800" dirty="0" smtClean="0">
                <a:latin typeface="HG丸ｺﾞｼｯｸM-PRO" pitchFamily="50" charset="-128"/>
                <a:ea typeface="HG丸ｺﾞｼｯｸM-PRO" pitchFamily="50" charset="-128"/>
              </a:rPr>
              <a:t>☆中国人は旅先で、他人に写真を撮っていただく習慣があり、</a:t>
            </a:r>
            <a:r>
              <a:rPr lang="ja-JP" altLang="ja-JP" dirty="0" smtClean="0"/>
              <a:t>旅先</a:t>
            </a:r>
            <a:r>
              <a:rPr lang="ja-JP" altLang="ja-JP" dirty="0"/>
              <a:t>でご当地をよく知っているプロカメラマンによい思い出、自分の素敵などを</a:t>
            </a:r>
            <a:r>
              <a:rPr lang="ja-JP" altLang="ja-JP" dirty="0" smtClean="0"/>
              <a:t>残して</a:t>
            </a:r>
            <a:r>
              <a:rPr lang="ja-JP" altLang="ja-JP" dirty="0"/>
              <a:t>もらうため、現地のカメラマンを探すシステムを提供し、旅をする人たちに便利</a:t>
            </a:r>
            <a:r>
              <a:rPr lang="ja-JP" altLang="ja-JP" dirty="0" smtClean="0"/>
              <a:t>をもたらす</a:t>
            </a:r>
            <a:r>
              <a:rPr lang="ja-JP" altLang="ja-JP" dirty="0"/>
              <a:t>ため、創業を決意</a:t>
            </a:r>
            <a:r>
              <a:rPr lang="ja-JP" altLang="ja-JP" dirty="0" smtClean="0"/>
              <a:t>し</a:t>
            </a:r>
            <a:r>
              <a:rPr lang="ja-JP" altLang="en-US" dirty="0"/>
              <a:t>た</a:t>
            </a:r>
            <a:r>
              <a:rPr lang="ja-JP" altLang="ja-JP" dirty="0" smtClean="0"/>
              <a:t>。</a:t>
            </a:r>
            <a:endParaRPr lang="ja-JP" altLang="en-US" sz="1800" dirty="0">
              <a:latin typeface="HG丸ｺﾞｼｯｸM-PRO" pitchFamily="50" charset="-128"/>
              <a:ea typeface="HG丸ｺﾞｼｯｸM-PRO" pitchFamily="50" charset="-128"/>
            </a:endParaRPr>
          </a:p>
        </p:txBody>
      </p:sp>
      <p:sp>
        <p:nvSpPr>
          <p:cNvPr id="8" name="テキスト ボックス 4"/>
          <p:cNvSpPr txBox="1">
            <a:spLocks noChangeArrowheads="1"/>
          </p:cNvSpPr>
          <p:nvPr/>
        </p:nvSpPr>
        <p:spPr bwMode="auto">
          <a:xfrm>
            <a:off x="1034907" y="3130457"/>
            <a:ext cx="10514358" cy="646331"/>
          </a:xfrm>
          <a:prstGeom prst="rect">
            <a:avLst/>
          </a:prstGeom>
          <a:noFill/>
          <a:ln w="9525">
            <a:noFill/>
            <a:miter lim="800000"/>
            <a:headEnd/>
            <a:tailEnd/>
          </a:ln>
        </p:spPr>
        <p:txBody>
          <a:bodyPr wrap="square">
            <a:spAutoFit/>
          </a:bodyPr>
          <a:lstStyle/>
          <a:p>
            <a:r>
              <a:rPr lang="ja-JP" altLang="en-US" sz="1800" dirty="0" smtClean="0">
                <a:latin typeface="HG丸ｺﾞｼｯｸM-PRO" pitchFamily="50" charset="-128"/>
                <a:ea typeface="HG丸ｺﾞｼｯｸM-PRO" pitchFamily="50" charset="-128"/>
              </a:rPr>
              <a:t>☆</a:t>
            </a:r>
            <a:r>
              <a:rPr lang="ja-JP" altLang="ja-JP" dirty="0"/>
              <a:t>ローソンチケッシステム、かん</a:t>
            </a:r>
            <a:r>
              <a:rPr lang="ja-JP" altLang="ja-JP" dirty="0" err="1"/>
              <a:t>ぽ</a:t>
            </a:r>
            <a:r>
              <a:rPr lang="ja-JP" altLang="ja-JP" dirty="0"/>
              <a:t>生命システム、顧客ポイント管理システム、</a:t>
            </a:r>
            <a:r>
              <a:rPr lang="en-US" altLang="ja-JP" dirty="0"/>
              <a:t>EC</a:t>
            </a:r>
            <a:r>
              <a:rPr lang="ja-JP" altLang="ja-JP" dirty="0" smtClean="0"/>
              <a:t>サイト</a:t>
            </a:r>
            <a:r>
              <a:rPr lang="ja-JP" altLang="ja-JP" dirty="0"/>
              <a:t>の構築、運用、保守経験を</a:t>
            </a:r>
            <a:r>
              <a:rPr lang="ja-JP" altLang="ja-JP" dirty="0" smtClean="0"/>
              <a:t>持って</a:t>
            </a:r>
            <a:r>
              <a:rPr lang="ja-JP" altLang="en-US" dirty="0" smtClean="0"/>
              <a:t>い</a:t>
            </a:r>
            <a:r>
              <a:rPr lang="ja-JP" altLang="en-US" dirty="0"/>
              <a:t>る</a:t>
            </a:r>
            <a:r>
              <a:rPr lang="ja-JP" altLang="ja-JP" dirty="0" smtClean="0"/>
              <a:t>。</a:t>
            </a:r>
            <a:endParaRPr lang="en-US" altLang="ja-JP" sz="1800" dirty="0">
              <a:latin typeface="HG丸ｺﾞｼｯｸM-PRO" pitchFamily="50" charset="-128"/>
              <a:ea typeface="HG丸ｺﾞｼｯｸM-PRO" pitchFamily="50" charset="-128"/>
            </a:endParaRPr>
          </a:p>
        </p:txBody>
      </p:sp>
      <p:sp>
        <p:nvSpPr>
          <p:cNvPr id="9" name="テキスト ボックス 4"/>
          <p:cNvSpPr txBox="1">
            <a:spLocks noChangeArrowheads="1"/>
          </p:cNvSpPr>
          <p:nvPr/>
        </p:nvSpPr>
        <p:spPr bwMode="auto">
          <a:xfrm>
            <a:off x="1034907" y="4170622"/>
            <a:ext cx="10514358" cy="369332"/>
          </a:xfrm>
          <a:prstGeom prst="rect">
            <a:avLst/>
          </a:prstGeom>
          <a:noFill/>
          <a:ln w="9525">
            <a:noFill/>
            <a:miter lim="800000"/>
            <a:headEnd/>
            <a:tailEnd/>
          </a:ln>
        </p:spPr>
        <p:txBody>
          <a:bodyPr wrap="square">
            <a:spAutoFit/>
          </a:bodyPr>
          <a:lstStyle/>
          <a:p>
            <a:r>
              <a:rPr lang="ja-JP" altLang="en-US" sz="1800" dirty="0" smtClean="0">
                <a:latin typeface="HG丸ｺﾞｼｯｸM-PRO" pitchFamily="50" charset="-128"/>
                <a:ea typeface="HG丸ｺﾞｼｯｸM-PRO" pitchFamily="50" charset="-128"/>
              </a:rPr>
              <a:t>☆</a:t>
            </a:r>
            <a:r>
              <a:rPr lang="ja-JP" altLang="ja-JP" dirty="0"/>
              <a:t>日本に旅行に来る中国人に対して</a:t>
            </a:r>
            <a:r>
              <a:rPr lang="ja-JP" altLang="ja-JP" dirty="0" smtClean="0"/>
              <a:t>現地</a:t>
            </a:r>
            <a:r>
              <a:rPr lang="ja-JP" altLang="ja-JP" dirty="0"/>
              <a:t>のカメラマンを探すシステムプラットフォーム</a:t>
            </a:r>
            <a:r>
              <a:rPr lang="ja-JP" altLang="ja-JP" dirty="0" smtClean="0"/>
              <a:t>開発</a:t>
            </a:r>
            <a:r>
              <a:rPr lang="ja-JP" altLang="en-US" sz="1800" dirty="0">
                <a:latin typeface="HG丸ｺﾞｼｯｸM-PRO" pitchFamily="50" charset="-128"/>
                <a:ea typeface="HG丸ｺﾞｼｯｸM-PRO" pitchFamily="50" charset="-128"/>
              </a:rPr>
              <a:t>　　　</a:t>
            </a:r>
            <a:endParaRPr lang="en-US" altLang="ja-JP" sz="1800"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670716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662842" y="2628055"/>
            <a:ext cx="4065184" cy="2266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タイトル 3"/>
          <p:cNvSpPr txBox="1">
            <a:spLocks/>
          </p:cNvSpPr>
          <p:nvPr/>
        </p:nvSpPr>
        <p:spPr>
          <a:xfrm>
            <a:off x="3667533" y="209375"/>
            <a:ext cx="5669818" cy="589888"/>
          </a:xfrm>
          <a:prstGeom prst="rect">
            <a:avLst/>
          </a:prstGeom>
        </p:spPr>
        <p:txBody>
          <a:bodyPr>
            <a:normAutofit fontScale="975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600" dirty="0" smtClean="0">
                <a:solidFill>
                  <a:schemeClr val="tx1"/>
                </a:solidFill>
              </a:rPr>
              <a:t>エグゼクティブサマリー</a:t>
            </a:r>
          </a:p>
        </p:txBody>
      </p:sp>
      <p:sp>
        <p:nvSpPr>
          <p:cNvPr id="11" name="テキスト ボックス 4"/>
          <p:cNvSpPr txBox="1">
            <a:spLocks noChangeArrowheads="1"/>
          </p:cNvSpPr>
          <p:nvPr/>
        </p:nvSpPr>
        <p:spPr bwMode="auto">
          <a:xfrm>
            <a:off x="3772808" y="2036673"/>
            <a:ext cx="3266111" cy="307777"/>
          </a:xfrm>
          <a:prstGeom prst="rect">
            <a:avLst/>
          </a:prstGeom>
          <a:noFill/>
          <a:ln w="9525">
            <a:noFill/>
            <a:miter lim="800000"/>
            <a:headEnd/>
            <a:tailEnd/>
          </a:ln>
        </p:spPr>
        <p:txBody>
          <a:bodyPr wrap="square">
            <a:spAutoFit/>
          </a:bodyPr>
          <a:lstStyle/>
          <a:p>
            <a:r>
              <a:rPr lang="ja-JP" altLang="en-US" sz="1400" b="1" u="sng" dirty="0" smtClean="0">
                <a:latin typeface="HG丸ｺﾞｼｯｸM-PRO" pitchFamily="50" charset="-128"/>
                <a:ea typeface="HG丸ｺﾞｼｯｸM-PRO" pitchFamily="50" charset="-128"/>
              </a:rPr>
              <a:t>☆ご当地カメラマンを探すサービス</a:t>
            </a:r>
            <a:endParaRPr lang="ja-JP" altLang="en-US" sz="1400" b="1" u="sng" dirty="0">
              <a:latin typeface="HG丸ｺﾞｼｯｸM-PRO" pitchFamily="50" charset="-128"/>
              <a:ea typeface="HG丸ｺﾞｼｯｸM-PRO" pitchFamily="50" charset="-128"/>
            </a:endParaRPr>
          </a:p>
        </p:txBody>
      </p:sp>
      <p:sp>
        <p:nvSpPr>
          <p:cNvPr id="13" name="テキスト ボックス 4"/>
          <p:cNvSpPr txBox="1">
            <a:spLocks noChangeArrowheads="1"/>
          </p:cNvSpPr>
          <p:nvPr/>
        </p:nvSpPr>
        <p:spPr bwMode="auto">
          <a:xfrm>
            <a:off x="3926340" y="2864726"/>
            <a:ext cx="3601162" cy="1477328"/>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sz="1100">
                <a:latin typeface="HG丸ｺﾞｼｯｸM-PRO" pitchFamily="50" charset="-128"/>
                <a:ea typeface="HG丸ｺﾞｼｯｸM-PRO" pitchFamily="50" charset="-128"/>
              </a:defRPr>
            </a:lvl1pPr>
          </a:lstStyle>
          <a:p>
            <a:r>
              <a:rPr lang="en-US" altLang="ja-JP" sz="1800" dirty="0" smtClean="0"/>
              <a:t>■</a:t>
            </a:r>
            <a:r>
              <a:rPr lang="ja-JP" altLang="en-US" sz="1800" dirty="0" smtClean="0"/>
              <a:t>サービス</a:t>
            </a:r>
            <a:r>
              <a:rPr lang="en-US" altLang="ja-JP" sz="1800" dirty="0" smtClean="0"/>
              <a:t>■</a:t>
            </a:r>
          </a:p>
          <a:p>
            <a:r>
              <a:rPr lang="ja-JP" altLang="en-US" sz="1800" dirty="0" smtClean="0"/>
              <a:t>・気になるカメラマンを予約する</a:t>
            </a:r>
            <a:endParaRPr lang="en-US" altLang="ja-JP" sz="1800" dirty="0" smtClean="0"/>
          </a:p>
          <a:p>
            <a:r>
              <a:rPr lang="ja-JP" altLang="en-US" sz="1800" dirty="0" smtClean="0"/>
              <a:t>・達成額の</a:t>
            </a:r>
            <a:r>
              <a:rPr lang="en-US" altLang="ja-JP" sz="1800" dirty="0" smtClean="0"/>
              <a:t>10%</a:t>
            </a:r>
            <a:r>
              <a:rPr lang="ja-JP" altLang="en-US" sz="1800" dirty="0" smtClean="0"/>
              <a:t>を</a:t>
            </a:r>
            <a:r>
              <a:rPr lang="ja-JP" altLang="en-US" sz="1800" dirty="0"/>
              <a:t>徴収</a:t>
            </a:r>
            <a:r>
              <a:rPr lang="ja-JP" altLang="en-US" sz="1800" dirty="0" smtClean="0"/>
              <a:t>する。</a:t>
            </a:r>
            <a:endParaRPr lang="en-US" altLang="ja-JP" sz="1800" dirty="0"/>
          </a:p>
          <a:p>
            <a:r>
              <a:rPr lang="ja-JP" altLang="en-US" sz="1800" dirty="0" smtClean="0"/>
              <a:t>・広告登録費を徴収する。</a:t>
            </a:r>
            <a:endParaRPr lang="en-US" altLang="ja-JP" sz="1800" dirty="0"/>
          </a:p>
        </p:txBody>
      </p:sp>
      <p:sp>
        <p:nvSpPr>
          <p:cNvPr id="16" name="正方形/長方形 15"/>
          <p:cNvSpPr/>
          <p:nvPr/>
        </p:nvSpPr>
        <p:spPr>
          <a:xfrm>
            <a:off x="3552876" y="4174792"/>
            <a:ext cx="219932" cy="246221"/>
          </a:xfrm>
          <a:prstGeom prst="rect">
            <a:avLst/>
          </a:prstGeom>
        </p:spPr>
        <p:txBody>
          <a:bodyPr wrap="none">
            <a:spAutoFit/>
          </a:bodyPr>
          <a:lstStyle/>
          <a:p>
            <a:r>
              <a:rPr lang="ja-JP" altLang="en-US" dirty="0"/>
              <a:t> </a:t>
            </a:r>
          </a:p>
        </p:txBody>
      </p:sp>
      <p:sp>
        <p:nvSpPr>
          <p:cNvPr id="21" name="角丸四角形吹き出し 20"/>
          <p:cNvSpPr/>
          <p:nvPr/>
        </p:nvSpPr>
        <p:spPr>
          <a:xfrm>
            <a:off x="8155306" y="2259512"/>
            <a:ext cx="2616914" cy="1534566"/>
          </a:xfrm>
          <a:prstGeom prst="wedgeRoundRectCallout">
            <a:avLst>
              <a:gd name="adj1" fmla="val -57440"/>
              <a:gd name="adj2" fmla="val -21870"/>
              <a:gd name="adj3" fmla="val 16667"/>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角丸四角形 21"/>
          <p:cNvSpPr/>
          <p:nvPr/>
        </p:nvSpPr>
        <p:spPr>
          <a:xfrm>
            <a:off x="8245241" y="2491524"/>
            <a:ext cx="2318126" cy="107054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差別化の特徴</a:t>
            </a:r>
            <a:r>
              <a:rPr kumimoji="1" lang="en-US" altLang="ja-JP" sz="1400" dirty="0" smtClean="0">
                <a:latin typeface="HG丸ｺﾞｼｯｸM-PRO" panose="020F0600000000000000" pitchFamily="50" charset="-128"/>
                <a:ea typeface="HG丸ｺﾞｼｯｸM-PRO" panose="020F0600000000000000" pitchFamily="50" charset="-128"/>
              </a:rPr>
              <a:t>■</a:t>
            </a:r>
          </a:p>
          <a:p>
            <a:r>
              <a:rPr kumimoji="1" lang="ja-JP" altLang="en-US" sz="1400" dirty="0" smtClean="0">
                <a:latin typeface="HG丸ｺﾞｼｯｸM-PRO" panose="020F0600000000000000" pitchFamily="50" charset="-128"/>
                <a:ea typeface="HG丸ｺﾞｼｯｸM-PRO" panose="020F0600000000000000" pitchFamily="50" charset="-128"/>
              </a:rPr>
              <a:t>・日本に旅行に来る中国人向け</a:t>
            </a:r>
            <a:endParaRPr kumimoji="1"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smtClean="0">
                <a:latin typeface="HG丸ｺﾞｼｯｸM-PRO" panose="020F0600000000000000" pitchFamily="50" charset="-128"/>
                <a:ea typeface="HG丸ｺﾞｼｯｸM-PRO" panose="020F0600000000000000" pitchFamily="50" charset="-128"/>
              </a:rPr>
              <a:t>・ご当地をよく</a:t>
            </a:r>
            <a:r>
              <a:rPr lang="ja-JP" altLang="en-US" sz="1400" dirty="0">
                <a:latin typeface="HG丸ｺﾞｼｯｸM-PRO" panose="020F0600000000000000" pitchFamily="50" charset="-128"/>
                <a:ea typeface="HG丸ｺﾞｼｯｸM-PRO" panose="020F0600000000000000" pitchFamily="50" charset="-128"/>
              </a:rPr>
              <a:t>知</a:t>
            </a:r>
            <a:r>
              <a:rPr lang="ja-JP" altLang="en-US" sz="1400" dirty="0" smtClean="0">
                <a:latin typeface="HG丸ｺﾞｼｯｸM-PRO" panose="020F0600000000000000" pitchFamily="50" charset="-128"/>
                <a:ea typeface="HG丸ｺﾞｼｯｸM-PRO" panose="020F0600000000000000" pitchFamily="50" charset="-128"/>
              </a:rPr>
              <a:t>っているカメラマン</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23" name="角丸四角形 22"/>
          <p:cNvSpPr/>
          <p:nvPr/>
        </p:nvSpPr>
        <p:spPr>
          <a:xfrm>
            <a:off x="3406165" y="745995"/>
            <a:ext cx="5528107" cy="462267"/>
          </a:xfrm>
          <a:prstGeom prst="roundRect">
            <a:avLst/>
          </a:prstGeom>
          <a:solidFill>
            <a:schemeClr val="bg1"/>
          </a:solidFill>
          <a:ln cmpd="thickThi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24" name="テキスト ボックス 4"/>
          <p:cNvSpPr txBox="1">
            <a:spLocks noChangeArrowheads="1"/>
          </p:cNvSpPr>
          <p:nvPr/>
        </p:nvSpPr>
        <p:spPr bwMode="auto">
          <a:xfrm>
            <a:off x="2429301" y="814791"/>
            <a:ext cx="7322569" cy="338554"/>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sz="1100">
                <a:solidFill>
                  <a:schemeClr val="dk1"/>
                </a:solidFill>
                <a:latin typeface="HG丸ｺﾞｼｯｸM-PRO" pitchFamily="50" charset="-128"/>
                <a:ea typeface="HG丸ｺﾞｼｯｸM-PRO" pitchFamily="50" charset="-128"/>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ja-JP" altLang="en-US" sz="1600" dirty="0"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日本に旅行に来る中国人</a:t>
            </a:r>
            <a:r>
              <a:rPr lang="en-US" altLang="en-US" sz="1600" dirty="0" err="1"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に向けた</a:t>
            </a:r>
            <a:r>
              <a:rPr lang="ja-JP" altLang="en-US" sz="1600" dirty="0"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ご当地カメラマン探すシステムプラットフォーム</a:t>
            </a:r>
            <a:endParaRPr lang="en-US" altLang="ja-JP" sz="1600" dirty="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endParaRPr>
          </a:p>
        </p:txBody>
      </p:sp>
      <p:sp>
        <p:nvSpPr>
          <p:cNvPr id="25" name="角丸四角形 24"/>
          <p:cNvSpPr/>
          <p:nvPr/>
        </p:nvSpPr>
        <p:spPr>
          <a:xfrm>
            <a:off x="3406165" y="1273689"/>
            <a:ext cx="4410490" cy="360040"/>
          </a:xfrm>
          <a:prstGeom prst="round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HG丸ｺﾞｼｯｸM-PRO" panose="020F0600000000000000" pitchFamily="50" charset="-128"/>
                <a:ea typeface="HG丸ｺﾞｼｯｸM-PRO" panose="020F0600000000000000" pitchFamily="50" charset="-128"/>
              </a:rPr>
              <a:t>旅行者</a:t>
            </a:r>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26" name="角丸四角形 25"/>
          <p:cNvSpPr/>
          <p:nvPr/>
        </p:nvSpPr>
        <p:spPr>
          <a:xfrm>
            <a:off x="4396275" y="4031360"/>
            <a:ext cx="1215135" cy="36004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en-US" altLang="ja-JP" sz="1100" dirty="0" smtClean="0">
              <a:latin typeface="HG丸ｺﾞｼｯｸM-PRO" panose="020F0600000000000000" pitchFamily="50" charset="-128"/>
              <a:ea typeface="HG丸ｺﾞｼｯｸM-PRO" panose="020F0600000000000000" pitchFamily="50" charset="-128"/>
            </a:endParaRPr>
          </a:p>
        </p:txBody>
      </p:sp>
      <p:sp>
        <p:nvSpPr>
          <p:cNvPr id="34" name="角丸四角形 33"/>
          <p:cNvSpPr/>
          <p:nvPr/>
        </p:nvSpPr>
        <p:spPr>
          <a:xfrm>
            <a:off x="3406165" y="5197994"/>
            <a:ext cx="4410490" cy="360040"/>
          </a:xfrm>
          <a:prstGeom prst="roundRect">
            <a:avLst/>
          </a:prstGeom>
          <a:solidFill>
            <a:srgbClr val="FF4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HG丸ｺﾞｼｯｸM-PRO" panose="020F0600000000000000" pitchFamily="50" charset="-128"/>
                <a:ea typeface="HG丸ｺﾞｼｯｸM-PRO" panose="020F0600000000000000" pitchFamily="50" charset="-128"/>
              </a:rPr>
              <a:t>安定顧客の確保</a:t>
            </a:r>
            <a:endParaRPr lang="en-US" altLang="ja-JP" sz="1400" dirty="0" smtClean="0">
              <a:latin typeface="HG丸ｺﾞｼｯｸM-PRO" panose="020F0600000000000000" pitchFamily="50" charset="-128"/>
              <a:ea typeface="HG丸ｺﾞｼｯｸM-PRO" panose="020F0600000000000000" pitchFamily="50" charset="-128"/>
            </a:endParaRPr>
          </a:p>
        </p:txBody>
      </p:sp>
      <p:pic>
        <p:nvPicPr>
          <p:cNvPr id="4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5840" y="86216"/>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6860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p:cNvSpPr txBox="1">
            <a:spLocks/>
          </p:cNvSpPr>
          <p:nvPr/>
        </p:nvSpPr>
        <p:spPr>
          <a:xfrm>
            <a:off x="4835337" y="185923"/>
            <a:ext cx="2286000" cy="626364"/>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smtClean="0">
                <a:solidFill>
                  <a:schemeClr val="tx1"/>
                </a:solidFill>
              </a:rPr>
              <a:t>事業概要</a:t>
            </a:r>
          </a:p>
        </p:txBody>
      </p:sp>
      <p:graphicFrame>
        <p:nvGraphicFramePr>
          <p:cNvPr id="4" name="図表 3"/>
          <p:cNvGraphicFramePr/>
          <p:nvPr>
            <p:extLst>
              <p:ext uri="{D42A27DB-BD31-4B8C-83A1-F6EECF244321}">
                <p14:modId xmlns:p14="http://schemas.microsoft.com/office/powerpoint/2010/main" val="4113615828"/>
              </p:ext>
            </p:extLst>
          </p:nvPr>
        </p:nvGraphicFramePr>
        <p:xfrm>
          <a:off x="1108364" y="839965"/>
          <a:ext cx="9447476" cy="5458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5840" y="86216"/>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18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 12"/>
          <p:cNvGraphicFramePr>
            <a:graphicFrameLocks noGrp="1"/>
          </p:cNvGraphicFramePr>
          <p:nvPr>
            <p:extLst>
              <p:ext uri="{D42A27DB-BD31-4B8C-83A1-F6EECF244321}">
                <p14:modId xmlns:p14="http://schemas.microsoft.com/office/powerpoint/2010/main" val="1311153159"/>
              </p:ext>
            </p:extLst>
          </p:nvPr>
        </p:nvGraphicFramePr>
        <p:xfrm>
          <a:off x="1178280" y="2177294"/>
          <a:ext cx="9112131" cy="1336780"/>
        </p:xfrm>
        <a:graphic>
          <a:graphicData uri="http://schemas.openxmlformats.org/drawingml/2006/table">
            <a:tbl>
              <a:tblPr/>
              <a:tblGrid>
                <a:gridCol w="1154369">
                  <a:extLst>
                    <a:ext uri="{9D8B030D-6E8A-4147-A177-3AD203B41FA5}">
                      <a16:colId xmlns:a16="http://schemas.microsoft.com/office/drawing/2014/main" xmlns="" val="20000"/>
                    </a:ext>
                  </a:extLst>
                </a:gridCol>
                <a:gridCol w="663147">
                  <a:extLst>
                    <a:ext uri="{9D8B030D-6E8A-4147-A177-3AD203B41FA5}">
                      <a16:colId xmlns:a16="http://schemas.microsoft.com/office/drawing/2014/main" xmlns="" val="20001"/>
                    </a:ext>
                  </a:extLst>
                </a:gridCol>
                <a:gridCol w="663147">
                  <a:extLst>
                    <a:ext uri="{9D8B030D-6E8A-4147-A177-3AD203B41FA5}">
                      <a16:colId xmlns:a16="http://schemas.microsoft.com/office/drawing/2014/main" xmlns="" val="20002"/>
                    </a:ext>
                  </a:extLst>
                </a:gridCol>
                <a:gridCol w="663147">
                  <a:extLst>
                    <a:ext uri="{9D8B030D-6E8A-4147-A177-3AD203B41FA5}">
                      <a16:colId xmlns:a16="http://schemas.microsoft.com/office/drawing/2014/main" xmlns="" val="20003"/>
                    </a:ext>
                  </a:extLst>
                </a:gridCol>
                <a:gridCol w="663147">
                  <a:extLst>
                    <a:ext uri="{9D8B030D-6E8A-4147-A177-3AD203B41FA5}">
                      <a16:colId xmlns:a16="http://schemas.microsoft.com/office/drawing/2014/main" xmlns="" val="20004"/>
                    </a:ext>
                  </a:extLst>
                </a:gridCol>
                <a:gridCol w="663147">
                  <a:extLst>
                    <a:ext uri="{9D8B030D-6E8A-4147-A177-3AD203B41FA5}">
                      <a16:colId xmlns:a16="http://schemas.microsoft.com/office/drawing/2014/main" xmlns="" val="20005"/>
                    </a:ext>
                  </a:extLst>
                </a:gridCol>
                <a:gridCol w="663147">
                  <a:extLst>
                    <a:ext uri="{9D8B030D-6E8A-4147-A177-3AD203B41FA5}">
                      <a16:colId xmlns:a16="http://schemas.microsoft.com/office/drawing/2014/main" xmlns="" val="20006"/>
                    </a:ext>
                  </a:extLst>
                </a:gridCol>
                <a:gridCol w="663147">
                  <a:extLst>
                    <a:ext uri="{9D8B030D-6E8A-4147-A177-3AD203B41FA5}">
                      <a16:colId xmlns:a16="http://schemas.microsoft.com/office/drawing/2014/main" xmlns="" val="20007"/>
                    </a:ext>
                  </a:extLst>
                </a:gridCol>
                <a:gridCol w="663147">
                  <a:extLst>
                    <a:ext uri="{9D8B030D-6E8A-4147-A177-3AD203B41FA5}">
                      <a16:colId xmlns:a16="http://schemas.microsoft.com/office/drawing/2014/main" xmlns="" val="20008"/>
                    </a:ext>
                  </a:extLst>
                </a:gridCol>
                <a:gridCol w="1326293">
                  <a:extLst>
                    <a:ext uri="{9D8B030D-6E8A-4147-A177-3AD203B41FA5}">
                      <a16:colId xmlns:a16="http://schemas.microsoft.com/office/drawing/2014/main" xmlns="" val="20009"/>
                    </a:ext>
                  </a:extLst>
                </a:gridCol>
                <a:gridCol w="1326293">
                  <a:extLst>
                    <a:ext uri="{9D8B030D-6E8A-4147-A177-3AD203B41FA5}">
                      <a16:colId xmlns:a16="http://schemas.microsoft.com/office/drawing/2014/main" xmlns="" val="20011"/>
                    </a:ext>
                  </a:extLst>
                </a:gridCol>
              </a:tblGrid>
              <a:tr h="466104">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ctr"/>
                      <a:r>
                        <a:rPr lang="zh-TW" altLang="en-US" sz="1400" b="0" i="0" u="none" strike="noStrike" dirty="0">
                          <a:solidFill>
                            <a:srgbClr val="000000"/>
                          </a:solidFill>
                          <a:effectLst/>
                          <a:latin typeface="メイリオ" pitchFamily="50" charset="-128"/>
                          <a:ea typeface="メイリオ" pitchFamily="50" charset="-128"/>
                          <a:cs typeface="メイリオ" pitchFamily="50" charset="-128"/>
                        </a:rPr>
                        <a:t>単位</a:t>
                      </a:r>
                      <a:r>
                        <a:rPr lang="zh-TW" altLang="en-US" sz="1400" b="0" i="0" u="none" strike="noStrike" dirty="0" smtClean="0">
                          <a:solidFill>
                            <a:srgbClr val="000000"/>
                          </a:solidFill>
                          <a:effectLst/>
                          <a:latin typeface="メイリオ" pitchFamily="50" charset="-128"/>
                          <a:ea typeface="メイリオ" pitchFamily="50" charset="-128"/>
                          <a:cs typeface="メイリオ" pitchFamily="50" charset="-128"/>
                        </a:rPr>
                        <a:t>：</a:t>
                      </a: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人</a:t>
                      </a:r>
                      <a:endParaRPr lang="zh-TW"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xmlns="" val="10000"/>
                  </a:ext>
                </a:extLst>
              </a:tr>
              <a:tr h="331949">
                <a:tc>
                  <a:txBody>
                    <a:bodyPr/>
                    <a:lstStyle/>
                    <a:p>
                      <a:pPr algn="ctr" fontAlgn="ctr"/>
                      <a:r>
                        <a:rPr lang="ja-JP" altLang="en-US" sz="1400" b="0" i="0" u="none" strike="noStrike" dirty="0">
                          <a:solidFill>
                            <a:srgbClr val="000000"/>
                          </a:solidFill>
                          <a:effectLst/>
                          <a:latin typeface="メイリオ" pitchFamily="50" charset="-128"/>
                          <a:ea typeface="メイリオ" pitchFamily="50" charset="-128"/>
                          <a:cs typeface="メイリオ" pitchFamily="50" charset="-128"/>
                        </a:rPr>
                        <a:t>年度</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2013</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2014</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2015</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2016</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2017</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2018</a:t>
                      </a: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a:t>
                      </a: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8</a:t>
                      </a: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月まで）</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1"/>
                  </a:ext>
                </a:extLst>
              </a:tr>
              <a:tr h="331949">
                <a:tc>
                  <a:txBody>
                    <a:bodyPr/>
                    <a:lstStyle/>
                    <a:p>
                      <a:pPr algn="ctr" fontAlgn="ct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中国人旅行者人数</a:t>
                      </a: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1,314,437</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2,409,158</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4,993,689</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6,373,564</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7,355,818</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5,795,600</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sp>
        <p:nvSpPr>
          <p:cNvPr id="4" name="正方形/長方形 3"/>
          <p:cNvSpPr/>
          <p:nvPr/>
        </p:nvSpPr>
        <p:spPr bwMode="auto">
          <a:xfrm>
            <a:off x="1230805" y="2033854"/>
            <a:ext cx="8797788" cy="34213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ltLang="ja-JP" sz="2400" dirty="0">
              <a:latin typeface="メイリオ" pitchFamily="50" charset="-128"/>
              <a:ea typeface="メイリオ" pitchFamily="50" charset="-128"/>
              <a:cs typeface="メイリオ" pitchFamily="50" charset="-128"/>
            </a:endParaRPr>
          </a:p>
          <a:p>
            <a:r>
              <a:rPr lang="ja-JP" altLang="en-US" sz="2400" dirty="0">
                <a:latin typeface="メイリオ" pitchFamily="50" charset="-128"/>
                <a:ea typeface="メイリオ" pitchFamily="50" charset="-128"/>
                <a:cs typeface="メイリオ" pitchFamily="50" charset="-128"/>
              </a:rPr>
              <a:t>　　　　　　　　</a:t>
            </a:r>
          </a:p>
        </p:txBody>
      </p:sp>
      <p:sp>
        <p:nvSpPr>
          <p:cNvPr id="11" name="テキスト ボックス 10"/>
          <p:cNvSpPr txBox="1"/>
          <p:nvPr/>
        </p:nvSpPr>
        <p:spPr>
          <a:xfrm>
            <a:off x="2385928" y="3697860"/>
            <a:ext cx="5235162" cy="307777"/>
          </a:xfrm>
          <a:prstGeom prst="rect">
            <a:avLst/>
          </a:prstGeom>
          <a:noFill/>
        </p:spPr>
        <p:txBody>
          <a:bodyPr wrap="square" rtlCol="0">
            <a:spAutoFit/>
          </a:bodyPr>
          <a:lstStyle/>
          <a:p>
            <a:pPr algn="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出所</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日本政府観光局 作成</a:t>
            </a:r>
            <a:endParaRPr kumimoji="1" lang="ja-JP" altLang="en-US" sz="1400" dirty="0">
              <a:latin typeface="HG丸ｺﾞｼｯｸM-PRO" pitchFamily="50" charset="-128"/>
              <a:ea typeface="HG丸ｺﾞｼｯｸM-PRO" pitchFamily="50" charset="-128"/>
            </a:endParaRPr>
          </a:p>
        </p:txBody>
      </p:sp>
      <p:sp>
        <p:nvSpPr>
          <p:cNvPr id="12" name="テキスト ボックス 11"/>
          <p:cNvSpPr txBox="1"/>
          <p:nvPr/>
        </p:nvSpPr>
        <p:spPr>
          <a:xfrm>
            <a:off x="1354853" y="1940547"/>
            <a:ext cx="5444532"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日本に旅行に来る中国人人数推移</a:t>
            </a:r>
            <a:endParaRPr kumimoji="1" lang="ja-JP" altLang="en-US" sz="2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402066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sp>
        <p:nvSpPr>
          <p:cNvPr id="8" name="テキスト ボックス 7"/>
          <p:cNvSpPr txBox="1"/>
          <p:nvPr/>
        </p:nvSpPr>
        <p:spPr>
          <a:xfrm>
            <a:off x="1611928" y="1890307"/>
            <a:ext cx="5235162" cy="400110"/>
          </a:xfrm>
          <a:prstGeom prst="rect">
            <a:avLst/>
          </a:prstGeom>
          <a:noFill/>
        </p:spPr>
        <p:txBody>
          <a:bodyPr wrap="square" rtlCol="0">
            <a:spAutoFit/>
          </a:bodyPr>
          <a:lstStyle/>
          <a:p>
            <a:r>
              <a:rPr lang="ja-JP" altLang="en-US" sz="2000" b="1" dirty="0" smtClean="0">
                <a:latin typeface="HG丸ｺﾞｼｯｸM-PRO" pitchFamily="50" charset="-128"/>
                <a:ea typeface="HG丸ｺﾞｼｯｸM-PRO" pitchFamily="50" charset="-128"/>
              </a:rPr>
              <a:t>中国の会社の海外旅行写真撮影価格</a:t>
            </a:r>
            <a:endParaRPr kumimoji="1" lang="ja-JP" altLang="en-US" sz="2000" b="1" dirty="0">
              <a:latin typeface="HG丸ｺﾞｼｯｸM-PRO" pitchFamily="50" charset="-128"/>
              <a:ea typeface="HG丸ｺﾞｼｯｸM-PRO" pitchFamily="50" charset="-128"/>
            </a:endParaRPr>
          </a:p>
        </p:txBody>
      </p:sp>
      <p:sp>
        <p:nvSpPr>
          <p:cNvPr id="9" name="右矢印 8"/>
          <p:cNvSpPr/>
          <p:nvPr/>
        </p:nvSpPr>
        <p:spPr>
          <a:xfrm>
            <a:off x="1986550" y="4972930"/>
            <a:ext cx="900100" cy="5400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084379" y="4736662"/>
            <a:ext cx="6750750" cy="975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smtClean="0">
                <a:solidFill>
                  <a:schemeClr val="tx1"/>
                </a:solidFill>
                <a:latin typeface="HG丸ｺﾞｼｯｸM-PRO" pitchFamily="50" charset="-128"/>
                <a:ea typeface="HG丸ｺﾞｼｯｸM-PRO" pitchFamily="50" charset="-128"/>
              </a:rPr>
              <a:t>中国人が旅行写真に投資する傾向がある。</a:t>
            </a:r>
            <a:endParaRPr kumimoji="1" lang="ja-JP" altLang="en-US" sz="1600" dirty="0">
              <a:solidFill>
                <a:schemeClr val="tx1"/>
              </a:solidFill>
              <a:latin typeface="HG丸ｺﾞｼｯｸM-PRO" pitchFamily="50" charset="-128"/>
              <a:ea typeface="HG丸ｺﾞｼｯｸM-PRO" pitchFamily="50" charset="-128"/>
            </a:endParaRPr>
          </a:p>
        </p:txBody>
      </p:sp>
      <p:sp>
        <p:nvSpPr>
          <p:cNvPr id="11" name="テキスト ボックス 4"/>
          <p:cNvSpPr txBox="1">
            <a:spLocks noChangeArrowheads="1"/>
          </p:cNvSpPr>
          <p:nvPr/>
        </p:nvSpPr>
        <p:spPr bwMode="auto">
          <a:xfrm>
            <a:off x="1362454" y="2985342"/>
            <a:ext cx="10514358" cy="646331"/>
          </a:xfrm>
          <a:prstGeom prst="rect">
            <a:avLst/>
          </a:prstGeom>
          <a:noFill/>
          <a:ln w="9525">
            <a:noFill/>
            <a:miter lim="800000"/>
            <a:headEnd/>
            <a:tailEnd/>
          </a:ln>
        </p:spPr>
        <p:txBody>
          <a:bodyPr wrap="square">
            <a:spAutoFit/>
          </a:bodyPr>
          <a:lstStyle/>
          <a:p>
            <a:r>
              <a:rPr lang="ja-JP" altLang="en-US" sz="3600" dirty="0" smtClean="0">
                <a:latin typeface="HG丸ｺﾞｼｯｸM-PRO" pitchFamily="50" charset="-128"/>
                <a:ea typeface="HG丸ｺﾞｼｯｸM-PRO" pitchFamily="50" charset="-128"/>
              </a:rPr>
              <a:t>☆最大一日撮影料金２０万</a:t>
            </a:r>
            <a:r>
              <a:rPr lang="ja-JP" altLang="en-US" sz="3600" dirty="0" smtClean="0">
                <a:latin typeface="HG丸ｺﾞｼｯｸM-PRO" pitchFamily="50" charset="-128"/>
                <a:ea typeface="HG丸ｺﾞｼｯｸM-PRO" pitchFamily="50" charset="-128"/>
              </a:rPr>
              <a:t>の会社もある☆</a:t>
            </a:r>
            <a:endParaRPr lang="en-US" altLang="ja-JP" sz="3600"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183746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p:cNvSpPr txBox="1">
            <a:spLocks/>
          </p:cNvSpPr>
          <p:nvPr/>
        </p:nvSpPr>
        <p:spPr>
          <a:xfrm>
            <a:off x="1759527" y="338328"/>
            <a:ext cx="8229600" cy="626364"/>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smtClean="0">
                <a:solidFill>
                  <a:schemeClr val="tx1"/>
                </a:solidFill>
              </a:rPr>
              <a:t>競合分析</a:t>
            </a:r>
          </a:p>
        </p:txBody>
      </p:sp>
      <p:graphicFrame>
        <p:nvGraphicFramePr>
          <p:cNvPr id="5" name="表 4"/>
          <p:cNvGraphicFramePr>
            <a:graphicFrameLocks noGrp="1"/>
          </p:cNvGraphicFramePr>
          <p:nvPr>
            <p:extLst>
              <p:ext uri="{D42A27DB-BD31-4B8C-83A1-F6EECF244321}">
                <p14:modId xmlns:p14="http://schemas.microsoft.com/office/powerpoint/2010/main" val="1898637084"/>
              </p:ext>
            </p:extLst>
          </p:nvPr>
        </p:nvGraphicFramePr>
        <p:xfrm>
          <a:off x="2658948" y="1742815"/>
          <a:ext cx="7238304" cy="3009395"/>
        </p:xfrm>
        <a:graphic>
          <a:graphicData uri="http://schemas.openxmlformats.org/drawingml/2006/table">
            <a:tbl>
              <a:tblPr firstRow="1" bandRow="1">
                <a:tableStyleId>{5C22544A-7EE6-4342-B048-85BDC9FD1C3A}</a:tableStyleId>
              </a:tblPr>
              <a:tblGrid>
                <a:gridCol w="1035115"/>
                <a:gridCol w="1620180"/>
                <a:gridCol w="1575175"/>
                <a:gridCol w="1560173"/>
                <a:gridCol w="1447661"/>
              </a:tblGrid>
              <a:tr h="370840">
                <a:tc>
                  <a:txBody>
                    <a:bodyPr/>
                    <a:lstStyle/>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当サイト</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solidFill>
                            <a:schemeClr val="tx1"/>
                          </a:solidFill>
                          <a:latin typeface="メイリオ" pitchFamily="50" charset="-128"/>
                          <a:ea typeface="メイリオ" pitchFamily="50" charset="-128"/>
                          <a:cs typeface="メイリオ" pitchFamily="50" charset="-128"/>
                        </a:rPr>
                        <a:t>fotowa</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solidFill>
                            <a:schemeClr val="tx1"/>
                          </a:solidFill>
                          <a:latin typeface="メイリオ" pitchFamily="50" charset="-128"/>
                          <a:ea typeface="メイリオ" pitchFamily="50" charset="-128"/>
                          <a:cs typeface="メイリオ" pitchFamily="50" charset="-128"/>
                        </a:rPr>
                        <a:t>ourPhoto</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solidFill>
                            <a:schemeClr val="tx1"/>
                          </a:solidFill>
                          <a:latin typeface="メイリオ" pitchFamily="50" charset="-128"/>
                          <a:ea typeface="メイリオ" pitchFamily="50" charset="-128"/>
                          <a:cs typeface="メイリオ" pitchFamily="50" charset="-128"/>
                        </a:rPr>
                        <a:t>Flytographer</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370840">
                <a:tc>
                  <a:txBody>
                    <a:bodyPr/>
                    <a:lstStyle/>
                    <a:p>
                      <a:pPr algn="ctr"/>
                      <a:r>
                        <a:rPr lang="ja-JP" altLang="en-US" sz="1200" dirty="0" smtClean="0">
                          <a:latin typeface="メイリオ" pitchFamily="50" charset="-128"/>
                          <a:ea typeface="メイリオ" pitchFamily="50" charset="-128"/>
                          <a:cs typeface="メイリオ" pitchFamily="50" charset="-128"/>
                        </a:rPr>
                        <a:t>概要</a:t>
                      </a:r>
                      <a:endParaRPr lang="ja-JP" altLang="en-US" sz="1200"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ご当地をよく知っているカメラマンを予約する。</a:t>
                      </a:r>
                      <a:endParaRPr lang="ja-JP" altLang="en-US"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全国出張カメラマンを予約する</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itchFamily="50" charset="-128"/>
                          <a:ea typeface="メイリオ" pitchFamily="50" charset="-128"/>
                          <a:cs typeface="メイリオ" pitchFamily="50" charset="-128"/>
                        </a:rPr>
                        <a:t>全国出張カメラマンを予約する</a:t>
                      </a:r>
                      <a:endParaRPr lang="ja-JP" altLang="en-US" sz="1200"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世界各国に展開し、カメラマンを予約する</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対象</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mn-ea"/>
                          <a:cs typeface="メイリオ" pitchFamily="50" charset="-128"/>
                        </a:rPr>
                        <a:t>日本に旅行に来る中国人をターゲット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日本家庭向け</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日本家庭向け</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世界各国旅行者</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95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ご当地に対しての了解</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ご当地をよく知っている</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了解深くない</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了解深くない</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了解深くない</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4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主な商品と</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価格帯</a:t>
                      </a: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カメラマン自分で決める</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１日２～３万円</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メイリオ" pitchFamily="50" charset="-128"/>
                          <a:ea typeface="メイリオ" pitchFamily="50" charset="-128"/>
                          <a:cs typeface="メイリオ" pitchFamily="50" charset="-128"/>
                        </a:rPr>
                        <a:t>1</a:t>
                      </a:r>
                      <a:r>
                        <a:rPr kumimoji="1" lang="ja-JP" altLang="en-US" sz="1200" dirty="0" smtClean="0">
                          <a:solidFill>
                            <a:schemeClr val="tx1"/>
                          </a:solidFill>
                          <a:latin typeface="メイリオ" pitchFamily="50" charset="-128"/>
                          <a:ea typeface="メイリオ" pitchFamily="50" charset="-128"/>
                          <a:cs typeface="メイリオ" pitchFamily="50" charset="-128"/>
                        </a:rPr>
                        <a:t>日</a:t>
                      </a:r>
                      <a:r>
                        <a:rPr kumimoji="1" lang="en-US" altLang="ja-JP" sz="1200" dirty="0" smtClean="0">
                          <a:solidFill>
                            <a:schemeClr val="tx1"/>
                          </a:solidFill>
                          <a:latin typeface="メイリオ" pitchFamily="50" charset="-128"/>
                          <a:ea typeface="メイリオ" pitchFamily="50" charset="-128"/>
                          <a:cs typeface="メイリオ" pitchFamily="50" charset="-128"/>
                        </a:rPr>
                        <a:t>2~3</a:t>
                      </a:r>
                      <a:r>
                        <a:rPr kumimoji="1" lang="ja-JP" altLang="en-US" sz="1200" dirty="0" smtClean="0">
                          <a:solidFill>
                            <a:schemeClr val="tx1"/>
                          </a:solidFill>
                          <a:latin typeface="メイリオ" pitchFamily="50" charset="-128"/>
                          <a:ea typeface="メイリオ" pitchFamily="50" charset="-128"/>
                          <a:cs typeface="メイリオ" pitchFamily="50" charset="-128"/>
                        </a:rPr>
                        <a:t>万円</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１日</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763" y="206375"/>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005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マーケティング戦略</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816919842"/>
              </p:ext>
            </p:extLst>
          </p:nvPr>
        </p:nvGraphicFramePr>
        <p:xfrm>
          <a:off x="1207323" y="1720359"/>
          <a:ext cx="8407732" cy="3987526"/>
        </p:xfrm>
        <a:graphic>
          <a:graphicData uri="http://schemas.openxmlformats.org/drawingml/2006/table">
            <a:tbl>
              <a:tblPr firstRow="1" bandRow="1">
                <a:tableStyleId>{5C22544A-7EE6-4342-B048-85BDC9FD1C3A}</a:tableStyleId>
              </a:tblPr>
              <a:tblGrid>
                <a:gridCol w="4223659"/>
                <a:gridCol w="4184073"/>
              </a:tblGrid>
              <a:tr h="3668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商品・サービス（</a:t>
                      </a:r>
                      <a:r>
                        <a:rPr lang="en-US" altLang="ja-JP" sz="1800" b="0" kern="0" dirty="0" smtClean="0">
                          <a:solidFill>
                            <a:schemeClr val="tx1"/>
                          </a:solidFill>
                          <a:latin typeface="HG丸ｺﾞｼｯｸM-PRO" pitchFamily="50" charset="-128"/>
                          <a:ea typeface="HG丸ｺﾞｼｯｸM-PRO" pitchFamily="50" charset="-128"/>
                          <a:cs typeface="メイリオ" pitchFamily="50" charset="-128"/>
                        </a:rPr>
                        <a:t>Product</a:t>
                      </a: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価格（</a:t>
                      </a:r>
                      <a:r>
                        <a:rPr lang="en-US" altLang="ja-JP" sz="1800" b="0" kern="0" dirty="0" smtClean="0">
                          <a:solidFill>
                            <a:schemeClr val="tx1"/>
                          </a:solidFill>
                          <a:latin typeface="HG丸ｺﾞｼｯｸM-PRO" pitchFamily="50" charset="-128"/>
                          <a:ea typeface="HG丸ｺﾞｼｯｸM-PRO" pitchFamily="50" charset="-128"/>
                          <a:cs typeface="メイリオ" pitchFamily="50" charset="-128"/>
                        </a:rPr>
                        <a:t>Price</a:t>
                      </a: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632434">
                <a:tc>
                  <a:txBody>
                    <a:bodyPr/>
                    <a:lstStyle/>
                    <a:p>
                      <a:r>
                        <a:rPr kumimoji="1" lang="ja-JP" altLang="en-US" sz="1400" b="0" dirty="0" smtClean="0">
                          <a:solidFill>
                            <a:schemeClr val="tx1"/>
                          </a:solidFill>
                          <a:latin typeface="HG丸ｺﾞｼｯｸM-PRO" pitchFamily="50" charset="-128"/>
                          <a:ea typeface="HG丸ｺﾞｼｯｸM-PRO" pitchFamily="50" charset="-128"/>
                        </a:rPr>
                        <a:t>・ご当地カメラマンを予約システムプラットフォーム</a:t>
                      </a:r>
                      <a:endParaRPr kumimoji="1" lang="ja-JP" altLang="en-US" sz="1400" b="0" dirty="0" smtClean="0">
                        <a:solidFill>
                          <a:schemeClr val="tx1"/>
                        </a:solidFill>
                        <a:latin typeface="HG丸ｺﾞｼｯｸM-PRO" pitchFamily="50" charset="-128"/>
                        <a:ea typeface="HG丸ｺﾞｼｯｸM-PRO"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dirty="0" smtClean="0">
                          <a:solidFill>
                            <a:schemeClr val="tx1"/>
                          </a:solidFill>
                          <a:latin typeface="HG丸ｺﾞｼｯｸM-PRO" pitchFamily="50" charset="-128"/>
                          <a:ea typeface="HG丸ｺﾞｼｯｸM-PRO" pitchFamily="50" charset="-128"/>
                        </a:rPr>
                        <a:t>・達成金額の</a:t>
                      </a:r>
                      <a:r>
                        <a:rPr kumimoji="1" lang="en-US" altLang="ja-JP" sz="1400" b="0" dirty="0" smtClean="0">
                          <a:solidFill>
                            <a:schemeClr val="tx1"/>
                          </a:solidFill>
                          <a:latin typeface="HG丸ｺﾞｼｯｸM-PRO" pitchFamily="50" charset="-128"/>
                          <a:ea typeface="HG丸ｺﾞｼｯｸM-PRO" pitchFamily="50" charset="-128"/>
                        </a:rPr>
                        <a:t>10%</a:t>
                      </a:r>
                      <a:r>
                        <a:rPr kumimoji="1" lang="ja-JP" altLang="en-US" sz="1400" b="0" dirty="0" smtClean="0">
                          <a:solidFill>
                            <a:schemeClr val="tx1"/>
                          </a:solidFill>
                          <a:latin typeface="HG丸ｺﾞｼｯｸM-PRO" pitchFamily="50" charset="-128"/>
                          <a:ea typeface="HG丸ｺﾞｼｯｸM-PRO" pitchFamily="50" charset="-128"/>
                        </a:rPr>
                        <a:t>手数料を徴収する</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・広告登録料金など</a:t>
                      </a:r>
                      <a:endParaRPr kumimoji="1" lang="en-US" altLang="ja-JP" sz="1400" b="0" dirty="0" smtClean="0">
                        <a:solidFill>
                          <a:schemeClr val="tx1"/>
                        </a:solidFill>
                        <a:latin typeface="HG丸ｺﾞｼｯｸM-PRO" pitchFamily="50" charset="-128"/>
                        <a:ea typeface="HG丸ｺﾞｼｯｸM-PRO" pitchFamily="50" charset="-128"/>
                      </a:endParaRP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927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latin typeface="HG丸ｺﾞｼｯｸM-PRO" pitchFamily="50" charset="-128"/>
                          <a:ea typeface="HG丸ｺﾞｼｯｸM-PRO" pitchFamily="50" charset="-128"/>
                          <a:cs typeface="メイリオ" pitchFamily="50" charset="-128"/>
                        </a:rPr>
                        <a:t>立地・流通チャネル（</a:t>
                      </a:r>
                      <a:r>
                        <a:rPr lang="en-US" altLang="ja-JP" sz="1800" b="0" kern="0" dirty="0" smtClean="0">
                          <a:latin typeface="HG丸ｺﾞｼｯｸM-PRO" pitchFamily="50" charset="-128"/>
                          <a:ea typeface="HG丸ｺﾞｼｯｸM-PRO" pitchFamily="50" charset="-128"/>
                          <a:cs typeface="メイリオ" pitchFamily="50" charset="-128"/>
                        </a:rPr>
                        <a:t>Place</a:t>
                      </a:r>
                      <a:r>
                        <a:rPr lang="ja-JP" altLang="en-US" sz="1800" b="0" kern="0" dirty="0" smtClean="0">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latin typeface="HG丸ｺﾞｼｯｸM-PRO" pitchFamily="50" charset="-128"/>
                          <a:ea typeface="HG丸ｺﾞｼｯｸM-PRO" pitchFamily="50" charset="-128"/>
                          <a:cs typeface="メイリオ" pitchFamily="50" charset="-128"/>
                        </a:rPr>
                        <a:t>プロモーション（</a:t>
                      </a:r>
                      <a:r>
                        <a:rPr lang="en-US" altLang="ja-JP" sz="1800" b="0" kern="0" dirty="0" smtClean="0">
                          <a:latin typeface="HG丸ｺﾞｼｯｸM-PRO" pitchFamily="50" charset="-128"/>
                          <a:ea typeface="HG丸ｺﾞｼｯｸM-PRO" pitchFamily="50" charset="-128"/>
                          <a:cs typeface="メイリオ" pitchFamily="50" charset="-128"/>
                        </a:rPr>
                        <a:t>Promotion</a:t>
                      </a:r>
                      <a:r>
                        <a:rPr lang="ja-JP" altLang="en-US" sz="1800" b="0" kern="0" dirty="0" smtClean="0">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595484">
                <a:tc>
                  <a:txBody>
                    <a:bodyPr/>
                    <a:lstStyle/>
                    <a:p>
                      <a:r>
                        <a:rPr kumimoji="1" lang="ja-JP" altLang="en-US" sz="1400" b="0" dirty="0" smtClean="0">
                          <a:solidFill>
                            <a:schemeClr val="tx1"/>
                          </a:solidFill>
                          <a:latin typeface="HG丸ｺﾞｼｯｸM-PRO" pitchFamily="50" charset="-128"/>
                          <a:ea typeface="HG丸ｺﾞｼｯｸM-PRO" pitchFamily="50" charset="-128"/>
                        </a:rPr>
                        <a:t>・インターネット</a:t>
                      </a:r>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・旅行会社と連携</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・ブログ</a:t>
                      </a:r>
                      <a:r>
                        <a:rPr kumimoji="1" lang="ja-JP" altLang="en-US" sz="1400" b="0" dirty="0" smtClean="0">
                          <a:solidFill>
                            <a:schemeClr val="tx1"/>
                          </a:solidFill>
                          <a:latin typeface="HG丸ｺﾞｼｯｸM-PRO" pitchFamily="50" charset="-128"/>
                          <a:ea typeface="HG丸ｺﾞｼｯｸM-PRO" pitchFamily="50" charset="-128"/>
                        </a:rPr>
                        <a:t>、ＳＮＳ（</a:t>
                      </a:r>
                      <a:r>
                        <a:rPr kumimoji="1" lang="en-US" altLang="ja-JP" sz="1400" b="0" dirty="0" smtClean="0">
                          <a:solidFill>
                            <a:schemeClr val="tx1"/>
                          </a:solidFill>
                          <a:latin typeface="HG丸ｺﾞｼｯｸM-PRO" pitchFamily="50" charset="-128"/>
                          <a:ea typeface="HG丸ｺﾞｼｯｸM-PRO" pitchFamily="50" charset="-128"/>
                        </a:rPr>
                        <a:t>Twitter</a:t>
                      </a:r>
                      <a:r>
                        <a:rPr kumimoji="1" lang="ja-JP" altLang="en-US" sz="1400" b="0" dirty="0" err="1" smtClean="0">
                          <a:solidFill>
                            <a:schemeClr val="tx1"/>
                          </a:solidFill>
                          <a:latin typeface="HG丸ｺﾞｼｯｸM-PRO" pitchFamily="50" charset="-128"/>
                          <a:ea typeface="HG丸ｺﾞｼｯｸM-PRO" pitchFamily="50" charset="-128"/>
                        </a:rPr>
                        <a:t>、</a:t>
                      </a:r>
                      <a:r>
                        <a:rPr kumimoji="1" lang="en-US" altLang="ja-JP" sz="1400" b="0" dirty="0" smtClean="0">
                          <a:solidFill>
                            <a:schemeClr val="tx1"/>
                          </a:solidFill>
                          <a:latin typeface="HG丸ｺﾞｼｯｸM-PRO" pitchFamily="50" charset="-128"/>
                          <a:ea typeface="HG丸ｺﾞｼｯｸM-PRO" pitchFamily="50" charset="-128"/>
                        </a:rPr>
                        <a:t>Facebook</a:t>
                      </a:r>
                      <a:r>
                        <a:rPr kumimoji="1" lang="ja-JP" altLang="en-US" sz="1400" b="0" dirty="0" smtClean="0">
                          <a:solidFill>
                            <a:schemeClr val="tx1"/>
                          </a:solidFill>
                          <a:latin typeface="HG丸ｺﾞｼｯｸM-PRO" pitchFamily="50" charset="-128"/>
                          <a:ea typeface="HG丸ｺﾞｼｯｸM-PRO" pitchFamily="50" charset="-128"/>
                        </a:rPr>
                        <a:t>等）の</a:t>
                      </a:r>
                      <a:r>
                        <a:rPr kumimoji="1" lang="ja-JP" altLang="en-US" sz="1400" b="0" dirty="0" smtClean="0">
                          <a:solidFill>
                            <a:schemeClr val="tx1"/>
                          </a:solidFill>
                          <a:latin typeface="HG丸ｺﾞｼｯｸM-PRO" pitchFamily="50" charset="-128"/>
                          <a:ea typeface="HG丸ｺﾞｼｯｸM-PRO" pitchFamily="50" charset="-128"/>
                        </a:rPr>
                        <a:t>活用</a:t>
                      </a:r>
                      <a:endParaRPr kumimoji="1" lang="en-US" altLang="ja-JP" sz="1400" b="0" dirty="0" smtClean="0">
                        <a:solidFill>
                          <a:schemeClr val="tx1"/>
                        </a:solidFill>
                        <a:latin typeface="HG丸ｺﾞｼｯｸM-PRO" pitchFamily="50" charset="-128"/>
                        <a:ea typeface="HG丸ｺﾞｼｯｸM-PRO" pitchFamily="50" charset="-128"/>
                      </a:endParaRP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47775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計数目標</a:t>
            </a:r>
            <a:endParaRPr kumimoji="1" lang="ja-JP" altLang="en-US" dirty="0"/>
          </a:p>
        </p:txBody>
      </p:sp>
      <p:graphicFrame>
        <p:nvGraphicFramePr>
          <p:cNvPr id="4" name="表 3"/>
          <p:cNvGraphicFramePr>
            <a:graphicFrameLocks noGrp="1"/>
          </p:cNvGraphicFramePr>
          <p:nvPr>
            <p:extLst/>
          </p:nvPr>
        </p:nvGraphicFramePr>
        <p:xfrm>
          <a:off x="1286825" y="2033845"/>
          <a:ext cx="7110789" cy="1112520"/>
        </p:xfrm>
        <a:graphic>
          <a:graphicData uri="http://schemas.openxmlformats.org/drawingml/2006/table">
            <a:tbl>
              <a:tblPr firstRow="1" bandRow="1">
                <a:tableStyleId>{5C22544A-7EE6-4342-B048-85BDC9FD1C3A}</a:tableStyleId>
              </a:tblPr>
              <a:tblGrid>
                <a:gridCol w="2370263">
                  <a:extLst>
                    <a:ext uri="{9D8B030D-6E8A-4147-A177-3AD203B41FA5}">
                      <a16:colId xmlns:a16="http://schemas.microsoft.com/office/drawing/2014/main" xmlns="" val="20000"/>
                    </a:ext>
                  </a:extLst>
                </a:gridCol>
                <a:gridCol w="2370263">
                  <a:extLst>
                    <a:ext uri="{9D8B030D-6E8A-4147-A177-3AD203B41FA5}">
                      <a16:colId xmlns:a16="http://schemas.microsoft.com/office/drawing/2014/main" xmlns="" val="20001"/>
                    </a:ext>
                  </a:extLst>
                </a:gridCol>
                <a:gridCol w="2370263">
                  <a:extLst>
                    <a:ext uri="{9D8B030D-6E8A-4147-A177-3AD203B41FA5}">
                      <a16:colId xmlns:a16="http://schemas.microsoft.com/office/drawing/2014/main" xmlns="" val="20002"/>
                    </a:ext>
                  </a:extLst>
                </a:gridCol>
              </a:tblGrid>
              <a:tr h="370840">
                <a:tc>
                  <a:txBody>
                    <a:bodyPr/>
                    <a:lstStyle/>
                    <a:p>
                      <a:endParaRPr lang="ja-JP" altLang="en-US" dirty="0">
                        <a:latin typeface="+mj-ea"/>
                        <a:ea typeface="+mj-ea"/>
                      </a:endParaRPr>
                    </a:p>
                  </a:txBody>
                  <a:tcPr/>
                </a:tc>
                <a:tc>
                  <a:txBody>
                    <a:bodyPr/>
                    <a:lstStyle/>
                    <a:p>
                      <a:pPr algn="ctr"/>
                      <a:r>
                        <a:rPr kumimoji="1" lang="ja-JP" altLang="en-US" dirty="0">
                          <a:latin typeface="+mj-ea"/>
                          <a:ea typeface="+mj-ea"/>
                        </a:rPr>
                        <a:t>第一期</a:t>
                      </a:r>
                    </a:p>
                  </a:txBody>
                  <a:tcPr/>
                </a:tc>
                <a:tc>
                  <a:txBody>
                    <a:bodyPr/>
                    <a:lstStyle/>
                    <a:p>
                      <a:pPr algn="ctr"/>
                      <a:r>
                        <a:rPr kumimoji="1" lang="ja-JP" altLang="en-US" dirty="0">
                          <a:latin typeface="+mj-ea"/>
                          <a:ea typeface="+mj-ea"/>
                        </a:rPr>
                        <a:t>第二期</a:t>
                      </a:r>
                    </a:p>
                  </a:txBody>
                  <a:tcPr/>
                </a:tc>
                <a:extLst>
                  <a:ext uri="{0D108BD9-81ED-4DB2-BD59-A6C34878D82A}">
                    <a16:rowId xmlns:a16="http://schemas.microsoft.com/office/drawing/2014/main" xmlns="" val="10000"/>
                  </a:ext>
                </a:extLst>
              </a:tr>
              <a:tr h="370840">
                <a:tc>
                  <a:txBody>
                    <a:bodyPr/>
                    <a:lstStyle/>
                    <a:p>
                      <a:pPr algn="ctr"/>
                      <a:r>
                        <a:rPr kumimoji="1" lang="ja-JP" altLang="en-US" dirty="0">
                          <a:latin typeface="+mj-ea"/>
                          <a:ea typeface="+mj-ea"/>
                        </a:rPr>
                        <a:t>損益分岐点売上高</a:t>
                      </a:r>
                    </a:p>
                  </a:txBody>
                  <a:tcPr/>
                </a:tc>
                <a:tc>
                  <a:txBody>
                    <a:bodyPr/>
                    <a:lstStyle/>
                    <a:p>
                      <a:pPr algn="ctr"/>
                      <a:r>
                        <a:rPr kumimoji="1" lang="en-US" altLang="ja-JP" dirty="0">
                          <a:latin typeface="+mj-ea"/>
                          <a:ea typeface="+mj-ea"/>
                        </a:rPr>
                        <a:t>921</a:t>
                      </a:r>
                      <a:r>
                        <a:rPr kumimoji="1" lang="ja-JP" altLang="en-US" dirty="0">
                          <a:latin typeface="+mj-ea"/>
                          <a:ea typeface="+mj-ea"/>
                        </a:rPr>
                        <a:t>千円／月</a:t>
                      </a:r>
                    </a:p>
                  </a:txBody>
                  <a:tcPr/>
                </a:tc>
                <a:tc>
                  <a:txBody>
                    <a:bodyPr/>
                    <a:lstStyle/>
                    <a:p>
                      <a:pPr algn="ctr"/>
                      <a:r>
                        <a:rPr kumimoji="1" lang="en-US" altLang="ja-JP" dirty="0">
                          <a:latin typeface="+mj-ea"/>
                          <a:ea typeface="+mj-ea"/>
                        </a:rPr>
                        <a:t>1,358</a:t>
                      </a:r>
                      <a:r>
                        <a:rPr kumimoji="1" lang="ja-JP" altLang="en-US" dirty="0">
                          <a:latin typeface="+mj-ea"/>
                          <a:ea typeface="+mj-ea"/>
                        </a:rPr>
                        <a:t>千円／月</a:t>
                      </a:r>
                    </a:p>
                  </a:txBody>
                  <a:tcPr/>
                </a:tc>
                <a:extLst>
                  <a:ext uri="{0D108BD9-81ED-4DB2-BD59-A6C34878D82A}">
                    <a16:rowId xmlns:a16="http://schemas.microsoft.com/office/drawing/2014/main" xmlns="" val="10001"/>
                  </a:ext>
                </a:extLst>
              </a:tr>
              <a:tr h="370840">
                <a:tc>
                  <a:txBody>
                    <a:bodyPr/>
                    <a:lstStyle/>
                    <a:p>
                      <a:pPr algn="ctr"/>
                      <a:r>
                        <a:rPr kumimoji="1" lang="ja-JP" altLang="en-US" dirty="0">
                          <a:latin typeface="+mj-ea"/>
                          <a:ea typeface="+mj-ea"/>
                        </a:rPr>
                        <a:t>目標売上高</a:t>
                      </a:r>
                    </a:p>
                  </a:txBody>
                  <a:tcPr/>
                </a:tc>
                <a:tc>
                  <a:txBody>
                    <a:bodyPr/>
                    <a:lstStyle/>
                    <a:p>
                      <a:pPr algn="ctr"/>
                      <a:r>
                        <a:rPr kumimoji="1" lang="en-US" altLang="ja-JP" dirty="0">
                          <a:latin typeface="+mj-ea"/>
                          <a:ea typeface="+mj-ea"/>
                        </a:rPr>
                        <a:t>2,105</a:t>
                      </a:r>
                      <a:r>
                        <a:rPr kumimoji="1" lang="ja-JP" altLang="en-US" dirty="0">
                          <a:latin typeface="+mj-ea"/>
                          <a:ea typeface="+mj-ea"/>
                        </a:rPr>
                        <a:t>千円／月</a:t>
                      </a:r>
                    </a:p>
                  </a:txBody>
                  <a:tcPr/>
                </a:tc>
                <a:tc>
                  <a:txBody>
                    <a:bodyPr/>
                    <a:lstStyle/>
                    <a:p>
                      <a:pPr algn="ctr"/>
                      <a:r>
                        <a:rPr kumimoji="1" lang="en-US" altLang="ja-JP" dirty="0">
                          <a:latin typeface="+mj-ea"/>
                          <a:ea typeface="+mj-ea"/>
                        </a:rPr>
                        <a:t>2,962</a:t>
                      </a:r>
                      <a:r>
                        <a:rPr kumimoji="1" lang="ja-JP" altLang="en-US" dirty="0">
                          <a:latin typeface="+mj-ea"/>
                          <a:ea typeface="+mj-ea"/>
                        </a:rPr>
                        <a:t>千円／月</a:t>
                      </a:r>
                    </a:p>
                  </a:txBody>
                  <a:tcPr/>
                </a:tc>
                <a:extLst>
                  <a:ext uri="{0D108BD9-81ED-4DB2-BD59-A6C34878D82A}">
                    <a16:rowId xmlns:a16="http://schemas.microsoft.com/office/drawing/2014/main" xmlns="" val="10002"/>
                  </a:ext>
                </a:extLst>
              </a:tr>
            </a:tbl>
          </a:graphicData>
        </a:graphic>
      </p:graphicFrame>
      <p:sp>
        <p:nvSpPr>
          <p:cNvPr id="5" name="テキスト ボックス 4"/>
          <p:cNvSpPr txBox="1"/>
          <p:nvPr/>
        </p:nvSpPr>
        <p:spPr>
          <a:xfrm>
            <a:off x="1106805" y="3699030"/>
            <a:ext cx="8010890" cy="646331"/>
          </a:xfrm>
          <a:prstGeom prst="rect">
            <a:avLst/>
          </a:prstGeom>
          <a:noFill/>
        </p:spPr>
        <p:txBody>
          <a:bodyPr wrap="square" rtlCol="0">
            <a:spAutoFit/>
          </a:bodyPr>
          <a:lstStyle/>
          <a:p>
            <a:r>
              <a:rPr kumimoji="1" lang="ja-JP" altLang="en-US" sz="1800" dirty="0">
                <a:latin typeface="+mj-ea"/>
                <a:ea typeface="+mj-ea"/>
              </a:rPr>
              <a:t>平成〇年１０月の開業後、翌平成〇年１月には損益分岐点売上高をクリア、</a:t>
            </a:r>
            <a:endParaRPr kumimoji="1" lang="en-US" altLang="ja-JP" sz="1800" dirty="0">
              <a:latin typeface="+mj-ea"/>
              <a:ea typeface="+mj-ea"/>
            </a:endParaRPr>
          </a:p>
          <a:p>
            <a:r>
              <a:rPr lang="ja-JP" altLang="en-US" sz="1800" dirty="0">
                <a:latin typeface="+mj-ea"/>
                <a:ea typeface="+mj-ea"/>
              </a:rPr>
              <a:t>平成〇年</a:t>
            </a:r>
            <a:r>
              <a:rPr lang="ja-JP" altLang="en-US" dirty="0">
                <a:latin typeface="+mj-ea"/>
                <a:ea typeface="+mj-ea"/>
              </a:rPr>
              <a:t>４</a:t>
            </a:r>
            <a:r>
              <a:rPr lang="ja-JP" altLang="en-US" sz="1800" dirty="0">
                <a:latin typeface="+mj-ea"/>
                <a:ea typeface="+mj-ea"/>
              </a:rPr>
              <a:t>月の単月経常黒字化を目指します。</a:t>
            </a:r>
            <a:endParaRPr kumimoji="1" lang="ja-JP" altLang="en-US" sz="1800" dirty="0">
              <a:latin typeface="+mj-ea"/>
              <a:ea typeface="+mj-ea"/>
            </a:endParaRPr>
          </a:p>
        </p:txBody>
      </p:sp>
      <p:sp>
        <p:nvSpPr>
          <p:cNvPr id="6" name="テキスト ボックス 5"/>
          <p:cNvSpPr txBox="1"/>
          <p:nvPr/>
        </p:nvSpPr>
        <p:spPr>
          <a:xfrm>
            <a:off x="1106805" y="4779150"/>
            <a:ext cx="8010890" cy="646331"/>
          </a:xfrm>
          <a:prstGeom prst="rect">
            <a:avLst/>
          </a:prstGeom>
          <a:noFill/>
        </p:spPr>
        <p:txBody>
          <a:bodyPr wrap="square" rtlCol="0">
            <a:spAutoFit/>
          </a:bodyPr>
          <a:lstStyle/>
          <a:p>
            <a:r>
              <a:rPr lang="ja-JP" altLang="en-US" sz="1800" dirty="0">
                <a:latin typeface="+mj-ea"/>
                <a:ea typeface="+mj-ea"/>
              </a:rPr>
              <a:t>計画第一期の　客単価目標は</a:t>
            </a:r>
            <a:r>
              <a:rPr lang="en-US" altLang="ja-JP" sz="1800" dirty="0">
                <a:latin typeface="+mj-ea"/>
                <a:ea typeface="+mj-ea"/>
              </a:rPr>
              <a:t>295</a:t>
            </a:r>
            <a:r>
              <a:rPr lang="ja-JP" altLang="en-US" sz="1800" dirty="0">
                <a:latin typeface="+mj-ea"/>
                <a:ea typeface="+mj-ea"/>
              </a:rPr>
              <a:t>千円、目標客数を</a:t>
            </a:r>
            <a:r>
              <a:rPr lang="en-US" altLang="ja-JP" sz="1800" dirty="0">
                <a:latin typeface="+mj-ea"/>
                <a:ea typeface="+mj-ea"/>
              </a:rPr>
              <a:t>51</a:t>
            </a:r>
            <a:r>
              <a:rPr lang="ja-JP" altLang="en-US" sz="1800" dirty="0">
                <a:latin typeface="+mj-ea"/>
                <a:ea typeface="+mj-ea"/>
              </a:rPr>
              <a:t>人とします。</a:t>
            </a:r>
            <a:endParaRPr lang="en-US" altLang="ja-JP" sz="1800" dirty="0">
              <a:latin typeface="+mj-ea"/>
              <a:ea typeface="+mj-ea"/>
            </a:endParaRPr>
          </a:p>
          <a:p>
            <a:r>
              <a:rPr kumimoji="1" lang="ja-JP" altLang="en-US" sz="1800" dirty="0">
                <a:latin typeface="+mj-ea"/>
                <a:ea typeface="+mj-ea"/>
              </a:rPr>
              <a:t>　　　　　　　月当たりの客数目標を</a:t>
            </a:r>
            <a:r>
              <a:rPr lang="en-US" altLang="ja-JP" sz="1800" dirty="0">
                <a:latin typeface="+mj-ea"/>
                <a:ea typeface="+mj-ea"/>
              </a:rPr>
              <a:t>5</a:t>
            </a:r>
            <a:r>
              <a:rPr lang="ja-JP" altLang="en-US" sz="1800" dirty="0">
                <a:latin typeface="+mj-ea"/>
                <a:ea typeface="+mj-ea"/>
              </a:rPr>
              <a:t>人とし、各種施策を講じます。</a:t>
            </a:r>
            <a:endParaRPr kumimoji="1" lang="en-US" altLang="ja-JP" sz="1800" dirty="0">
              <a:latin typeface="+mj-ea"/>
              <a:ea typeface="+mj-ea"/>
            </a:endParaRPr>
          </a:p>
        </p:txBody>
      </p:sp>
    </p:spTree>
    <p:extLst>
      <p:ext uri="{BB962C8B-B14F-4D97-AF65-F5344CB8AC3E}">
        <p14:creationId xmlns:p14="http://schemas.microsoft.com/office/powerpoint/2010/main" val="2436555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ユーザー定義 3">
      <a:dk1>
        <a:sysClr val="windowText" lastClr="000000"/>
      </a:dk1>
      <a:lt1>
        <a:sysClr val="window" lastClr="FFFFFF"/>
      </a:lt1>
      <a:dk2>
        <a:srgbClr val="454551"/>
      </a:dk2>
      <a:lt2>
        <a:srgbClr val="D8D9DC"/>
      </a:lt2>
      <a:accent1>
        <a:srgbClr val="A9DB66"/>
      </a:accent1>
      <a:accent2>
        <a:srgbClr val="FD3573"/>
      </a:accent2>
      <a:accent3>
        <a:srgbClr val="4EA6DC"/>
      </a:accent3>
      <a:accent4>
        <a:srgbClr val="4775E7"/>
      </a:accent4>
      <a:accent5>
        <a:srgbClr val="8971E1"/>
      </a:accent5>
      <a:accent6>
        <a:srgbClr val="D54773"/>
      </a:accent6>
      <a:hlink>
        <a:srgbClr val="6B9F25"/>
      </a:hlink>
      <a:folHlink>
        <a:srgbClr val="8C8C8C"/>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1902</TotalTime>
  <Words>630</Words>
  <Application>Microsoft Office PowerPoint</Application>
  <PresentationFormat>ワイド画面</PresentationFormat>
  <Paragraphs>142</Paragraphs>
  <Slides>11</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HGPｺﾞｼｯｸE</vt:lpstr>
      <vt:lpstr>HG丸ｺﾞｼｯｸM-PRO</vt:lpstr>
      <vt:lpstr>ＭＳ Ｐゴシック</vt:lpstr>
      <vt:lpstr>メイリオ</vt:lpstr>
      <vt:lpstr>メイリオ </vt:lpstr>
      <vt:lpstr>Arial</vt:lpstr>
      <vt:lpstr>Calibri</vt:lpstr>
      <vt:lpstr>レトロスペクト</vt:lpstr>
      <vt:lpstr>ご当地カメラマンを探すシステムプラットフォーム 開業計画書 </vt:lpstr>
      <vt:lpstr>開業の動機と略歴</vt:lpstr>
      <vt:lpstr>PowerPoint プレゼンテーション</vt:lpstr>
      <vt:lpstr>PowerPoint プレゼンテーション</vt:lpstr>
      <vt:lpstr>市場調査</vt:lpstr>
      <vt:lpstr>市場調査</vt:lpstr>
      <vt:lpstr>PowerPoint プレゼンテーション</vt:lpstr>
      <vt:lpstr>マーケティング戦略</vt:lpstr>
      <vt:lpstr>計数目標</vt:lpstr>
      <vt:lpstr>計数目標</vt:lpstr>
      <vt:lpstr>コンティンジェンシープランと創業宣言</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2016独立Navi テーマ「 </dc:title>
  <dc:creator>井上 雅晴</dc:creator>
  <cp:lastModifiedBy>徐洋@NCJ</cp:lastModifiedBy>
  <cp:revision>130</cp:revision>
  <cp:lastPrinted>2018-08-17T05:33:47Z</cp:lastPrinted>
  <dcterms:created xsi:type="dcterms:W3CDTF">2016-08-08T00:55:42Z</dcterms:created>
  <dcterms:modified xsi:type="dcterms:W3CDTF">2018-10-03T04:59:44Z</dcterms:modified>
</cp:coreProperties>
</file>