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322" r:id="rId2"/>
    <p:sldId id="338" r:id="rId3"/>
    <p:sldId id="369" r:id="rId4"/>
    <p:sldId id="370" r:id="rId5"/>
    <p:sldId id="371" r:id="rId6"/>
    <p:sldId id="357" r:id="rId7"/>
    <p:sldId id="365" r:id="rId8"/>
    <p:sldId id="363" r:id="rId9"/>
    <p:sldId id="364" r:id="rId10"/>
    <p:sldId id="368" r:id="rId11"/>
    <p:sldId id="350" r:id="rId12"/>
    <p:sldId id="336" r:id="rId13"/>
  </p:sldIdLst>
  <p:sldSz cx="6858000" cy="51435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935" userDrawn="1">
          <p15:clr>
            <a:srgbClr val="A4A3A4"/>
          </p15:clr>
        </p15:guide>
        <p15:guide id="3" pos="2160" userDrawn="1">
          <p15:clr>
            <a:srgbClr val="A4A3A4"/>
          </p15:clr>
        </p15:guide>
        <p15:guide id="4" pos="86" userDrawn="1">
          <p15:clr>
            <a:srgbClr val="A4A3A4"/>
          </p15:clr>
        </p15:guide>
        <p15:guide id="5" pos="42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38" userDrawn="1">
          <p15:clr>
            <a:srgbClr val="A4A3A4"/>
          </p15:clr>
        </p15:guide>
        <p15:guide id="3" orient="horz" pos="3107" userDrawn="1">
          <p15:clr>
            <a:srgbClr val="A4A3A4"/>
          </p15:clr>
        </p15:guide>
        <p15:guide id="4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C" initials="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FF"/>
    <a:srgbClr val="800000"/>
    <a:srgbClr val="002B62"/>
    <a:srgbClr val="E64B00"/>
    <a:srgbClr val="4CB3C0"/>
    <a:srgbClr val="CCD5E0"/>
    <a:srgbClr val="AFD1FF"/>
    <a:srgbClr val="7A8BA2"/>
    <a:srgbClr val="D6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294" autoAdjust="0"/>
  </p:normalViewPr>
  <p:slideViewPr>
    <p:cSldViewPr snapToGrid="0" snapToObjects="1">
      <p:cViewPr varScale="1">
        <p:scale>
          <a:sx n="92" d="100"/>
          <a:sy n="92" d="100"/>
        </p:scale>
        <p:origin x="1302" y="96"/>
      </p:cViewPr>
      <p:guideLst>
        <p:guide orient="horz" pos="2935"/>
        <p:guide pos="2160"/>
        <p:guide pos="86"/>
        <p:guide pos="42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12" y="96"/>
      </p:cViewPr>
      <p:guideLst>
        <p:guide orient="horz" pos="3109"/>
        <p:guide pos="2138"/>
        <p:guide orient="horz" pos="3107"/>
        <p:guide pos="212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/>
              <a:t>2020/3/2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1" cy="493316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/>
          <a:lstStyle>
            <a:lvl1pPr algn="r">
              <a:defRPr sz="1000"/>
            </a:lvl1pPr>
          </a:lstStyle>
          <a:p>
            <a:fld id="{4B26993D-C081-44EB-B0F5-A9F467792B62}" type="datetimeFigureOut">
              <a:rPr lang="ja-JP" altLang="en-US" smtClean="0"/>
              <a:pPr/>
              <a:t>2020/3/2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366713"/>
            <a:ext cx="4929187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4" tIns="45707" rIns="91414" bIns="45707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639" y="4204703"/>
            <a:ext cx="6554486" cy="5288855"/>
          </a:xfrm>
          <a:prstGeom prst="rect">
            <a:avLst/>
          </a:prstGeom>
        </p:spPr>
        <p:txBody>
          <a:bodyPr vert="horz" lIns="0" tIns="45707" rIns="0" bIns="45707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l">
              <a:defRPr sz="10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5" y="9580429"/>
            <a:ext cx="2918831" cy="285884"/>
          </a:xfrm>
          <a:prstGeom prst="rect">
            <a:avLst/>
          </a:prstGeom>
        </p:spPr>
        <p:txBody>
          <a:bodyPr vert="horz" lIns="91414" tIns="45707" rIns="91414" bIns="45707" rtlCol="0" anchor="b"/>
          <a:lstStyle>
            <a:lvl1pPr algn="r">
              <a:defRPr sz="1000"/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1pPr>
    <a:lvl2pPr marL="1365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2pPr>
    <a:lvl3pPr marL="27360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3pPr>
    <a:lvl4pPr marL="403225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4pPr>
    <a:lvl5pPr marL="531813" indent="0" algn="l" defTabSz="914400" rtl="0" eaLnBrk="1" latinLnBrk="0" hangingPunct="1">
      <a:spcBef>
        <a:spcPts val="200"/>
      </a:spcBef>
      <a:defRPr kumimoji="1" sz="10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982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19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C3A1C2-1D22-4C94-A83E-60ADE77BBC94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661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294319"/>
            <a:ext cx="6588000" cy="405683"/>
          </a:xfrm>
        </p:spPr>
        <p:txBody>
          <a:bodyPr tIns="36000" bIns="0" anchor="b" anchorCtr="0">
            <a:spAutoFit/>
          </a:bodyPr>
          <a:lstStyle>
            <a:lvl1pPr>
              <a:defRPr sz="24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34543" y="1043999"/>
            <a:ext cx="4536281" cy="360000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54000" indent="0">
              <a:buNone/>
              <a:defRPr/>
            </a:lvl2pPr>
            <a:lvl3pPr marL="167222" indent="0">
              <a:buNone/>
              <a:defRPr/>
            </a:lvl3pPr>
            <a:lvl4pPr marL="245840" indent="0">
              <a:buNone/>
              <a:defRPr/>
            </a:lvl4pPr>
            <a:lvl5pPr marL="233550" indent="0">
              <a:buNone/>
              <a:defRPr/>
            </a:lvl5pPr>
          </a:lstStyle>
          <a:p>
            <a:r>
              <a:rPr lang="ja-JP" altLang="en-US" dirty="0"/>
              <a:t>宛先がある場合は入力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3019564"/>
            <a:ext cx="4914545" cy="325346"/>
          </a:xfrm>
        </p:spPr>
        <p:txBody>
          <a:bodyPr wrap="square">
            <a:sp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5846" y="626018"/>
            <a:ext cx="6686308" cy="376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5000" y="2111656"/>
            <a:ext cx="6588000" cy="405683"/>
          </a:xfrm>
        </p:spPr>
        <p:txBody>
          <a:bodyPr anchor="b" anchorCtr="0">
            <a:spAutoFit/>
          </a:bodyPr>
          <a:lstStyle>
            <a:lvl1pPr algn="l">
              <a:defRPr sz="2400">
                <a:solidFill>
                  <a:schemeClr val="bg1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34636" y="2836901"/>
            <a:ext cx="5076731" cy="325346"/>
          </a:xfrm>
        </p:spPr>
        <p:txBody>
          <a:bodyPr wrap="square"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54000" indent="0">
              <a:buNone/>
              <a:defRPr>
                <a:solidFill>
                  <a:schemeClr val="bg1"/>
                </a:solidFill>
              </a:defRPr>
            </a:lvl2pPr>
            <a:lvl3pPr marL="167222" indent="0">
              <a:buNone/>
              <a:defRPr>
                <a:solidFill>
                  <a:schemeClr val="bg1"/>
                </a:solidFill>
              </a:defRPr>
            </a:lvl3pPr>
            <a:lvl4pPr marL="245840" indent="0">
              <a:buNone/>
              <a:defRPr>
                <a:solidFill>
                  <a:schemeClr val="bg1"/>
                </a:solidFill>
              </a:defRPr>
            </a:lvl4pPr>
            <a:lvl5pPr marL="2335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052735" y="481728"/>
            <a:ext cx="5670000" cy="313350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dirty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2737" y="931814"/>
            <a:ext cx="5669533" cy="3728168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altLang="ja-JP" sz="1500" dirty="0" smtClean="0"/>
            </a:lvl1pPr>
            <a:lvl2pPr marL="54000" indent="0">
              <a:buNone/>
              <a:defRPr lang="ja-JP" altLang="en-US" sz="1200" dirty="0" smtClean="0"/>
            </a:lvl2pPr>
            <a:lvl3pPr marL="167222" indent="0">
              <a:buNone/>
              <a:defRPr lang="ja-JP" altLang="en-US" sz="900" dirty="0" smtClean="0"/>
            </a:lvl3pPr>
            <a:lvl4pPr marL="245840" indent="0">
              <a:buNone/>
              <a:defRPr lang="ja-JP" altLang="en-US" sz="825" dirty="0" smtClean="0"/>
            </a:lvl4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34541" y="2313592"/>
            <a:ext cx="6570324" cy="336434"/>
          </a:xfrm>
        </p:spPr>
        <p:txBody>
          <a:bodyPr vert="horz" wrap="square" lIns="91440" tIns="36000" rIns="91440" bIns="0" rtlCol="0" anchor="b">
            <a:spAutoFit/>
          </a:bodyPr>
          <a:lstStyle>
            <a:lvl1pPr>
              <a:defRPr lang="ja-JP" altLang="en-US" sz="1950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4542" y="2899172"/>
            <a:ext cx="4914639" cy="934744"/>
          </a:xfrm>
        </p:spPr>
        <p:txBody>
          <a:bodyPr wrap="square">
            <a:spAutoFit/>
          </a:bodyPr>
          <a:lstStyle>
            <a:lvl1pPr marL="0" indent="0">
              <a:buNone/>
              <a:defRPr b="0"/>
            </a:lvl1pPr>
            <a:lvl2pPr marL="54000" indent="0">
              <a:buNone/>
              <a:defRPr sz="1350" b="0"/>
            </a:lvl2pPr>
            <a:lvl3pPr marL="167222" indent="0">
              <a:buNone/>
              <a:defRPr b="0"/>
            </a:lvl3pPr>
            <a:lvl4pPr marL="245840" indent="0">
              <a:buNone/>
              <a:defRPr b="0"/>
            </a:lvl4pPr>
            <a:lvl5pPr marL="23355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8754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>
            <a:norm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0" hasCustomPrompt="1"/>
          </p:nvPr>
        </p:nvSpPr>
        <p:spPr>
          <a:xfrm>
            <a:off x="134541" y="612000"/>
            <a:ext cx="6587728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572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-11679" y="-742"/>
            <a:ext cx="6881357" cy="53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quarter" idx="12" hasCustomPrompt="1"/>
          </p:nvPr>
        </p:nvSpPr>
        <p:spPr>
          <a:xfrm>
            <a:off x="134542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コンテンツ プレースホルダー 3"/>
          <p:cNvSpPr>
            <a:spLocks noGrp="1"/>
          </p:cNvSpPr>
          <p:nvPr>
            <p:ph sz="quarter" idx="13" hasCustomPrompt="1"/>
          </p:nvPr>
        </p:nvSpPr>
        <p:spPr>
          <a:xfrm>
            <a:off x="3535823" y="612000"/>
            <a:ext cx="3186447" cy="4230000"/>
          </a:xfrm>
        </p:spPr>
        <p:txBody>
          <a:bodyPr/>
          <a:lstStyle>
            <a:lvl1pPr marL="135000" indent="-135000">
              <a:spcBef>
                <a:spcPts val="375"/>
              </a:spcBef>
              <a:defRPr/>
            </a:lvl1pPr>
            <a:lvl2pPr marL="270000" indent="-135000">
              <a:spcBef>
                <a:spcPts val="375"/>
              </a:spcBef>
              <a:defRPr/>
            </a:lvl2pPr>
            <a:lvl3pPr marL="351000" indent="-81000">
              <a:spcBef>
                <a:spcPts val="375"/>
              </a:spcBef>
              <a:defRPr/>
            </a:lvl3pPr>
            <a:lvl4pPr marL="432000" indent="-81000">
              <a:spcBef>
                <a:spcPts val="375"/>
              </a:spcBef>
              <a:defRPr/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18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0"/>
            <a:ext cx="6871500" cy="530636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134635" y="28800"/>
            <a:ext cx="6588000" cy="468000"/>
          </a:xfrm>
        </p:spPr>
        <p:txBody>
          <a:bodyPr tIns="36000" bIns="0"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 userDrawn="1">
            <p:ph sz="quarter" idx="10" hasCustomPrompt="1"/>
          </p:nvPr>
        </p:nvSpPr>
        <p:spPr bwMode="gray">
          <a:xfrm>
            <a:off x="134634" y="612000"/>
            <a:ext cx="6588732" cy="4228288"/>
          </a:xfrm>
        </p:spPr>
        <p:txBody>
          <a:bodyPr vert="horz" lIns="90000" tIns="46800" rIns="90000" bIns="45720" rtlCol="0">
            <a:normAutofit/>
          </a:bodyPr>
          <a:lstStyle>
            <a:lvl1pPr marL="135000" indent="-135000" eaLnBrk="1" hangingPunct="1">
              <a:spcBef>
                <a:spcPts val="38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270000" indent="-135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351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432000" indent="-81000" eaLnBrk="1" hangingPunct="1">
              <a:spcBef>
                <a:spcPts val="375"/>
              </a:spcBef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189000" indent="135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ooter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0" y="4918785"/>
            <a:ext cx="6860700" cy="22869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34635" y="28800"/>
            <a:ext cx="6587634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34635" y="627534"/>
            <a:ext cx="6587635" cy="4212754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marL="135000" lvl="0" indent="-135000">
              <a:spcBef>
                <a:spcPts val="375"/>
              </a:spcBef>
            </a:pPr>
            <a:r>
              <a:rPr kumimoji="1" lang="ja-JP" altLang="en-US" dirty="0"/>
              <a:t>マスター テキストの書式設定</a:t>
            </a:r>
          </a:p>
          <a:p>
            <a:pPr marL="270000" lvl="1" indent="-135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L="351000" lvl="2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L="432000" lvl="3" indent="-81000">
              <a:spcBef>
                <a:spcPts val="375"/>
              </a:spcBef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0" name="PageNumber"/>
          <p:cNvSpPr txBox="1"/>
          <p:nvPr userDrawn="1"/>
        </p:nvSpPr>
        <p:spPr bwMode="gray">
          <a:xfrm>
            <a:off x="134634" y="4919974"/>
            <a:ext cx="608410" cy="230400"/>
          </a:xfrm>
          <a:prstGeom prst="rect">
            <a:avLst/>
          </a:prstGeom>
          <a:noFill/>
        </p:spPr>
        <p:txBody>
          <a:bodyPr wrap="square" lIns="675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600" b="0" baseline="0" smtClean="0">
                <a:solidFill>
                  <a:schemeClr val="bg1"/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600" b="0" baseline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Credit"/>
          <p:cNvSpPr txBox="1">
            <a:spLocks/>
          </p:cNvSpPr>
          <p:nvPr userDrawn="1"/>
        </p:nvSpPr>
        <p:spPr bwMode="gray">
          <a:xfrm>
            <a:off x="729000" y="4954384"/>
            <a:ext cx="1619250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© NEC Corporation 2017</a:t>
            </a:r>
          </a:p>
        </p:txBody>
      </p:sp>
      <p:sp>
        <p:nvSpPr>
          <p:cNvPr id="12" name="Confidential"/>
          <p:cNvSpPr txBox="1">
            <a:spLocks/>
          </p:cNvSpPr>
          <p:nvPr userDrawn="1"/>
        </p:nvSpPr>
        <p:spPr bwMode="gray">
          <a:xfrm>
            <a:off x="2672917" y="4954384"/>
            <a:ext cx="146813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sz="600" b="0" baseline="0" dirty="0">
                <a:solidFill>
                  <a:schemeClr val="bg1"/>
                </a:solidFill>
                <a:latin typeface="+mn-lt"/>
                <a:ea typeface="+mn-ea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9" r:id="rId2"/>
    <p:sldLayoutId id="2147483682" r:id="rId3"/>
    <p:sldLayoutId id="2147483681" r:id="rId4"/>
    <p:sldLayoutId id="2147483903" r:id="rId5"/>
    <p:sldLayoutId id="2147483912" r:id="rId6"/>
    <p:sldLayoutId id="2147483673" r:id="rId7"/>
    <p:sldLayoutId id="2147483907" r:id="rId8"/>
    <p:sldLayoutId id="2147483671" r:id="rId9"/>
    <p:sldLayoutId id="2147483902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1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33350" indent="-13335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lang="ja-JP" altLang="en-US" sz="15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  <a:cs typeface="+mn-cs"/>
        </a:defRPr>
      </a:lvl1pPr>
      <a:lvl2pPr marL="81000" indent="-27000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lang="ja-JP" altLang="en-US" sz="12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2pPr>
      <a:lvl3pPr marL="484313" indent="-21431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lang="ja-JP" altLang="en-US" sz="105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3pPr>
      <a:lvl4pPr marL="479588" indent="-128588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lang="ja-JP" altLang="en-US" sz="900" b="0" i="0" u="none" strike="noStrike" kern="0" cap="none" spc="0" normalizeH="0" baseline="0" dirty="0" smtClean="0">
          <a:ln>
            <a:noFill/>
          </a:ln>
          <a:solidFill>
            <a:srgbClr val="000000"/>
          </a:solidFill>
          <a:effectLst/>
          <a:uLnTx/>
          <a:uFillTx/>
          <a:latin typeface="+mn-lt"/>
          <a:ea typeface="+mn-ea"/>
        </a:defRPr>
      </a:lvl4pPr>
      <a:lvl5pPr marL="553641" indent="397669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900" b="0">
          <a:solidFill>
            <a:schemeClr val="tx1"/>
          </a:solidFill>
          <a:latin typeface="+mj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≫"/>
        <a:defRPr kumimoji="1" sz="15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4635" y="2227609"/>
            <a:ext cx="6588000" cy="498016"/>
          </a:xfrm>
        </p:spPr>
        <p:txBody>
          <a:bodyPr/>
          <a:lstStyle/>
          <a:p>
            <a:pPr algn="ctr"/>
            <a:r>
              <a:rPr lang="ja-JP" altLang="en-US" sz="3000" b="1" dirty="0" smtClean="0">
                <a:latin typeface="+mn-ea"/>
                <a:ea typeface="+mn-ea"/>
              </a:rPr>
              <a:t>進化の自分</a:t>
            </a:r>
            <a:endParaRPr lang="ja-JP" altLang="en-US" sz="3000" b="1" dirty="0">
              <a:latin typeface="+mn-ea"/>
              <a:ea typeface="+mn-ea"/>
            </a:endParaRPr>
          </a:p>
        </p:txBody>
      </p:sp>
      <p:sp>
        <p:nvSpPr>
          <p:cNvPr id="16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34637" y="3024000"/>
            <a:ext cx="4914545" cy="325346"/>
          </a:xfrm>
        </p:spPr>
        <p:txBody>
          <a:bodyPr/>
          <a:lstStyle/>
          <a:p>
            <a:pPr hangingPunct="1"/>
            <a:r>
              <a:rPr lang="en-US" altLang="zh-TW" dirty="0" smtClean="0">
                <a:latin typeface="+mn-ea"/>
              </a:rPr>
              <a:t> </a:t>
            </a:r>
            <a:endParaRPr lang="zh-TW" altLang="en-US" dirty="0">
              <a:latin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15" y="3186675"/>
            <a:ext cx="5933440" cy="978927"/>
          </a:xfrm>
          <a:prstGeom prst="rect">
            <a:avLst/>
          </a:prstGeom>
        </p:spPr>
        <p:txBody>
          <a:bodyPr/>
          <a:lstStyle>
            <a:lvl1pPr marL="133350" indent="-133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15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81000" indent="-27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2pPr>
            <a:lvl3pPr marL="4843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05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3pPr>
            <a:lvl4pPr marL="479588" indent="-128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9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defRPr>
            </a:lvl4pPr>
            <a:lvl5pPr marL="553641" indent="39766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900" b="0">
                <a:solidFill>
                  <a:schemeClr val="tx1"/>
                </a:solidFill>
                <a:latin typeface="+mj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15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ctr" eaLnBrk="1" hangingPunct="1"/>
            <a:r>
              <a:rPr lang="ja-JP" altLang="en-US" sz="1600" dirty="0" smtClean="0">
                <a:solidFill>
                  <a:schemeClr val="bg1"/>
                </a:solidFill>
              </a:rPr>
              <a:t>徐　洋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ltGray">
          <a:xfrm>
            <a:off x="4213506" y="645960"/>
            <a:ext cx="2623429" cy="4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【NEC</a:t>
            </a:r>
            <a:r>
              <a:rPr lang="ja-JP" altLang="en-US" sz="1050" dirty="0" smtClean="0">
                <a:solidFill>
                  <a:schemeClr val="accent2"/>
                </a:solidFill>
                <a:latin typeface="+mn-ea"/>
                <a:ea typeface="+mn-ea"/>
              </a:rPr>
              <a:t>グループ</a:t>
            </a:r>
            <a:r>
              <a:rPr lang="ja-JP" altLang="en-US" sz="1050" dirty="0">
                <a:solidFill>
                  <a:schemeClr val="accent2"/>
                </a:solidFill>
                <a:latin typeface="+mn-ea"/>
                <a:ea typeface="+mn-ea"/>
              </a:rPr>
              <a:t>外秘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</a:p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+mn-ea"/>
                <a:ea typeface="+mn-ea"/>
              </a:rPr>
              <a:t>【NEC Group Internal Use Only</a:t>
            </a:r>
            <a:r>
              <a:rPr lang="en-US" altLang="ja-JP" sz="1050" dirty="0" smtClean="0">
                <a:solidFill>
                  <a:schemeClr val="accent2"/>
                </a:solidFill>
                <a:latin typeface="+mn-ea"/>
                <a:ea typeface="+mn-ea"/>
              </a:rPr>
              <a:t>】</a:t>
            </a:r>
            <a:endParaRPr lang="en-US" altLang="ja-JP" sz="105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成長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技術があり、業務ノウハウの吸収も早い、長年高生産性、高品質的作業対応により</a:t>
            </a:r>
            <a:r>
              <a:rPr lang="en-US" altLang="ja-JP" dirty="0"/>
              <a:t>NCJ</a:t>
            </a:r>
            <a:r>
              <a:rPr lang="ja-JP" altLang="en-US" dirty="0"/>
              <a:t>の評価に繋がった。</a:t>
            </a:r>
          </a:p>
          <a:p>
            <a:r>
              <a:rPr lang="ja-JP" altLang="en-US" dirty="0"/>
              <a:t>この一年チームリーダーとしての現場作業調整等マネジメント能力も備えており、</a:t>
            </a:r>
          </a:p>
          <a:p>
            <a:r>
              <a:rPr lang="ja-JP" altLang="en-US" dirty="0"/>
              <a:t>自分現場以外の業務にも兼務できるようになっており、</a:t>
            </a:r>
            <a:r>
              <a:rPr lang="en-US" altLang="ja-JP" dirty="0"/>
              <a:t>NCJ</a:t>
            </a:r>
            <a:r>
              <a:rPr lang="ja-JP" altLang="en-US" dirty="0"/>
              <a:t>の業務拡大、現場開拓に力になっている。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281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389395"/>
            <a:ext cx="5670000" cy="405683"/>
          </a:xfrm>
        </p:spPr>
        <p:txBody>
          <a:bodyPr/>
          <a:lstStyle/>
          <a:p>
            <a:r>
              <a:rPr kumimoji="1" lang="ja-JP" altLang="en-US" sz="2400" dirty="0" smtClean="0">
                <a:solidFill>
                  <a:srgbClr val="00B0F0"/>
                </a:solidFill>
              </a:rPr>
              <a:t>これから</a:t>
            </a:r>
            <a:endParaRPr kumimoji="1" lang="ja-JP" altLang="en-US" sz="2400" dirty="0">
              <a:solidFill>
                <a:srgbClr val="00B0F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b="1" dirty="0" smtClean="0">
                <a:solidFill>
                  <a:srgbClr val="0000CC"/>
                </a:solidFill>
              </a:rPr>
              <a:t>・</a:t>
            </a:r>
            <a:r>
              <a:rPr kumimoji="1" lang="en-US" altLang="ja-JP" sz="1800" b="1" dirty="0" smtClean="0">
                <a:solidFill>
                  <a:srgbClr val="0000CC"/>
                </a:solidFill>
              </a:rPr>
              <a:t>CRM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で育て来た技術力とマネジメント力を生かして、２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、３人のチームリーダーになって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、</a:t>
            </a:r>
            <a:r>
              <a:rPr lang="ja-JP" altLang="en-US" sz="1800" b="1" dirty="0">
                <a:solidFill>
                  <a:srgbClr val="0000CC"/>
                </a:solidFill>
              </a:rPr>
              <a:t>会社</a:t>
            </a:r>
            <a:r>
              <a:rPr kumimoji="1" lang="ja-JP" altLang="en-US" sz="1800" b="1" dirty="0" smtClean="0">
                <a:solidFill>
                  <a:srgbClr val="0000CC"/>
                </a:solidFill>
              </a:rPr>
              <a:t>に今まで、また携わってない領域に一歩を踏み込んで、現場開拓に注力する。</a:t>
            </a:r>
            <a:endParaRPr lang="en-US" altLang="zh-CN" sz="1800" dirty="0">
              <a:solidFill>
                <a:srgbClr val="0000CC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  <a:p>
            <a:r>
              <a:rPr kumimoji="1" lang="ja-JP" altLang="en-US" sz="1800" b="1" dirty="0" smtClean="0">
                <a:solidFill>
                  <a:srgbClr val="0000CC"/>
                </a:solidFill>
              </a:rPr>
              <a:t>・アジャイルなどの新しい手法による請負にもチャレンジし、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社内開発への会社方針実現に</a:t>
            </a:r>
            <a:r>
              <a:rPr lang="ja-JP" altLang="en-US" sz="1800" b="1" dirty="0">
                <a:solidFill>
                  <a:srgbClr val="0000CC"/>
                </a:solidFill>
              </a:rPr>
              <a:t>注力する</a:t>
            </a:r>
            <a:r>
              <a:rPr lang="ja-JP" altLang="en-US" sz="1800" b="1" dirty="0" smtClean="0">
                <a:solidFill>
                  <a:srgbClr val="0000CC"/>
                </a:solidFill>
              </a:rPr>
              <a:t>。</a:t>
            </a:r>
            <a:endParaRPr lang="en-US" altLang="ja-JP" sz="1800" b="1" dirty="0" smtClean="0">
              <a:solidFill>
                <a:srgbClr val="0000CC"/>
              </a:solidFill>
            </a:endParaRPr>
          </a:p>
          <a:p>
            <a:endParaRPr lang="en-US" altLang="zh-CN" sz="1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4754" y="314110"/>
            <a:ext cx="5508000" cy="313350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4274" y="745068"/>
            <a:ext cx="5269406" cy="387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▐"/>
              <a:defRPr kumimoji="1" sz="22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 kumimoji="1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–"/>
              <a:defRPr kumimoji="1" sz="1600">
                <a:solidFill>
                  <a:schemeClr val="tx1"/>
                </a:solidFill>
                <a:latin typeface="Arial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１</a:t>
            </a:r>
            <a:r>
              <a:rPr lang="ja-JP" altLang="en-US" sz="1600" dirty="0" smtClean="0">
                <a:latin typeface="+mn-ea"/>
                <a:ea typeface="+mn-ea"/>
              </a:rPr>
              <a:t>．履歴紹介（省略</a:t>
            </a:r>
            <a:r>
              <a:rPr lang="ja-JP" altLang="en-US" sz="1600" dirty="0" smtClean="0">
                <a:latin typeface="+mn-ea"/>
                <a:ea typeface="+mn-ea"/>
              </a:rPr>
              <a:t>）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２．自分にとっての超えるべき「</a:t>
            </a:r>
            <a:r>
              <a:rPr lang="en-US" altLang="ja-JP" sz="1600" dirty="0" smtClean="0">
                <a:latin typeface="+mn-ea"/>
                <a:ea typeface="+mn-ea"/>
              </a:rPr>
              <a:t>X</a:t>
            </a:r>
            <a:r>
              <a:rPr lang="ja-JP" altLang="en-US" sz="1600" dirty="0" smtClean="0">
                <a:latin typeface="+mn-ea"/>
                <a:ea typeface="+mn-ea"/>
              </a:rPr>
              <a:t>」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３．不足点分析</a:t>
            </a:r>
            <a:r>
              <a:rPr lang="en-US" altLang="ja-JP" sz="1600" dirty="0">
                <a:latin typeface="+mn-ea"/>
                <a:ea typeface="+mn-ea"/>
              </a:rPr>
              <a:t/>
            </a:r>
            <a:br>
              <a:rPr lang="en-US" altLang="ja-JP" sz="1600" dirty="0">
                <a:latin typeface="+mn-ea"/>
                <a:ea typeface="+mn-ea"/>
              </a:rPr>
            </a:br>
            <a:r>
              <a:rPr lang="ja-JP" altLang="en-US" sz="1600" dirty="0">
                <a:latin typeface="+mn-ea"/>
                <a:ea typeface="+mn-ea"/>
              </a:rPr>
              <a:t>２</a:t>
            </a:r>
            <a:r>
              <a:rPr lang="ja-JP" altLang="en-US" sz="1600" dirty="0" smtClean="0">
                <a:latin typeface="+mn-ea"/>
                <a:ea typeface="+mn-ea"/>
              </a:rPr>
              <a:t>．進化の自分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>
                <a:latin typeface="+mn-ea"/>
                <a:ea typeface="+mn-ea"/>
              </a:rPr>
              <a:t>イベント</a:t>
            </a:r>
            <a:r>
              <a:rPr lang="ja-JP" altLang="en-US" sz="1600" dirty="0" smtClean="0">
                <a:latin typeface="+mn-ea"/>
                <a:ea typeface="+mn-ea"/>
              </a:rPr>
              <a:t>積極的参加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進化</a:t>
            </a:r>
            <a:r>
              <a:rPr lang="ja-JP" altLang="en-US" sz="1600" dirty="0" smtClean="0">
                <a:latin typeface="+mn-ea"/>
                <a:ea typeface="+mn-ea"/>
              </a:rPr>
              <a:t>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 smtClean="0">
                <a:latin typeface="+mn-ea"/>
                <a:ea typeface="+mn-ea"/>
              </a:rPr>
              <a:t>チームリーダー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　</a:t>
            </a:r>
            <a:r>
              <a:rPr lang="ja-JP" altLang="en-US" sz="1600" dirty="0" smtClean="0">
                <a:latin typeface="+mn-ea"/>
                <a:ea typeface="+mn-ea"/>
              </a:rPr>
              <a:t>進化</a:t>
            </a:r>
            <a:r>
              <a:rPr lang="ja-JP" altLang="en-US" sz="1600" dirty="0" smtClean="0">
                <a:latin typeface="+mn-ea"/>
                <a:ea typeface="+mn-ea"/>
              </a:rPr>
              <a:t>の自分</a:t>
            </a:r>
            <a:r>
              <a:rPr lang="en-US" altLang="ja-JP" sz="1600" dirty="0" smtClean="0">
                <a:latin typeface="+mn-ea"/>
                <a:ea typeface="+mn-ea"/>
              </a:rPr>
              <a:t>-</a:t>
            </a:r>
            <a:r>
              <a:rPr lang="ja-JP" altLang="en-US" sz="1600" dirty="0" smtClean="0">
                <a:latin typeface="+mn-ea"/>
                <a:ea typeface="+mn-ea"/>
              </a:rPr>
              <a:t>現場以外の業務の兼務</a:t>
            </a:r>
            <a:endParaRPr lang="en-US" altLang="ja-JP" sz="1600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ja-JP" altLang="en-US" sz="1600" dirty="0" smtClean="0">
                <a:latin typeface="+mn-ea"/>
                <a:ea typeface="+mn-ea"/>
              </a:rPr>
              <a:t>９．これから</a:t>
            </a:r>
            <a:endParaRPr lang="en-US" altLang="ja-JP" sz="1400" dirty="0">
              <a:latin typeface="+mn-ea"/>
              <a:ea typeface="+mn-ea"/>
            </a:endParaRPr>
          </a:p>
          <a:p>
            <a:pPr indent="538163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ja-JP" altLang="en-US" sz="1400" dirty="0">
              <a:latin typeface="+mn-ea"/>
              <a:ea typeface="+mn-ea"/>
            </a:endParaRPr>
          </a:p>
          <a:p>
            <a:pPr indent="355600" eaLnBrk="1" hangingPunct="1">
              <a:spcBef>
                <a:spcPct val="0"/>
              </a:spcBef>
              <a:buClrTx/>
              <a:buNone/>
            </a:pPr>
            <a:endParaRPr lang="en-US" altLang="ja-JP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0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自分自身にとっての超えるべき「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X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」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270620" y="814995"/>
            <a:ext cx="6318716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会社のイベントを積極的に参加し、コンミュニケーション力と認知度を高め、人脈を広げる。</a:t>
            </a: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チームリーダになって、マネジメント力を高める。</a:t>
            </a:r>
            <a:endParaRPr lang="en-US" altLang="ja-JP" sz="2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</p:spTree>
    <p:extLst>
      <p:ext uri="{BB962C8B-B14F-4D97-AF65-F5344CB8AC3E}">
        <p14:creationId xmlns:p14="http://schemas.microsoft.com/office/powerpoint/2010/main" val="36614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不足点分析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433944" y="846168"/>
            <a:ext cx="5155391" cy="412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自己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ペースで、会社のイベントを無関心で、社内メンバと交流が少なかった。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00B4A0"/>
              </a:buClr>
              <a:buNone/>
              <a:defRPr/>
            </a:pPr>
            <a:endParaRPr lang="en-US" altLang="ja-JP" sz="2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chemeClr val="bg1">
                  <a:lumMod val="50000"/>
                </a:schemeClr>
              </a:buClr>
              <a:buFont typeface="Arial" charset="0"/>
              <a:buChar char="▌"/>
              <a:defRPr/>
            </a:pP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HGP創英角ｺﾞｼｯｸUB"/>
              </a:rPr>
              <a:t>自分の作業を優先し、定時ダッシュだった。技術しか興味持ってなかった。</a:t>
            </a: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5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5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4" name="Group 293">
            <a:extLst>
              <a:ext uri="{FF2B5EF4-FFF2-40B4-BE49-F238E27FC236}">
                <a16:creationId xmlns:a16="http://schemas.microsoft.com/office/drawing/2014/main" xmlns="" id="{FFC370BA-08BF-4CCE-A67B-D347FD899DBA}"/>
              </a:ext>
            </a:extLst>
          </p:cNvPr>
          <p:cNvGrpSpPr>
            <a:grpSpLocks/>
          </p:cNvGrpSpPr>
          <p:nvPr/>
        </p:nvGrpSpPr>
        <p:grpSpPr bwMode="auto">
          <a:xfrm>
            <a:off x="252083" y="825195"/>
            <a:ext cx="848801" cy="848801"/>
            <a:chOff x="5037" y="618"/>
            <a:chExt cx="850" cy="850"/>
          </a:xfrm>
        </p:grpSpPr>
        <p:sp>
          <p:nvSpPr>
            <p:cNvPr id="6" name="Oval 50">
              <a:extLst>
                <a:ext uri="{FF2B5EF4-FFF2-40B4-BE49-F238E27FC236}">
                  <a16:creationId xmlns:a16="http://schemas.microsoft.com/office/drawing/2014/main" xmlns="" id="{A9838AB5-C094-4377-A802-21CD3E317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618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" name="Oval 51">
              <a:extLst>
                <a:ext uri="{FF2B5EF4-FFF2-40B4-BE49-F238E27FC236}">
                  <a16:creationId xmlns:a16="http://schemas.microsoft.com/office/drawing/2014/main" xmlns="" id="{DD6D435C-0F60-4629-BD94-54821F2D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635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CC0099">
                    <a:gamma/>
                    <a:tint val="60392"/>
                    <a:invGamma/>
                  </a:srgbClr>
                </a:gs>
                <a:gs pos="100000">
                  <a:srgbClr val="CC00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" name="Oval 52">
              <a:extLst>
                <a:ext uri="{FF2B5EF4-FFF2-40B4-BE49-F238E27FC236}">
                  <a16:creationId xmlns:a16="http://schemas.microsoft.com/office/drawing/2014/main" xmlns="" id="{2FF6B54B-606C-4B88-AD79-E1531E472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680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xmlns="" id="{11B4C9EE-AFBE-4B95-89C4-2D73C9A5311C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207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xmlns="" id="{61FD8900-59DC-4DF8-9E0F-FA65E3D087D7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5524" y="935"/>
              <a:ext cx="182" cy="182"/>
            </a:xfrm>
            <a:custGeom>
              <a:avLst/>
              <a:gdLst>
                <a:gd name="T0" fmla="*/ 272 w 726"/>
                <a:gd name="T1" fmla="*/ 0 h 726"/>
                <a:gd name="T2" fmla="*/ 272 w 726"/>
                <a:gd name="T3" fmla="*/ 272 h 726"/>
                <a:gd name="T4" fmla="*/ 0 w 726"/>
                <a:gd name="T5" fmla="*/ 272 h 726"/>
                <a:gd name="T6" fmla="*/ 0 w 726"/>
                <a:gd name="T7" fmla="*/ 453 h 726"/>
                <a:gd name="T8" fmla="*/ 272 w 726"/>
                <a:gd name="T9" fmla="*/ 453 h 726"/>
                <a:gd name="T10" fmla="*/ 272 w 726"/>
                <a:gd name="T11" fmla="*/ 726 h 726"/>
                <a:gd name="T12" fmla="*/ 454 w 726"/>
                <a:gd name="T13" fmla="*/ 726 h 726"/>
                <a:gd name="T14" fmla="*/ 454 w 726"/>
                <a:gd name="T15" fmla="*/ 453 h 726"/>
                <a:gd name="T16" fmla="*/ 726 w 726"/>
                <a:gd name="T17" fmla="*/ 453 h 726"/>
                <a:gd name="T18" fmla="*/ 726 w 726"/>
                <a:gd name="T19" fmla="*/ 272 h 726"/>
                <a:gd name="T20" fmla="*/ 454 w 726"/>
                <a:gd name="T21" fmla="*/ 272 h 726"/>
                <a:gd name="T22" fmla="*/ 454 w 726"/>
                <a:gd name="T23" fmla="*/ 0 h 726"/>
                <a:gd name="T24" fmla="*/ 272 w 726"/>
                <a:gd name="T25" fmla="*/ 0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6" h="726">
                  <a:moveTo>
                    <a:pt x="272" y="0"/>
                  </a:moveTo>
                  <a:lnTo>
                    <a:pt x="272" y="272"/>
                  </a:lnTo>
                  <a:lnTo>
                    <a:pt x="0" y="272"/>
                  </a:lnTo>
                  <a:lnTo>
                    <a:pt x="0" y="453"/>
                  </a:lnTo>
                  <a:lnTo>
                    <a:pt x="272" y="453"/>
                  </a:lnTo>
                  <a:lnTo>
                    <a:pt x="272" y="726"/>
                  </a:lnTo>
                  <a:lnTo>
                    <a:pt x="454" y="726"/>
                  </a:lnTo>
                  <a:lnTo>
                    <a:pt x="454" y="453"/>
                  </a:lnTo>
                  <a:lnTo>
                    <a:pt x="726" y="453"/>
                  </a:lnTo>
                  <a:lnTo>
                    <a:pt x="726" y="272"/>
                  </a:lnTo>
                  <a:lnTo>
                    <a:pt x="454" y="272"/>
                  </a:lnTo>
                  <a:lnTo>
                    <a:pt x="454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AutoShape 59">
              <a:extLst>
                <a:ext uri="{FF2B5EF4-FFF2-40B4-BE49-F238E27FC236}">
                  <a16:creationId xmlns:a16="http://schemas.microsoft.com/office/drawing/2014/main" xmlns="" id="{8725B85B-EFDB-41AA-BF87-5BA5E80973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0">
              <a:off x="5456" y="1049"/>
              <a:ext cx="45" cy="453"/>
            </a:xfrm>
            <a:prstGeom prst="moon">
              <a:avLst>
                <a:gd name="adj" fmla="val 33329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85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575" y="78780"/>
            <a:ext cx="6588000" cy="351000"/>
          </a:xfrm>
        </p:spPr>
        <p:txBody>
          <a:bodyPr>
            <a:noAutofit/>
          </a:bodyPr>
          <a:lstStyle/>
          <a:p>
            <a:r>
              <a:rPr lang="ja-JP" altLang="en-US" sz="2400" b="1" dirty="0" smtClean="0">
                <a:ea typeface="HGP創英角ｺﾞｼｯｸUB" panose="020B0900000000000000" pitchFamily="50" charset="-128"/>
              </a:rPr>
              <a:t>進化の自分</a:t>
            </a:r>
            <a:r>
              <a:rPr lang="en-US" altLang="ja-JP" sz="2400" b="1" dirty="0" smtClean="0">
                <a:ea typeface="HGP創英角ｺﾞｼｯｸUB" panose="020B0900000000000000" pitchFamily="50" charset="-128"/>
              </a:rPr>
              <a:t>-</a:t>
            </a:r>
            <a:r>
              <a:rPr lang="ja-JP" altLang="en-US" sz="2400" b="1" dirty="0" smtClean="0">
                <a:ea typeface="HGP創英角ｺﾞｼｯｸUB" panose="020B0900000000000000" pitchFamily="50" charset="-128"/>
              </a:rPr>
              <a:t>積極的に交流、人脈を作る</a:t>
            </a:r>
            <a:endParaRPr lang="ja-JP" altLang="en-US" sz="2400" b="1" dirty="0"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2"/>
          <p:cNvSpPr txBox="1">
            <a:spLocks noChangeArrowheads="1"/>
          </p:cNvSpPr>
          <p:nvPr/>
        </p:nvSpPr>
        <p:spPr bwMode="auto">
          <a:xfrm>
            <a:off x="1433944" y="846168"/>
            <a:ext cx="5155391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latin typeface="+mj-lt"/>
                <a:ea typeface="HGP創英角ｺﾞｼｯｸUB"/>
              </a:rPr>
              <a:t>会社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の飲み会（両期のキックオフ、年末納会）</a:t>
            </a:r>
            <a:endParaRPr lang="en-US" altLang="ja-JP" sz="1800" dirty="0" smtClean="0">
              <a:latin typeface="+mj-lt"/>
              <a:ea typeface="HGP創英角ｺﾞｼｯｸUB"/>
            </a:endParaRPr>
          </a:p>
          <a:p>
            <a:pPr marL="0" indent="0">
              <a:spcBef>
                <a:spcPts val="450"/>
              </a:spcBef>
              <a:buClr>
                <a:srgbClr val="4CB3C0"/>
              </a:buClr>
              <a:buNone/>
              <a:defRPr/>
            </a:pPr>
            <a:r>
              <a:rPr lang="ja-JP" altLang="en-US" sz="1800" dirty="0">
                <a:latin typeface="+mj-lt"/>
                <a:ea typeface="HGP創英角ｺﾞｼｯｸUB"/>
              </a:rPr>
              <a:t>　</a:t>
            </a:r>
            <a:r>
              <a:rPr lang="ja-JP" altLang="en-US" sz="1800" dirty="0" smtClean="0">
                <a:latin typeface="+mj-lt"/>
                <a:ea typeface="HGP創英角ｺﾞｼｯｸUB"/>
              </a:rPr>
              <a:t>普段仕事上で</a:t>
            </a: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運動会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第二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シス部会・懇談会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4CB3C0"/>
              </a:buClr>
              <a:buFont typeface="Arial" charset="0"/>
              <a:buChar char="▌"/>
              <a:defRPr/>
            </a:pP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アジャ</a:t>
            </a:r>
            <a:r>
              <a:rPr lang="ja-JP" altLang="en-US" sz="1800" dirty="0">
                <a:solidFill>
                  <a:srgbClr val="000000"/>
                </a:solidFill>
                <a:latin typeface="+mj-lt"/>
                <a:ea typeface="HGP創英角ｺﾞｼｯｸUB"/>
              </a:rPr>
              <a:t>イル</a:t>
            </a:r>
            <a:r>
              <a:rPr lang="ja-JP" altLang="en-US" sz="1800" dirty="0" smtClean="0">
                <a:solidFill>
                  <a:srgbClr val="000000"/>
                </a:solidFill>
                <a:latin typeface="+mj-lt"/>
                <a:ea typeface="HGP創英角ｺﾞｼｯｸUB"/>
              </a:rPr>
              <a:t>開発社内研修</a:t>
            </a:r>
            <a:endParaRPr lang="en-US" altLang="ja-JP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en-US" altLang="ja-JP" sz="1800" dirty="0">
              <a:solidFill>
                <a:srgbClr val="000000"/>
              </a:solidFill>
              <a:latin typeface="+mj-lt"/>
              <a:ea typeface="HGP創英角ｺﾞｼｯｸUB"/>
            </a:endParaRPr>
          </a:p>
          <a:p>
            <a:pPr>
              <a:spcBef>
                <a:spcPts val="450"/>
              </a:spcBef>
              <a:buClr>
                <a:srgbClr val="00B4A0"/>
              </a:buClr>
              <a:buFont typeface="Arial" charset="0"/>
              <a:buChar char="▌"/>
              <a:defRPr/>
            </a:pPr>
            <a:endParaRPr lang="ja-JP" altLang="en-US" sz="1800" dirty="0" smtClean="0">
              <a:solidFill>
                <a:srgbClr val="000000"/>
              </a:solidFill>
              <a:latin typeface="+mj-lt"/>
              <a:ea typeface="HGP創英角ｺﾞｼｯｸUB"/>
            </a:endParaRPr>
          </a:p>
        </p:txBody>
      </p:sp>
      <p:grpSp>
        <p:nvGrpSpPr>
          <p:cNvPr id="12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203150" y="767976"/>
            <a:ext cx="788463" cy="755574"/>
            <a:chOff x="336" y="601"/>
            <a:chExt cx="850" cy="850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9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7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6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988976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885065"/>
            <a:ext cx="4261005" cy="3863579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【CRM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rgbClr val="FF0000"/>
                </a:solidFill>
                <a:latin typeface="+mj-ea"/>
              </a:rPr>
              <a:t>最後の納品日をしっかり守って、マイルストーンを設定し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</a:rPr>
              <a:t>、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WBS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を作成した。タスクとスケジュール管理。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回進捗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を設定し、各自の作業進捗や問題点を確認。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率先的に技術検討、多数の移行インターフェースによって、標準的な移行プログラムの設計を行って、作業効率をアップ。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3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チームリーダー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5132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【CRM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プロジェクト移行対応</a:t>
            </a:r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３人開発チームのリーダー</a:t>
            </a:r>
            <a:endParaRPr lang="en-US" altLang="ja-JP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開発中にメンバーのフォロー、実現方法の調査、アドバイスを与え、全体の作業を円滑に進行させる。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移行の主導者として、本番作業タイムチャートと作業手順書の作成とメンバに展開。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92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【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官庁総合運用テスト支援ツール</a:t>
            </a:r>
            <a:r>
              <a:rPr lang="en-US" altLang="ja-JP" dirty="0" smtClean="0">
                <a:solidFill>
                  <a:srgbClr val="00B050"/>
                </a:solidFill>
                <a:latin typeface="+mj-ea"/>
                <a:ea typeface="+mj-ea"/>
              </a:rPr>
              <a:t>】</a:t>
            </a:r>
          </a:p>
          <a:p>
            <a:r>
              <a:rPr lang="ja-JP" altLang="en-US" dirty="0" smtClean="0">
                <a:solidFill>
                  <a:srgbClr val="00B050"/>
                </a:solidFill>
                <a:latin typeface="+mj-ea"/>
                <a:ea typeface="+mj-ea"/>
              </a:rPr>
              <a:t>社内で２名開発メンバーのリーダー</a:t>
            </a:r>
            <a:endParaRPr lang="en-US" altLang="ja-JP" dirty="0" smtClean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毎日作業進捗を顧客に報告。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週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回顧客先で</a:t>
            </a:r>
            <a:r>
              <a:rPr lang="en-US" altLang="ja-JP" dirty="0" smtClean="0">
                <a:solidFill>
                  <a:srgbClr val="FF0000"/>
                </a:solidFill>
                <a:latin typeface="+mj-ea"/>
                <a:ea typeface="+mj-ea"/>
              </a:rPr>
              <a:t>MTG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で、仕様を確認。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開発メンバと同じ空間で一緒に仕事してなかったので、問題に対して、課題一覧を作成し対応。即対応するもの、電話で解決。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356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735" y="481728"/>
            <a:ext cx="5670000" cy="313350"/>
          </a:xfrm>
        </p:spPr>
        <p:txBody>
          <a:bodyPr/>
          <a:lstStyle/>
          <a:p>
            <a:r>
              <a:rPr lang="ja-JP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進化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の自分</a:t>
            </a:r>
            <a:r>
              <a:rPr lang="en-US" altLang="ja-JP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-</a:t>
            </a:r>
            <a:r>
              <a:rPr lang="ja-JP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+mn-ea"/>
              </a:rPr>
              <a:t>現場以外の業務の兼務</a:t>
            </a:r>
            <a:endParaRPr kumimoji="1" lang="ja-JP" altLang="en-US" dirty="0"/>
          </a:p>
        </p:txBody>
      </p:sp>
      <p:grpSp>
        <p:nvGrpSpPr>
          <p:cNvPr id="11" name="Group 296">
            <a:extLst>
              <a:ext uri="{FF2B5EF4-FFF2-40B4-BE49-F238E27FC236}">
                <a16:creationId xmlns:a16="http://schemas.microsoft.com/office/drawing/2014/main" xmlns="" id="{3842FC64-AB39-42D7-A48C-0FE49F99806C}"/>
              </a:ext>
            </a:extLst>
          </p:cNvPr>
          <p:cNvGrpSpPr>
            <a:grpSpLocks/>
          </p:cNvGrpSpPr>
          <p:nvPr/>
        </p:nvGrpSpPr>
        <p:grpSpPr bwMode="auto">
          <a:xfrm>
            <a:off x="1214776" y="1036692"/>
            <a:ext cx="788463" cy="755574"/>
            <a:chOff x="336" y="601"/>
            <a:chExt cx="850" cy="85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xmlns="" id="{9267EE0A-4BA4-4E94-8745-FFA9A06F7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01"/>
              <a:ext cx="850" cy="85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33333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xmlns="" id="{CC91C93B-224E-47BB-A4B4-F39EF6BD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" y="618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60392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4" name="Oval 20">
              <a:extLst>
                <a:ext uri="{FF2B5EF4-FFF2-40B4-BE49-F238E27FC236}">
                  <a16:creationId xmlns:a16="http://schemas.microsoft.com/office/drawing/2014/main" xmlns="" id="{9BD5F5FE-EFD9-4804-9B3B-C6D91AFF3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663"/>
              <a:ext cx="454" cy="45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xmlns="" id="{7DB5FE9B-6714-4B4D-AB94-45F20F7D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1177"/>
              <a:ext cx="453" cy="212"/>
              <a:chOff x="580" y="1207"/>
              <a:chExt cx="363" cy="182"/>
            </a:xfrm>
          </p:grpSpPr>
          <p:sp>
            <p:nvSpPr>
              <p:cNvPr id="18" name="AutoShape 22">
                <a:extLst>
                  <a:ext uri="{FF2B5EF4-FFF2-40B4-BE49-F238E27FC236}">
                    <a16:creationId xmlns:a16="http://schemas.microsoft.com/office/drawing/2014/main" xmlns="" id="{4E5DF4CC-2B73-45EA-B083-30A68ED1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71" y="1116"/>
                <a:ext cx="182" cy="363"/>
              </a:xfrm>
              <a:prstGeom prst="moon">
                <a:avLst>
                  <a:gd name="adj" fmla="val 87500"/>
                </a:avLst>
              </a:prstGeom>
              <a:gradFill rotWithShape="1">
                <a:gsLst>
                  <a:gs pos="0">
                    <a:srgbClr val="FF99CC"/>
                  </a:gs>
                  <a:gs pos="100000">
                    <a:srgbClr val="CC00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rgbClr val="3333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xmlns="" id="{A03184C6-4DC0-40F9-A025-A1F34226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" y="1298"/>
                <a:ext cx="272" cy="91"/>
              </a:xfrm>
              <a:custGeom>
                <a:avLst/>
                <a:gdLst>
                  <a:gd name="T0" fmla="*/ 136 w 272"/>
                  <a:gd name="T1" fmla="*/ 136 h 136"/>
                  <a:gd name="T2" fmla="*/ 0 w 272"/>
                  <a:gd name="T3" fmla="*/ 45 h 136"/>
                  <a:gd name="T4" fmla="*/ 136 w 272"/>
                  <a:gd name="T5" fmla="*/ 0 h 136"/>
                  <a:gd name="T6" fmla="*/ 272 w 272"/>
                  <a:gd name="T7" fmla="*/ 45 h 136"/>
                  <a:gd name="T8" fmla="*/ 136 w 272"/>
                  <a:gd name="T9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36">
                    <a:moveTo>
                      <a:pt x="136" y="136"/>
                    </a:moveTo>
                    <a:cubicBezTo>
                      <a:pt x="91" y="136"/>
                      <a:pt x="0" y="68"/>
                      <a:pt x="0" y="45"/>
                    </a:cubicBezTo>
                    <a:cubicBezTo>
                      <a:pt x="0" y="22"/>
                      <a:pt x="91" y="0"/>
                      <a:pt x="136" y="0"/>
                    </a:cubicBezTo>
                    <a:cubicBezTo>
                      <a:pt x="181" y="0"/>
                      <a:pt x="272" y="22"/>
                      <a:pt x="272" y="45"/>
                    </a:cubicBezTo>
                    <a:cubicBezTo>
                      <a:pt x="272" y="68"/>
                      <a:pt x="181" y="136"/>
                      <a:pt x="136" y="1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0000">
                      <a:gamma/>
                      <a:shade val="46275"/>
                      <a:invGamma/>
                    </a:srgbClr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FF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6" name="AutoShape 36">
              <a:extLst>
                <a:ext uri="{FF2B5EF4-FFF2-40B4-BE49-F238E27FC236}">
                  <a16:creationId xmlns:a16="http://schemas.microsoft.com/office/drawing/2014/main" xmlns="" id="{C65C2922-0F06-4601-991B-D9188A55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" name="AutoShape 37">
              <a:extLst>
                <a:ext uri="{FF2B5EF4-FFF2-40B4-BE49-F238E27FC236}">
                  <a16:creationId xmlns:a16="http://schemas.microsoft.com/office/drawing/2014/main" xmlns="" id="{9028FBF9-F253-4134-8311-3707C3C5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890"/>
              <a:ext cx="272" cy="272"/>
            </a:xfrm>
            <a:custGeom>
              <a:avLst/>
              <a:gdLst>
                <a:gd name="G0" fmla="+- 8146 0 0"/>
                <a:gd name="G1" fmla="+- -11686764 0 0"/>
                <a:gd name="G2" fmla="+- 0 0 -11686764"/>
                <a:gd name="T0" fmla="*/ 0 256 1"/>
                <a:gd name="T1" fmla="*/ 180 256 1"/>
                <a:gd name="G3" fmla="+- -11686764 T0 T1"/>
                <a:gd name="T2" fmla="*/ 0 256 1"/>
                <a:gd name="T3" fmla="*/ 90 256 1"/>
                <a:gd name="G4" fmla="+- -11686764 T2 T3"/>
                <a:gd name="G5" fmla="*/ G4 2 1"/>
                <a:gd name="T4" fmla="*/ 90 256 1"/>
                <a:gd name="T5" fmla="*/ 0 256 1"/>
                <a:gd name="G6" fmla="+- -11686764 T4 T5"/>
                <a:gd name="G7" fmla="*/ G6 2 1"/>
                <a:gd name="G8" fmla="abs -1168676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146"/>
                <a:gd name="G18" fmla="*/ 8146 1 2"/>
                <a:gd name="G19" fmla="+- G18 5400 0"/>
                <a:gd name="G20" fmla="cos G19 -11686764"/>
                <a:gd name="G21" fmla="sin G19 -11686764"/>
                <a:gd name="G22" fmla="+- G20 10800 0"/>
                <a:gd name="G23" fmla="+- G21 10800 0"/>
                <a:gd name="G24" fmla="+- 10800 0 G20"/>
                <a:gd name="G25" fmla="+- 8146 10800 0"/>
                <a:gd name="G26" fmla="?: G9 G17 G25"/>
                <a:gd name="G27" fmla="?: G9 0 21600"/>
                <a:gd name="G28" fmla="cos 10800 -11686764"/>
                <a:gd name="G29" fmla="sin 10800 -11686764"/>
                <a:gd name="G30" fmla="sin 8146 -11686764"/>
                <a:gd name="G31" fmla="+- G28 10800 0"/>
                <a:gd name="G32" fmla="+- G29 10800 0"/>
                <a:gd name="G33" fmla="+- G30 10800 0"/>
                <a:gd name="G34" fmla="?: G4 0 G31"/>
                <a:gd name="G35" fmla="?: -11686764 G34 0"/>
                <a:gd name="G36" fmla="?: G6 G35 G31"/>
                <a:gd name="G37" fmla="+- 21600 0 G36"/>
                <a:gd name="G38" fmla="?: G4 0 G33"/>
                <a:gd name="G39" fmla="?: -1168676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331 w 21600"/>
                <a:gd name="T15" fmla="*/ 10523 h 21600"/>
                <a:gd name="T16" fmla="*/ 10800 w 21600"/>
                <a:gd name="T17" fmla="*/ 2654 h 21600"/>
                <a:gd name="T18" fmla="*/ 20269 w 21600"/>
                <a:gd name="T19" fmla="*/ 1052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657" y="10562"/>
                  </a:moveTo>
                  <a:cubicBezTo>
                    <a:pt x="2786" y="6157"/>
                    <a:pt x="6393" y="2654"/>
                    <a:pt x="10800" y="2654"/>
                  </a:cubicBezTo>
                  <a:cubicBezTo>
                    <a:pt x="15206" y="2654"/>
                    <a:pt x="18813" y="6157"/>
                    <a:pt x="18942" y="10562"/>
                  </a:cubicBezTo>
                  <a:lnTo>
                    <a:pt x="21595" y="10484"/>
                  </a:lnTo>
                  <a:cubicBezTo>
                    <a:pt x="21424" y="4645"/>
                    <a:pt x="16641" y="0"/>
                    <a:pt x="10799" y="0"/>
                  </a:cubicBezTo>
                  <a:cubicBezTo>
                    <a:pt x="4958" y="0"/>
                    <a:pt x="175" y="4645"/>
                    <a:pt x="4" y="1048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2255547" y="1051322"/>
            <a:ext cx="4261005" cy="35938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>
                <a:solidFill>
                  <a:srgbClr val="00B050"/>
                </a:solidFill>
                <a:latin typeface="+mj-ea"/>
              </a:rPr>
              <a:t>【</a:t>
            </a:r>
            <a:r>
              <a:rPr lang="ja-JP" altLang="en-US" dirty="0">
                <a:solidFill>
                  <a:srgbClr val="00B050"/>
                </a:solidFill>
                <a:latin typeface="+mj-ea"/>
              </a:rPr>
              <a:t>官庁総合運用テスト支援ツール</a:t>
            </a:r>
            <a:r>
              <a:rPr lang="en-US" altLang="ja-JP" dirty="0">
                <a:solidFill>
                  <a:srgbClr val="00B050"/>
                </a:solidFill>
                <a:latin typeface="+mj-ea"/>
              </a:rPr>
              <a:t>】</a:t>
            </a:r>
          </a:p>
          <a:p>
            <a:r>
              <a:rPr lang="ja-JP" altLang="en-US" dirty="0">
                <a:solidFill>
                  <a:srgbClr val="00B050"/>
                </a:solidFill>
                <a:latin typeface="+mj-ea"/>
              </a:rPr>
              <a:t>社内で２名開発メンバーの</a:t>
            </a:r>
            <a:r>
              <a:rPr lang="ja-JP" altLang="en-US" dirty="0" smtClean="0">
                <a:solidFill>
                  <a:srgbClr val="00B050"/>
                </a:solidFill>
                <a:latin typeface="+mj-ea"/>
              </a:rPr>
              <a:t>リーダー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厳しいスケジュールで、顧客と調整し、二段階納品。</a:t>
            </a: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パートナーさんがメールなどがない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ので、</a:t>
            </a:r>
            <a:r>
              <a:rPr lang="en-US" altLang="ja-JP" dirty="0">
                <a:solidFill>
                  <a:srgbClr val="FF0000"/>
                </a:solidFill>
                <a:latin typeface="+mj-ea"/>
                <a:ea typeface="+mj-ea"/>
              </a:rPr>
              <a:t>WeChat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などを活用し、コミュニケーションを取った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成果物を最終的にチェックと整理し、顧客に</a:t>
            </a:r>
            <a:r>
              <a:rPr lang="ja-JP" altLang="en-US" dirty="0">
                <a:solidFill>
                  <a:srgbClr val="FF0000"/>
                </a:solidFill>
                <a:latin typeface="+mj-ea"/>
                <a:ea typeface="+mj-ea"/>
              </a:rPr>
              <a:t>提出</a:t>
            </a:r>
            <a:r>
              <a:rPr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。</a:t>
            </a:r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29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16_9_2015">
  <a:themeElements>
    <a:clrScheme name="orchestratedcolor_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エレメント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21784</TotalTime>
  <Words>561</Words>
  <Application>Microsoft Office PowerPoint</Application>
  <PresentationFormat>ユーザー設定</PresentationFormat>
  <Paragraphs>84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NEC_standard_16_9_2015</vt:lpstr>
      <vt:lpstr>進化の自分</vt:lpstr>
      <vt:lpstr>目次</vt:lpstr>
      <vt:lpstr>自分自身にとっての超えるべき「X」</vt:lpstr>
      <vt:lpstr>不足点分析</vt:lpstr>
      <vt:lpstr>進化の自分-積極的に交流、人脈を作る</vt:lpstr>
      <vt:lpstr>進化の自分-チームリーダー</vt:lpstr>
      <vt:lpstr>進化の自分-チームリーダー</vt:lpstr>
      <vt:lpstr>進化の自分-現場以外の業務の兼務</vt:lpstr>
      <vt:lpstr>進化の自分-現場以外の業務の兼務</vt:lpstr>
      <vt:lpstr>成長</vt:lpstr>
      <vt:lpstr>これから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necuser</dc:creator>
  <cp:lastModifiedBy>1149950002820</cp:lastModifiedBy>
  <cp:revision>589</cp:revision>
  <cp:lastPrinted>2019-07-08T07:22:07Z</cp:lastPrinted>
  <dcterms:created xsi:type="dcterms:W3CDTF">2015-04-16T03:28:40Z</dcterms:created>
  <dcterms:modified xsi:type="dcterms:W3CDTF">2020-03-02T07:34:42Z</dcterms:modified>
</cp:coreProperties>
</file>