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322" r:id="rId2"/>
    <p:sldId id="338" r:id="rId3"/>
    <p:sldId id="354" r:id="rId4"/>
    <p:sldId id="361" r:id="rId5"/>
    <p:sldId id="362" r:id="rId6"/>
    <p:sldId id="360" r:id="rId7"/>
    <p:sldId id="359" r:id="rId8"/>
    <p:sldId id="357" r:id="rId9"/>
    <p:sldId id="365" r:id="rId10"/>
    <p:sldId id="363" r:id="rId11"/>
    <p:sldId id="364" r:id="rId12"/>
    <p:sldId id="350" r:id="rId13"/>
    <p:sldId id="336" r:id="rId14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800000"/>
    <a:srgbClr val="002B62"/>
    <a:srgbClr val="E64B00"/>
    <a:srgbClr val="4CB3C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294" autoAdjust="0"/>
  </p:normalViewPr>
  <p:slideViewPr>
    <p:cSldViewPr snapToGrid="0" snapToObjects="1">
      <p:cViewPr varScale="1">
        <p:scale>
          <a:sx n="92" d="100"/>
          <a:sy n="92" d="100"/>
        </p:scale>
        <p:origin x="1302" y="90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2020/3/2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2020/3/2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2017</a:t>
            </a: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2227609"/>
            <a:ext cx="6588000" cy="498016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進化の自分</a:t>
            </a:r>
            <a:endParaRPr lang="ja-JP" altLang="en-US" sz="3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15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徐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現場以外の業務の兼務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3669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00B050"/>
                </a:solidFill>
                <a:latin typeface="+mj-ea"/>
                <a:ea typeface="+mj-ea"/>
              </a:rPr>
              <a:t>【</a:t>
            </a:r>
            <a:r>
              <a:rPr lang="ja-JP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官庁総合運用テスト支援ツール</a:t>
            </a:r>
            <a:r>
              <a:rPr lang="en-US" altLang="ja-JP" b="1" dirty="0" smtClean="0">
                <a:solidFill>
                  <a:srgbClr val="00B05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社内で２名開発メンバーのリーダー</a:t>
            </a:r>
            <a:endParaRPr lang="en-US" altLang="ja-JP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毎日作業進捗を顧客に報告。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週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回顧客先で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MTG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で、仕様を確認。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開発メンバと同じ空間で一緒に仕事してなかったので、問題に対して、課題一覧を作成し対応。即対応するもの、電話で解決。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3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現場以外の業務の兼務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3669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rgbClr val="00B050"/>
                </a:solidFill>
                <a:latin typeface="+mj-ea"/>
              </a:rPr>
              <a:t>【</a:t>
            </a:r>
            <a:r>
              <a:rPr lang="ja-JP" altLang="en-US" b="1" dirty="0">
                <a:solidFill>
                  <a:srgbClr val="00B050"/>
                </a:solidFill>
                <a:latin typeface="+mj-ea"/>
              </a:rPr>
              <a:t>官庁総合運用テスト支援ツール</a:t>
            </a:r>
            <a:r>
              <a:rPr lang="en-US" altLang="ja-JP" b="1" dirty="0">
                <a:solidFill>
                  <a:srgbClr val="00B050"/>
                </a:solidFill>
                <a:latin typeface="+mj-ea"/>
              </a:rPr>
              <a:t>】</a:t>
            </a:r>
          </a:p>
          <a:p>
            <a:r>
              <a:rPr lang="ja-JP" altLang="en-US" b="1" dirty="0">
                <a:solidFill>
                  <a:srgbClr val="00B050"/>
                </a:solidFill>
                <a:latin typeface="+mj-ea"/>
              </a:rPr>
              <a:t>社内で２名開発メンバーの</a:t>
            </a:r>
            <a:r>
              <a:rPr lang="ja-JP" altLang="en-US" b="1" dirty="0" smtClean="0">
                <a:solidFill>
                  <a:srgbClr val="00B050"/>
                </a:solidFill>
                <a:latin typeface="+mj-ea"/>
              </a:rPr>
              <a:t>リーダー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厳しいスケジュールで、顧客と調整し、二段階納品。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パートナーさんがメールなどがない</a:t>
            </a:r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ので、</a:t>
            </a:r>
            <a:r>
              <a:rPr lang="en-US" altLang="ja-JP" b="1" dirty="0">
                <a:solidFill>
                  <a:srgbClr val="FF0000"/>
                </a:solidFill>
                <a:latin typeface="+mj-ea"/>
                <a:ea typeface="+mj-ea"/>
              </a:rPr>
              <a:t>WeChat</a:t>
            </a:r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などを活用し、コミュニケーションを取った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成果物を最終的にチェックと整理し、顧客に</a:t>
            </a:r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提出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2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kumimoji="1" lang="ja-JP" altLang="en-US" sz="2400" dirty="0" smtClean="0">
                <a:solidFill>
                  <a:srgbClr val="00B0F0"/>
                </a:solidFill>
              </a:rPr>
              <a:t>これから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sz="1800" b="1" dirty="0" smtClean="0">
                <a:solidFill>
                  <a:srgbClr val="0000CC"/>
                </a:solidFill>
              </a:rPr>
              <a:t>・</a:t>
            </a:r>
            <a:r>
              <a:rPr kumimoji="1" lang="en-US" altLang="ja-JP" sz="1800" b="1" dirty="0" smtClean="0">
                <a:solidFill>
                  <a:srgbClr val="0000CC"/>
                </a:solidFill>
              </a:rPr>
              <a:t>CRM</a:t>
            </a:r>
            <a:r>
              <a:rPr kumimoji="1" lang="ja-JP" altLang="en-US" sz="1800" b="1" dirty="0" smtClean="0">
                <a:solidFill>
                  <a:srgbClr val="0000CC"/>
                </a:solidFill>
              </a:rPr>
              <a:t>で育て来た技術力とマネジメント力を生かして、２</a:t>
            </a:r>
            <a:r>
              <a:rPr lang="ja-JP" altLang="en-US" sz="1800" b="1" dirty="0" smtClean="0">
                <a:solidFill>
                  <a:srgbClr val="0000CC"/>
                </a:solidFill>
              </a:rPr>
              <a:t>、３人のチームリーダーになって</a:t>
            </a:r>
            <a:r>
              <a:rPr kumimoji="1" lang="ja-JP" altLang="en-US" sz="1800" b="1" dirty="0" smtClean="0">
                <a:solidFill>
                  <a:srgbClr val="0000CC"/>
                </a:solidFill>
              </a:rPr>
              <a:t>、</a:t>
            </a:r>
            <a:r>
              <a:rPr lang="ja-JP" altLang="en-US" sz="1800" b="1" dirty="0">
                <a:solidFill>
                  <a:srgbClr val="0000CC"/>
                </a:solidFill>
              </a:rPr>
              <a:t>会社</a:t>
            </a:r>
            <a:r>
              <a:rPr kumimoji="1" lang="ja-JP" altLang="en-US" sz="1800" b="1" dirty="0" smtClean="0">
                <a:solidFill>
                  <a:srgbClr val="0000CC"/>
                </a:solidFill>
              </a:rPr>
              <a:t>に今まで、また携わってない領域に一歩を踏み込んで、現場開拓に注力する。</a:t>
            </a:r>
            <a:endParaRPr lang="en-US" altLang="zh-CN" sz="1800" dirty="0">
              <a:solidFill>
                <a:srgbClr val="0000CC"/>
              </a:solidFill>
            </a:endParaRPr>
          </a:p>
          <a:p>
            <a:endParaRPr lang="en-US" altLang="zh-CN" sz="1800" dirty="0">
              <a:solidFill>
                <a:srgbClr val="0000CC"/>
              </a:solidFill>
            </a:endParaRPr>
          </a:p>
          <a:p>
            <a:r>
              <a:rPr kumimoji="1" lang="ja-JP" altLang="en-US" sz="1800" b="1" dirty="0" smtClean="0">
                <a:solidFill>
                  <a:srgbClr val="0000CC"/>
                </a:solidFill>
              </a:rPr>
              <a:t>・アジャイルなどの新しい手法による請負にもチャレンジし、</a:t>
            </a:r>
            <a:r>
              <a:rPr lang="ja-JP" altLang="en-US" sz="1800" b="1" dirty="0" smtClean="0">
                <a:solidFill>
                  <a:srgbClr val="0000CC"/>
                </a:solidFill>
              </a:rPr>
              <a:t>社内開発への会社方針実現に</a:t>
            </a:r>
            <a:r>
              <a:rPr lang="ja-JP" altLang="en-US" sz="1800" b="1" dirty="0">
                <a:solidFill>
                  <a:srgbClr val="0000CC"/>
                </a:solidFill>
              </a:rPr>
              <a:t>注力する</a:t>
            </a:r>
            <a:r>
              <a:rPr lang="ja-JP" altLang="en-US" sz="1800" b="1" dirty="0" smtClean="0">
                <a:solidFill>
                  <a:srgbClr val="0000CC"/>
                </a:solidFill>
              </a:rPr>
              <a:t>。</a:t>
            </a:r>
            <a:endParaRPr lang="en-US" altLang="ja-JP" sz="1800" b="1" dirty="0" smtClean="0">
              <a:solidFill>
                <a:srgbClr val="0000CC"/>
              </a:solidFill>
            </a:endParaRPr>
          </a:p>
          <a:p>
            <a:endParaRPr lang="en-US" altLang="zh-CN" sz="1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１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．履歴紹介（省略）</a:t>
            </a:r>
            <a: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ja-JP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２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イベント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積極的参加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４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技術で作業効率化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５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高生産性と高品質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６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マルチ対応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７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．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チームリーダー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８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・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進化の自分</a:t>
            </a:r>
            <a:r>
              <a:rPr lang="en-US" altLang="ja-JP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現場以外の業務の兼務</a:t>
            </a:r>
            <a:endParaRPr lang="en-US" altLang="ja-JP" sz="1600" dirty="0" smtClean="0">
              <a:solidFill>
                <a:schemeClr val="accent6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９</a:t>
            </a:r>
            <a:r>
              <a:rPr lang="ja-JP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・</a:t>
            </a:r>
            <a:r>
              <a:rPr lang="ja-JP" altLang="en-US" sz="16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イベント積極的に参加</a:t>
            </a:r>
            <a:endParaRPr kumimoji="1" lang="ja-JP" altLang="en-US" sz="2400" dirty="0"/>
          </a:p>
        </p:txBody>
      </p:sp>
      <p:grpSp>
        <p:nvGrpSpPr>
          <p:cNvPr id="4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73593" y="1135651"/>
            <a:ext cx="758259" cy="758259"/>
            <a:chOff x="5037" y="618"/>
            <a:chExt cx="850" cy="850"/>
          </a:xfrm>
        </p:grpSpPr>
        <p:sp>
          <p:nvSpPr>
            <p:cNvPr id="5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4375" y="3070347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306782" y="1190959"/>
            <a:ext cx="4083627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j-ea"/>
                <a:ea typeface="+mj-ea"/>
              </a:rPr>
              <a:t>会社のイベントあまり参加しなかった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320304" y="3007596"/>
            <a:ext cx="4070105" cy="1356586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会社の飲み会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アジャイル開発社内研修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運動会</a:t>
            </a:r>
            <a:endParaRPr kumimoji="1"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第二シス部会（司会）</a:t>
            </a:r>
            <a:endParaRPr kumimoji="1" lang="ja-JP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5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技術で作業効率化</a:t>
            </a:r>
            <a:endParaRPr kumimoji="1" lang="ja-JP" altLang="en-US" sz="2400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98616" y="2473505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20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68158" y="984000"/>
            <a:ext cx="758259" cy="758259"/>
            <a:chOff x="5037" y="618"/>
            <a:chExt cx="850" cy="850"/>
          </a:xfrm>
        </p:grpSpPr>
        <p:sp>
          <p:nvSpPr>
            <p:cNvPr id="22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5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8" name="正方形/長方形 27"/>
          <p:cNvSpPr/>
          <p:nvPr/>
        </p:nvSpPr>
        <p:spPr bwMode="auto">
          <a:xfrm>
            <a:off x="2306741" y="973609"/>
            <a:ext cx="4415993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j-ea"/>
                <a:ea typeface="+mj-ea"/>
              </a:rPr>
              <a:t>先輩たちが作った便利なものを使って、単純作業し、楽にした。</a:t>
            </a:r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2324755" y="2289791"/>
            <a:ext cx="4397980" cy="2396509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普段の仕事の中で、自らが問題や改善方法を発見し、ツール化し、みんなに共有し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た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。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集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信ファイル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作成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ツール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</a:rPr>
              <a:t>(Windows)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集計ツール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</a:rPr>
              <a:t>(Linux)</a:t>
            </a:r>
            <a:endParaRPr lang="en-US" altLang="ja-JP" b="1" dirty="0">
              <a:solidFill>
                <a:srgbClr val="FF0000"/>
              </a:solidFill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メモリ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と</a:t>
            </a:r>
            <a:r>
              <a:rPr lang="en-US" altLang="ja-JP" b="1" dirty="0">
                <a:solidFill>
                  <a:srgbClr val="FF0000"/>
                </a:solidFill>
                <a:latin typeface="+mj-ea"/>
              </a:rPr>
              <a:t>CPU</a:t>
            </a: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計測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ツール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</a:rPr>
              <a:t>(Linux)</a:t>
            </a:r>
          </a:p>
          <a:p>
            <a:endParaRPr lang="en-US" altLang="ja-JP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738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53" y="811006"/>
            <a:ext cx="3527812" cy="1889716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集信ファイル作成ツール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98" y="2879384"/>
            <a:ext cx="3584249" cy="19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lang="ja-JP" altLang="en-US" sz="24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4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マルチ対応</a:t>
            </a:r>
            <a:endParaRPr kumimoji="1" lang="ja-JP" altLang="en-US" sz="2400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34107" y="2636016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389179" y="2504209"/>
            <a:ext cx="4261005" cy="2234046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現場で、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CRM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DCMHD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MARK2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複数のプロジェクトを平行で対応し　　ている。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画面、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r>
              <a:rPr lang="ja-JP" altLang="en-US" b="1" dirty="0" err="1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バッチ開発</a:t>
            </a:r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マルチ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対応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設計から、リリース、運用・保守まで一貫対応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0" name="Group 293">
            <a:extLst>
              <a:ext uri="{FF2B5EF4-FFF2-40B4-BE49-F238E27FC236}">
                <a16:creationId xmlns="" xmlns:a16="http://schemas.microsoft.com/office/drawing/2014/main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1268158" y="984000"/>
            <a:ext cx="758259" cy="758259"/>
            <a:chOff x="5037" y="618"/>
            <a:chExt cx="850" cy="850"/>
          </a:xfrm>
        </p:grpSpPr>
        <p:sp>
          <p:nvSpPr>
            <p:cNvPr id="22" name="Oval 50">
              <a:extLst>
                <a:ext uri="{FF2B5EF4-FFF2-40B4-BE49-F238E27FC236}">
                  <a16:creationId xmlns="" xmlns:a16="http://schemas.microsoft.com/office/drawing/2014/main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3" name="Oval 51">
              <a:extLst>
                <a:ext uri="{FF2B5EF4-FFF2-40B4-BE49-F238E27FC236}">
                  <a16:creationId xmlns="" xmlns:a16="http://schemas.microsoft.com/office/drawing/2014/main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4" name="Oval 52">
              <a:extLst>
                <a:ext uri="{FF2B5EF4-FFF2-40B4-BE49-F238E27FC236}">
                  <a16:creationId xmlns="" xmlns:a16="http://schemas.microsoft.com/office/drawing/2014/main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5" name="Freeform 54">
              <a:extLst>
                <a:ext uri="{FF2B5EF4-FFF2-40B4-BE49-F238E27FC236}">
                  <a16:creationId xmlns="" xmlns:a16="http://schemas.microsoft.com/office/drawing/2014/main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55">
              <a:extLst>
                <a:ext uri="{FF2B5EF4-FFF2-40B4-BE49-F238E27FC236}">
                  <a16:creationId xmlns="" xmlns:a16="http://schemas.microsoft.com/office/drawing/2014/main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AutoShape 59">
              <a:extLst>
                <a:ext uri="{FF2B5EF4-FFF2-40B4-BE49-F238E27FC236}">
                  <a16:creationId xmlns="" xmlns:a16="http://schemas.microsoft.com/office/drawing/2014/main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8" name="正方形/長方形 27"/>
          <p:cNvSpPr/>
          <p:nvPr/>
        </p:nvSpPr>
        <p:spPr bwMode="auto">
          <a:xfrm>
            <a:off x="2306741" y="973609"/>
            <a:ext cx="4343443" cy="7029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>
                <a:latin typeface="+mj-ea"/>
                <a:ea typeface="+mj-ea"/>
              </a:rPr>
              <a:t>単一</a:t>
            </a:r>
            <a:r>
              <a:rPr lang="ja-JP" altLang="en-US" b="1" dirty="0" smtClean="0">
                <a:latin typeface="+mj-ea"/>
                <a:ea typeface="+mj-ea"/>
              </a:rPr>
              <a:t>作業しか集中できなかった。</a:t>
            </a:r>
            <a:endParaRPr kumimoji="1" lang="ja-JP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6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04783"/>
            <a:ext cx="5670000" cy="390295"/>
          </a:xfrm>
        </p:spPr>
        <p:txBody>
          <a:bodyPr/>
          <a:lstStyle/>
          <a:p>
            <a:r>
              <a:rPr lang="ja-JP" altLang="en-US" sz="23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sz="2300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高生産性と高品質</a:t>
            </a:r>
            <a:endParaRPr kumimoji="1" lang="ja-JP" altLang="en-US" sz="2300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41892" y="1056394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1" name="正方形/長方形 20"/>
          <p:cNvSpPr/>
          <p:nvPr/>
        </p:nvSpPr>
        <p:spPr bwMode="auto">
          <a:xfrm>
            <a:off x="2378788" y="1065943"/>
            <a:ext cx="4261005" cy="310081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高生産性と高品質の対応で、現場の上層に信頼され、いつもコア機能を担当させている。高い信頼関係を維持している。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　 ・ポイント突合（規模：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4k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・新規会員予約入会（規模：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7k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    ・従業員アップロード（規模：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2k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　　など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…</a:t>
            </a:r>
          </a:p>
          <a:p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b="1" dirty="0" smtClean="0">
                <a:solidFill>
                  <a:srgbClr val="002060"/>
                </a:solidFill>
                <a:latin typeface="+mj-ea"/>
                <a:ea typeface="+mj-ea"/>
              </a:rPr>
              <a:t>　　</a:t>
            </a:r>
            <a:r>
              <a:rPr lang="ja-JP" altLang="en-US" sz="2400" b="1" dirty="0" smtClean="0">
                <a:solidFill>
                  <a:srgbClr val="002060"/>
                </a:solidFill>
                <a:latin typeface="+mj-ea"/>
                <a:ea typeface="+mj-ea"/>
              </a:rPr>
              <a:t>私＝品質と納期の担保</a:t>
            </a:r>
            <a:endParaRPr lang="en-US" altLang="ja-JP" sz="2400" b="1" dirty="0" smtClean="0">
              <a:solidFill>
                <a:srgbClr val="002060"/>
              </a:solidFill>
              <a:latin typeface="+mj-ea"/>
              <a:ea typeface="+mj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j-ea"/>
                <a:ea typeface="+mj-ea"/>
              </a:rPr>
              <a:t>　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52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チームリーダー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988976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885065"/>
            <a:ext cx="4261005" cy="3863579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00B050"/>
                </a:solidFill>
                <a:latin typeface="+mj-ea"/>
                <a:ea typeface="+mj-ea"/>
              </a:rPr>
              <a:t>【CRM</a:t>
            </a:r>
            <a:r>
              <a:rPr lang="ja-JP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プロジェクト移行対応</a:t>
            </a:r>
            <a:r>
              <a:rPr lang="en-US" altLang="ja-JP" b="1" dirty="0" smtClean="0">
                <a:solidFill>
                  <a:srgbClr val="00B05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３人開発チームのリーダー</a:t>
            </a:r>
            <a:endParaRPr lang="en-US" altLang="ja-JP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>
                <a:solidFill>
                  <a:srgbClr val="FF0000"/>
                </a:solidFill>
                <a:latin typeface="+mj-ea"/>
              </a:rPr>
              <a:t>最後の納品日をしっかり守って、マイルストーンを設定し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WBS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を作成した。タスクとスケジュール管理。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週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回進捗</a:t>
            </a:r>
            <a:r>
              <a:rPr lang="en-US" altLang="ja-JP" b="1" dirty="0" smtClean="0">
                <a:solidFill>
                  <a:srgbClr val="FF0000"/>
                </a:solidFill>
                <a:latin typeface="+mj-ea"/>
                <a:ea typeface="+mj-ea"/>
              </a:rPr>
              <a:t>MTG</a:t>
            </a: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を設定し、各自の作業進捗や問題点を確認。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率先的に技術検討、多数の移行インターフェースによって、標準的な移行プログラムの設計を行って、作業効率をアップ。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0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チームリーダー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="" xmlns:a16="http://schemas.microsoft.com/office/drawing/2014/main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5132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="" xmlns:a16="http://schemas.microsoft.com/office/drawing/2014/main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="" xmlns:a16="http://schemas.microsoft.com/office/drawing/2014/main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="" xmlns:a16="http://schemas.microsoft.com/office/drawing/2014/main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="" xmlns:a16="http://schemas.microsoft.com/office/drawing/2014/main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="" xmlns:a16="http://schemas.microsoft.com/office/drawing/2014/main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="" xmlns:a16="http://schemas.microsoft.com/office/drawing/2014/main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="" xmlns:a16="http://schemas.microsoft.com/office/drawing/2014/main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00B050"/>
                </a:solidFill>
                <a:latin typeface="+mj-ea"/>
                <a:ea typeface="+mj-ea"/>
              </a:rPr>
              <a:t>【CRM</a:t>
            </a:r>
            <a:r>
              <a:rPr lang="ja-JP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プロジェクト移行対応</a:t>
            </a:r>
            <a:r>
              <a:rPr lang="en-US" altLang="ja-JP" b="1" dirty="0" smtClean="0">
                <a:solidFill>
                  <a:srgbClr val="00B05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b="1" dirty="0" smtClean="0">
                <a:solidFill>
                  <a:srgbClr val="00B050"/>
                </a:solidFill>
                <a:latin typeface="+mj-ea"/>
                <a:ea typeface="+mj-ea"/>
              </a:rPr>
              <a:t>３人開発チームのリーダー</a:t>
            </a:r>
            <a:endParaRPr lang="en-US" altLang="ja-JP" b="1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ja-JP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開発中にメンバーのフォロー、実現方法の調査、アドバイスを与え、全体の作業を円滑に進行させる。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移行の主導者として、本番作業タイムチャートと作業手順書の作成とメンバに展開。</a:t>
            </a:r>
            <a:endParaRPr lang="en-US" altLang="ja-JP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92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21553</TotalTime>
  <Words>548</Words>
  <Application>Microsoft Office PowerPoint</Application>
  <PresentationFormat>ユーザー設定</PresentationFormat>
  <Paragraphs>90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進化の自分</vt:lpstr>
      <vt:lpstr>目次</vt:lpstr>
      <vt:lpstr>進化の自分-イベント積極的に参加</vt:lpstr>
      <vt:lpstr>進化の自分-技術で作業効率化</vt:lpstr>
      <vt:lpstr>集信ファイル作成ツール</vt:lpstr>
      <vt:lpstr>進化の自分-マルチ対応</vt:lpstr>
      <vt:lpstr>進化の自分-高生産性と高品質</vt:lpstr>
      <vt:lpstr>進化の自分-チームリーダー</vt:lpstr>
      <vt:lpstr>進化の自分-チームリーダー</vt:lpstr>
      <vt:lpstr>進化の自分-現場以外の業務の兼務</vt:lpstr>
      <vt:lpstr>進化の自分-現場以外の業務の兼務</vt:lpstr>
      <vt:lpstr>これから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1149950002820</cp:lastModifiedBy>
  <cp:revision>573</cp:revision>
  <cp:lastPrinted>2019-07-08T07:22:07Z</cp:lastPrinted>
  <dcterms:created xsi:type="dcterms:W3CDTF">2015-04-16T03:28:40Z</dcterms:created>
  <dcterms:modified xsi:type="dcterms:W3CDTF">2020-03-02T03:40:07Z</dcterms:modified>
</cp:coreProperties>
</file>