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322" r:id="rId2"/>
    <p:sldId id="33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36" r:id="rId14"/>
  </p:sldIdLst>
  <p:sldSz cx="6858000" cy="51435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35" userDrawn="1">
          <p15:clr>
            <a:srgbClr val="A4A3A4"/>
          </p15:clr>
        </p15:guide>
        <p15:guide id="3" pos="2160" userDrawn="1">
          <p15:clr>
            <a:srgbClr val="A4A3A4"/>
          </p15:clr>
        </p15:guide>
        <p15:guide id="4" pos="86" userDrawn="1">
          <p15:clr>
            <a:srgbClr val="A4A3A4"/>
          </p15:clr>
        </p15:guide>
        <p15:guide id="5" pos="42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38" userDrawn="1">
          <p15:clr>
            <a:srgbClr val="A4A3A4"/>
          </p15:clr>
        </p15:guide>
        <p15:guide id="3" orient="horz" pos="3107" userDrawn="1">
          <p15:clr>
            <a:srgbClr val="A4A3A4"/>
          </p15:clr>
        </p15:guide>
        <p15:guide id="4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C" initials="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3C0"/>
    <a:srgbClr val="0000CC"/>
    <a:srgbClr val="FF99FF"/>
    <a:srgbClr val="800000"/>
    <a:srgbClr val="002B62"/>
    <a:srgbClr val="E64B00"/>
    <a:srgbClr val="CCD5E0"/>
    <a:srgbClr val="AFD1FF"/>
    <a:srgbClr val="7A8BA2"/>
    <a:srgbClr val="D6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9" autoAdjust="0"/>
    <p:restoredTop sz="94294" autoAdjust="0"/>
  </p:normalViewPr>
  <p:slideViewPr>
    <p:cSldViewPr snapToGrid="0" snapToObjects="1">
      <p:cViewPr varScale="1">
        <p:scale>
          <a:sx n="92" d="100"/>
          <a:sy n="92" d="100"/>
        </p:scale>
        <p:origin x="1302" y="90"/>
      </p:cViewPr>
      <p:guideLst>
        <p:guide orient="horz" pos="2935"/>
        <p:guide pos="2160"/>
        <p:guide pos="86"/>
        <p:guide pos="42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012" y="96"/>
      </p:cViewPr>
      <p:guideLst>
        <p:guide orient="horz" pos="3109"/>
        <p:guide pos="2138"/>
        <p:guide orient="horz" pos="3107"/>
        <p:guide pos="2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5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/>
              <a:t>2020/3/3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000"/>
            </a:lvl1pPr>
          </a:lstStyle>
          <a:p>
            <a:fld id="{4B26993D-C081-44EB-B0F5-A9F467792B62}" type="datetimeFigureOut">
              <a:rPr lang="ja-JP" altLang="en-US" smtClean="0"/>
              <a:pPr/>
              <a:t>2020/3/3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366713"/>
            <a:ext cx="4929187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7" rIns="91414" bIns="45707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0639" y="4204703"/>
            <a:ext cx="6554486" cy="5288855"/>
          </a:xfrm>
          <a:prstGeom prst="rect">
            <a:avLst/>
          </a:prstGeom>
        </p:spPr>
        <p:txBody>
          <a:bodyPr vert="horz" lIns="0" tIns="45707" rIns="0" bIns="45707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000"/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1pPr>
    <a:lvl2pPr marL="1365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2pPr>
    <a:lvl3pPr marL="27360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3pPr>
    <a:lvl4pPr marL="4032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4pPr>
    <a:lvl5pPr marL="531813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9826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145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1960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5661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8613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7264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5447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2760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7510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294319"/>
            <a:ext cx="6588000" cy="405683"/>
          </a:xfrm>
        </p:spPr>
        <p:txBody>
          <a:bodyPr tIns="36000" bIns="0" anchor="b" anchorCtr="0">
            <a:spAutoFit/>
          </a:bodyPr>
          <a:lstStyle>
            <a:lvl1pPr>
              <a:defRPr sz="24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7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34543" y="1043999"/>
            <a:ext cx="4536281" cy="360000"/>
          </a:xfrm>
        </p:spPr>
        <p:txBody>
          <a:bodyPr>
            <a:noAutofit/>
          </a:bodyPr>
          <a:lstStyle>
            <a:lvl1pPr marL="0" indent="0">
              <a:buNone/>
              <a:defRPr sz="1350"/>
            </a:lvl1pPr>
            <a:lvl2pPr marL="54000" indent="0">
              <a:buNone/>
              <a:defRPr/>
            </a:lvl2pPr>
            <a:lvl3pPr marL="167222" indent="0">
              <a:buNone/>
              <a:defRPr/>
            </a:lvl3pPr>
            <a:lvl4pPr marL="245840" indent="0">
              <a:buNone/>
              <a:defRPr/>
            </a:lvl4pPr>
            <a:lvl5pPr marL="233550" indent="0">
              <a:buNone/>
              <a:defRPr/>
            </a:lvl5pPr>
          </a:lstStyle>
          <a:p>
            <a:r>
              <a:rPr lang="ja-JP" altLang="en-US" dirty="0"/>
              <a:t>宛先がある場合は入力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3019564"/>
            <a:ext cx="4914545" cy="325346"/>
          </a:xfrm>
        </p:spPr>
        <p:txBody>
          <a:bodyPr wrap="square">
            <a:sp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5846" y="626018"/>
            <a:ext cx="6686308" cy="376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3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5000" y="2111656"/>
            <a:ext cx="6588000" cy="405683"/>
          </a:xfrm>
        </p:spPr>
        <p:txBody>
          <a:bodyPr anchor="b" anchorCtr="0">
            <a:spAutoFit/>
          </a:bodyPr>
          <a:lstStyle>
            <a:lvl1pPr algn="l">
              <a:defRPr sz="2400">
                <a:solidFill>
                  <a:schemeClr val="bg1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2836901"/>
            <a:ext cx="5076731" cy="325346"/>
          </a:xfrm>
        </p:spPr>
        <p:txBody>
          <a:bodyPr wrap="square"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052735" y="481728"/>
            <a:ext cx="5670000" cy="313350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dirty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52737" y="931814"/>
            <a:ext cx="5669533" cy="3728168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en-US" altLang="ja-JP" sz="1500" dirty="0" smtClean="0"/>
            </a:lvl1pPr>
            <a:lvl2pPr marL="54000" indent="0">
              <a:buNone/>
              <a:defRPr lang="ja-JP" altLang="en-US" sz="1200" dirty="0" smtClean="0"/>
            </a:lvl2pPr>
            <a:lvl3pPr marL="167222" indent="0">
              <a:buNone/>
              <a:defRPr lang="ja-JP" altLang="en-US" sz="900" dirty="0" smtClean="0"/>
            </a:lvl3pPr>
            <a:lvl4pPr marL="245840" indent="0">
              <a:buNone/>
              <a:defRPr lang="ja-JP" altLang="en-US" sz="825" dirty="0" smtClean="0"/>
            </a:lvl4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4541" y="2313592"/>
            <a:ext cx="6570324" cy="336434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sz="1950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34542" y="2899172"/>
            <a:ext cx="4914639" cy="934744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54000" indent="0">
              <a:buNone/>
              <a:defRPr sz="1350" b="0"/>
            </a:lvl2pPr>
            <a:lvl3pPr marL="167222" indent="0">
              <a:buNone/>
              <a:defRPr b="0"/>
            </a:lvl3pPr>
            <a:lvl4pPr marL="245840" indent="0">
              <a:buNone/>
              <a:defRPr b="0"/>
            </a:lvl4pPr>
            <a:lvl5pPr marL="23355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875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コンテンツ プレースホルダー 3"/>
          <p:cNvSpPr>
            <a:spLocks noGrp="1"/>
          </p:cNvSpPr>
          <p:nvPr>
            <p:ph sz="quarter" idx="10" hasCustomPrompt="1"/>
          </p:nvPr>
        </p:nvSpPr>
        <p:spPr>
          <a:xfrm>
            <a:off x="134541" y="612000"/>
            <a:ext cx="6587728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22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quarter" idx="12" hasCustomPrompt="1"/>
          </p:nvPr>
        </p:nvSpPr>
        <p:spPr>
          <a:xfrm>
            <a:off x="134542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コンテンツ プレースホルダー 3"/>
          <p:cNvSpPr>
            <a:spLocks noGrp="1"/>
          </p:cNvSpPr>
          <p:nvPr>
            <p:ph sz="quarter" idx="13" hasCustomPrompt="1"/>
          </p:nvPr>
        </p:nvSpPr>
        <p:spPr>
          <a:xfrm>
            <a:off x="3535823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18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71500" cy="530636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 bIns="0">
            <a:normAutofit/>
          </a:bodyPr>
          <a:lstStyle>
            <a:lvl1pPr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"/>
          <p:cNvSpPr>
            <a:spLocks noGrp="1"/>
          </p:cNvSpPr>
          <p:nvPr userDrawn="1">
            <p:ph sz="quarter" idx="10" hasCustomPrompt="1"/>
          </p:nvPr>
        </p:nvSpPr>
        <p:spPr bwMode="gray">
          <a:xfrm>
            <a:off x="134634" y="612000"/>
            <a:ext cx="6588732" cy="4228288"/>
          </a:xfrm>
        </p:spPr>
        <p:txBody>
          <a:bodyPr vert="horz" lIns="90000" tIns="46800" rIns="90000" bIns="45720" rtlCol="0">
            <a:normAutofit/>
          </a:bodyPr>
          <a:lstStyle>
            <a:lvl1pPr marL="135000" indent="-135000" eaLnBrk="1" hangingPunct="1">
              <a:spcBef>
                <a:spcPts val="38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270000" indent="-135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351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432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189000" indent="135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ooter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0" y="4918785"/>
            <a:ext cx="6860700" cy="22869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34635" y="28800"/>
            <a:ext cx="6587634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34635" y="627534"/>
            <a:ext cx="6587635" cy="421275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marL="135000" lvl="0" indent="-135000">
              <a:spcBef>
                <a:spcPts val="375"/>
              </a:spcBef>
            </a:pPr>
            <a:r>
              <a:rPr kumimoji="1" lang="ja-JP" altLang="en-US" dirty="0"/>
              <a:t>マスター テキストの書式設定</a:t>
            </a:r>
          </a:p>
          <a:p>
            <a:pPr marL="270000" lvl="1" indent="-135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L="351000" lvl="2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L="432000" lvl="3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PageNumber"/>
          <p:cNvSpPr txBox="1"/>
          <p:nvPr userDrawn="1"/>
        </p:nvSpPr>
        <p:spPr bwMode="gray">
          <a:xfrm>
            <a:off x="134634" y="4919974"/>
            <a:ext cx="608410" cy="230400"/>
          </a:xfrm>
          <a:prstGeom prst="rect">
            <a:avLst/>
          </a:prstGeom>
          <a:noFill/>
        </p:spPr>
        <p:txBody>
          <a:bodyPr wrap="square" lIns="675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600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600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Credit"/>
          <p:cNvSpPr txBox="1">
            <a:spLocks/>
          </p:cNvSpPr>
          <p:nvPr userDrawn="1"/>
        </p:nvSpPr>
        <p:spPr bwMode="gray">
          <a:xfrm>
            <a:off x="729000" y="4954384"/>
            <a:ext cx="1619250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© NEC Corporation 2017</a:t>
            </a:r>
          </a:p>
        </p:txBody>
      </p:sp>
      <p:sp>
        <p:nvSpPr>
          <p:cNvPr id="12" name="Confidential"/>
          <p:cNvSpPr txBox="1">
            <a:spLocks/>
          </p:cNvSpPr>
          <p:nvPr userDrawn="1"/>
        </p:nvSpPr>
        <p:spPr bwMode="gray">
          <a:xfrm>
            <a:off x="2672917" y="4954384"/>
            <a:ext cx="1468139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pPr algn="ctr"/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2" r:id="rId3"/>
    <p:sldLayoutId id="2147483681" r:id="rId4"/>
    <p:sldLayoutId id="2147483903" r:id="rId5"/>
    <p:sldLayoutId id="2147483912" r:id="rId6"/>
    <p:sldLayoutId id="2147483673" r:id="rId7"/>
    <p:sldLayoutId id="2147483907" r:id="rId8"/>
    <p:sldLayoutId id="2147483671" r:id="rId9"/>
    <p:sldLayoutId id="214748390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8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3429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6858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33350" indent="-13335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lang="ja-JP" altLang="en-US" sz="15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+mn-cs"/>
        </a:defRPr>
      </a:lvl1pPr>
      <a:lvl2pPr marL="81000" indent="-2700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lang="ja-JP" altLang="en-US" sz="12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2pPr>
      <a:lvl3pPr marL="484313" indent="-21431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lang="ja-JP" altLang="en-US" sz="105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3pPr>
      <a:lvl4pPr marL="479588" indent="-128588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lang="ja-JP" altLang="en-US" sz="9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4pPr>
      <a:lvl5pPr marL="553641" indent="397669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900" b="0">
          <a:solidFill>
            <a:schemeClr val="tx1"/>
          </a:solidFill>
          <a:latin typeface="+mj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4635" y="2227609"/>
            <a:ext cx="6588000" cy="498016"/>
          </a:xfrm>
        </p:spPr>
        <p:txBody>
          <a:bodyPr/>
          <a:lstStyle/>
          <a:p>
            <a:pPr algn="ctr"/>
            <a:r>
              <a:rPr lang="ja-JP" altLang="en-US" sz="3000" b="1" dirty="0" smtClean="0">
                <a:latin typeface="+mn-ea"/>
                <a:ea typeface="+mn-ea"/>
              </a:rPr>
              <a:t>進化の自分</a:t>
            </a:r>
            <a:endParaRPr lang="ja-JP" altLang="en-US" sz="3000" b="1" dirty="0">
              <a:latin typeface="+mn-ea"/>
              <a:ea typeface="+mn-ea"/>
            </a:endParaRPr>
          </a:p>
        </p:txBody>
      </p:sp>
      <p:sp>
        <p:nvSpPr>
          <p:cNvPr id="16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34637" y="3024000"/>
            <a:ext cx="4914545" cy="325346"/>
          </a:xfrm>
        </p:spPr>
        <p:txBody>
          <a:bodyPr/>
          <a:lstStyle/>
          <a:p>
            <a:pPr hangingPunct="1"/>
            <a:r>
              <a:rPr lang="en-US" altLang="zh-TW" dirty="0" smtClean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15" y="3186675"/>
            <a:ext cx="5933440" cy="978927"/>
          </a:xfrm>
          <a:prstGeom prst="rect">
            <a:avLst/>
          </a:prstGeom>
        </p:spPr>
        <p:txBody>
          <a:bodyPr/>
          <a:lstStyle>
            <a:lvl1pPr marL="133350" indent="-133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15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81000" indent="-27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2pPr>
            <a:lvl3pPr marL="4843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05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3pPr>
            <a:lvl4pPr marL="47958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9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4pPr>
            <a:lvl5pPr marL="553641" indent="39766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9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algn="ctr" eaLnBrk="1" hangingPunct="1"/>
            <a:r>
              <a:rPr lang="ja-JP" altLang="en-US" sz="1600" dirty="0" smtClean="0">
                <a:solidFill>
                  <a:schemeClr val="bg1"/>
                </a:solidFill>
              </a:rPr>
              <a:t>徐　洋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ltGray">
          <a:xfrm>
            <a:off x="4213506" y="645960"/>
            <a:ext cx="2623429" cy="41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【NEC</a:t>
            </a:r>
            <a:r>
              <a:rPr lang="ja-JP" altLang="en-US" sz="1050" dirty="0" smtClean="0">
                <a:solidFill>
                  <a:schemeClr val="accent2"/>
                </a:solidFill>
                <a:latin typeface="+mn-ea"/>
                <a:ea typeface="+mn-ea"/>
              </a:rPr>
              <a:t>グループ</a:t>
            </a:r>
            <a:r>
              <a:rPr lang="ja-JP" altLang="en-US" sz="1050" dirty="0">
                <a:solidFill>
                  <a:schemeClr val="accent2"/>
                </a:solidFill>
                <a:latin typeface="+mn-ea"/>
                <a:ea typeface="+mn-ea"/>
              </a:rPr>
              <a:t>外秘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</a:p>
          <a:p>
            <a:pPr algn="r"/>
            <a:r>
              <a:rPr lang="en-US" altLang="ja-JP" sz="1050" dirty="0">
                <a:solidFill>
                  <a:schemeClr val="accent2"/>
                </a:solidFill>
                <a:latin typeface="+mn-ea"/>
                <a:ea typeface="+mn-ea"/>
              </a:rPr>
              <a:t>【NEC Group Internal Use Only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  <a:endParaRPr lang="en-US" altLang="ja-JP" sz="105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3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現場</a:t>
            </a:r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以外の作業の兼務</a:t>
            </a:r>
            <a:endParaRPr lang="ja-JP" altLang="en-US" sz="2400" b="1" dirty="0">
              <a:solidFill>
                <a:schemeClr val="bg1"/>
              </a:solidFill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159510" y="846168"/>
            <a:ext cx="5429826" cy="334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2000" dirty="0">
                <a:ea typeface="HGP創英角ｺﾞｼｯｸUB"/>
              </a:rPr>
              <a:t>官庁総合運用テスト支援ツール</a:t>
            </a:r>
            <a:endParaRPr lang="en-US" altLang="ja-JP" sz="2000" dirty="0"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成果物を最終的にチェック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とまとめ、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顧客に提出。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endParaRPr lang="en-US" altLang="ja-JP" sz="1800" dirty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一番大変なのは、現場の作業と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NES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からの質問と社内開発メンバの課題同時殺到したとき、頭がいっぱいだったが、迅速的に切り替える必要があった。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12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203150" y="767976"/>
            <a:ext cx="788463" cy="755574"/>
            <a:chOff x="336" y="601"/>
            <a:chExt cx="850" cy="850"/>
          </a:xfrm>
        </p:grpSpPr>
        <p:sp>
          <p:nvSpPr>
            <p:cNvPr id="13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9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00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成長</a:t>
            </a:r>
            <a:endParaRPr lang="ja-JP" altLang="en-US" sz="2400" b="1" dirty="0">
              <a:solidFill>
                <a:schemeClr val="bg1"/>
              </a:solidFill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270662" y="846168"/>
            <a:ext cx="6318674" cy="3752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チームリーダー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として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、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以下成長した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>
                <a:latin typeface="+mj-lt"/>
                <a:ea typeface="HGP創英角ｺﾞｼｯｸUB"/>
              </a:rPr>
              <a:t>　 </a:t>
            </a:r>
            <a:r>
              <a:rPr lang="ja-JP" altLang="en-US" sz="14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・チームを引っ張っていく責任感</a:t>
            </a:r>
            <a:endParaRPr lang="en-US" altLang="ja-JP" sz="1400" dirty="0" smtClean="0">
              <a:solidFill>
                <a:srgbClr val="FF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400" dirty="0">
                <a:solidFill>
                  <a:srgbClr val="FF0000"/>
                </a:solidFill>
                <a:latin typeface="+mj-lt"/>
                <a:ea typeface="HGP創英角ｺﾞｼｯｸUB"/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　・</a:t>
            </a:r>
            <a:r>
              <a:rPr lang="ja-JP" altLang="en-US" sz="14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現場</a:t>
            </a:r>
            <a:r>
              <a:rPr lang="ja-JP" altLang="en-US" sz="14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の作業</a:t>
            </a:r>
            <a:r>
              <a:rPr lang="ja-JP" altLang="en-US" sz="14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調整</a:t>
            </a:r>
            <a:endParaRPr lang="en-US" altLang="ja-JP" sz="1400" dirty="0" smtClean="0">
              <a:solidFill>
                <a:srgbClr val="FF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400" dirty="0">
                <a:solidFill>
                  <a:srgbClr val="FF0000"/>
                </a:solidFill>
                <a:latin typeface="+mj-lt"/>
                <a:ea typeface="HGP創英角ｺﾞｼｯｸUB"/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　・全体像を把握し、計画的行動</a:t>
            </a:r>
            <a:endParaRPr lang="en-US" altLang="ja-JP" sz="1400" dirty="0" smtClean="0">
              <a:solidFill>
                <a:srgbClr val="FF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400" dirty="0">
                <a:solidFill>
                  <a:srgbClr val="FF0000"/>
                </a:solidFill>
                <a:latin typeface="+mj-lt"/>
                <a:ea typeface="HGP創英角ｺﾞｼｯｸUB"/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　・まとめ力</a:t>
            </a:r>
            <a:endParaRPr lang="en-US" altLang="ja-JP" sz="1400" dirty="0" smtClean="0">
              <a:solidFill>
                <a:srgbClr val="FF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400" dirty="0">
                <a:solidFill>
                  <a:srgbClr val="FF0000"/>
                </a:solidFill>
                <a:latin typeface="+mj-lt"/>
                <a:ea typeface="HGP創英角ｺﾞｼｯｸUB"/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　・目標達成の仕事進め方</a:t>
            </a:r>
            <a:endParaRPr lang="en-US" altLang="ja-JP" sz="1400" dirty="0" smtClean="0">
              <a:solidFill>
                <a:srgbClr val="FF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現場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以外の業務にも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兼務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、以下成長した。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>
                <a:latin typeface="+mj-lt"/>
                <a:ea typeface="HGP創英角ｺﾞｼｯｸUB"/>
              </a:rPr>
              <a:t>　</a:t>
            </a:r>
            <a:r>
              <a:rPr lang="ja-JP" altLang="en-US" sz="18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 </a:t>
            </a:r>
            <a:r>
              <a:rPr lang="ja-JP" altLang="en-US" sz="14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・初業務委託を社内支援の形で実践した</a:t>
            </a:r>
            <a:endParaRPr lang="en-US" altLang="ja-JP" sz="1400" dirty="0" smtClean="0">
              <a:solidFill>
                <a:srgbClr val="FF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400" dirty="0">
                <a:solidFill>
                  <a:srgbClr val="FF0000"/>
                </a:solidFill>
                <a:latin typeface="+mj-lt"/>
                <a:ea typeface="HGP創英角ｺﾞｼｯｸUB"/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　・マルチ作業</a:t>
            </a:r>
            <a:endParaRPr lang="en-US" altLang="ja-JP" sz="1400" dirty="0" smtClean="0">
              <a:solidFill>
                <a:srgbClr val="FF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400" dirty="0">
                <a:solidFill>
                  <a:srgbClr val="FF0000"/>
                </a:solidFill>
                <a:latin typeface="+mj-lt"/>
                <a:ea typeface="HGP創英角ｺﾞｼｯｸUB"/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・顧客とやり取りの</a:t>
            </a:r>
            <a:r>
              <a:rPr lang="ja-JP" altLang="en-US" sz="1400" dirty="0">
                <a:solidFill>
                  <a:srgbClr val="FF0000"/>
                </a:solidFill>
                <a:latin typeface="+mj-lt"/>
                <a:ea typeface="HGP創英角ｺﾞｼｯｸUB"/>
              </a:rPr>
              <a:t>マナ</a:t>
            </a:r>
            <a:r>
              <a:rPr lang="ja-JP" altLang="en-US" sz="1400" dirty="0" smtClean="0">
                <a:solidFill>
                  <a:srgbClr val="FF0000"/>
                </a:solidFill>
                <a:latin typeface="+mj-lt"/>
                <a:ea typeface="HGP創英角ｺﾞｼｯｸUB"/>
              </a:rPr>
              <a:t>ー</a:t>
            </a:r>
            <a:endParaRPr lang="en-US" altLang="ja-JP" sz="1400" dirty="0">
              <a:solidFill>
                <a:srgbClr val="FF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23879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今後の目標</a:t>
            </a:r>
            <a:endParaRPr lang="ja-JP" altLang="en-US" sz="2400" b="1" dirty="0">
              <a:solidFill>
                <a:schemeClr val="bg1"/>
              </a:solidFill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270662" y="846168"/>
            <a:ext cx="6318674" cy="126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Ø"/>
              <a:defRPr/>
            </a:pPr>
            <a:r>
              <a:rPr lang="en-US" altLang="ja-JP" sz="1800" dirty="0" smtClean="0">
                <a:solidFill>
                  <a:srgbClr val="4CB3C0"/>
                </a:solidFill>
                <a:latin typeface="+mj-lt"/>
                <a:ea typeface="HGP創英角ｺﾞｼｯｸUB"/>
              </a:rPr>
              <a:t>CRM</a:t>
            </a:r>
            <a:r>
              <a:rPr lang="ja-JP" altLang="en-US" sz="1800" dirty="0" smtClean="0">
                <a:solidFill>
                  <a:srgbClr val="4CB3C0"/>
                </a:solidFill>
                <a:latin typeface="+mj-lt"/>
                <a:ea typeface="HGP創英角ｺﾞｼｯｸUB"/>
              </a:rPr>
              <a:t>や社内請負作業で育てきた</a:t>
            </a:r>
            <a:r>
              <a:rPr lang="ja-JP" altLang="en-US" sz="1800" dirty="0" smtClean="0">
                <a:solidFill>
                  <a:srgbClr val="4CB3C0"/>
                </a:solidFill>
                <a:latin typeface="+mj-lt"/>
                <a:ea typeface="HGP創英角ｺﾞｼｯｸUB"/>
              </a:rPr>
              <a:t>技術力と</a:t>
            </a:r>
            <a:r>
              <a:rPr lang="ja-JP" altLang="en-US" sz="1800" dirty="0" smtClean="0">
                <a:solidFill>
                  <a:srgbClr val="4CB3C0"/>
                </a:solidFill>
                <a:latin typeface="+mj-lt"/>
                <a:ea typeface="HGP創英角ｺﾞｼｯｸUB"/>
              </a:rPr>
              <a:t>マネジメント力を生かして、会社の業務拡大には、新現場に一歩踏み込んで、現場開拓に力を注力する。</a:t>
            </a:r>
            <a:endParaRPr lang="en-US" altLang="ja-JP" sz="1800" dirty="0" smtClean="0">
              <a:solidFill>
                <a:srgbClr val="4CB3C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22976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4754" y="314110"/>
            <a:ext cx="5508000" cy="313350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14274" y="745068"/>
            <a:ext cx="5269406" cy="387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▐"/>
              <a:defRPr kumimoji="1" sz="22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latin typeface="+mn-ea"/>
                <a:ea typeface="+mn-ea"/>
              </a:rPr>
              <a:t>１．</a:t>
            </a:r>
            <a:r>
              <a:rPr lang="ja-JP" altLang="en-US" sz="1600" dirty="0" smtClean="0">
                <a:latin typeface="+mn-ea"/>
                <a:ea typeface="+mn-ea"/>
              </a:rPr>
              <a:t>自分にとっての超えるべき「</a:t>
            </a:r>
            <a:r>
              <a:rPr lang="en-US" altLang="ja-JP" sz="1600" dirty="0" smtClean="0">
                <a:latin typeface="+mn-ea"/>
                <a:ea typeface="+mn-ea"/>
              </a:rPr>
              <a:t>X</a:t>
            </a:r>
            <a:r>
              <a:rPr lang="ja-JP" altLang="en-US" sz="1600" dirty="0" smtClean="0">
                <a:latin typeface="+mn-ea"/>
                <a:ea typeface="+mn-ea"/>
              </a:rPr>
              <a:t>」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latin typeface="+mn-ea"/>
                <a:ea typeface="+mn-ea"/>
              </a:rPr>
              <a:t>２</a:t>
            </a:r>
            <a:r>
              <a:rPr lang="ja-JP" altLang="en-US" sz="1600" dirty="0" smtClean="0">
                <a:latin typeface="+mn-ea"/>
                <a:ea typeface="+mn-ea"/>
              </a:rPr>
              <a:t>．</a:t>
            </a:r>
            <a:r>
              <a:rPr lang="ja-JP" altLang="en-US" sz="1600" dirty="0" smtClean="0">
                <a:latin typeface="+mn-ea"/>
                <a:ea typeface="+mn-ea"/>
              </a:rPr>
              <a:t>不足点分析</a:t>
            </a:r>
            <a:r>
              <a:rPr lang="en-US" altLang="ja-JP" sz="1600" dirty="0">
                <a:latin typeface="+mn-ea"/>
                <a:ea typeface="+mn-ea"/>
              </a:rPr>
              <a:t/>
            </a:r>
            <a:br>
              <a:rPr lang="en-US" altLang="ja-JP" sz="1600" dirty="0">
                <a:latin typeface="+mn-ea"/>
                <a:ea typeface="+mn-ea"/>
              </a:rPr>
            </a:br>
            <a:r>
              <a:rPr lang="ja-JP" altLang="en-US" sz="1600" dirty="0" smtClean="0">
                <a:latin typeface="+mn-ea"/>
                <a:ea typeface="+mn-ea"/>
              </a:rPr>
              <a:t>３</a:t>
            </a:r>
            <a:r>
              <a:rPr lang="ja-JP" altLang="en-US" sz="1600" dirty="0" smtClean="0">
                <a:latin typeface="+mn-ea"/>
                <a:ea typeface="+mn-ea"/>
              </a:rPr>
              <a:t>．実現に向けてこれまでしてきたこと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latin typeface="+mn-ea"/>
                <a:ea typeface="+mn-ea"/>
              </a:rPr>
              <a:t>４．成長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latin typeface="+mn-ea"/>
                <a:ea typeface="+mn-ea"/>
              </a:rPr>
              <a:t>５</a:t>
            </a:r>
            <a:r>
              <a:rPr lang="ja-JP" altLang="en-US" sz="1600" dirty="0" smtClean="0">
                <a:latin typeface="+mn-ea"/>
                <a:ea typeface="+mn-ea"/>
              </a:rPr>
              <a:t>．これから</a:t>
            </a:r>
            <a:endParaRPr lang="en-US" altLang="ja-JP" sz="1400" dirty="0">
              <a:latin typeface="+mn-ea"/>
              <a:ea typeface="+mn-ea"/>
            </a:endParaRPr>
          </a:p>
          <a:p>
            <a:pPr indent="538163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ja-JP" altLang="en-US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50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自分自身にとっての超えるべき「</a:t>
            </a:r>
            <a:r>
              <a:rPr lang="en-US" altLang="ja-JP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X</a:t>
            </a:r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」</a:t>
            </a:r>
            <a:endParaRPr lang="ja-JP" altLang="en-US" sz="2400" b="1" dirty="0">
              <a:solidFill>
                <a:schemeClr val="bg1"/>
              </a:solidFill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270620" y="989807"/>
            <a:ext cx="6318716" cy="339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r>
              <a:rPr lang="ja-JP" altLang="en-US" sz="2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会社のイベントを積極的に参加し、コンミュニケーション力と認知度を高め、人脈を広げる。</a:t>
            </a:r>
            <a:endParaRPr lang="en-US" altLang="ja-JP" sz="2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en-US" altLang="ja-JP" sz="28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r>
              <a:rPr lang="ja-JP" altLang="en-US" sz="2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チームリーダーになって、マネジメント力を高める</a:t>
            </a:r>
            <a:r>
              <a:rPr lang="ja-JP" altLang="en-US" sz="24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。</a:t>
            </a:r>
            <a:endParaRPr lang="en-US" altLang="ja-JP" sz="15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en-US" altLang="ja-JP" sz="15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ja-JP" altLang="en-US" sz="15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36614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不足点分析</a:t>
            </a:r>
            <a:endParaRPr lang="ja-JP" altLang="en-US" sz="2400" b="1" dirty="0">
              <a:solidFill>
                <a:schemeClr val="bg1"/>
              </a:solidFill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433944" y="846168"/>
            <a:ext cx="5155391" cy="353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chemeClr val="bg1">
                  <a:lumMod val="50000"/>
                </a:schemeClr>
              </a:buClr>
              <a:buFont typeface="Arial" charset="0"/>
              <a:buChar char="▌"/>
              <a:defRPr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HGP創英角ｺﾞｼｯｸUB"/>
              </a:rPr>
              <a:t>自己ペースで、会社のイベントを無関心で、社内メンバと交流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HGP創英角ｺﾞｼｯｸUB"/>
              </a:rPr>
              <a:t>がすくなかった。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chemeClr val="bg1">
                  <a:lumMod val="50000"/>
                </a:schemeClr>
              </a:buClr>
              <a:buNone/>
              <a:defRPr/>
            </a:pPr>
            <a:endParaRPr lang="en-US" altLang="ja-JP" sz="28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chemeClr val="bg1">
                  <a:lumMod val="50000"/>
                </a:schemeClr>
              </a:buClr>
              <a:buFont typeface="Arial" charset="0"/>
              <a:buChar char="▌"/>
              <a:defRPr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HGP創英角ｺﾞｼｯｸUB"/>
              </a:rPr>
              <a:t>自分の作業を優先し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HGP創英角ｺﾞｼｯｸUB"/>
              </a:rPr>
              <a:t>、与えられた仕事しか関心しなく、誰かの指示に従って行動。</a:t>
            </a:r>
            <a:endParaRPr lang="en-US" altLang="ja-JP" sz="15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ja-JP" altLang="en-US" sz="15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4" name="Group 293">
            <a:extLst>
              <a:ext uri="{FF2B5EF4-FFF2-40B4-BE49-F238E27FC236}">
                <a16:creationId xmlns="" xmlns:a16="http://schemas.microsoft.com/office/drawing/2014/main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252083" y="825195"/>
            <a:ext cx="848801" cy="848801"/>
            <a:chOff x="5037" y="618"/>
            <a:chExt cx="850" cy="850"/>
          </a:xfrm>
        </p:grpSpPr>
        <p:sp>
          <p:nvSpPr>
            <p:cNvPr id="6" name="Oval 50">
              <a:extLst>
                <a:ext uri="{FF2B5EF4-FFF2-40B4-BE49-F238E27FC236}">
                  <a16:creationId xmlns="" xmlns:a16="http://schemas.microsoft.com/office/drawing/2014/main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" name="Oval 51">
              <a:extLst>
                <a:ext uri="{FF2B5EF4-FFF2-40B4-BE49-F238E27FC236}">
                  <a16:creationId xmlns="" xmlns:a16="http://schemas.microsoft.com/office/drawing/2014/main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Oval 52">
              <a:extLst>
                <a:ext uri="{FF2B5EF4-FFF2-40B4-BE49-F238E27FC236}">
                  <a16:creationId xmlns="" xmlns:a16="http://schemas.microsoft.com/office/drawing/2014/main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" name="Freeform 54">
              <a:extLst>
                <a:ext uri="{FF2B5EF4-FFF2-40B4-BE49-F238E27FC236}">
                  <a16:creationId xmlns="" xmlns:a16="http://schemas.microsoft.com/office/drawing/2014/main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55">
              <a:extLst>
                <a:ext uri="{FF2B5EF4-FFF2-40B4-BE49-F238E27FC236}">
                  <a16:creationId xmlns="" xmlns:a16="http://schemas.microsoft.com/office/drawing/2014/main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AutoShape 59">
              <a:extLst>
                <a:ext uri="{FF2B5EF4-FFF2-40B4-BE49-F238E27FC236}">
                  <a16:creationId xmlns="" xmlns:a16="http://schemas.microsoft.com/office/drawing/2014/main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85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積極的にイベントを参加</a:t>
            </a:r>
            <a:endParaRPr lang="ja-JP" altLang="en-US" sz="2400" b="1" dirty="0">
              <a:solidFill>
                <a:schemeClr val="bg1"/>
              </a:solidFill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263420" y="846168"/>
            <a:ext cx="5429826" cy="399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会社の飲み会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r>
              <a:rPr lang="ja-JP" altLang="en-US" sz="1800" dirty="0">
                <a:latin typeface="+mj-lt"/>
                <a:ea typeface="HGP創英角ｺﾞｼｯｸUB"/>
              </a:rPr>
              <a:t>　</a:t>
            </a:r>
            <a:r>
              <a:rPr lang="ja-JP" altLang="en-US" sz="1800" dirty="0" smtClean="0">
                <a:latin typeface="+mn-lt"/>
                <a:ea typeface="HGP創英角ｺﾞｼｯｸUB"/>
              </a:rPr>
              <a:t>・</a:t>
            </a:r>
            <a:r>
              <a:rPr lang="ja-JP" altLang="en-US" sz="1400" dirty="0" smtClean="0">
                <a:latin typeface="+mn-lt"/>
                <a:ea typeface="HGP創英角ｺﾞｼｯｸUB"/>
              </a:rPr>
              <a:t>両期</a:t>
            </a:r>
            <a:r>
              <a:rPr lang="ja-JP" altLang="en-US" sz="1400" dirty="0">
                <a:latin typeface="+mn-lt"/>
                <a:ea typeface="HGP創英角ｺﾞｼｯｸUB"/>
              </a:rPr>
              <a:t>の</a:t>
            </a:r>
            <a:r>
              <a:rPr lang="ja-JP" altLang="en-US" sz="1400" dirty="0" smtClean="0">
                <a:latin typeface="+mn-lt"/>
                <a:ea typeface="HGP創英角ｺﾞｼｯｸUB"/>
              </a:rPr>
              <a:t>キックオフ</a:t>
            </a:r>
            <a:endParaRPr lang="en-US" altLang="ja-JP" sz="1400" dirty="0">
              <a:latin typeface="+mn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n-lt"/>
                <a:ea typeface="HGP創英角ｺﾞｼｯｸUB"/>
              </a:rPr>
              <a:t>　　・</a:t>
            </a:r>
            <a:r>
              <a:rPr lang="ja-JP" altLang="en-US" sz="1400" dirty="0" smtClean="0">
                <a:latin typeface="+mn-lt"/>
                <a:ea typeface="HGP創英角ｺﾞｼｯｸUB"/>
              </a:rPr>
              <a:t>忘年会</a:t>
            </a:r>
            <a:endParaRPr lang="en-US" altLang="ja-JP" sz="1400" dirty="0" smtClean="0">
              <a:latin typeface="+mn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>
                <a:solidFill>
                  <a:srgbClr val="000000"/>
                </a:solidFill>
                <a:latin typeface="+mn-lt"/>
                <a:ea typeface="HGP創英角ｺﾞｼｯｸUB"/>
              </a:rPr>
              <a:t>　</a:t>
            </a:r>
            <a:r>
              <a:rPr lang="ja-JP" altLang="en-US" sz="1800" dirty="0" smtClean="0">
                <a:solidFill>
                  <a:srgbClr val="000000"/>
                </a:solidFill>
                <a:latin typeface="+mn-lt"/>
                <a:ea typeface="HGP創英角ｺﾞｼｯｸUB"/>
              </a:rPr>
              <a:t>　・</a:t>
            </a:r>
            <a:r>
              <a:rPr lang="ja-JP" altLang="en-US" sz="1400" dirty="0" smtClean="0">
                <a:latin typeface="+mn-lt"/>
                <a:ea typeface="HGP創英角ｺﾞｼｯｸUB"/>
              </a:rPr>
              <a:t>年末納会</a:t>
            </a:r>
            <a:endParaRPr lang="en-US" altLang="ja-JP" sz="1400" dirty="0">
              <a:solidFill>
                <a:srgbClr val="000000"/>
              </a:solidFill>
              <a:latin typeface="+mn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運動会</a:t>
            </a:r>
            <a:endParaRPr lang="en-US" altLang="ja-JP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1800" dirty="0">
                <a:solidFill>
                  <a:srgbClr val="000000"/>
                </a:solidFill>
                <a:latin typeface="+mj-lt"/>
                <a:ea typeface="HGP創英角ｺﾞｼｯｸUB"/>
              </a:rPr>
              <a:t>第二</a:t>
            </a: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シス部会（司会）</a:t>
            </a:r>
            <a:endParaRPr lang="en-US" altLang="ja-JP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アジャ</a:t>
            </a:r>
            <a:r>
              <a:rPr lang="ja-JP" altLang="en-US" sz="1800" dirty="0">
                <a:solidFill>
                  <a:srgbClr val="000000"/>
                </a:solidFill>
                <a:latin typeface="+mj-lt"/>
                <a:ea typeface="HGP創英角ｺﾞｼｯｸUB"/>
              </a:rPr>
              <a:t>イル</a:t>
            </a: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開発社内研修</a:t>
            </a:r>
            <a:endParaRPr lang="en-US" altLang="ja-JP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en-US" altLang="ja-JP" sz="18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この一年積極的に会社のイベントを参加し、なるべく多くの方々と交流した、自分の認知度が高くなって、信頼感倍増になった。</a:t>
            </a:r>
            <a:endParaRPr lang="en-US" altLang="ja-JP" sz="18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12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203150" y="767976"/>
            <a:ext cx="788463" cy="755574"/>
            <a:chOff x="336" y="601"/>
            <a:chExt cx="850" cy="850"/>
          </a:xfrm>
        </p:grpSpPr>
        <p:sp>
          <p:nvSpPr>
            <p:cNvPr id="13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9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16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チームリーダー</a:t>
            </a:r>
            <a:endParaRPr lang="ja-JP" altLang="en-US" sz="2400" b="1" dirty="0">
              <a:solidFill>
                <a:schemeClr val="bg1"/>
              </a:solidFill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159510" y="846168"/>
            <a:ext cx="5429826" cy="5044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en-US" altLang="ja-JP" sz="2200" b="1" dirty="0" smtClean="0">
                <a:latin typeface="+mj-lt"/>
                <a:ea typeface="HGP創英角ｺﾞｼｯｸUB"/>
              </a:rPr>
              <a:t>CRM</a:t>
            </a:r>
            <a:r>
              <a:rPr lang="ja-JP" altLang="en-US" sz="2200" b="1" dirty="0" smtClean="0">
                <a:latin typeface="+mj-lt"/>
                <a:ea typeface="HGP創英角ｺﾞｼｯｸUB"/>
              </a:rPr>
              <a:t>移行プロジェクト対応</a:t>
            </a:r>
            <a:endParaRPr lang="en-US" altLang="ja-JP" sz="2200" b="1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役割：チームリーダー　チーム人数：３人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納品日をしっかり守って</a:t>
            </a:r>
            <a:r>
              <a:rPr lang="ja-JP" altLang="en-US" sz="1800" dirty="0">
                <a:latin typeface="+mj-lt"/>
                <a:ea typeface="HGP創英角ｺﾞｼｯｸUB"/>
              </a:rPr>
              <a:t>、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マイルストーンを設定し、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WBS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を作成し、タスクとスケジュール管理。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要件定義者と仕様を確認と調整し、実現方式、作業ルール、命名規則を決め。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週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1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回進捗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MTG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を設定し、各自の作業進捗や問題点を確認と解決。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12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203150" y="767976"/>
            <a:ext cx="788463" cy="755574"/>
            <a:chOff x="336" y="601"/>
            <a:chExt cx="850" cy="850"/>
          </a:xfrm>
        </p:grpSpPr>
        <p:sp>
          <p:nvSpPr>
            <p:cNvPr id="13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9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7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チームリーダー</a:t>
            </a:r>
            <a:endParaRPr lang="ja-JP" altLang="en-US" sz="2400" b="1" dirty="0">
              <a:solidFill>
                <a:schemeClr val="bg1"/>
              </a:solidFill>
              <a:ea typeface="HGP創英角ｺﾞｼｯｸUB" panose="020B0900000000000000" pitchFamily="50" charset="-128"/>
            </a:endParaRPr>
          </a:p>
        </p:txBody>
      </p:sp>
      <p:grpSp>
        <p:nvGrpSpPr>
          <p:cNvPr id="12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203150" y="767976"/>
            <a:ext cx="788463" cy="755574"/>
            <a:chOff x="336" y="601"/>
            <a:chExt cx="850" cy="850"/>
          </a:xfrm>
        </p:grpSpPr>
        <p:sp>
          <p:nvSpPr>
            <p:cNvPr id="13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9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1" name="テキスト ボックス 2"/>
          <p:cNvSpPr txBox="1">
            <a:spLocks noChangeArrowheads="1"/>
          </p:cNvSpPr>
          <p:nvPr/>
        </p:nvSpPr>
        <p:spPr bwMode="auto">
          <a:xfrm>
            <a:off x="1165449" y="804049"/>
            <a:ext cx="5429826" cy="337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en-US" altLang="ja-JP" sz="2200" b="1" dirty="0" smtClean="0">
                <a:latin typeface="+mj-lt"/>
                <a:ea typeface="HGP創英角ｺﾞｼｯｸUB"/>
              </a:rPr>
              <a:t>CRM</a:t>
            </a:r>
            <a:r>
              <a:rPr lang="ja-JP" altLang="en-US" sz="2200" b="1" dirty="0" smtClean="0">
                <a:latin typeface="+mj-lt"/>
                <a:ea typeface="HGP創英角ｺﾞｼｯｸUB"/>
              </a:rPr>
              <a:t>移行プロジェクト対応</a:t>
            </a:r>
            <a:endParaRPr lang="en-US" altLang="ja-JP" sz="2200" b="1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ea typeface="HGP創英角ｺﾞｼｯｸUB"/>
              </a:rPr>
              <a:t>困難な作業</a:t>
            </a:r>
            <a:r>
              <a:rPr lang="ja-JP" altLang="en-US" sz="1800" dirty="0">
                <a:ea typeface="HGP創英角ｺﾞｼｯｸUB"/>
              </a:rPr>
              <a:t>に対して、逃げずに、率先的に技術を検討し、効率化方法を調査、実現し、メンバに展開。</a:t>
            </a:r>
            <a:endParaRPr lang="en-US" altLang="ja-JP" sz="1800" dirty="0"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>
                <a:ea typeface="HGP創英角ｺﾞｼｯｸUB"/>
              </a:rPr>
              <a:t>　</a:t>
            </a:r>
            <a:r>
              <a:rPr lang="ja-JP" altLang="en-US" sz="1800" dirty="0">
                <a:ea typeface="HGP創英角ｺﾞｼｯｸUB"/>
              </a:rPr>
              <a:t> </a:t>
            </a:r>
            <a:r>
              <a:rPr lang="ja-JP" altLang="en-US" sz="1800" dirty="0" smtClean="0">
                <a:ea typeface="HGP創英角ｺﾞｼｯｸUB"/>
              </a:rPr>
              <a:t>   ・</a:t>
            </a:r>
            <a:r>
              <a:rPr lang="ja-JP" altLang="en-US" sz="1800" dirty="0">
                <a:ea typeface="HGP創英角ｺﾞｼｯｸUB"/>
              </a:rPr>
              <a:t>ファイル集計ツール</a:t>
            </a:r>
            <a:r>
              <a:rPr lang="en-US" altLang="ja-JP" sz="1800" dirty="0" smtClean="0">
                <a:ea typeface="HGP創英角ｺﾞｼｯｸUB"/>
              </a:rPr>
              <a:t>(Linux</a:t>
            </a:r>
            <a:r>
              <a:rPr lang="en-US" altLang="ja-JP" sz="1800" dirty="0">
                <a:ea typeface="HGP創英角ｺﾞｼｯｸUB"/>
              </a:rPr>
              <a:t>)</a:t>
            </a: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en-US" altLang="ja-JP" sz="1800" dirty="0">
                <a:ea typeface="HGP創英角ｺﾞｼｯｸUB"/>
              </a:rPr>
              <a:t>    </a:t>
            </a:r>
            <a:r>
              <a:rPr lang="ja-JP" altLang="en-US" sz="1800" dirty="0" smtClean="0">
                <a:ea typeface="HGP創英角ｺﾞｼｯｸUB"/>
              </a:rPr>
              <a:t>　・</a:t>
            </a:r>
            <a:r>
              <a:rPr lang="en-US" altLang="ja-JP" sz="1800" dirty="0">
                <a:ea typeface="HGP創英角ｺﾞｼｯｸUB"/>
              </a:rPr>
              <a:t>CPU</a:t>
            </a:r>
            <a:r>
              <a:rPr lang="ja-JP" altLang="en-US" sz="1800" dirty="0">
                <a:ea typeface="HGP創英角ｺﾞｼｯｸUB"/>
              </a:rPr>
              <a:t>とメモリ計測ツール</a:t>
            </a:r>
            <a:r>
              <a:rPr lang="en-US" altLang="ja-JP" sz="1800" dirty="0" smtClean="0">
                <a:ea typeface="HGP創英角ｺﾞｼｯｸUB"/>
              </a:rPr>
              <a:t>(</a:t>
            </a:r>
            <a:r>
              <a:rPr lang="en-US" altLang="ja-JP" sz="1800" dirty="0">
                <a:ea typeface="HGP創英角ｺﾞｼｯｸUB"/>
              </a:rPr>
              <a:t>L</a:t>
            </a:r>
            <a:r>
              <a:rPr lang="en-US" altLang="ja-JP" sz="1800" dirty="0" smtClean="0">
                <a:ea typeface="HGP創英角ｺﾞｼｯｸUB"/>
              </a:rPr>
              <a:t>inux</a:t>
            </a:r>
            <a:r>
              <a:rPr lang="en-US" altLang="ja-JP" sz="1800" dirty="0">
                <a:ea typeface="HGP創英角ｺﾞｼｯｸUB"/>
              </a:rPr>
              <a:t>)</a:t>
            </a: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>
                <a:ea typeface="HGP創英角ｺﾞｼｯｸUB"/>
              </a:rPr>
              <a:t>主導者として、本番作業タイムチャートと作業手順書を作成し、作業メンバに展開</a:t>
            </a:r>
            <a:r>
              <a:rPr lang="ja-JP" altLang="en-US" sz="1800" dirty="0" smtClean="0">
                <a:ea typeface="HGP創英角ｺﾞｼｯｸUB"/>
              </a:rPr>
              <a:t>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>
              <a:latin typeface="+mj-lt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2883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現場</a:t>
            </a:r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以外の作業の兼務</a:t>
            </a:r>
            <a:endParaRPr lang="ja-JP" altLang="en-US" sz="2400" b="1" dirty="0">
              <a:solidFill>
                <a:schemeClr val="bg1"/>
              </a:solidFill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159510" y="846168"/>
            <a:ext cx="5429826" cy="31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2000" dirty="0" smtClean="0">
                <a:latin typeface="+mj-lt"/>
                <a:ea typeface="HGP創英角ｺﾞｼｯｸUB"/>
              </a:rPr>
              <a:t>官庁総合運用テスト支援ツール</a:t>
            </a:r>
            <a:endParaRPr lang="en-US" altLang="ja-JP" sz="20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役割：サブリーダー　チーム人数：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4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人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12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203150" y="767976"/>
            <a:ext cx="788463" cy="755574"/>
            <a:chOff x="336" y="601"/>
            <a:chExt cx="850" cy="850"/>
          </a:xfrm>
        </p:grpSpPr>
        <p:sp>
          <p:nvSpPr>
            <p:cNvPr id="13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9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1" name="角丸四角形 20"/>
          <p:cNvSpPr/>
          <p:nvPr/>
        </p:nvSpPr>
        <p:spPr bwMode="auto">
          <a:xfrm>
            <a:off x="4776824" y="2045960"/>
            <a:ext cx="1538106" cy="1328320"/>
          </a:xfrm>
          <a:prstGeom prst="round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NCJ</a:t>
            </a:r>
            <a:r>
              <a:rPr lang="ja-JP" altLang="en-US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社内開発</a:t>
            </a:r>
            <a:endParaRPr lang="en-US" altLang="ja-JP" sz="1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ja-JP" altLang="en-US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</a:t>
            </a:r>
            <a:r>
              <a:rPr lang="en-US" altLang="ja-JP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ja-JP" altLang="en-US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名）</a:t>
            </a:r>
            <a:endParaRPr lang="ja-JP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1346145" y="2008480"/>
            <a:ext cx="988949" cy="1442150"/>
          </a:xfrm>
          <a:prstGeom prst="roundRect">
            <a:avLst/>
          </a:pr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eaVert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ＮＥＳ</a:t>
            </a:r>
          </a:p>
        </p:txBody>
      </p:sp>
      <p:sp>
        <p:nvSpPr>
          <p:cNvPr id="23" name="角丸四角形 22"/>
          <p:cNvSpPr/>
          <p:nvPr/>
        </p:nvSpPr>
        <p:spPr bwMode="auto">
          <a:xfrm>
            <a:off x="3170341" y="2026310"/>
            <a:ext cx="801814" cy="1406490"/>
          </a:xfrm>
          <a:prstGeom prst="round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eaVert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ja-JP" altLang="en-US" sz="16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兪・徐</a:t>
            </a:r>
            <a:endParaRPr lang="ja-JP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21729" y="24792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依頼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66169" y="24797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依頼</a:t>
            </a:r>
          </a:p>
        </p:txBody>
      </p:sp>
      <p:cxnSp>
        <p:nvCxnSpPr>
          <p:cNvPr id="26" name="直線矢印コネクタ 25"/>
          <p:cNvCxnSpPr/>
          <p:nvPr/>
        </p:nvCxnSpPr>
        <p:spPr bwMode="auto">
          <a:xfrm>
            <a:off x="2593653" y="2729555"/>
            <a:ext cx="412844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矢印コネクタ 26"/>
          <p:cNvCxnSpPr/>
          <p:nvPr/>
        </p:nvCxnSpPr>
        <p:spPr bwMode="auto">
          <a:xfrm>
            <a:off x="4238354" y="2729555"/>
            <a:ext cx="412844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469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現場</a:t>
            </a:r>
            <a:r>
              <a:rPr lang="ja-JP" altLang="en-US" sz="2400" b="1" dirty="0" smtClean="0">
                <a:solidFill>
                  <a:schemeClr val="bg1"/>
                </a:solidFill>
                <a:ea typeface="HGP創英角ｺﾞｼｯｸUB" panose="020B0900000000000000" pitchFamily="50" charset="-128"/>
              </a:rPr>
              <a:t>以外の作業の兼務</a:t>
            </a:r>
            <a:endParaRPr lang="ja-JP" altLang="en-US" sz="2400" b="1" dirty="0">
              <a:solidFill>
                <a:schemeClr val="bg1"/>
              </a:solidFill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159510" y="742258"/>
            <a:ext cx="5429826" cy="519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2000" dirty="0">
                <a:ea typeface="HGP創英角ｺﾞｼｯｸUB"/>
              </a:rPr>
              <a:t>官庁総合運用テスト支援ツール</a:t>
            </a:r>
            <a:endParaRPr lang="en-US" altLang="ja-JP" sz="2000" dirty="0"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毎日問題の問合せなどメールで顧客とやり取りしていた。社内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の開発メンバに作業進捗を確認し、を顧客に報告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　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※</a:t>
            </a:r>
            <a:r>
              <a:rPr lang="ja-JP" altLang="en-US" sz="1400" dirty="0" smtClean="0">
                <a:latin typeface="+mj-lt"/>
                <a:ea typeface="HGP創英角ｺﾞｼｯｸUB"/>
              </a:rPr>
              <a:t>ビジネスメール大変苦労した。</a:t>
            </a:r>
            <a:endParaRPr lang="en-US" altLang="ja-JP" sz="14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週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1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回で客先で仕様確認、作業スケジュール、作業優先順位を調整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。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endParaRPr lang="en-US" altLang="ja-JP" sz="1800" dirty="0"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Wingdings" panose="05000000000000000000" pitchFamily="2" charset="2"/>
              <a:buChar char="u"/>
              <a:defRPr/>
            </a:pPr>
            <a:r>
              <a:rPr lang="en-US" altLang="ja-JP" sz="1800" dirty="0" smtClean="0">
                <a:latin typeface="+mj-lt"/>
                <a:ea typeface="HGP創英角ｺﾞｼｯｸUB"/>
              </a:rPr>
              <a:t>WeChat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　　　</a:t>
            </a:r>
            <a:r>
              <a:rPr lang="en-US" altLang="ja-JP" sz="1800" dirty="0" smtClean="0">
                <a:latin typeface="+mj-lt"/>
                <a:ea typeface="HGP創英角ｺﾞｼｯｸUB"/>
              </a:rPr>
              <a:t>+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課題台帳で社内開発メンバとコミュニケーション、説明しきれない場合、現場と調整し、帰社して説明。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12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203150" y="767976"/>
            <a:ext cx="788463" cy="755574"/>
            <a:chOff x="336" y="601"/>
            <a:chExt cx="850" cy="850"/>
          </a:xfrm>
        </p:grpSpPr>
        <p:sp>
          <p:nvSpPr>
            <p:cNvPr id="13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9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3" name="AutoShape 2" descr="「wechat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1" name="図 20" descr="「WeChat」の画像検索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5" t="16279" r="22430" b="15115"/>
          <a:stretch/>
        </p:blipFill>
        <p:spPr bwMode="auto">
          <a:xfrm>
            <a:off x="2395104" y="3972187"/>
            <a:ext cx="3429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_16_9_2015">
  <a:themeElements>
    <a:clrScheme name="orchestratedcolor_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エレメント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22411</TotalTime>
  <Words>262</Words>
  <Application>Microsoft Office PowerPoint</Application>
  <PresentationFormat>ユーザー設定</PresentationFormat>
  <Paragraphs>108</Paragraphs>
  <Slides>13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NEC_standard_16_9_2015</vt:lpstr>
      <vt:lpstr>進化の自分</vt:lpstr>
      <vt:lpstr>目次</vt:lpstr>
      <vt:lpstr>自分自身にとっての超えるべき「X」</vt:lpstr>
      <vt:lpstr>不足点分析</vt:lpstr>
      <vt:lpstr>積極的にイベントを参加</vt:lpstr>
      <vt:lpstr>チームリーダー</vt:lpstr>
      <vt:lpstr>チームリーダー</vt:lpstr>
      <vt:lpstr>現場以外の作業の兼務</vt:lpstr>
      <vt:lpstr>現場以外の作業の兼務</vt:lpstr>
      <vt:lpstr>現場以外の作業の兼務</vt:lpstr>
      <vt:lpstr>成長</vt:lpstr>
      <vt:lpstr>今後の目標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necuser</dc:creator>
  <cp:lastModifiedBy>1149950002820</cp:lastModifiedBy>
  <cp:revision>638</cp:revision>
  <cp:lastPrinted>2019-07-08T07:22:07Z</cp:lastPrinted>
  <dcterms:created xsi:type="dcterms:W3CDTF">2015-04-16T03:28:40Z</dcterms:created>
  <dcterms:modified xsi:type="dcterms:W3CDTF">2020-03-03T07:45:51Z</dcterms:modified>
</cp:coreProperties>
</file>