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"/>
  </p:notesMasterIdLst>
  <p:handoutMasterIdLst>
    <p:handoutMasterId r:id="rId6"/>
  </p:handoutMasterIdLst>
  <p:sldIdLst>
    <p:sldId id="389" r:id="rId2"/>
    <p:sldId id="390" r:id="rId3"/>
    <p:sldId id="391" r:id="rId4"/>
  </p:sldIdLst>
  <p:sldSz cx="9144000" cy="6858000" type="screen4x3"/>
  <p:notesSz cx="9866313" cy="142954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rand Statement" id="{E9B22BFF-877C-4AA1-9323-19B679BF99B1}">
          <p14:sldIdLst/>
        </p14:section>
        <p14:section name="Table of Contents" id="{0B1E2898-31BC-42F3-A5A5-141726087CC7}">
          <p14:sldIdLst/>
        </p14:section>
        <p14:section name="Body" id="{18FAE958-DF6E-4AAC-835E-E68BDECA82A9}">
          <p14:sldIdLst>
            <p14:sldId id="389"/>
            <p14:sldId id="390"/>
            <p14:sldId id="391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0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7F7F7F"/>
    <a:srgbClr val="658DFD"/>
    <a:srgbClr val="FFCC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9" autoAdjust="0"/>
    <p:restoredTop sz="95494" autoAdjust="0"/>
  </p:normalViewPr>
  <p:slideViewPr>
    <p:cSldViewPr snapToGrid="0" snapToObjects="1">
      <p:cViewPr varScale="1">
        <p:scale>
          <a:sx n="68" d="100"/>
          <a:sy n="68" d="100"/>
        </p:scale>
        <p:origin x="1134" y="6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1632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162"/>
    </p:cViewPr>
  </p:sorterViewPr>
  <p:notesViewPr>
    <p:cSldViewPr snapToGrid="0" snapToObjects="1">
      <p:cViewPr varScale="1">
        <p:scale>
          <a:sx n="88" d="100"/>
          <a:sy n="88" d="100"/>
        </p:scale>
        <p:origin x="-3744" y="-108"/>
      </p:cViewPr>
      <p:guideLst>
        <p:guide orient="horz" pos="4502"/>
        <p:guide pos="31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275403" cy="714772"/>
          </a:xfrm>
          <a:prstGeom prst="rect">
            <a:avLst/>
          </a:prstGeom>
        </p:spPr>
        <p:txBody>
          <a:bodyPr vert="horz" lIns="133052" tIns="66526" rIns="133052" bIns="66526" rtlCol="0"/>
          <a:lstStyle>
            <a:lvl1pPr algn="l">
              <a:defRPr sz="17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9" y="2"/>
            <a:ext cx="4275403" cy="714772"/>
          </a:xfrm>
          <a:prstGeom prst="rect">
            <a:avLst/>
          </a:prstGeom>
        </p:spPr>
        <p:txBody>
          <a:bodyPr vert="horz" lIns="133052" tIns="66526" rIns="133052" bIns="66526" rtlCol="0"/>
          <a:lstStyle>
            <a:lvl1pPr algn="r">
              <a:defRPr sz="17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2018/10/17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13578187"/>
            <a:ext cx="4275403" cy="714772"/>
          </a:xfrm>
          <a:prstGeom prst="rect">
            <a:avLst/>
          </a:prstGeom>
        </p:spPr>
        <p:txBody>
          <a:bodyPr vert="horz" lIns="133052" tIns="66526" rIns="133052" bIns="66526" rtlCol="0" anchor="b"/>
          <a:lstStyle>
            <a:lvl1pPr algn="l">
              <a:defRPr sz="17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9" y="13578187"/>
            <a:ext cx="4275403" cy="714772"/>
          </a:xfrm>
          <a:prstGeom prst="rect">
            <a:avLst/>
          </a:prstGeom>
        </p:spPr>
        <p:txBody>
          <a:bodyPr vert="horz" lIns="133052" tIns="66526" rIns="133052" bIns="66526" rtlCol="0" anchor="b"/>
          <a:lstStyle>
            <a:lvl1pPr algn="r">
              <a:defRPr sz="17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9" y="2"/>
            <a:ext cx="4275403" cy="414221"/>
          </a:xfrm>
          <a:prstGeom prst="rect">
            <a:avLst/>
          </a:prstGeom>
        </p:spPr>
        <p:txBody>
          <a:bodyPr vert="horz" lIns="133052" tIns="66526" rIns="133052" bIns="66526" rtlCol="0"/>
          <a:lstStyle>
            <a:lvl1pPr algn="r">
              <a:defRPr sz="15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2018/10/17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9" y="13882385"/>
            <a:ext cx="4275403" cy="414221"/>
          </a:xfrm>
          <a:prstGeom prst="rect">
            <a:avLst/>
          </a:prstGeom>
        </p:spPr>
        <p:txBody>
          <a:bodyPr vert="horz" lIns="133052" tIns="66526" rIns="133052" bIns="66526" rtlCol="0" anchor="b"/>
          <a:lstStyle>
            <a:lvl1pPr algn="r">
              <a:defRPr sz="15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1360488" y="620713"/>
            <a:ext cx="7145337" cy="5359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1914" tIns="65957" rIns="131914" bIns="65957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132765" y="6213321"/>
            <a:ext cx="9600785" cy="7507762"/>
          </a:xfrm>
          <a:prstGeom prst="rect">
            <a:avLst/>
          </a:prstGeom>
        </p:spPr>
        <p:txBody>
          <a:bodyPr vert="horz" lIns="0" tIns="65957" rIns="0" bIns="65957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五味</a:t>
            </a:r>
            <a:r>
              <a:rPr kumimoji="1" lang="en-US" altLang="ja-JP" dirty="0" smtClean="0"/>
              <a:t>HB</a:t>
            </a:r>
            <a:r>
              <a:rPr kumimoji="1" lang="ja-JP" altLang="en-US" dirty="0" smtClean="0"/>
              <a:t>メッセージ</a:t>
            </a:r>
            <a:r>
              <a:rPr kumimoji="1" lang="en-US" altLang="ja-JP" dirty="0" smtClean="0"/>
              <a:t>】</a:t>
            </a:r>
            <a:endParaRPr kumimoji="1" lang="ja-JP" altLang="en-US" dirty="0" smtClean="0"/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ja-JP" altLang="en-US" dirty="0" smtClean="0"/>
              <a:t>・中計合宿で木下ＢＵ長より、幹部に説明した１０</a:t>
            </a:r>
            <a:r>
              <a:rPr kumimoji="1" lang="ja-JP" altLang="en-US" dirty="0" err="1" smtClean="0"/>
              <a:t>ヶ</a:t>
            </a:r>
            <a:r>
              <a:rPr kumimoji="1" lang="ja-JP" altLang="en-US" dirty="0" smtClean="0"/>
              <a:t>条です。</a:t>
            </a:r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ja-JP" altLang="en-US" dirty="0" smtClean="0"/>
              <a:t>・本頁と次頁は、必ずＰＪ計画書の添付して下さい。</a:t>
            </a:r>
            <a:endParaRPr kumimoji="1" lang="en-US" altLang="ja-JP" dirty="0" smtClean="0"/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endParaRPr kumimoji="1" lang="ja-JP" altLang="en-US" dirty="0" smtClean="0"/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レビューアの皆様へ</a:t>
            </a:r>
            <a:r>
              <a:rPr kumimoji="1" lang="en-US" altLang="ja-JP" dirty="0" smtClean="0"/>
              <a:t>】</a:t>
            </a:r>
            <a:endParaRPr kumimoji="1" lang="ja-JP" altLang="en-US" dirty="0" smtClean="0"/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ja-JP" altLang="en-US" dirty="0" smtClean="0"/>
              <a:t>・レビューアは、この１０</a:t>
            </a:r>
            <a:r>
              <a:rPr kumimoji="1" lang="ja-JP" altLang="en-US" dirty="0" err="1" smtClean="0"/>
              <a:t>ヶ</a:t>
            </a:r>
            <a:r>
              <a:rPr kumimoji="1" lang="ja-JP" altLang="en-US" dirty="0" smtClean="0"/>
              <a:t>条が実践出来ているか、徹底してチェックしてください。</a:t>
            </a:r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ja-JP" altLang="en-US" dirty="0" smtClean="0"/>
              <a:t>　もし実施できていない点があれば、ＰＭ（ＰＪリーダ）の実務の中で具体的に指導して下さい。</a:t>
            </a:r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ja-JP" altLang="en-US" dirty="0" smtClean="0"/>
              <a:t>・ＰＪメンバや発注先にも共有できていることを確認して下さい。</a:t>
            </a:r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</a:rPr>
              <a:pPr/>
              <a:t>1</a:t>
            </a:fld>
            <a:endParaRPr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1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レビューアの皆様へ</a:t>
            </a:r>
            <a:r>
              <a:rPr kumimoji="1" lang="en-US" altLang="ja-JP" dirty="0" smtClean="0"/>
              <a:t>】</a:t>
            </a:r>
            <a:endParaRPr kumimoji="1" lang="ja-JP" altLang="en-US" dirty="0" smtClean="0"/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ja-JP" altLang="en-US" dirty="0" smtClean="0"/>
              <a:t>・ＰＪは計画通りに本番をむかえること以外に、「要員育成計画」はどう考えているか、「我々の価値は何か」、</a:t>
            </a:r>
          </a:p>
          <a:p>
            <a:pPr defTabSz="12744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ja-JP" altLang="en-US" dirty="0" smtClean="0"/>
              <a:t>　もっとも基本的なことを聞きだして、確認して下さい。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>
                <a:solidFill>
                  <a:srgbClr val="000000"/>
                </a:solidFill>
              </a:rPr>
              <a:pPr/>
              <a:t>2</a:t>
            </a:fld>
            <a:endParaRPr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3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 b="1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" b="527"/>
          <a:stretch/>
        </p:blipFill>
        <p:spPr bwMode="auto">
          <a:xfrm>
            <a:off x="0" y="0"/>
            <a:ext cx="9144000" cy="655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350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05844"/>
            <a:ext cx="8760432" cy="585866"/>
          </a:xfrm>
        </p:spPr>
        <p:txBody>
          <a:bodyPr vert="horz" lIns="91440" tIns="46800" rIns="91440" bIns="45720" rtlCol="0" anchor="b" anchorCtr="0">
            <a:spAutoFit/>
          </a:bodyPr>
          <a:lstStyle>
            <a:lvl1pPr>
              <a:defRPr lang="ja-JP" altLang="en-US" sz="3200" b="1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3926256"/>
            <a:ext cx="6768975" cy="40011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86499"/>
            <a:ext cx="8784000" cy="64766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01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843710"/>
            <a:ext cx="8760432" cy="648000"/>
          </a:xfrm>
        </p:spPr>
        <p:txBody>
          <a:bodyPr vert="horz" lIns="91440" tIns="4680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3926256"/>
            <a:ext cx="6768975" cy="40011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484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866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7978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391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0440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3224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92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2106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6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7" name="グループ化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5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6" name="text"/>
            <p:cNvPicPr>
              <a:picLocks noChangeAspect="1" noChangeArrowheads="1"/>
            </p:cNvPicPr>
            <p:nvPr userDrawn="1"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49" y="3598148"/>
              <a:ext cx="6913563" cy="245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brighter_logo_poji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90" y="2146503"/>
              <a:ext cx="8466645" cy="99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482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0721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d 1 line &amp;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8877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d 2 lines &amp;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1843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7690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" b="527"/>
          <a:stretch/>
        </p:blipFill>
        <p:spPr bwMode="auto">
          <a:xfrm>
            <a:off x="0" y="0"/>
            <a:ext cx="9144000" cy="655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58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68810" y="659784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redit"/>
          <p:cNvSpPr txBox="1"/>
          <p:nvPr userDrawn="1"/>
        </p:nvSpPr>
        <p:spPr bwMode="black">
          <a:xfrm>
            <a:off x="1096858" y="6597840"/>
            <a:ext cx="1443024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NEC Corporation 2018</a:t>
            </a: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3739873" y="6597840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04" r:id="rId19"/>
    <p:sldLayoutId id="2147483706" r:id="rId20"/>
    <p:sldLayoutId id="2147483707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実践スキル強化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91605" y="1670539"/>
            <a:ext cx="4120039" cy="3416877"/>
            <a:chOff x="259904" y="684082"/>
            <a:chExt cx="4463375" cy="3701617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259904" y="838200"/>
              <a:ext cx="4463375" cy="3547499"/>
            </a:xfrm>
            <a:prstGeom prst="rect">
              <a:avLst/>
            </a:prstGeom>
            <a:solidFill>
              <a:srgbClr val="FFD200">
                <a:lumMod val="40000"/>
                <a:lumOff val="60000"/>
              </a:srgbClr>
            </a:solidFill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設計ベースライン、バイブルはあるか？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ＰＪ運営バイブルはあるか？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　　標準化の決定者はＰＭ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インフラ、ＡＰ基盤、運用も状況ではなく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　　概要を把握すること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会議開催とヒアリングではなく、判断し手を打つ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一歩先の行動、対策・実行・評価を繰り返す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成果物の品質は自分の目で確かめる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品質管理は集計ではなく分析して改善すること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ＣＳ＝戦わない、ではない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コミュニケーションは成り立っているか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出したものは責任を持つ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　　（常にＮＥＣブランドを背負ってる）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59904" y="684082"/>
              <a:ext cx="4459875" cy="377118"/>
            </a:xfrm>
            <a:prstGeom prst="rect">
              <a:avLst/>
            </a:prstGeom>
            <a:solidFill>
              <a:srgbClr val="E62D00">
                <a:lumMod val="20000"/>
                <a:lumOff val="80000"/>
              </a:srgbClr>
            </a:solidFill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1662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ＰＭ１０ケ条</a:t>
              </a:r>
              <a:endParaRPr kumimoji="0" lang="en-US" altLang="ja-JP" sz="1662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986024" y="1670540"/>
            <a:ext cx="3533340" cy="2734960"/>
            <a:chOff x="5020526" y="1962873"/>
            <a:chExt cx="3827785" cy="2962873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5020526" y="2116991"/>
              <a:ext cx="3827785" cy="2808755"/>
            </a:xfrm>
            <a:prstGeom prst="rect">
              <a:avLst/>
            </a:prstGeom>
            <a:solidFill>
              <a:srgbClr val="FFD200">
                <a:lumMod val="40000"/>
                <a:lumOff val="60000"/>
              </a:srgbClr>
            </a:solidFill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性能要件を満たすＵＩ／ＤＢ設計か？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運用要件を満たすＪＯＢ設計か？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ＤＢの正規化は十分か？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機能間、サブ間連携は？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移行設計、過渡期連携は？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目的と機能に</a:t>
              </a:r>
              <a:r>
                <a:rPr kumimoji="0" lang="en-US" altLang="ja-JP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GAP</a:t>
              </a: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、過不足は無いか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処理設計の粒度は妥当か？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バッチＳＴＥＰ分割は妥当か？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業務処理の共通化・部品化は妥当か？</a:t>
              </a:r>
              <a:endParaRPr kumimoji="0" lang="en-US" altLang="ja-JP" sz="1477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  <a:p>
              <a:pPr marL="263776" indent="-263776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/>
              </a:pPr>
              <a:r>
                <a:rPr kumimoji="0" lang="ja-JP" altLang="en-US" sz="1477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障害処理、リラン対応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020526" y="1962873"/>
              <a:ext cx="3818674" cy="377118"/>
            </a:xfrm>
            <a:prstGeom prst="rect">
              <a:avLst/>
            </a:prstGeom>
            <a:solidFill>
              <a:srgbClr val="E62D00">
                <a:lumMod val="20000"/>
                <a:lumOff val="80000"/>
              </a:srgbClr>
            </a:solidFill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1662" kern="0" dirty="0">
                  <a:solidFill>
                    <a:srgbClr val="000000"/>
                  </a:solidFill>
                  <a:latin typeface="HGP創英角ｺﾞｼｯｸUB"/>
                  <a:ea typeface="HGP創英角ｺﾞｼｯｸUB"/>
                </a:rPr>
                <a:t>設計１０ケ条</a:t>
              </a:r>
              <a:endParaRPr kumimoji="0" lang="en-US" altLang="ja-JP" sz="1662" kern="0" dirty="0">
                <a:solidFill>
                  <a:srgbClr val="000000"/>
                </a:solidFill>
                <a:latin typeface="HGP創英角ｺﾞｼｯｸUB"/>
                <a:ea typeface="HGP創英角ｺﾞｼｯｸU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4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ＳＥ像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429" y="3886200"/>
            <a:ext cx="1921029" cy="186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562708" y="1002997"/>
            <a:ext cx="7526215" cy="4536157"/>
          </a:xfrm>
          <a:prstGeom prst="rect">
            <a:avLst/>
          </a:prstGeom>
        </p:spPr>
        <p:txBody>
          <a:bodyPr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itchFamily="34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3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541338" indent="8302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  <a:buNone/>
            </a:pPr>
            <a:r>
              <a:rPr lang="ja-JP" altLang="en-US" sz="3323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技術を価値に！</a:t>
            </a:r>
            <a:r>
              <a:rPr lang="ja-JP" altLang="en-US" sz="2954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　</a:t>
            </a:r>
            <a:r>
              <a:rPr lang="ja-JP" altLang="en-US" sz="2585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～技術力とビジネスマインド～</a:t>
            </a:r>
            <a:endParaRPr lang="en-US" altLang="ja-JP" sz="2954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  <a:buFont typeface="Wingdings" panose="05000000000000000000" pitchFamily="2" charset="2"/>
              <a:buChar char="n"/>
            </a:pPr>
            <a:endParaRPr lang="en-US" altLang="ja-JP" sz="2769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 lvl="1" indent="398779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</a:pPr>
            <a:r>
              <a:rPr lang="ja-JP" altLang="en-US" sz="2585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ＮＥＣプライドと使命感を持ち行動する</a:t>
            </a:r>
            <a:endParaRPr lang="en-US" altLang="ja-JP" sz="2585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  <a:buFont typeface="Wingdings" panose="05000000000000000000" pitchFamily="2" charset="2"/>
              <a:buChar char="l"/>
            </a:pPr>
            <a:endParaRPr lang="en-US" altLang="ja-JP" sz="2585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 lvl="1" indent="398779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</a:pPr>
            <a:r>
              <a:rPr lang="ja-JP" altLang="en-US" sz="2585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基本を徹底し、ルールを遵守する</a:t>
            </a:r>
            <a:endParaRPr lang="en-US" altLang="ja-JP" sz="2585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  <a:buFont typeface="Wingdings" panose="05000000000000000000" pitchFamily="2" charset="2"/>
              <a:buChar char="l"/>
            </a:pPr>
            <a:endParaRPr lang="en-US" altLang="ja-JP" sz="2585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 lvl="1" indent="398779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</a:pPr>
            <a:r>
              <a:rPr lang="ja-JP" altLang="en-US" sz="2585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個人を磨き、組織を動かし仕事をする</a:t>
            </a:r>
            <a:endParaRPr lang="en-US" altLang="ja-JP" sz="2585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 lvl="1" indent="398779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</a:pPr>
            <a:endParaRPr lang="en-US" altLang="ja-JP" sz="2585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 lvl="1" indent="398779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</a:pPr>
            <a:r>
              <a:rPr lang="ja-JP" altLang="en-US" sz="2585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論理的＋スピードと誠意を持って対応する</a:t>
            </a:r>
            <a:endParaRPr lang="en-US" altLang="ja-JP" sz="2585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  <a:buFont typeface="Wingdings" panose="05000000000000000000" pitchFamily="2" charset="2"/>
              <a:buChar char="l"/>
            </a:pPr>
            <a:endParaRPr lang="en-US" altLang="ja-JP" sz="2585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 lvl="1" indent="398779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</a:pPr>
            <a:r>
              <a:rPr lang="ja-JP" altLang="en-US" sz="2585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常に、戦う備えをする</a:t>
            </a:r>
            <a:endParaRPr lang="en-US" altLang="ja-JP" sz="2585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  <a:p>
            <a:pPr marL="332316">
              <a:lnSpc>
                <a:spcPts val="3139"/>
              </a:lnSpc>
              <a:spcBef>
                <a:spcPts val="0"/>
              </a:spcBef>
              <a:buClr>
                <a:srgbClr val="00B4A0"/>
              </a:buClr>
              <a:buFont typeface="Wingdings" panose="05000000000000000000" pitchFamily="2" charset="2"/>
              <a:buChar char="l"/>
            </a:pPr>
            <a:endParaRPr lang="ja-JP" altLang="en-US" sz="2954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8" y="1814890"/>
            <a:ext cx="2180493" cy="16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 txBox="1">
            <a:spLocks/>
          </p:cNvSpPr>
          <p:nvPr/>
        </p:nvSpPr>
        <p:spPr>
          <a:xfrm>
            <a:off x="613641" y="1149446"/>
            <a:ext cx="7916719" cy="4559108"/>
          </a:xfrm>
          <a:prstGeom prst="rect">
            <a:avLst/>
          </a:prstGeom>
        </p:spPr>
        <p:txBody>
          <a:bodyPr wrap="none"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2215" b="1" u="sng" dirty="0">
                <a:solidFill>
                  <a:srgbClr val="FF0000"/>
                </a:solidFill>
                <a:latin typeface="+mn-ea"/>
              </a:rPr>
              <a:t>お客様の視点</a:t>
            </a:r>
            <a:r>
              <a:rPr lang="ja-JP" altLang="en-US" sz="2215" b="1" dirty="0">
                <a:solidFill>
                  <a:srgbClr val="FF0000"/>
                </a:solidFill>
                <a:latin typeface="+mn-ea"/>
              </a:rPr>
              <a:t>で考え、組み立て、行動する！</a:t>
            </a:r>
            <a:endParaRPr lang="en-US" altLang="ja-JP" sz="2215" b="1" dirty="0">
              <a:solidFill>
                <a:srgbClr val="FF0000"/>
              </a:solidFill>
              <a:latin typeface="+mn-ea"/>
            </a:endParaRPr>
          </a:p>
          <a:p>
            <a:endParaRPr lang="en-US" altLang="ja-JP" sz="2215" b="1" dirty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2215" b="1" dirty="0">
                <a:solidFill>
                  <a:srgbClr val="FF0000"/>
                </a:solidFill>
                <a:latin typeface="+mn-ea"/>
              </a:rPr>
              <a:t>作業ミスは、</a:t>
            </a:r>
            <a:r>
              <a:rPr lang="ja-JP" altLang="en-US" sz="2215" b="1" u="sng" dirty="0">
                <a:solidFill>
                  <a:srgbClr val="FF0000"/>
                </a:solidFill>
                <a:latin typeface="+mn-ea"/>
              </a:rPr>
              <a:t>お客様の事業運営に直結</a:t>
            </a:r>
            <a:r>
              <a:rPr lang="ja-JP" altLang="en-US" sz="2215" b="1" dirty="0">
                <a:solidFill>
                  <a:srgbClr val="FF0000"/>
                </a:solidFill>
                <a:latin typeface="+mn-ea"/>
              </a:rPr>
              <a:t>する！</a:t>
            </a:r>
            <a:endParaRPr lang="en-US" altLang="ja-JP" sz="2215" b="1" dirty="0">
              <a:solidFill>
                <a:srgbClr val="FF0000"/>
              </a:solidFill>
              <a:latin typeface="+mn-ea"/>
            </a:endParaRPr>
          </a:p>
          <a:p>
            <a:endParaRPr lang="en-US" altLang="ja-JP" sz="2215" b="1" u="sng" dirty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2215" b="1" u="sng" dirty="0">
                <a:solidFill>
                  <a:srgbClr val="FF0000"/>
                </a:solidFill>
                <a:latin typeface="+mn-ea"/>
              </a:rPr>
              <a:t>全ての環境はお客様の資産</a:t>
            </a:r>
            <a:r>
              <a:rPr lang="ja-JP" altLang="en-US" sz="2215" b="1" dirty="0">
                <a:solidFill>
                  <a:srgbClr val="FF0000"/>
                </a:solidFill>
                <a:latin typeface="+mn-ea"/>
              </a:rPr>
              <a:t>！　</a:t>
            </a:r>
            <a:endParaRPr lang="en-US" altLang="ja-JP" sz="2215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215" b="1" dirty="0">
                <a:solidFill>
                  <a:srgbClr val="FF0000"/>
                </a:solidFill>
                <a:latin typeface="+mn-ea"/>
              </a:rPr>
              <a:t>　　作業は必ず承認・報告、　資産は一人で持ち歩かない！</a:t>
            </a:r>
            <a:endParaRPr lang="en-US" altLang="ja-JP" sz="2215" b="1" dirty="0">
              <a:solidFill>
                <a:srgbClr val="FF0000"/>
              </a:solidFill>
              <a:latin typeface="+mn-ea"/>
            </a:endParaRPr>
          </a:p>
          <a:p>
            <a:endParaRPr lang="en-US" altLang="ja-JP" sz="2215" b="1" dirty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2215" b="1" dirty="0">
                <a:solidFill>
                  <a:srgbClr val="FF0000"/>
                </a:solidFill>
                <a:latin typeface="+mn-ea"/>
              </a:rPr>
              <a:t>どんな緊急事態でも</a:t>
            </a:r>
            <a:endParaRPr lang="en-US" altLang="ja-JP" sz="2215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215" b="1" dirty="0">
                <a:solidFill>
                  <a:srgbClr val="FF0000"/>
                </a:solidFill>
                <a:latin typeface="+mn-ea"/>
              </a:rPr>
              <a:t>　　</a:t>
            </a:r>
            <a:r>
              <a:rPr lang="ja-JP" altLang="en-US" sz="2215" b="1" u="sng" dirty="0">
                <a:solidFill>
                  <a:srgbClr val="FF0000"/>
                </a:solidFill>
                <a:latin typeface="+mn-ea"/>
              </a:rPr>
              <a:t>手順書</a:t>
            </a:r>
            <a:r>
              <a:rPr lang="en-US" altLang="ja-JP" sz="2215" b="1" u="sng" dirty="0">
                <a:solidFill>
                  <a:srgbClr val="FF0000"/>
                </a:solidFill>
                <a:latin typeface="+mn-ea"/>
              </a:rPr>
              <a:t>/</a:t>
            </a:r>
            <a:r>
              <a:rPr lang="ja-JP" altLang="en-US" sz="2215" b="1" u="sng" dirty="0">
                <a:solidFill>
                  <a:srgbClr val="FF0000"/>
                </a:solidFill>
                <a:latin typeface="+mn-ea"/>
              </a:rPr>
              <a:t>指差し</a:t>
            </a:r>
            <a:r>
              <a:rPr lang="en-US" altLang="ja-JP" sz="2215" b="1" u="sng" dirty="0">
                <a:solidFill>
                  <a:srgbClr val="FF0000"/>
                </a:solidFill>
                <a:latin typeface="+mn-ea"/>
              </a:rPr>
              <a:t>/2</a:t>
            </a:r>
            <a:r>
              <a:rPr lang="ja-JP" altLang="en-US" sz="2215" b="1" u="sng" dirty="0">
                <a:solidFill>
                  <a:srgbClr val="FF0000"/>
                </a:solidFill>
                <a:latin typeface="+mn-ea"/>
              </a:rPr>
              <a:t>人で確認</a:t>
            </a:r>
            <a:r>
              <a:rPr lang="en-US" altLang="ja-JP" sz="2215" b="1" u="sng" dirty="0">
                <a:solidFill>
                  <a:srgbClr val="FF0000"/>
                </a:solidFill>
                <a:latin typeface="+mn-ea"/>
              </a:rPr>
              <a:t>/</a:t>
            </a:r>
            <a:r>
              <a:rPr lang="ja-JP" altLang="en-US" sz="2215" b="1" u="sng" dirty="0">
                <a:solidFill>
                  <a:srgbClr val="FF0000"/>
                </a:solidFill>
                <a:latin typeface="+mn-ea"/>
              </a:rPr>
              <a:t>エビデンス</a:t>
            </a:r>
            <a:r>
              <a:rPr lang="ja-JP" altLang="en-US" sz="2215" b="1" dirty="0">
                <a:solidFill>
                  <a:srgbClr val="FF0000"/>
                </a:solidFill>
                <a:latin typeface="+mn-ea"/>
              </a:rPr>
              <a:t>！</a:t>
            </a:r>
            <a:endParaRPr lang="en-US" altLang="ja-JP" sz="2215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2215" b="1" dirty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2215" b="1" u="sng" dirty="0">
                <a:solidFill>
                  <a:srgbClr val="FF0000"/>
                </a:solidFill>
                <a:latin typeface="+mn-ea"/>
              </a:rPr>
              <a:t>報・連・相</a:t>
            </a:r>
            <a:endParaRPr lang="en-US" altLang="ja-JP" sz="2215" b="1" u="sng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215" b="1" dirty="0">
                <a:solidFill>
                  <a:srgbClr val="FF0000"/>
                </a:solidFill>
                <a:latin typeface="+mn-ea"/>
              </a:rPr>
              <a:t>　　社会人としての基本と、相手に伝わる伝え方！</a:t>
            </a:r>
            <a:endParaRPr lang="en-US" altLang="ja-JP" sz="2215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79513" y="166911"/>
            <a:ext cx="8784000" cy="432000"/>
          </a:xfrm>
        </p:spPr>
        <p:txBody>
          <a:bodyPr/>
          <a:lstStyle/>
          <a:p>
            <a:r>
              <a:rPr lang="ja-JP" altLang="en-US" dirty="0" smtClean="0"/>
              <a:t>作業実施時の心得</a:t>
            </a:r>
            <a:r>
              <a:rPr lang="en-US" altLang="ja-JP" dirty="0" smtClean="0"/>
              <a:t>5</a:t>
            </a:r>
            <a:r>
              <a:rPr lang="ja-JP" altLang="en-US" dirty="0" smtClean="0"/>
              <a:t>カ条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20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19634</TotalTime>
  <Words>256</Words>
  <Application>Microsoft Office PowerPoint</Application>
  <PresentationFormat>画面に合わせる (4:3)</PresentationFormat>
  <Paragraphs>66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実践スキル強化</vt:lpstr>
      <vt:lpstr>ＳＥ像</vt:lpstr>
      <vt:lpstr>作業実施時の心得5カ条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0000016435390</dc:creator>
  <cp:lastModifiedBy>0000011042008</cp:lastModifiedBy>
  <cp:revision>710</cp:revision>
  <cp:lastPrinted>2018-07-10T03:35:46Z</cp:lastPrinted>
  <dcterms:created xsi:type="dcterms:W3CDTF">2015-04-16T03:28:40Z</dcterms:created>
  <dcterms:modified xsi:type="dcterms:W3CDTF">2018-10-16T23:58:59Z</dcterms:modified>
</cp:coreProperties>
</file>