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3"/>
  </p:notesMasterIdLst>
  <p:handoutMasterIdLst>
    <p:handoutMasterId r:id="rId14"/>
  </p:handoutMasterIdLst>
  <p:sldIdLst>
    <p:sldId id="279" r:id="rId2"/>
    <p:sldId id="280" r:id="rId3"/>
    <p:sldId id="267" r:id="rId4"/>
    <p:sldId id="268" r:id="rId5"/>
    <p:sldId id="281" r:id="rId6"/>
    <p:sldId id="270" r:id="rId7"/>
    <p:sldId id="272" r:id="rId8"/>
    <p:sldId id="273" r:id="rId9"/>
    <p:sldId id="282" r:id="rId10"/>
    <p:sldId id="276" r:id="rId11"/>
    <p:sldId id="278" r:id="rId12"/>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64409" autoAdjust="0"/>
  </p:normalViewPr>
  <p:slideViewPr>
    <p:cSldViewPr snapToGrid="0">
      <p:cViewPr varScale="1">
        <p:scale>
          <a:sx n="70" d="100"/>
          <a:sy n="70" d="100"/>
        </p:scale>
        <p:origin x="210" y="6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90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55BD4-20C4-4583-A728-CE3A78F059A6}"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kumimoji="1" lang="ja-JP" altLang="en-US"/>
        </a:p>
      </dgm:t>
    </dgm:pt>
    <dgm:pt modelId="{C9E2E8E7-26D3-4BA5-9DC3-E63925DB46E2}">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顧客</a:t>
          </a:r>
          <a:endParaRPr kumimoji="1" lang="ja-JP" altLang="en-US" sz="2400" dirty="0">
            <a:solidFill>
              <a:schemeClr val="tx1"/>
            </a:solidFill>
            <a:latin typeface="HG丸ｺﾞｼｯｸM-PRO" pitchFamily="50" charset="-128"/>
            <a:ea typeface="HG丸ｺﾞｼｯｸM-PRO" pitchFamily="50" charset="-128"/>
          </a:endParaRPr>
        </a:p>
      </dgm:t>
    </dgm:pt>
    <dgm:pt modelId="{73CBE011-7E4F-4344-B2CA-BB7E37EF68D2}" type="parTrans" cxnId="{6E70DE7F-2055-4605-BC72-8E37AE4F27A5}">
      <dgm:prSet/>
      <dgm:spPr/>
      <dgm:t>
        <a:bodyPr/>
        <a:lstStyle/>
        <a:p>
          <a:endParaRPr kumimoji="1" lang="ja-JP" altLang="en-US"/>
        </a:p>
      </dgm:t>
    </dgm:pt>
    <dgm:pt modelId="{7532CA5F-D116-416D-BB1D-AD199825BD4D}" type="sibTrans" cxnId="{6E70DE7F-2055-4605-BC72-8E37AE4F27A5}">
      <dgm:prSet/>
      <dgm:spPr/>
      <dgm:t>
        <a:bodyPr/>
        <a:lstStyle/>
        <a:p>
          <a:endParaRPr kumimoji="1" lang="ja-JP" altLang="en-US"/>
        </a:p>
      </dgm:t>
    </dgm:pt>
    <dgm:pt modelId="{67F8EB83-584A-495D-BF8B-392676EB8FEC}">
      <dgm:prSet phldrT="[テキスト]" custT="1"/>
      <dgm:spPr/>
      <dgm:t>
        <a:bodyPr/>
        <a:lstStyle/>
        <a:p>
          <a:r>
            <a:rPr kumimoji="1" lang="ja-JP" altLang="en-US" sz="14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dirty="0">
            <a:solidFill>
              <a:schemeClr val="tx1"/>
            </a:solidFill>
            <a:latin typeface="メイリオ" pitchFamily="50" charset="-128"/>
            <a:ea typeface="メイリオ" pitchFamily="50" charset="-128"/>
            <a:cs typeface="メイリオ" pitchFamily="50" charset="-128"/>
          </a:endParaRPr>
        </a:p>
      </dgm:t>
    </dgm:pt>
    <dgm:pt modelId="{4D96F3F3-AA8F-40B3-8F1B-CF462C8555BA}" type="parTrans" cxnId="{B9463765-39DD-482D-A7C8-CADC000B7689}">
      <dgm:prSet/>
      <dgm:spPr/>
      <dgm:t>
        <a:bodyPr/>
        <a:lstStyle/>
        <a:p>
          <a:endParaRPr kumimoji="1" lang="ja-JP" altLang="en-US"/>
        </a:p>
      </dgm:t>
    </dgm:pt>
    <dgm:pt modelId="{645F93A2-4526-4FA1-88F5-CD8499EDCECB}" type="sibTrans" cxnId="{B9463765-39DD-482D-A7C8-CADC000B7689}">
      <dgm:prSet/>
      <dgm:spPr/>
      <dgm:t>
        <a:bodyPr/>
        <a:lstStyle/>
        <a:p>
          <a:endParaRPr kumimoji="1" lang="ja-JP" altLang="en-US"/>
        </a:p>
      </dgm:t>
    </dgm:pt>
    <dgm:pt modelId="{2C737762-3A70-4199-BC4D-A178E89DA7D3}">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ニーズ</a:t>
          </a:r>
          <a:endParaRPr kumimoji="1" lang="ja-JP" altLang="en-US" sz="2400" dirty="0">
            <a:solidFill>
              <a:schemeClr val="tx1"/>
            </a:solidFill>
            <a:latin typeface="HG丸ｺﾞｼｯｸM-PRO" pitchFamily="50" charset="-128"/>
            <a:ea typeface="HG丸ｺﾞｼｯｸM-PRO" pitchFamily="50" charset="-128"/>
          </a:endParaRPr>
        </a:p>
      </dgm:t>
    </dgm:pt>
    <dgm:pt modelId="{C102F6FC-FFF4-4B8A-BFF4-550E56EB6BFB}" type="parTrans" cxnId="{BCF8219F-85DC-4F00-8B93-8901C1990FCF}">
      <dgm:prSet/>
      <dgm:spPr/>
      <dgm:t>
        <a:bodyPr/>
        <a:lstStyle/>
        <a:p>
          <a:endParaRPr kumimoji="1" lang="ja-JP" altLang="en-US"/>
        </a:p>
      </dgm:t>
    </dgm:pt>
    <dgm:pt modelId="{9E84B74D-DAF5-4BB3-90A2-6FC5D3FA9484}" type="sibTrans" cxnId="{BCF8219F-85DC-4F00-8B93-8901C1990FCF}">
      <dgm:prSet/>
      <dgm:spPr/>
      <dgm:t>
        <a:bodyPr/>
        <a:lstStyle/>
        <a:p>
          <a:endParaRPr kumimoji="1" lang="ja-JP" altLang="en-US"/>
        </a:p>
      </dgm:t>
    </dgm:pt>
    <dgm:pt modelId="{DE20E5E5-FD6E-4ED5-8172-C59480E13449}">
      <dgm:prSet phldrT="[テキスト]" custT="1"/>
      <dgm:spPr/>
      <dgm:t>
        <a:bodyPr/>
        <a:lstStyle/>
        <a:p>
          <a:r>
            <a:rPr kumimoji="1" lang="ja-JP" altLang="en-US" sz="2400" dirty="0" smtClean="0">
              <a:solidFill>
                <a:schemeClr val="tx1"/>
              </a:solidFill>
              <a:latin typeface="HG丸ｺﾞｼｯｸM-PRO" pitchFamily="50" charset="-128"/>
              <a:ea typeface="HG丸ｺﾞｼｯｸM-PRO" pitchFamily="50" charset="-128"/>
            </a:rPr>
            <a:t>競合</a:t>
          </a:r>
          <a:endParaRPr kumimoji="1" lang="ja-JP" altLang="en-US" sz="2400" dirty="0">
            <a:solidFill>
              <a:schemeClr val="tx1"/>
            </a:solidFill>
            <a:latin typeface="HG丸ｺﾞｼｯｸM-PRO" pitchFamily="50" charset="-128"/>
            <a:ea typeface="HG丸ｺﾞｼｯｸM-PRO" pitchFamily="50" charset="-128"/>
          </a:endParaRPr>
        </a:p>
      </dgm:t>
    </dgm:pt>
    <dgm:pt modelId="{3209E3F6-B905-41F9-AB35-A51E4ADC5CF5}" type="parTrans" cxnId="{7E187EF4-C5F0-43FF-B9A2-5D9A71A18FF9}">
      <dgm:prSet/>
      <dgm:spPr/>
      <dgm:t>
        <a:bodyPr/>
        <a:lstStyle/>
        <a:p>
          <a:endParaRPr kumimoji="1" lang="ja-JP" altLang="en-US"/>
        </a:p>
      </dgm:t>
    </dgm:pt>
    <dgm:pt modelId="{279A30CF-DACE-4F02-9885-6DF5FE3E1752}" type="sibTrans" cxnId="{7E187EF4-C5F0-43FF-B9A2-5D9A71A18FF9}">
      <dgm:prSet/>
      <dgm:spPr/>
      <dgm:t>
        <a:bodyPr/>
        <a:lstStyle/>
        <a:p>
          <a:endParaRPr kumimoji="1" lang="ja-JP" altLang="en-US"/>
        </a:p>
      </dgm:t>
    </dgm:pt>
    <dgm:pt modelId="{46B1E6DF-5D39-4DC6-853F-A2FD34A60211}">
      <dgm:prSet phldrT="[テキスト]" custT="1"/>
      <dgm:spPr/>
      <dgm:t>
        <a:bodyPr/>
        <a:lstStyle/>
        <a:p>
          <a:r>
            <a:rPr kumimoji="1" lang="ja-JP" altLang="en-US" sz="2400" smtClean="0">
              <a:solidFill>
                <a:schemeClr val="tx1"/>
              </a:solidFill>
              <a:latin typeface="HG丸ｺﾞｼｯｸM-PRO" pitchFamily="50" charset="-128"/>
              <a:ea typeface="HG丸ｺﾞｼｯｸM-PRO" pitchFamily="50" charset="-128"/>
            </a:rPr>
            <a:t>資源</a:t>
          </a:r>
          <a:endParaRPr kumimoji="1" lang="ja-JP" altLang="en-US" sz="2400" dirty="0">
            <a:solidFill>
              <a:schemeClr val="tx1"/>
            </a:solidFill>
            <a:latin typeface="HG丸ｺﾞｼｯｸM-PRO" pitchFamily="50" charset="-128"/>
            <a:ea typeface="HG丸ｺﾞｼｯｸM-PRO" pitchFamily="50" charset="-128"/>
          </a:endParaRPr>
        </a:p>
      </dgm:t>
    </dgm:pt>
    <dgm:pt modelId="{59207EF7-BE65-4F33-8C60-CAF39EFFA5FB}" type="parTrans" cxnId="{573677DB-760C-4C55-BC61-9DCA1E94E1F3}">
      <dgm:prSet/>
      <dgm:spPr/>
      <dgm:t>
        <a:bodyPr/>
        <a:lstStyle/>
        <a:p>
          <a:endParaRPr kumimoji="1" lang="ja-JP" altLang="en-US"/>
        </a:p>
      </dgm:t>
    </dgm:pt>
    <dgm:pt modelId="{07DE1EA6-3B7D-4589-B915-B388213146F4}" type="sibTrans" cxnId="{573677DB-760C-4C55-BC61-9DCA1E94E1F3}">
      <dgm:prSet/>
      <dgm:spPr/>
      <dgm:t>
        <a:bodyPr/>
        <a:lstStyle/>
        <a:p>
          <a:endParaRPr kumimoji="1" lang="ja-JP" altLang="en-US"/>
        </a:p>
      </dgm:t>
    </dgm:pt>
    <dgm:pt modelId="{94589ECD-A648-410B-B5DB-F022773BFA0D}">
      <dgm:prSet phldrT="[テキスト]" custT="1"/>
      <dgm:spPr/>
      <dgm:t>
        <a:bodyPr/>
        <a:lstStyle/>
        <a:p>
          <a:endParaRPr kumimoji="1" lang="ja-JP" altLang="en-US" sz="900" dirty="0">
            <a:solidFill>
              <a:schemeClr val="tx1"/>
            </a:solidFill>
            <a:latin typeface="メイリオ" pitchFamily="50" charset="-128"/>
            <a:ea typeface="メイリオ" pitchFamily="50" charset="-128"/>
            <a:cs typeface="メイリオ" pitchFamily="50" charset="-128"/>
          </a:endParaRPr>
        </a:p>
      </dgm:t>
    </dgm:pt>
    <dgm:pt modelId="{20E28AB0-0B8F-4B6B-AA86-EE2E66B692DA}" type="parTrans" cxnId="{10321788-18B8-4B29-9510-86F03943BB7E}">
      <dgm:prSet/>
      <dgm:spPr/>
      <dgm:t>
        <a:bodyPr/>
        <a:lstStyle/>
        <a:p>
          <a:endParaRPr kumimoji="1" lang="ja-JP" altLang="en-US"/>
        </a:p>
      </dgm:t>
    </dgm:pt>
    <dgm:pt modelId="{FBE0842C-DE34-427B-A1D3-EB45F7140317}" type="sibTrans" cxnId="{10321788-18B8-4B29-9510-86F03943BB7E}">
      <dgm:prSet/>
      <dgm:spPr/>
      <dgm:t>
        <a:bodyPr/>
        <a:lstStyle/>
        <a:p>
          <a:endParaRPr kumimoji="1" lang="ja-JP" altLang="en-US"/>
        </a:p>
      </dgm:t>
    </dgm:pt>
    <dgm:pt modelId="{C3D797EA-477E-42EE-AA21-D33A6C6244AD}">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187ABB5F-C916-46E8-978E-F1132EBA272F}" type="parTrans" cxnId="{2AC3C95C-AB5D-471A-91F2-9127915F1F41}">
      <dgm:prSet/>
      <dgm:spPr/>
      <dgm:t>
        <a:bodyPr/>
        <a:lstStyle/>
        <a:p>
          <a:endParaRPr kumimoji="1" lang="ja-JP" altLang="en-US"/>
        </a:p>
      </dgm:t>
    </dgm:pt>
    <dgm:pt modelId="{60817CFD-46D5-4C62-9B39-AEB75B475AE5}" type="sibTrans" cxnId="{2AC3C95C-AB5D-471A-91F2-9127915F1F41}">
      <dgm:prSet/>
      <dgm:spPr/>
      <dgm:t>
        <a:bodyPr/>
        <a:lstStyle/>
        <a:p>
          <a:endParaRPr kumimoji="1" lang="ja-JP" altLang="en-US"/>
        </a:p>
      </dgm:t>
    </dgm:pt>
    <dgm:pt modelId="{DBCD0656-D891-4600-84BE-85CA2BBCD504}">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850B38B3-D683-4C13-9DF3-A476A3CF4788}" type="parTrans" cxnId="{18F86F2F-D56C-4F8A-9E94-ED8145FFA1FF}">
      <dgm:prSet/>
      <dgm:spPr/>
      <dgm:t>
        <a:bodyPr/>
        <a:lstStyle/>
        <a:p>
          <a:endParaRPr kumimoji="1" lang="ja-JP" altLang="en-US"/>
        </a:p>
      </dgm:t>
    </dgm:pt>
    <dgm:pt modelId="{2F531241-B391-4B61-8689-0AD6E1AEF674}" type="sibTrans" cxnId="{18F86F2F-D56C-4F8A-9E94-ED8145FFA1FF}">
      <dgm:prSet/>
      <dgm:spPr/>
      <dgm:t>
        <a:bodyPr/>
        <a:lstStyle/>
        <a:p>
          <a:endParaRPr kumimoji="1" lang="ja-JP" altLang="en-US"/>
        </a:p>
      </dgm:t>
    </dgm:pt>
    <dgm:pt modelId="{91537E1A-F488-4BA4-9FBC-7EFD35E2EE25}">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市場規模</a:t>
          </a:r>
          <a:r>
            <a:rPr kumimoji="1" lang="ja-JP" altLang="en-US" sz="1050" dirty="0" smtClean="0">
              <a:solidFill>
                <a:schemeClr val="tx1"/>
              </a:solidFill>
              <a:latin typeface="メイリオ" pitchFamily="50" charset="-128"/>
              <a:ea typeface="メイリオ" pitchFamily="50" charset="-128"/>
              <a:cs typeface="メイリオ" pitchFamily="50" charset="-128"/>
            </a:rPr>
            <a:t>が大きい</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E2484374-F053-4E3D-AEB2-5183C5333DCE}" type="parTrans" cxnId="{4EEA35CE-2D46-40C4-9D7E-8B33F7DED10F}">
      <dgm:prSet/>
      <dgm:spPr/>
      <dgm:t>
        <a:bodyPr/>
        <a:lstStyle/>
        <a:p>
          <a:endParaRPr kumimoji="1" lang="ja-JP" altLang="en-US"/>
        </a:p>
      </dgm:t>
    </dgm:pt>
    <dgm:pt modelId="{861FC9A6-66E6-4DFD-B7C4-C74BFF66D823}" type="sibTrans" cxnId="{4EEA35CE-2D46-40C4-9D7E-8B33F7DED10F}">
      <dgm:prSet/>
      <dgm:spPr/>
      <dgm:t>
        <a:bodyPr/>
        <a:lstStyle/>
        <a:p>
          <a:endParaRPr kumimoji="1" lang="ja-JP" altLang="en-US"/>
        </a:p>
      </dgm:t>
    </dgm:pt>
    <dgm:pt modelId="{D193C9D2-0002-44BD-9842-FAF4AD2501D8}">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8444E07D-D725-42E0-8767-A85372A5AE0E}" type="parTrans" cxnId="{264C9043-2D53-4EB9-9AF5-E70FFD6B0265}">
      <dgm:prSet/>
      <dgm:spPr/>
      <dgm:t>
        <a:bodyPr/>
        <a:lstStyle/>
        <a:p>
          <a:endParaRPr kumimoji="1" lang="ja-JP" altLang="en-US"/>
        </a:p>
      </dgm:t>
    </dgm:pt>
    <dgm:pt modelId="{78E0097B-1887-43AC-87CC-0AF226C86CDD}" type="sibTrans" cxnId="{264C9043-2D53-4EB9-9AF5-E70FFD6B0265}">
      <dgm:prSet/>
      <dgm:spPr/>
      <dgm:t>
        <a:bodyPr/>
        <a:lstStyle/>
        <a:p>
          <a:endParaRPr kumimoji="1" lang="ja-JP" altLang="en-US"/>
        </a:p>
      </dgm:t>
    </dgm:pt>
    <dgm:pt modelId="{B35B0813-B672-4EB6-B482-70CBF2F4D33A}">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33CD62E6-EB16-4A2E-AB5B-8B0E0CA35381}" type="sibTrans" cxnId="{9D813033-C8CB-4E26-B4EB-CB3E036A8FA5}">
      <dgm:prSet/>
      <dgm:spPr/>
      <dgm:t>
        <a:bodyPr/>
        <a:lstStyle/>
        <a:p>
          <a:endParaRPr kumimoji="1" lang="ja-JP" altLang="en-US"/>
        </a:p>
      </dgm:t>
    </dgm:pt>
    <dgm:pt modelId="{CBFDD695-86E8-4E66-BE1A-5D3B83DF25C5}" type="parTrans" cxnId="{9D813033-C8CB-4E26-B4EB-CB3E036A8FA5}">
      <dgm:prSet/>
      <dgm:spPr/>
      <dgm:t>
        <a:bodyPr/>
        <a:lstStyle/>
        <a:p>
          <a:endParaRPr kumimoji="1" lang="ja-JP" altLang="en-US"/>
        </a:p>
      </dgm:t>
    </dgm:pt>
    <dgm:pt modelId="{3DCB42EB-96BB-4821-898A-108ABCE986F3}">
      <dgm:prSet phldrT="[テキスト]" custT="1"/>
      <dgm:spPr/>
      <dgm:t>
        <a:bodyPr/>
        <a:lstStyle/>
        <a:p>
          <a:r>
            <a:rPr kumimoji="1" lang="ja-JP" altLang="en-US" sz="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dirty="0">
            <a:solidFill>
              <a:schemeClr val="tx1"/>
            </a:solidFill>
            <a:latin typeface="メイリオ" pitchFamily="50" charset="-128"/>
            <a:ea typeface="メイリオ" pitchFamily="50" charset="-128"/>
            <a:cs typeface="メイリオ" pitchFamily="50" charset="-128"/>
          </a:endParaRPr>
        </a:p>
      </dgm:t>
    </dgm:pt>
    <dgm:pt modelId="{0F0F08D5-EFC1-4E28-A6A2-14723F90FB52}" type="sibTrans" cxnId="{DB4D149F-5333-439D-81DC-915EBC8E3770}">
      <dgm:prSet/>
      <dgm:spPr/>
      <dgm:t>
        <a:bodyPr/>
        <a:lstStyle/>
        <a:p>
          <a:endParaRPr kumimoji="1" lang="ja-JP" altLang="en-US"/>
        </a:p>
      </dgm:t>
    </dgm:pt>
    <dgm:pt modelId="{7A879921-57E1-47FE-A30A-DB256F882B58}" type="parTrans" cxnId="{DB4D149F-5333-439D-81DC-915EBC8E3770}">
      <dgm:prSet/>
      <dgm:spPr/>
      <dgm:t>
        <a:bodyPr/>
        <a:lstStyle/>
        <a:p>
          <a:endParaRPr kumimoji="1" lang="ja-JP" altLang="en-US"/>
        </a:p>
      </dgm:t>
    </dgm:pt>
    <dgm:pt modelId="{928885E9-F1C0-4E47-BF81-FFB986D92FD0}">
      <dgm:prSet phldrT="[テキスト]" custT="1"/>
      <dgm:spPr/>
      <dgm:t>
        <a:bodyPr/>
        <a:lstStyle/>
        <a:p>
          <a:pPr algn="l"/>
          <a:r>
            <a:rPr kumimoji="1" lang="ja-JP" altLang="en-US" sz="105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dirty="0">
            <a:solidFill>
              <a:schemeClr val="tx1"/>
            </a:solidFill>
            <a:latin typeface="メイリオ" pitchFamily="50" charset="-128"/>
            <a:ea typeface="メイリオ" pitchFamily="50" charset="-128"/>
            <a:cs typeface="メイリオ" pitchFamily="50" charset="-128"/>
          </a:endParaRPr>
        </a:p>
      </dgm:t>
    </dgm:pt>
    <dgm:pt modelId="{0252F089-8776-4E35-B60C-7857FA8D5E09}" type="sibTrans" cxnId="{E4368E69-9852-46E9-B95A-3A95AF7E1361}">
      <dgm:prSet/>
      <dgm:spPr/>
      <dgm:t>
        <a:bodyPr/>
        <a:lstStyle/>
        <a:p>
          <a:endParaRPr kumimoji="1" lang="ja-JP" altLang="en-US"/>
        </a:p>
      </dgm:t>
    </dgm:pt>
    <dgm:pt modelId="{BE204FB2-D8DC-4F3C-99A1-07025DF2DEE2}" type="parTrans" cxnId="{E4368E69-9852-46E9-B95A-3A95AF7E1361}">
      <dgm:prSet/>
      <dgm:spPr/>
      <dgm:t>
        <a:bodyPr/>
        <a:lstStyle/>
        <a:p>
          <a:endParaRPr kumimoji="1" lang="ja-JP" altLang="en-US"/>
        </a:p>
      </dgm:t>
    </dgm:pt>
    <dgm:pt modelId="{2F4B64E2-7A81-42BC-AE26-AD925DC89B9D}" type="pres">
      <dgm:prSet presAssocID="{24455BD4-20C4-4583-A728-CE3A78F059A6}" presName="Name0" presStyleCnt="0">
        <dgm:presLayoutVars>
          <dgm:dir/>
          <dgm:resizeHandles val="exact"/>
        </dgm:presLayoutVars>
      </dgm:prSet>
      <dgm:spPr/>
      <dgm:t>
        <a:bodyPr/>
        <a:lstStyle/>
        <a:p>
          <a:endParaRPr kumimoji="1" lang="ja-JP" altLang="en-US"/>
        </a:p>
      </dgm:t>
    </dgm:pt>
    <dgm:pt modelId="{03C71857-47F3-4729-9A66-EF15CBCD892F}" type="pres">
      <dgm:prSet presAssocID="{24455BD4-20C4-4583-A728-CE3A78F059A6}" presName="cycle" presStyleCnt="0"/>
      <dgm:spPr/>
    </dgm:pt>
    <dgm:pt modelId="{FCF98E04-0817-49AD-AD4B-2F8A30C49528}" type="pres">
      <dgm:prSet presAssocID="{C9E2E8E7-26D3-4BA5-9DC3-E63925DB46E2}" presName="nodeFirstNode" presStyleLbl="node1" presStyleIdx="0" presStyleCnt="4" custScaleY="90265">
        <dgm:presLayoutVars>
          <dgm:bulletEnabled val="1"/>
        </dgm:presLayoutVars>
      </dgm:prSet>
      <dgm:spPr/>
      <dgm:t>
        <a:bodyPr/>
        <a:lstStyle/>
        <a:p>
          <a:endParaRPr kumimoji="1" lang="ja-JP" altLang="en-US"/>
        </a:p>
      </dgm:t>
    </dgm:pt>
    <dgm:pt modelId="{D1E68282-C330-4A76-B7EC-9506A8510826}" type="pres">
      <dgm:prSet presAssocID="{7532CA5F-D116-416D-BB1D-AD199825BD4D}" presName="sibTransFirstNode" presStyleLbl="bgShp" presStyleIdx="0" presStyleCnt="1"/>
      <dgm:spPr/>
      <dgm:t>
        <a:bodyPr/>
        <a:lstStyle/>
        <a:p>
          <a:endParaRPr kumimoji="1" lang="ja-JP" altLang="en-US"/>
        </a:p>
      </dgm:t>
    </dgm:pt>
    <dgm:pt modelId="{6FDA6F01-698F-431D-B3FA-11EAC9CBF03B}" type="pres">
      <dgm:prSet presAssocID="{2C737762-3A70-4199-BC4D-A178E89DA7D3}" presName="nodeFollowingNodes" presStyleLbl="node1" presStyleIdx="1" presStyleCnt="4" custScaleY="112168" custRadScaleRad="143332">
        <dgm:presLayoutVars>
          <dgm:bulletEnabled val="1"/>
        </dgm:presLayoutVars>
      </dgm:prSet>
      <dgm:spPr/>
      <dgm:t>
        <a:bodyPr/>
        <a:lstStyle/>
        <a:p>
          <a:endParaRPr kumimoji="1" lang="ja-JP" altLang="en-US"/>
        </a:p>
      </dgm:t>
    </dgm:pt>
    <dgm:pt modelId="{B0644252-2E8E-4423-9E3A-02FBA5E32FA3}" type="pres">
      <dgm:prSet presAssocID="{DE20E5E5-FD6E-4ED5-8172-C59480E13449}" presName="nodeFollowingNodes" presStyleLbl="node1" presStyleIdx="2" presStyleCnt="4" custScaleY="90265">
        <dgm:presLayoutVars>
          <dgm:bulletEnabled val="1"/>
        </dgm:presLayoutVars>
      </dgm:prSet>
      <dgm:spPr/>
      <dgm:t>
        <a:bodyPr/>
        <a:lstStyle/>
        <a:p>
          <a:endParaRPr kumimoji="1" lang="ja-JP" altLang="en-US"/>
        </a:p>
      </dgm:t>
    </dgm:pt>
    <dgm:pt modelId="{5D58795C-D914-450D-9B0E-EB9B814D6A99}" type="pres">
      <dgm:prSet presAssocID="{46B1E6DF-5D39-4DC6-853F-A2FD34A60211}" presName="nodeFollowingNodes" presStyleLbl="node1" presStyleIdx="3" presStyleCnt="4" custScaleY="112168" custRadScaleRad="150240">
        <dgm:presLayoutVars>
          <dgm:bulletEnabled val="1"/>
        </dgm:presLayoutVars>
      </dgm:prSet>
      <dgm:spPr/>
      <dgm:t>
        <a:bodyPr/>
        <a:lstStyle/>
        <a:p>
          <a:endParaRPr kumimoji="1" lang="ja-JP" altLang="en-US"/>
        </a:p>
      </dgm:t>
    </dgm:pt>
  </dgm:ptLst>
  <dgm:cxnLst>
    <dgm:cxn modelId="{0A4C7C43-1BCD-45D4-9D67-C1F1768B8CFD}" type="presOf" srcId="{94589ECD-A648-410B-B5DB-F022773BFA0D}" destId="{FCF98E04-0817-49AD-AD4B-2F8A30C49528}" srcOrd="0" destOrd="2" presId="urn:microsoft.com/office/officeart/2005/8/layout/cycle3"/>
    <dgm:cxn modelId="{BE41E37E-0D97-499E-B862-A8E909B7983D}" type="presOf" srcId="{24455BD4-20C4-4583-A728-CE3A78F059A6}" destId="{2F4B64E2-7A81-42BC-AE26-AD925DC89B9D}" srcOrd="0" destOrd="0" presId="urn:microsoft.com/office/officeart/2005/8/layout/cycle3"/>
    <dgm:cxn modelId="{2AC3C95C-AB5D-471A-91F2-9127915F1F41}" srcId="{2C737762-3A70-4199-BC4D-A178E89DA7D3}" destId="{C3D797EA-477E-42EE-AA21-D33A6C6244AD}" srcOrd="1" destOrd="0" parTransId="{187ABB5F-C916-46E8-978E-F1132EBA272F}" sibTransId="{60817CFD-46D5-4C62-9B39-AEB75B475AE5}"/>
    <dgm:cxn modelId="{3A4ED13C-587B-49D8-88B8-60C05B5F78AA}" type="presOf" srcId="{DE20E5E5-FD6E-4ED5-8172-C59480E13449}" destId="{B0644252-2E8E-4423-9E3A-02FBA5E32FA3}" srcOrd="0" destOrd="0" presId="urn:microsoft.com/office/officeart/2005/8/layout/cycle3"/>
    <dgm:cxn modelId="{CDEFD7AF-2FED-4576-849F-2D89F498FC74}" type="presOf" srcId="{46B1E6DF-5D39-4DC6-853F-A2FD34A60211}" destId="{5D58795C-D914-450D-9B0E-EB9B814D6A99}" srcOrd="0" destOrd="0" presId="urn:microsoft.com/office/officeart/2005/8/layout/cycle3"/>
    <dgm:cxn modelId="{DB4D149F-5333-439D-81DC-915EBC8E3770}" srcId="{2C737762-3A70-4199-BC4D-A178E89DA7D3}" destId="{3DCB42EB-96BB-4821-898A-108ABCE986F3}" srcOrd="0" destOrd="0" parTransId="{7A879921-57E1-47FE-A30A-DB256F882B58}" sibTransId="{0F0F08D5-EFC1-4E28-A6A2-14723F90FB52}"/>
    <dgm:cxn modelId="{FD2DB94A-E488-4F20-AB17-8B903D51952F}" type="presOf" srcId="{C9E2E8E7-26D3-4BA5-9DC3-E63925DB46E2}" destId="{FCF98E04-0817-49AD-AD4B-2F8A30C49528}" srcOrd="0" destOrd="0" presId="urn:microsoft.com/office/officeart/2005/8/layout/cycle3"/>
    <dgm:cxn modelId="{877C062F-D521-4B6E-A432-9AC9BB6F414B}" type="presOf" srcId="{B35B0813-B672-4EB6-B482-70CBF2F4D33A}" destId="{5D58795C-D914-450D-9B0E-EB9B814D6A99}" srcOrd="0" destOrd="4" presId="urn:microsoft.com/office/officeart/2005/8/layout/cycle3"/>
    <dgm:cxn modelId="{BCF8219F-85DC-4F00-8B93-8901C1990FCF}" srcId="{24455BD4-20C4-4583-A728-CE3A78F059A6}" destId="{2C737762-3A70-4199-BC4D-A178E89DA7D3}" srcOrd="1" destOrd="0" parTransId="{C102F6FC-FFF4-4B8A-BFF4-550E56EB6BFB}" sibTransId="{9E84B74D-DAF5-4BB3-90A2-6FC5D3FA9484}"/>
    <dgm:cxn modelId="{7300A4E4-0026-4F5A-BD5C-D2FC09CCCB34}" type="presOf" srcId="{C3D797EA-477E-42EE-AA21-D33A6C6244AD}" destId="{6FDA6F01-698F-431D-B3FA-11EAC9CBF03B}" srcOrd="0" destOrd="2" presId="urn:microsoft.com/office/officeart/2005/8/layout/cycle3"/>
    <dgm:cxn modelId="{573677DB-760C-4C55-BC61-9DCA1E94E1F3}" srcId="{24455BD4-20C4-4583-A728-CE3A78F059A6}" destId="{46B1E6DF-5D39-4DC6-853F-A2FD34A60211}" srcOrd="3" destOrd="0" parTransId="{59207EF7-BE65-4F33-8C60-CAF39EFFA5FB}" sibTransId="{07DE1EA6-3B7D-4589-B915-B388213146F4}"/>
    <dgm:cxn modelId="{E4368E69-9852-46E9-B95A-3A95AF7E1361}" srcId="{46B1E6DF-5D39-4DC6-853F-A2FD34A60211}" destId="{928885E9-F1C0-4E47-BF81-FFB986D92FD0}" srcOrd="0" destOrd="0" parTransId="{BE204FB2-D8DC-4F3C-99A1-07025DF2DEE2}" sibTransId="{0252F089-8776-4E35-B60C-7857FA8D5E09}"/>
    <dgm:cxn modelId="{7640ABE9-5BE8-42C7-8935-9F2E2E34C4E1}" type="presOf" srcId="{3DCB42EB-96BB-4821-898A-108ABCE986F3}" destId="{6FDA6F01-698F-431D-B3FA-11EAC9CBF03B}" srcOrd="0" destOrd="1" presId="urn:microsoft.com/office/officeart/2005/8/layout/cycle3"/>
    <dgm:cxn modelId="{C69D447E-EA95-4D1A-8ED1-7AFEFAE29E7F}" type="presOf" srcId="{D193C9D2-0002-44BD-9842-FAF4AD2501D8}" destId="{B0644252-2E8E-4423-9E3A-02FBA5E32FA3}" srcOrd="0" destOrd="1" presId="urn:microsoft.com/office/officeart/2005/8/layout/cycle3"/>
    <dgm:cxn modelId="{E4AE5DDB-CD71-4038-864C-5DB9E9D7F925}" type="presOf" srcId="{2C737762-3A70-4199-BC4D-A178E89DA7D3}" destId="{6FDA6F01-698F-431D-B3FA-11EAC9CBF03B}" srcOrd="0" destOrd="0" presId="urn:microsoft.com/office/officeart/2005/8/layout/cycle3"/>
    <dgm:cxn modelId="{18F86F2F-D56C-4F8A-9E94-ED8145FFA1FF}" srcId="{46B1E6DF-5D39-4DC6-853F-A2FD34A60211}" destId="{DBCD0656-D891-4600-84BE-85CA2BBCD504}" srcOrd="1" destOrd="0" parTransId="{850B38B3-D683-4C13-9DF3-A476A3CF4788}" sibTransId="{2F531241-B391-4B61-8689-0AD6E1AEF674}"/>
    <dgm:cxn modelId="{61386A0E-A9CF-48F7-8A2F-1267903C0CCA}" type="presOf" srcId="{7532CA5F-D116-416D-BB1D-AD199825BD4D}" destId="{D1E68282-C330-4A76-B7EC-9506A8510826}" srcOrd="0" destOrd="0" presId="urn:microsoft.com/office/officeart/2005/8/layout/cycle3"/>
    <dgm:cxn modelId="{6E70DE7F-2055-4605-BC72-8E37AE4F27A5}" srcId="{24455BD4-20C4-4583-A728-CE3A78F059A6}" destId="{C9E2E8E7-26D3-4BA5-9DC3-E63925DB46E2}" srcOrd="0" destOrd="0" parTransId="{73CBE011-7E4F-4344-B2CA-BB7E37EF68D2}" sibTransId="{7532CA5F-D116-416D-BB1D-AD199825BD4D}"/>
    <dgm:cxn modelId="{4EEA35CE-2D46-40C4-9D7E-8B33F7DED10F}" srcId="{46B1E6DF-5D39-4DC6-853F-A2FD34A60211}" destId="{91537E1A-F488-4BA4-9FBC-7EFD35E2EE25}" srcOrd="2" destOrd="0" parTransId="{E2484374-F053-4E3D-AEB2-5183C5333DCE}" sibTransId="{861FC9A6-66E6-4DFD-B7C4-C74BFF66D823}"/>
    <dgm:cxn modelId="{7E187EF4-C5F0-43FF-B9A2-5D9A71A18FF9}" srcId="{24455BD4-20C4-4583-A728-CE3A78F059A6}" destId="{DE20E5E5-FD6E-4ED5-8172-C59480E13449}" srcOrd="2" destOrd="0" parTransId="{3209E3F6-B905-41F9-AB35-A51E4ADC5CF5}" sibTransId="{279A30CF-DACE-4F02-9885-6DF5FE3E1752}"/>
    <dgm:cxn modelId="{2CF32B5F-08BB-4BA7-A6D2-5A350C0127D1}" type="presOf" srcId="{91537E1A-F488-4BA4-9FBC-7EFD35E2EE25}" destId="{5D58795C-D914-450D-9B0E-EB9B814D6A99}" srcOrd="0" destOrd="3" presId="urn:microsoft.com/office/officeart/2005/8/layout/cycle3"/>
    <dgm:cxn modelId="{56B4592E-4B78-4E39-8931-E7F8A1EEB42F}" type="presOf" srcId="{67F8EB83-584A-495D-BF8B-392676EB8FEC}" destId="{FCF98E04-0817-49AD-AD4B-2F8A30C49528}" srcOrd="0" destOrd="1" presId="urn:microsoft.com/office/officeart/2005/8/layout/cycle3"/>
    <dgm:cxn modelId="{9D813033-C8CB-4E26-B4EB-CB3E036A8FA5}" srcId="{46B1E6DF-5D39-4DC6-853F-A2FD34A60211}" destId="{B35B0813-B672-4EB6-B482-70CBF2F4D33A}" srcOrd="3" destOrd="0" parTransId="{CBFDD695-86E8-4E66-BE1A-5D3B83DF25C5}" sibTransId="{33CD62E6-EB16-4A2E-AB5B-8B0E0CA35381}"/>
    <dgm:cxn modelId="{E2E43126-31CE-4478-AE2F-784482B95BD8}" type="presOf" srcId="{DBCD0656-D891-4600-84BE-85CA2BBCD504}" destId="{5D58795C-D914-450D-9B0E-EB9B814D6A99}" srcOrd="0" destOrd="2" presId="urn:microsoft.com/office/officeart/2005/8/layout/cycle3"/>
    <dgm:cxn modelId="{10321788-18B8-4B29-9510-86F03943BB7E}" srcId="{C9E2E8E7-26D3-4BA5-9DC3-E63925DB46E2}" destId="{94589ECD-A648-410B-B5DB-F022773BFA0D}" srcOrd="1" destOrd="0" parTransId="{20E28AB0-0B8F-4B6B-AA86-EE2E66B692DA}" sibTransId="{FBE0842C-DE34-427B-A1D3-EB45F7140317}"/>
    <dgm:cxn modelId="{264C9043-2D53-4EB9-9AF5-E70FFD6B0265}" srcId="{DE20E5E5-FD6E-4ED5-8172-C59480E13449}" destId="{D193C9D2-0002-44BD-9842-FAF4AD2501D8}" srcOrd="0" destOrd="0" parTransId="{8444E07D-D725-42E0-8767-A85372A5AE0E}" sibTransId="{78E0097B-1887-43AC-87CC-0AF226C86CDD}"/>
    <dgm:cxn modelId="{B9463765-39DD-482D-A7C8-CADC000B7689}" srcId="{C9E2E8E7-26D3-4BA5-9DC3-E63925DB46E2}" destId="{67F8EB83-584A-495D-BF8B-392676EB8FEC}" srcOrd="0" destOrd="0" parTransId="{4D96F3F3-AA8F-40B3-8F1B-CF462C8555BA}" sibTransId="{645F93A2-4526-4FA1-88F5-CD8499EDCECB}"/>
    <dgm:cxn modelId="{4B61E497-92B6-4050-AE5F-2988BBF74E0A}" type="presOf" srcId="{928885E9-F1C0-4E47-BF81-FFB986D92FD0}" destId="{5D58795C-D914-450D-9B0E-EB9B814D6A99}" srcOrd="0" destOrd="1" presId="urn:microsoft.com/office/officeart/2005/8/layout/cycle3"/>
    <dgm:cxn modelId="{DC5ECC59-1B1C-4EEC-AD7D-830E4794614E}" type="presParOf" srcId="{2F4B64E2-7A81-42BC-AE26-AD925DC89B9D}" destId="{03C71857-47F3-4729-9A66-EF15CBCD892F}" srcOrd="0" destOrd="0" presId="urn:microsoft.com/office/officeart/2005/8/layout/cycle3"/>
    <dgm:cxn modelId="{BCA2FB81-3AC0-47A1-9939-177B9C8F5013}" type="presParOf" srcId="{03C71857-47F3-4729-9A66-EF15CBCD892F}" destId="{FCF98E04-0817-49AD-AD4B-2F8A30C49528}" srcOrd="0" destOrd="0" presId="urn:microsoft.com/office/officeart/2005/8/layout/cycle3"/>
    <dgm:cxn modelId="{67AA7BFA-62C3-4249-9F81-E7B68FAA4D16}" type="presParOf" srcId="{03C71857-47F3-4729-9A66-EF15CBCD892F}" destId="{D1E68282-C330-4A76-B7EC-9506A8510826}" srcOrd="1" destOrd="0" presId="urn:microsoft.com/office/officeart/2005/8/layout/cycle3"/>
    <dgm:cxn modelId="{B170CBF8-E5A2-49B7-9C0C-EB848125CFC7}" type="presParOf" srcId="{03C71857-47F3-4729-9A66-EF15CBCD892F}" destId="{6FDA6F01-698F-431D-B3FA-11EAC9CBF03B}" srcOrd="2" destOrd="0" presId="urn:microsoft.com/office/officeart/2005/8/layout/cycle3"/>
    <dgm:cxn modelId="{128C54B8-ADF4-4B96-A25A-3FDF864112D4}" type="presParOf" srcId="{03C71857-47F3-4729-9A66-EF15CBCD892F}" destId="{B0644252-2E8E-4423-9E3A-02FBA5E32FA3}" srcOrd="3" destOrd="0" presId="urn:microsoft.com/office/officeart/2005/8/layout/cycle3"/>
    <dgm:cxn modelId="{ED8F044A-4D67-4676-B125-1A43486AC75C}" type="presParOf" srcId="{03C71857-47F3-4729-9A66-EF15CBCD892F}" destId="{5D58795C-D914-450D-9B0E-EB9B814D6A99}"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68282-C330-4A76-B7EC-9506A8510826}">
      <dsp:nvSpPr>
        <dsp:cNvPr id="0" name=""/>
        <dsp:cNvSpPr/>
      </dsp:nvSpPr>
      <dsp:spPr>
        <a:xfrm>
          <a:off x="2126257" y="-137469"/>
          <a:ext cx="5194960" cy="5194960"/>
        </a:xfrm>
        <a:prstGeom prst="circularArrow">
          <a:avLst>
            <a:gd name="adj1" fmla="val 4668"/>
            <a:gd name="adj2" fmla="val 272909"/>
            <a:gd name="adj3" fmla="val 12841085"/>
            <a:gd name="adj4" fmla="val 18024255"/>
            <a:gd name="adj5" fmla="val 4847"/>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F98E04-0817-49AD-AD4B-2F8A30C49528}">
      <dsp:nvSpPr>
        <dsp:cNvPr id="0" name=""/>
        <dsp:cNvSpPr/>
      </dsp:nvSpPr>
      <dsp:spPr>
        <a:xfrm>
          <a:off x="2998466" y="85276"/>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顧客</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622300">
            <a:lnSpc>
              <a:spcPct val="90000"/>
            </a:lnSpc>
            <a:spcBef>
              <a:spcPct val="0"/>
            </a:spcBef>
            <a:spcAft>
              <a:spcPct val="15000"/>
            </a:spcAft>
            <a:buChar char="••"/>
          </a:pPr>
          <a:r>
            <a:rPr kumimoji="1" lang="ja-JP" altLang="en-US" sz="1400" kern="1200" dirty="0" smtClean="0">
              <a:solidFill>
                <a:schemeClr val="tx1"/>
              </a:solidFill>
              <a:latin typeface="メイリオ" pitchFamily="50" charset="-128"/>
              <a:ea typeface="メイリオ" pitchFamily="50" charset="-128"/>
              <a:cs typeface="メイリオ" pitchFamily="50" charset="-128"/>
            </a:rPr>
            <a:t>日本に旅行に来る中国人</a:t>
          </a:r>
          <a:endParaRPr kumimoji="1" lang="ja-JP" altLang="en-US" sz="1400" kern="1200" dirty="0">
            <a:solidFill>
              <a:schemeClr val="tx1"/>
            </a:solidFill>
            <a:latin typeface="メイリオ" pitchFamily="50" charset="-128"/>
            <a:ea typeface="メイリオ" pitchFamily="50" charset="-128"/>
            <a:cs typeface="メイリオ" pitchFamily="50" charset="-128"/>
          </a:endParaRPr>
        </a:p>
        <a:p>
          <a:pPr marL="57150" lvl="1" indent="-57150" algn="l" defTabSz="400050">
            <a:lnSpc>
              <a:spcPct val="90000"/>
            </a:lnSpc>
            <a:spcBef>
              <a:spcPct val="0"/>
            </a:spcBef>
            <a:spcAft>
              <a:spcPct val="15000"/>
            </a:spcAft>
            <a:buChar char="••"/>
          </a:pPr>
          <a:endParaRPr kumimoji="1" lang="ja-JP" altLang="en-US" sz="900" kern="1200" dirty="0">
            <a:solidFill>
              <a:schemeClr val="tx1"/>
            </a:solidFill>
            <a:latin typeface="メイリオ" pitchFamily="50" charset="-128"/>
            <a:ea typeface="メイリオ" pitchFamily="50" charset="-128"/>
            <a:cs typeface="メイリオ" pitchFamily="50" charset="-128"/>
          </a:endParaRPr>
        </a:p>
      </dsp:txBody>
      <dsp:txXfrm>
        <a:off x="3074488" y="161298"/>
        <a:ext cx="3298498" cy="1405272"/>
      </dsp:txXfrm>
    </dsp:sp>
    <dsp:sp modelId="{6FDA6F01-698F-431D-B3FA-11EAC9CBF03B}">
      <dsp:nvSpPr>
        <dsp:cNvPr id="0" name=""/>
        <dsp:cNvSpPr/>
      </dsp:nvSpPr>
      <dsp:spPr>
        <a:xfrm>
          <a:off x="5672089"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ニーズ</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いい思い出を残したい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旅行先で美しい風景を撮りたい</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5766558" y="1856138"/>
        <a:ext cx="3261604" cy="1746264"/>
      </dsp:txXfrm>
    </dsp:sp>
    <dsp:sp modelId="{B0644252-2E8E-4423-9E3A-02FBA5E32FA3}">
      <dsp:nvSpPr>
        <dsp:cNvPr id="0" name=""/>
        <dsp:cNvSpPr/>
      </dsp:nvSpPr>
      <dsp:spPr>
        <a:xfrm>
          <a:off x="2998466" y="3815948"/>
          <a:ext cx="3450542" cy="1557316"/>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dirty="0" smtClean="0">
              <a:solidFill>
                <a:schemeClr val="tx1"/>
              </a:solidFill>
              <a:latin typeface="HG丸ｺﾞｼｯｸM-PRO" pitchFamily="50" charset="-128"/>
              <a:ea typeface="HG丸ｺﾞｼｯｸM-PRO" pitchFamily="50" charset="-128"/>
            </a:rPr>
            <a:t>競合</a:t>
          </a:r>
          <a:endParaRPr kumimoji="1" lang="ja-JP" altLang="en-US" sz="2400" kern="1200" dirty="0">
            <a:solidFill>
              <a:schemeClr val="tx1"/>
            </a:solidFill>
            <a:latin typeface="HG丸ｺﾞｼｯｸM-PRO" pitchFamily="50" charset="-128"/>
            <a:ea typeface="HG丸ｺﾞｼｯｸM-PRO"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solidFill>
                <a:schemeClr val="tx1"/>
              </a:solidFill>
              <a:latin typeface="メイリオ" pitchFamily="50" charset="-128"/>
              <a:ea typeface="メイリオ" pitchFamily="50" charset="-128"/>
              <a:cs typeface="メイリオ" pitchFamily="50" charset="-128"/>
            </a:rPr>
            <a:t>現在競合サービスは三つほど</a:t>
          </a:r>
          <a:endParaRPr kumimoji="1" lang="ja-JP" altLang="en-US" sz="1200" kern="1200" dirty="0">
            <a:solidFill>
              <a:schemeClr val="tx1"/>
            </a:solidFill>
            <a:latin typeface="メイリオ" pitchFamily="50" charset="-128"/>
            <a:ea typeface="メイリオ" pitchFamily="50" charset="-128"/>
            <a:cs typeface="メイリオ" pitchFamily="50" charset="-128"/>
          </a:endParaRPr>
        </a:p>
      </dsp:txBody>
      <dsp:txXfrm>
        <a:off x="3074488" y="3891970"/>
        <a:ext cx="3298498" cy="1405272"/>
      </dsp:txXfrm>
    </dsp:sp>
    <dsp:sp modelId="{5D58795C-D914-450D-9B0E-EB9B814D6A99}">
      <dsp:nvSpPr>
        <dsp:cNvPr id="0" name=""/>
        <dsp:cNvSpPr/>
      </dsp:nvSpPr>
      <dsp:spPr>
        <a:xfrm>
          <a:off x="195986" y="1761669"/>
          <a:ext cx="3450542" cy="1935202"/>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kumimoji="1" lang="ja-JP" altLang="en-US" sz="2400" kern="1200" smtClean="0">
              <a:solidFill>
                <a:schemeClr val="tx1"/>
              </a:solidFill>
              <a:latin typeface="HG丸ｺﾞｼｯｸM-PRO" pitchFamily="50" charset="-128"/>
              <a:ea typeface="HG丸ｺﾞｼｯｸM-PRO" pitchFamily="50" charset="-128"/>
            </a:rPr>
            <a:t>資源</a:t>
          </a:r>
          <a:endParaRPr kumimoji="1" lang="ja-JP" altLang="en-US" sz="2400" kern="1200" dirty="0">
            <a:solidFill>
              <a:schemeClr val="tx1"/>
            </a:solidFill>
            <a:latin typeface="HG丸ｺﾞｼｯｸM-PRO" pitchFamily="50" charset="-128"/>
            <a:ea typeface="HG丸ｺﾞｼｯｸM-PRO"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仕事でシステム開発経験</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一緒に創業してくれる仲間がいる</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市場規模</a:t>
          </a:r>
          <a:r>
            <a:rPr kumimoji="1" lang="ja-JP" altLang="en-US" sz="1050" kern="1200" dirty="0" smtClean="0">
              <a:solidFill>
                <a:schemeClr val="tx1"/>
              </a:solidFill>
              <a:latin typeface="メイリオ" pitchFamily="50" charset="-128"/>
              <a:ea typeface="メイリオ" pitchFamily="50" charset="-128"/>
              <a:cs typeface="メイリオ" pitchFamily="50" charset="-128"/>
            </a:rPr>
            <a:t>が大きい</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a:p>
          <a:pPr marL="57150" lvl="1" indent="-57150" algn="l" defTabSz="466725">
            <a:lnSpc>
              <a:spcPct val="90000"/>
            </a:lnSpc>
            <a:spcBef>
              <a:spcPct val="0"/>
            </a:spcBef>
            <a:spcAft>
              <a:spcPct val="15000"/>
            </a:spcAft>
            <a:buChar char="••"/>
          </a:pPr>
          <a:r>
            <a:rPr kumimoji="1" lang="ja-JP" altLang="en-US" sz="1050" kern="1200" dirty="0" smtClean="0">
              <a:solidFill>
                <a:schemeClr val="tx1"/>
              </a:solidFill>
              <a:latin typeface="メイリオ" pitchFamily="50" charset="-128"/>
              <a:ea typeface="メイリオ" pitchFamily="50" charset="-128"/>
              <a:cs typeface="メイリオ" pitchFamily="50" charset="-128"/>
            </a:rPr>
            <a:t>自己資金、親族の資金協力</a:t>
          </a:r>
          <a:endParaRPr kumimoji="1" lang="ja-JP" altLang="en-US" sz="1050" kern="1200" dirty="0">
            <a:solidFill>
              <a:schemeClr val="tx1"/>
            </a:solidFill>
            <a:latin typeface="メイリオ" pitchFamily="50" charset="-128"/>
            <a:ea typeface="メイリオ" pitchFamily="50" charset="-128"/>
            <a:cs typeface="メイリオ" pitchFamily="50" charset="-128"/>
          </a:endParaRPr>
        </a:p>
      </dsp:txBody>
      <dsp:txXfrm>
        <a:off x="290455" y="1856138"/>
        <a:ext cx="3261604" cy="17462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2FF59A1-377C-472E-B31F-7E75C76D4ADF}" type="datetimeFigureOut">
              <a:rPr kumimoji="1" lang="ja-JP" altLang="en-US" smtClean="0"/>
              <a:t>2018/10/5</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1011F38-EFCA-462D-8806-E9F8D18FE45B}" type="slidenum">
              <a:rPr kumimoji="1" lang="ja-JP" altLang="en-US" smtClean="0"/>
              <a:t>‹#›</a:t>
            </a:fld>
            <a:endParaRPr kumimoji="1" lang="ja-JP" altLang="en-US"/>
          </a:p>
        </p:txBody>
      </p:sp>
    </p:spTree>
    <p:extLst>
      <p:ext uri="{BB962C8B-B14F-4D97-AF65-F5344CB8AC3E}">
        <p14:creationId xmlns:p14="http://schemas.microsoft.com/office/powerpoint/2010/main" val="1032910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619EC21-E802-4753-9801-E19EF8E87DB7}" type="datetimeFigureOut">
              <a:rPr kumimoji="1" lang="ja-JP" altLang="en-US" smtClean="0"/>
              <a:t>2018/10/5</a:t>
            </a:fld>
            <a:endParaRPr kumimoji="1" lang="ja-JP" altLang="en-US"/>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C1F9CA-6DB8-4B3D-9E6C-17986F27561B}" type="slidenum">
              <a:rPr kumimoji="1" lang="ja-JP" altLang="en-US" smtClean="0"/>
              <a:t>‹#›</a:t>
            </a:fld>
            <a:endParaRPr kumimoji="1" lang="ja-JP" altLang="en-US"/>
          </a:p>
        </p:txBody>
      </p:sp>
    </p:spTree>
    <p:extLst>
      <p:ext uri="{BB962C8B-B14F-4D97-AF65-F5344CB8AC3E}">
        <p14:creationId xmlns:p14="http://schemas.microsoft.com/office/powerpoint/2010/main" val="3216855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a:t>
            </a:fld>
            <a:endParaRPr kumimoji="1" lang="ja-JP" altLang="en-US"/>
          </a:p>
        </p:txBody>
      </p:sp>
    </p:spTree>
    <p:extLst>
      <p:ext uri="{BB962C8B-B14F-4D97-AF65-F5344CB8AC3E}">
        <p14:creationId xmlns:p14="http://schemas.microsoft.com/office/powerpoint/2010/main" val="346371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2</a:t>
            </a:fld>
            <a:endParaRPr kumimoji="1" lang="ja-JP" altLang="en-US"/>
          </a:p>
        </p:txBody>
      </p:sp>
    </p:spTree>
    <p:extLst>
      <p:ext uri="{BB962C8B-B14F-4D97-AF65-F5344CB8AC3E}">
        <p14:creationId xmlns:p14="http://schemas.microsoft.com/office/powerpoint/2010/main" val="414496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3</a:t>
            </a:fld>
            <a:endParaRPr kumimoji="1" lang="ja-JP" altLang="en-US"/>
          </a:p>
        </p:txBody>
      </p:sp>
    </p:spTree>
    <p:extLst>
      <p:ext uri="{BB962C8B-B14F-4D97-AF65-F5344CB8AC3E}">
        <p14:creationId xmlns:p14="http://schemas.microsoft.com/office/powerpoint/2010/main" val="48716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4</a:t>
            </a:fld>
            <a:endParaRPr kumimoji="1" lang="ja-JP" altLang="en-US"/>
          </a:p>
        </p:txBody>
      </p:sp>
    </p:spTree>
    <p:extLst>
      <p:ext uri="{BB962C8B-B14F-4D97-AF65-F5344CB8AC3E}">
        <p14:creationId xmlns:p14="http://schemas.microsoft.com/office/powerpoint/2010/main" val="64409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9DE19C8-5C2B-4512-8CA0-22C6148FC64D}" type="slidenum">
              <a:rPr kumimoji="1" lang="ja-JP" altLang="en-US" smtClean="0"/>
              <a:t>5</a:t>
            </a:fld>
            <a:endParaRPr kumimoji="1" lang="ja-JP" altLang="en-US"/>
          </a:p>
        </p:txBody>
      </p:sp>
    </p:spTree>
    <p:extLst>
      <p:ext uri="{BB962C8B-B14F-4D97-AF65-F5344CB8AC3E}">
        <p14:creationId xmlns:p14="http://schemas.microsoft.com/office/powerpoint/2010/main" val="167772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6</a:t>
            </a:fld>
            <a:endParaRPr kumimoji="1" lang="ja-JP" altLang="en-US"/>
          </a:p>
        </p:txBody>
      </p:sp>
    </p:spTree>
    <p:extLst>
      <p:ext uri="{BB962C8B-B14F-4D97-AF65-F5344CB8AC3E}">
        <p14:creationId xmlns:p14="http://schemas.microsoft.com/office/powerpoint/2010/main" val="427009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8</a:t>
            </a:fld>
            <a:endParaRPr kumimoji="1" lang="ja-JP" altLang="en-US"/>
          </a:p>
        </p:txBody>
      </p:sp>
    </p:spTree>
    <p:extLst>
      <p:ext uri="{BB962C8B-B14F-4D97-AF65-F5344CB8AC3E}">
        <p14:creationId xmlns:p14="http://schemas.microsoft.com/office/powerpoint/2010/main" val="98463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9</a:t>
            </a:fld>
            <a:endParaRPr kumimoji="1" lang="ja-JP" altLang="en-US"/>
          </a:p>
        </p:txBody>
      </p:sp>
    </p:spTree>
    <p:extLst>
      <p:ext uri="{BB962C8B-B14F-4D97-AF65-F5344CB8AC3E}">
        <p14:creationId xmlns:p14="http://schemas.microsoft.com/office/powerpoint/2010/main" val="145066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1F9CA-6DB8-4B3D-9E6C-17986F27561B}" type="slidenum">
              <a:rPr kumimoji="1" lang="ja-JP" altLang="en-US" smtClean="0"/>
              <a:t>10</a:t>
            </a:fld>
            <a:endParaRPr kumimoji="1" lang="ja-JP" altLang="en-US"/>
          </a:p>
        </p:txBody>
      </p:sp>
    </p:spTree>
    <p:extLst>
      <p:ext uri="{BB962C8B-B14F-4D97-AF65-F5344CB8AC3E}">
        <p14:creationId xmlns:p14="http://schemas.microsoft.com/office/powerpoint/2010/main" val="33247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93E6FF3-B09B-42FF-BC04-E47840252069}" type="datetime1">
              <a:rPr lang="en-US" altLang="ja-JP"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5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AABB86-9A60-44C6-A00E-0DC63F92785D}" type="datetime1">
              <a:rPr lang="en-US" altLang="ja-JP"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34005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814EE8-A232-40F3-920F-918E5CC94000}" type="datetime1">
              <a:rPr lang="en-US" altLang="ja-JP"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505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0D3CD2F-5C33-43A4-BFDC-0DD5B29E00D8}" type="datetime1">
              <a:rPr lang="en-US" altLang="ja-JP"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30222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360031C-A9EA-4605-8412-50435214ECC3}" type="datetime1">
              <a:rPr lang="en-US" altLang="ja-JP"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6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8D233DB-1049-400B-A489-63891984EEBA}" type="datetime1">
              <a:rPr lang="en-US" altLang="ja-JP"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978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CC5299-01C0-4010-82FE-90566DB5212E}" type="datetime1">
              <a:rPr lang="en-US" altLang="ja-JP" smtClean="0"/>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0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3DC9657-7C51-4774-B867-3B5DD5F6E319}" type="datetime1">
              <a:rPr lang="en-US" altLang="ja-JP" smtClean="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13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C82334-3AE1-4F93-AAD5-451093FF9F87}" type="datetime1">
              <a:rPr lang="en-US" altLang="ja-JP" smtClean="0"/>
              <a:t>10/5/2018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5823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99CA9C-4806-4450-9655-DD7F71D88648}" type="datetime1">
              <a:rPr lang="en-US" altLang="ja-JP" smtClean="0"/>
              <a:t>10/5/2018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0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4D07C6-C4EC-43CD-8E09-8DE271E59285}" type="datetime1">
              <a:rPr lang="en-US" altLang="ja-JP"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243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AB7E8F-C768-44D0-B395-0BFB77E9776B}" type="datetime1">
              <a:rPr lang="en-US" altLang="ja-JP" smtClean="0"/>
              <a:t>10/5/2018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6101" y="112591"/>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9838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81813"/>
          </a:xfrm>
        </p:spPr>
        <p:txBody>
          <a:bodyPr>
            <a:normAutofit/>
          </a:bodyPr>
          <a:lstStyle/>
          <a:p>
            <a:pPr algn="ctr"/>
            <a:r>
              <a:rPr lang="ja-JP" altLang="en-US" sz="3200" b="1" dirty="0" smtClean="0">
                <a:solidFill>
                  <a:schemeClr val="tx1"/>
                </a:solidFill>
                <a:latin typeface="HG丸ｺﾞｼｯｸM-PRO" pitchFamily="50" charset="-128"/>
                <a:ea typeface="HG丸ｺﾞｼｯｸM-PRO" pitchFamily="50" charset="-128"/>
              </a:rPr>
              <a:t>ご当地カメラマンを探すシステムプラットフォーム</a:t>
            </a:r>
            <a:r>
              <a:rPr lang="en-US" altLang="ja-JP" sz="3200" b="1" dirty="0" smtClean="0">
                <a:solidFill>
                  <a:schemeClr val="tx1"/>
                </a:solidFill>
                <a:latin typeface="HG丸ｺﾞｼｯｸM-PRO" pitchFamily="50" charset="-128"/>
                <a:ea typeface="HG丸ｺﾞｼｯｸM-PRO" pitchFamily="50" charset="-128"/>
              </a:rPr>
              <a:t/>
            </a:r>
            <a:br>
              <a:rPr lang="en-US" altLang="ja-JP" sz="3200" b="1" dirty="0" smtClean="0">
                <a:solidFill>
                  <a:schemeClr val="tx1"/>
                </a:solidFill>
                <a:latin typeface="HG丸ｺﾞｼｯｸM-PRO" pitchFamily="50" charset="-128"/>
                <a:ea typeface="HG丸ｺﾞｼｯｸM-PRO" pitchFamily="50" charset="-128"/>
              </a:rPr>
            </a:br>
            <a:r>
              <a:rPr lang="ja-JP" altLang="en-US" sz="3200" b="1" dirty="0" smtClean="0">
                <a:solidFill>
                  <a:schemeClr val="tx1"/>
                </a:solidFill>
                <a:latin typeface="HG丸ｺﾞｼｯｸM-PRO" pitchFamily="50" charset="-128"/>
                <a:ea typeface="HG丸ｺﾞｼｯｸM-PRO" pitchFamily="50" charset="-128"/>
              </a:rPr>
              <a:t>開業計画書</a:t>
            </a:r>
            <a:br>
              <a:rPr lang="ja-JP" altLang="en-US" sz="3200" b="1" dirty="0" smtClean="0">
                <a:solidFill>
                  <a:schemeClr val="tx1"/>
                </a:solidFill>
                <a:latin typeface="HG丸ｺﾞｼｯｸM-PRO" pitchFamily="50" charset="-128"/>
                <a:ea typeface="HG丸ｺﾞｼｯｸM-PRO" pitchFamily="50" charset="-128"/>
              </a:rPr>
            </a:b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2219838" y="2937249"/>
            <a:ext cx="8325925" cy="626818"/>
          </a:xfrm>
          <a:prstGeom prst="rect">
            <a:avLst/>
          </a:prstGeom>
          <a:noFill/>
          <a:ln w="9525">
            <a:noFill/>
            <a:miter lim="800000"/>
            <a:headEnd/>
            <a:tailEnd/>
          </a:ln>
        </p:spPr>
        <p:txBody>
          <a:bodyPr anchor="b"/>
          <a:lstStyle/>
          <a:p>
            <a:pPr algn="ctr"/>
            <a:r>
              <a:rPr lang="ja-JP" altLang="en-US" sz="2000" i="1" dirty="0" smtClean="0">
                <a:latin typeface="HG丸ｺﾞｼｯｸM-PRO" pitchFamily="50" charset="-128"/>
                <a:ea typeface="HG丸ｺﾞｼｯｸM-PRO" pitchFamily="50" charset="-128"/>
              </a:rPr>
              <a:t>～日本に旅行に来る中国向けにご当地をよく知っているカメラマンで</a:t>
            </a:r>
            <a:r>
              <a:rPr lang="ja-JP" altLang="en-US" sz="2000" i="1" dirty="0">
                <a:latin typeface="HG丸ｺﾞｼｯｸM-PRO" pitchFamily="50" charset="-128"/>
                <a:ea typeface="HG丸ｺﾞｼｯｸM-PRO" pitchFamily="50" charset="-128"/>
              </a:rPr>
              <a:t>差別化！～</a:t>
            </a:r>
          </a:p>
        </p:txBody>
      </p:sp>
      <p:sp>
        <p:nvSpPr>
          <p:cNvPr id="8" name="Rectangle 2"/>
          <p:cNvSpPr txBox="1">
            <a:spLocks noChangeArrowheads="1"/>
          </p:cNvSpPr>
          <p:nvPr/>
        </p:nvSpPr>
        <p:spPr bwMode="auto">
          <a:xfrm>
            <a:off x="4328542" y="4611066"/>
            <a:ext cx="3992562" cy="852488"/>
          </a:xfrm>
          <a:prstGeom prst="rect">
            <a:avLst/>
          </a:prstGeom>
          <a:noFill/>
          <a:ln w="9525">
            <a:noFill/>
            <a:miter lim="800000"/>
            <a:headEnd/>
            <a:tailEnd/>
          </a:ln>
        </p:spPr>
        <p:txBody>
          <a:bodyPr anchor="b"/>
          <a:lstStyle/>
          <a:p>
            <a:pPr algn="ctr"/>
            <a:r>
              <a:rPr lang="en-US" altLang="ja-JP" sz="2400" dirty="0">
                <a:latin typeface="HG丸ｺﾞｼｯｸM-PRO" pitchFamily="50" charset="-128"/>
                <a:ea typeface="HG丸ｺﾞｼｯｸM-PRO" pitchFamily="50" charset="-128"/>
              </a:rPr>
              <a:t>201</a:t>
            </a:r>
            <a:r>
              <a:rPr lang="ja-JP" altLang="en-US" sz="2400" dirty="0">
                <a:latin typeface="HG丸ｺﾞｼｯｸM-PRO" pitchFamily="50" charset="-128"/>
                <a:ea typeface="HG丸ｺﾞｼｯｸM-PRO" pitchFamily="50" charset="-128"/>
              </a:rPr>
              <a:t>８年</a:t>
            </a:r>
            <a:r>
              <a:rPr lang="en-US" altLang="ja-JP" sz="2400" dirty="0">
                <a:latin typeface="HG丸ｺﾞｼｯｸM-PRO" pitchFamily="50" charset="-128"/>
                <a:ea typeface="HG丸ｺﾞｼｯｸM-PRO" pitchFamily="50" charset="-128"/>
              </a:rPr>
              <a:t>10</a:t>
            </a:r>
            <a:r>
              <a:rPr lang="ja-JP" altLang="en-US" sz="2400" dirty="0" smtClean="0">
                <a:latin typeface="HG丸ｺﾞｼｯｸM-PRO" pitchFamily="50" charset="-128"/>
                <a:ea typeface="HG丸ｺﾞｼｯｸM-PRO" pitchFamily="50" charset="-128"/>
              </a:rPr>
              <a:t>月</a:t>
            </a:r>
            <a:r>
              <a:rPr lang="en-US" altLang="ja-JP" sz="2400" dirty="0" smtClean="0">
                <a:latin typeface="HG丸ｺﾞｼｯｸM-PRO" pitchFamily="50" charset="-128"/>
                <a:ea typeface="HG丸ｺﾞｼｯｸM-PRO" pitchFamily="50" charset="-128"/>
              </a:rPr>
              <a:t>6</a:t>
            </a:r>
            <a:r>
              <a:rPr lang="ja-JP" altLang="en-US" sz="2400" dirty="0" smtClean="0">
                <a:latin typeface="HG丸ｺﾞｼｯｸM-PRO" pitchFamily="50" charset="-128"/>
                <a:ea typeface="HG丸ｺﾞｼｯｸM-PRO" pitchFamily="50" charset="-128"/>
              </a:rPr>
              <a:t>日</a:t>
            </a:r>
            <a:endParaRPr lang="en-US" altLang="ja-JP" sz="2400" dirty="0">
              <a:latin typeface="HG丸ｺﾞｼｯｸM-PRO" pitchFamily="50" charset="-128"/>
              <a:ea typeface="HG丸ｺﾞｼｯｸM-PRO" pitchFamily="50" charset="-128"/>
            </a:endParaRPr>
          </a:p>
          <a:p>
            <a:pPr algn="ctr"/>
            <a:r>
              <a:rPr lang="ja-JP" altLang="en-US" sz="2400" dirty="0" smtClean="0">
                <a:latin typeface="HG丸ｺﾞｼｯｸM-PRO" pitchFamily="50" charset="-128"/>
                <a:ea typeface="HG丸ｺﾞｼｯｸM-PRO" pitchFamily="50" charset="-128"/>
              </a:rPr>
              <a:t>徐</a:t>
            </a:r>
            <a:r>
              <a:rPr lang="ja-JP" altLang="en-US" sz="2400" dirty="0">
                <a:latin typeface="HG丸ｺﾞｼｯｸM-PRO" pitchFamily="50" charset="-128"/>
                <a:ea typeface="HG丸ｺﾞｼｯｸM-PRO" pitchFamily="50" charset="-128"/>
              </a:rPr>
              <a:t>洋</a:t>
            </a:r>
          </a:p>
        </p:txBody>
      </p:sp>
    </p:spTree>
    <p:extLst>
      <p:ext uri="{BB962C8B-B14F-4D97-AF65-F5344CB8AC3E}">
        <p14:creationId xmlns:p14="http://schemas.microsoft.com/office/powerpoint/2010/main" val="1783206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sp>
        <p:nvSpPr>
          <p:cNvPr id="5" name="テキスト ボックス 4"/>
          <p:cNvSpPr txBox="1"/>
          <p:nvPr/>
        </p:nvSpPr>
        <p:spPr>
          <a:xfrm>
            <a:off x="5895300" y="2595977"/>
            <a:ext cx="5400600" cy="2800767"/>
          </a:xfrm>
          <a:prstGeom prst="rect">
            <a:avLst/>
          </a:prstGeom>
          <a:noFill/>
        </p:spPr>
        <p:txBody>
          <a:bodyPr wrap="square" rtlCol="0">
            <a:spAutoFit/>
          </a:bodyPr>
          <a:lstStyle/>
          <a:p>
            <a:r>
              <a:rPr kumimoji="1" lang="ja-JP" altLang="en-US" sz="2200" dirty="0" smtClean="0">
                <a:latin typeface="メイリオ "/>
                <a:ea typeface="+mj-ea"/>
              </a:rPr>
              <a:t>○総事業費は</a:t>
            </a:r>
            <a:r>
              <a:rPr kumimoji="1" lang="en-US" altLang="ja-JP" sz="2200" dirty="0" smtClean="0">
                <a:latin typeface="メイリオ "/>
                <a:ea typeface="+mj-ea"/>
              </a:rPr>
              <a:t>8,280</a:t>
            </a:r>
            <a:r>
              <a:rPr kumimoji="1" lang="ja-JP" altLang="en-US" sz="2200" dirty="0" smtClean="0">
                <a:latin typeface="メイリオ "/>
                <a:ea typeface="+mj-ea"/>
              </a:rPr>
              <a:t>千円で、借入依存度は約</a:t>
            </a:r>
            <a:r>
              <a:rPr kumimoji="1" lang="en-US" altLang="ja-JP" sz="2200" dirty="0" smtClean="0">
                <a:latin typeface="メイリオ "/>
                <a:ea typeface="+mj-ea"/>
              </a:rPr>
              <a:t>15</a:t>
            </a:r>
            <a:r>
              <a:rPr kumimoji="1" lang="ja-JP" altLang="en-US" sz="2200" dirty="0" smtClean="0">
                <a:latin typeface="メイリオ "/>
                <a:ea typeface="+mj-ea"/>
              </a:rPr>
              <a:t>％です。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○約</a:t>
            </a:r>
            <a:r>
              <a:rPr kumimoji="1" lang="en-US" altLang="ja-JP" sz="2200" dirty="0" smtClean="0">
                <a:latin typeface="メイリオ "/>
                <a:ea typeface="+mj-ea"/>
              </a:rPr>
              <a:t>12</a:t>
            </a:r>
            <a:r>
              <a:rPr kumimoji="1" lang="ja-JP" altLang="en-US" sz="2200" dirty="0" smtClean="0">
                <a:latin typeface="メイリオ "/>
                <a:ea typeface="+mj-ea"/>
              </a:rPr>
              <a:t>か月分の運転資金を見込んだ計画になっています。</a:t>
            </a:r>
            <a:endParaRPr kumimoji="1" lang="en-US" altLang="ja-JP" sz="2200" dirty="0" smtClean="0">
              <a:latin typeface="メイリオ "/>
              <a:ea typeface="+mj-ea"/>
            </a:endParaRPr>
          </a:p>
          <a:p>
            <a:endParaRPr lang="en-US" altLang="ja-JP" sz="2200" dirty="0">
              <a:latin typeface="メイリオ "/>
              <a:ea typeface="+mj-ea"/>
            </a:endParaRPr>
          </a:p>
          <a:p>
            <a:r>
              <a:rPr kumimoji="1" lang="ja-JP" altLang="en-US" sz="2200" dirty="0" smtClean="0">
                <a:latin typeface="メイリオ "/>
                <a:ea typeface="+mj-ea"/>
              </a:rPr>
              <a:t>○運転資金の</a:t>
            </a:r>
            <a:r>
              <a:rPr kumimoji="1" lang="en-US" altLang="ja-JP" sz="2200" dirty="0" smtClean="0">
                <a:latin typeface="メイリオ "/>
                <a:ea typeface="+mj-ea"/>
              </a:rPr>
              <a:t>85</a:t>
            </a:r>
            <a:r>
              <a:rPr kumimoji="1" lang="ja-JP" altLang="en-US" sz="2200" dirty="0" smtClean="0">
                <a:latin typeface="メイリオ "/>
                <a:ea typeface="+mj-ea"/>
              </a:rPr>
              <a:t>％を自己資金で賄うことができます。</a:t>
            </a:r>
            <a:endParaRPr kumimoji="1" lang="ja-JP" altLang="en-US" sz="2200" dirty="0">
              <a:latin typeface="メイリオ "/>
              <a:ea typeface="+mj-ea"/>
            </a:endParaRPr>
          </a:p>
        </p:txBody>
      </p:sp>
      <p:grpSp>
        <p:nvGrpSpPr>
          <p:cNvPr id="3" name="Group 4"/>
          <p:cNvGrpSpPr>
            <a:grpSpLocks noChangeAspect="1"/>
          </p:cNvGrpSpPr>
          <p:nvPr/>
        </p:nvGrpSpPr>
        <p:grpSpPr bwMode="auto">
          <a:xfrm>
            <a:off x="223838" y="2016125"/>
            <a:ext cx="6188075" cy="4006850"/>
            <a:chOff x="141" y="1270"/>
            <a:chExt cx="3898" cy="2524"/>
          </a:xfrm>
        </p:grpSpPr>
        <p:sp>
          <p:nvSpPr>
            <p:cNvPr id="6" name="AutoShape 3"/>
            <p:cNvSpPr>
              <a:spLocks noChangeAspect="1" noChangeArrowheads="1" noTextEdit="1"/>
            </p:cNvSpPr>
            <p:nvPr/>
          </p:nvSpPr>
          <p:spPr bwMode="auto">
            <a:xfrm>
              <a:off x="141" y="1270"/>
              <a:ext cx="3898" cy="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Rectangle 5"/>
            <p:cNvSpPr>
              <a:spLocks noChangeArrowheads="1"/>
            </p:cNvSpPr>
            <p:nvPr/>
          </p:nvSpPr>
          <p:spPr bwMode="auto">
            <a:xfrm>
              <a:off x="914" y="1463"/>
              <a:ext cx="1181" cy="1171"/>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Rectangle 6"/>
            <p:cNvSpPr>
              <a:spLocks noChangeArrowheads="1"/>
            </p:cNvSpPr>
            <p:nvPr/>
          </p:nvSpPr>
          <p:spPr bwMode="auto">
            <a:xfrm>
              <a:off x="2085" y="1463"/>
              <a:ext cx="1181" cy="117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Rectangle 7"/>
            <p:cNvSpPr>
              <a:spLocks noChangeArrowheads="1"/>
            </p:cNvSpPr>
            <p:nvPr/>
          </p:nvSpPr>
          <p:spPr bwMode="auto">
            <a:xfrm>
              <a:off x="914" y="2623"/>
              <a:ext cx="1181" cy="204"/>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Rectangle 8"/>
            <p:cNvSpPr>
              <a:spLocks noChangeArrowheads="1"/>
            </p:cNvSpPr>
            <p:nvPr/>
          </p:nvSpPr>
          <p:spPr bwMode="auto">
            <a:xfrm>
              <a:off x="2085" y="2623"/>
              <a:ext cx="1181" cy="20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9"/>
            <p:cNvSpPr>
              <a:spLocks noChangeArrowheads="1"/>
            </p:cNvSpPr>
            <p:nvPr/>
          </p:nvSpPr>
          <p:spPr bwMode="auto">
            <a:xfrm>
              <a:off x="914" y="2817"/>
              <a:ext cx="1181" cy="784"/>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10"/>
            <p:cNvSpPr>
              <a:spLocks noChangeArrowheads="1"/>
            </p:cNvSpPr>
            <p:nvPr/>
          </p:nvSpPr>
          <p:spPr bwMode="auto">
            <a:xfrm>
              <a:off x="2085" y="2817"/>
              <a:ext cx="1181" cy="784"/>
            </a:xfrm>
            <a:prstGeom prst="rect">
              <a:avLst/>
            </a:prstGeom>
            <a:solidFill>
              <a:srgbClr val="C4D7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Rectangle 11"/>
            <p:cNvSpPr>
              <a:spLocks noChangeArrowheads="1"/>
            </p:cNvSpPr>
            <p:nvPr/>
          </p:nvSpPr>
          <p:spPr bwMode="auto">
            <a:xfrm>
              <a:off x="1183" y="1871"/>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運転資金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a:off x="1150" y="2065"/>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6</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1183" y="2935"/>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設備資金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1150" y="3128"/>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2</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lang="en-US" altLang="ja-JP" sz="2000" dirty="0">
                  <a:solidFill>
                    <a:srgbClr val="000000"/>
                  </a:solidFill>
                  <a:latin typeface="ＭＳ Ｐゴシック" panose="020B0600070205080204" pitchFamily="50" charset="-128"/>
                  <a:ea typeface="ＭＳ Ｐゴシック" panose="020B0600070205080204" pitchFamily="50" charset="-128"/>
                </a:rPr>
                <a:t>2</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2428" y="1968"/>
              <a:ext cx="33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借入金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2321" y="2161"/>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1,280</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2353" y="3031"/>
              <a:ext cx="4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rPr>
                <a:t>自己資金</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321" y="3225"/>
              <a:ext cx="6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2000" dirty="0" smtClean="0">
                  <a:solidFill>
                    <a:srgbClr val="000000"/>
                  </a:solidFill>
                  <a:latin typeface="ＭＳ Ｐゴシック" panose="020B0600070205080204" pitchFamily="50" charset="-128"/>
                  <a:ea typeface="ＭＳ Ｐゴシック" panose="020B0600070205080204" pitchFamily="50" charset="-128"/>
                </a:rPr>
                <a:t>7</a:t>
              </a:r>
              <a:r>
                <a:rPr kumimoji="0" lang="ja-JP" altLang="ja-JP" sz="2000" b="0" i="0" u="none" strike="noStrike" cap="none" normalizeH="0" baseline="0" dirty="0" err="1" smtClean="0">
                  <a:ln>
                    <a:noFill/>
                  </a:ln>
                  <a:solidFill>
                    <a:srgbClr val="000000"/>
                  </a:solidFill>
                  <a:effectLst/>
                  <a:latin typeface="ＭＳ Ｐゴシック" panose="020B0600070205080204" pitchFamily="50" charset="-128"/>
                  <a:ea typeface="ＭＳ Ｐゴシック" panose="020B0600070205080204" pitchFamily="50" charset="-128"/>
                </a:rPr>
                <a:t>,</a:t>
              </a:r>
              <a:r>
                <a:rPr lang="en-US" altLang="ja-JP" sz="2000" dirty="0">
                  <a:solidFill>
                    <a:srgbClr val="000000"/>
                  </a:solidFill>
                  <a:latin typeface="ＭＳ Ｐゴシック" panose="020B0600070205080204" pitchFamily="50" charset="-128"/>
                  <a:ea typeface="ＭＳ Ｐゴシック" panose="020B0600070205080204" pitchFamily="50" charset="-128"/>
                </a:rPr>
                <a:t>0</a:t>
              </a:r>
              <a:r>
                <a:rPr kumimoji="0" lang="ja-JP" altLang="ja-JP" sz="2000" b="0" i="0" u="none" strike="noStrike" cap="none" normalizeH="0" baseline="0" dirty="0" smtClean="0">
                  <a:ln>
                    <a:noFill/>
                  </a:ln>
                  <a:solidFill>
                    <a:srgbClr val="000000"/>
                  </a:solidFill>
                  <a:effectLst/>
                  <a:latin typeface="ＭＳ Ｐゴシック" panose="020B0600070205080204" pitchFamily="50" charset="-128"/>
                  <a:ea typeface="ＭＳ Ｐゴシック" panose="020B0600070205080204" pitchFamily="50" charset="-128"/>
                </a:rPr>
                <a:t>00千円</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696516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79" y="286603"/>
            <a:ext cx="11340906" cy="1450757"/>
          </a:xfrm>
        </p:spPr>
        <p:txBody>
          <a:bodyPr/>
          <a:lstStyle/>
          <a:p>
            <a:r>
              <a:rPr lang="ja-JP" altLang="en-US" dirty="0" smtClean="0">
                <a:solidFill>
                  <a:schemeClr val="tx1"/>
                </a:solidFill>
              </a:rPr>
              <a:t>創業</a:t>
            </a:r>
            <a:r>
              <a:rPr lang="ja-JP" altLang="en-US" dirty="0">
                <a:solidFill>
                  <a:schemeClr val="tx1"/>
                </a:solidFill>
              </a:rPr>
              <a:t>宣言</a:t>
            </a:r>
            <a:endParaRPr kumimoji="1" lang="ja-JP" altLang="en-US" dirty="0"/>
          </a:p>
        </p:txBody>
      </p:sp>
      <p:sp>
        <p:nvSpPr>
          <p:cNvPr id="4" name="テキスト ボックス 6"/>
          <p:cNvSpPr txBox="1">
            <a:spLocks noChangeArrowheads="1"/>
          </p:cNvSpPr>
          <p:nvPr/>
        </p:nvSpPr>
        <p:spPr bwMode="auto">
          <a:xfrm>
            <a:off x="1097279" y="2126185"/>
            <a:ext cx="10798594" cy="1384995"/>
          </a:xfrm>
          <a:prstGeom prst="rect">
            <a:avLst/>
          </a:prstGeom>
          <a:noFill/>
          <a:ln w="9525">
            <a:noFill/>
            <a:miter lim="800000"/>
            <a:headEnd/>
            <a:tailEnd/>
          </a:ln>
        </p:spPr>
        <p:txBody>
          <a:bodyPr wrap="square">
            <a:spAutoFit/>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創業宣言</a:t>
            </a:r>
            <a:r>
              <a:rPr lang="en-US" altLang="ja-JP" sz="1800" dirty="0" smtClean="0">
                <a:latin typeface="HG丸ｺﾞｼｯｸM-PRO" pitchFamily="50" charset="-128"/>
                <a:ea typeface="HG丸ｺﾞｼｯｸM-PRO" pitchFamily="50" charset="-128"/>
              </a:rPr>
              <a:t>】</a:t>
            </a:r>
          </a:p>
          <a:p>
            <a:r>
              <a:rPr lang="ja-JP" altLang="en-US" sz="1600" dirty="0">
                <a:latin typeface="HG丸ｺﾞｼｯｸM-PRO" pitchFamily="50" charset="-128"/>
                <a:ea typeface="HG丸ｺﾞｼｯｸM-PRO" pitchFamily="50" charset="-128"/>
              </a:rPr>
              <a:t>　</a:t>
            </a:r>
            <a:r>
              <a:rPr lang="ja-JP" altLang="en-US" sz="1600" dirty="0" smtClean="0">
                <a:latin typeface="HG丸ｺﾞｼｯｸM-PRO" pitchFamily="50" charset="-128"/>
                <a:ea typeface="HG丸ｺﾞｼｯｸM-PRO" pitchFamily="50" charset="-128"/>
              </a:rPr>
              <a:t>私徐</a:t>
            </a:r>
            <a:r>
              <a:rPr lang="ja-JP" altLang="en-US" sz="1600" dirty="0">
                <a:latin typeface="HG丸ｺﾞｼｯｸM-PRO" pitchFamily="50" charset="-128"/>
                <a:ea typeface="HG丸ｺﾞｼｯｸM-PRO" pitchFamily="50" charset="-128"/>
              </a:rPr>
              <a:t>洋</a:t>
            </a:r>
            <a:r>
              <a:rPr lang="ja-JP" altLang="en-US" sz="1600" dirty="0" smtClean="0">
                <a:latin typeface="HG丸ｺﾞｼｯｸM-PRO" pitchFamily="50" charset="-128"/>
                <a:ea typeface="HG丸ｺﾞｼｯｸM-PRO" pitchFamily="50" charset="-128"/>
              </a:rPr>
              <a:t>は、システムの開発、運用、保守に携わった経験</a:t>
            </a:r>
            <a:r>
              <a:rPr lang="ja-JP" altLang="en-US" sz="1600" dirty="0">
                <a:latin typeface="HG丸ｺﾞｼｯｸM-PRO" pitchFamily="50" charset="-128"/>
                <a:ea typeface="HG丸ｺﾞｼｯｸM-PRO" pitchFamily="50" charset="-128"/>
              </a:rPr>
              <a:t>を活かし、不退転の決意で起業</a:t>
            </a:r>
            <a:r>
              <a:rPr lang="ja-JP" altLang="en-US" sz="1600" dirty="0" smtClean="0">
                <a:latin typeface="HG丸ｺﾞｼｯｸM-PRO" pitchFamily="50" charset="-128"/>
                <a:ea typeface="HG丸ｺﾞｼｯｸM-PRO" pitchFamily="50" charset="-128"/>
              </a:rPr>
              <a:t>します。旅をする人</a:t>
            </a:r>
            <a:r>
              <a:rPr lang="ja-JP" altLang="en-US" sz="1600" dirty="0" smtClean="0">
                <a:latin typeface="HG丸ｺﾞｼｯｸM-PRO" pitchFamily="50" charset="-128"/>
                <a:ea typeface="HG丸ｺﾞｼｯｸM-PRO" pitchFamily="50" charset="-128"/>
              </a:rPr>
              <a:t>たちに便利</a:t>
            </a:r>
            <a:r>
              <a:rPr lang="ja-JP" altLang="en-US" sz="1600" dirty="0" smtClean="0">
                <a:latin typeface="HG丸ｺﾞｼｯｸM-PRO" pitchFamily="50" charset="-128"/>
                <a:ea typeface="HG丸ｺﾞｼｯｸM-PRO" pitchFamily="50" charset="-128"/>
              </a:rPr>
              <a:t>をもたらすと認識</a:t>
            </a:r>
            <a:r>
              <a:rPr lang="ja-JP" altLang="en-US" sz="1600" dirty="0">
                <a:latin typeface="HG丸ｺﾞｼｯｸM-PRO" pitchFamily="50" charset="-128"/>
                <a:ea typeface="HG丸ｺﾞｼｯｸM-PRO" pitchFamily="50" charset="-128"/>
              </a:rPr>
              <a:t>していただける</a:t>
            </a:r>
            <a:r>
              <a:rPr lang="ja-JP" altLang="en-US" sz="1600" dirty="0" smtClean="0">
                <a:latin typeface="HG丸ｺﾞｼｯｸM-PRO" pitchFamily="50" charset="-128"/>
                <a:ea typeface="HG丸ｺﾞｼｯｸM-PRO" pitchFamily="50" charset="-128"/>
              </a:rPr>
              <a:t>コンセプトづくり</a:t>
            </a:r>
            <a:r>
              <a:rPr lang="ja-JP" altLang="en-US" sz="1600" dirty="0">
                <a:latin typeface="HG丸ｺﾞｼｯｸM-PRO" pitchFamily="50" charset="-128"/>
                <a:ea typeface="HG丸ｺﾞｼｯｸM-PRO" pitchFamily="50" charset="-128"/>
              </a:rPr>
              <a:t>を行い、健全な経営体力と地域に貢献できる事業と</a:t>
            </a:r>
            <a:r>
              <a:rPr lang="ja-JP" altLang="en-US" sz="1600" dirty="0" smtClean="0">
                <a:latin typeface="HG丸ｺﾞｼｯｸM-PRO" pitchFamily="50" charset="-128"/>
                <a:ea typeface="HG丸ｺﾞｼｯｸM-PRO" pitchFamily="50" charset="-128"/>
              </a:rPr>
              <a:t>して地元</a:t>
            </a:r>
            <a:r>
              <a:rPr lang="ja-JP" altLang="en-US" sz="1600" dirty="0">
                <a:latin typeface="HG丸ｺﾞｼｯｸM-PRO" pitchFamily="50" charset="-128"/>
                <a:ea typeface="HG丸ｺﾞｼｯｸM-PRO" pitchFamily="50" charset="-128"/>
              </a:rPr>
              <a:t>密着の経営を心掛けて参ります。</a:t>
            </a:r>
          </a:p>
          <a:p>
            <a:endParaRPr lang="en-US" altLang="ja-JP" sz="18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02132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開業の動機と略歴</a:t>
            </a:r>
            <a:endParaRPr kumimoji="1" lang="ja-JP" altLang="en-US" dirty="0"/>
          </a:p>
        </p:txBody>
      </p:sp>
      <p:sp>
        <p:nvSpPr>
          <p:cNvPr id="7" name="テキスト ボックス 4"/>
          <p:cNvSpPr txBox="1">
            <a:spLocks noChangeArrowheads="1"/>
          </p:cNvSpPr>
          <p:nvPr/>
        </p:nvSpPr>
        <p:spPr bwMode="auto">
          <a:xfrm>
            <a:off x="1034907" y="1813293"/>
            <a:ext cx="10514358" cy="923330"/>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☆中国人は旅先で、他人に写真を撮っていただく習慣があり、</a:t>
            </a:r>
            <a:r>
              <a:rPr lang="ja-JP" altLang="ja-JP" dirty="0" smtClean="0"/>
              <a:t>旅先</a:t>
            </a:r>
            <a:r>
              <a:rPr lang="ja-JP" altLang="ja-JP" dirty="0"/>
              <a:t>でご当地をよく知っているプロカメラマンによい思い出、自分の素敵などを</a:t>
            </a:r>
            <a:r>
              <a:rPr lang="ja-JP" altLang="ja-JP" dirty="0" smtClean="0"/>
              <a:t>残して</a:t>
            </a:r>
            <a:r>
              <a:rPr lang="ja-JP" altLang="ja-JP" dirty="0"/>
              <a:t>もらうため、現地のカメラマンを探すシステムを提供し、旅をする人たちに便利</a:t>
            </a:r>
            <a:r>
              <a:rPr lang="ja-JP" altLang="ja-JP" dirty="0" smtClean="0"/>
              <a:t>をもたらす</a:t>
            </a:r>
            <a:r>
              <a:rPr lang="ja-JP" altLang="ja-JP" dirty="0"/>
              <a:t>ため、創業を決意</a:t>
            </a:r>
            <a:r>
              <a:rPr lang="ja-JP" altLang="ja-JP" dirty="0" smtClean="0"/>
              <a:t>し</a:t>
            </a:r>
            <a:r>
              <a:rPr lang="ja-JP" altLang="en-US" dirty="0"/>
              <a:t>た</a:t>
            </a:r>
            <a:r>
              <a:rPr lang="ja-JP" altLang="ja-JP" dirty="0" smtClean="0"/>
              <a:t>。</a:t>
            </a:r>
            <a:endParaRPr lang="ja-JP" altLang="en-US" sz="1800" dirty="0">
              <a:latin typeface="HG丸ｺﾞｼｯｸM-PRO" pitchFamily="50" charset="-128"/>
              <a:ea typeface="HG丸ｺﾞｼｯｸM-PRO" pitchFamily="50" charset="-128"/>
            </a:endParaRPr>
          </a:p>
        </p:txBody>
      </p:sp>
      <p:sp>
        <p:nvSpPr>
          <p:cNvPr id="8" name="テキスト ボックス 4"/>
          <p:cNvSpPr txBox="1">
            <a:spLocks noChangeArrowheads="1"/>
          </p:cNvSpPr>
          <p:nvPr/>
        </p:nvSpPr>
        <p:spPr bwMode="auto">
          <a:xfrm>
            <a:off x="1034907" y="3130457"/>
            <a:ext cx="10514358" cy="646331"/>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ローソンチケッシステム、かん</a:t>
            </a:r>
            <a:r>
              <a:rPr lang="ja-JP" altLang="ja-JP" dirty="0" err="1"/>
              <a:t>ぽ</a:t>
            </a:r>
            <a:r>
              <a:rPr lang="ja-JP" altLang="ja-JP" dirty="0"/>
              <a:t>生命システム、顧客ポイント管理システム、</a:t>
            </a:r>
            <a:r>
              <a:rPr lang="en-US" altLang="ja-JP" dirty="0"/>
              <a:t>EC</a:t>
            </a:r>
            <a:r>
              <a:rPr lang="ja-JP" altLang="ja-JP" dirty="0" smtClean="0"/>
              <a:t>サイト</a:t>
            </a:r>
            <a:r>
              <a:rPr lang="ja-JP" altLang="ja-JP" dirty="0"/>
              <a:t>の構築、運用、保守経験を</a:t>
            </a:r>
            <a:r>
              <a:rPr lang="ja-JP" altLang="ja-JP" dirty="0" smtClean="0"/>
              <a:t>持って</a:t>
            </a:r>
            <a:r>
              <a:rPr lang="ja-JP" altLang="en-US" dirty="0" smtClean="0"/>
              <a:t>い</a:t>
            </a:r>
            <a:r>
              <a:rPr lang="ja-JP" altLang="en-US" dirty="0"/>
              <a:t>る</a:t>
            </a:r>
            <a:r>
              <a:rPr lang="ja-JP" altLang="ja-JP" dirty="0" smtClean="0"/>
              <a:t>。</a:t>
            </a:r>
            <a:endParaRPr lang="en-US" altLang="ja-JP" sz="1800" dirty="0">
              <a:latin typeface="HG丸ｺﾞｼｯｸM-PRO" pitchFamily="50" charset="-128"/>
              <a:ea typeface="HG丸ｺﾞｼｯｸM-PRO" pitchFamily="50" charset="-128"/>
            </a:endParaRPr>
          </a:p>
        </p:txBody>
      </p:sp>
      <p:sp>
        <p:nvSpPr>
          <p:cNvPr id="9" name="テキスト ボックス 4"/>
          <p:cNvSpPr txBox="1">
            <a:spLocks noChangeArrowheads="1"/>
          </p:cNvSpPr>
          <p:nvPr/>
        </p:nvSpPr>
        <p:spPr bwMode="auto">
          <a:xfrm>
            <a:off x="1034907" y="4170622"/>
            <a:ext cx="10514358" cy="369332"/>
          </a:xfrm>
          <a:prstGeom prst="rect">
            <a:avLst/>
          </a:prstGeom>
          <a:noFill/>
          <a:ln w="9525">
            <a:noFill/>
            <a:miter lim="800000"/>
            <a:headEnd/>
            <a:tailEnd/>
          </a:ln>
        </p:spPr>
        <p:txBody>
          <a:bodyPr wrap="square">
            <a:spAutoFit/>
          </a:bodyPr>
          <a:lstStyle/>
          <a:p>
            <a:r>
              <a:rPr lang="ja-JP" altLang="en-US" sz="1800" dirty="0" smtClean="0">
                <a:latin typeface="HG丸ｺﾞｼｯｸM-PRO" pitchFamily="50" charset="-128"/>
                <a:ea typeface="HG丸ｺﾞｼｯｸM-PRO" pitchFamily="50" charset="-128"/>
              </a:rPr>
              <a:t>☆</a:t>
            </a:r>
            <a:r>
              <a:rPr lang="ja-JP" altLang="ja-JP" dirty="0"/>
              <a:t>日本に旅行に来る中国人に対して</a:t>
            </a:r>
            <a:r>
              <a:rPr lang="ja-JP" altLang="ja-JP" dirty="0" smtClean="0"/>
              <a:t>現地</a:t>
            </a:r>
            <a:r>
              <a:rPr lang="ja-JP" altLang="ja-JP" dirty="0"/>
              <a:t>のカメラマンを探すシステムプラットフォーム</a:t>
            </a:r>
            <a:r>
              <a:rPr lang="ja-JP" altLang="ja-JP" dirty="0" smtClean="0"/>
              <a:t>開発</a:t>
            </a:r>
            <a:r>
              <a:rPr lang="ja-JP" altLang="en-US" sz="1800" dirty="0">
                <a:latin typeface="HG丸ｺﾞｼｯｸM-PRO" pitchFamily="50" charset="-128"/>
                <a:ea typeface="HG丸ｺﾞｼｯｸM-PRO" pitchFamily="50" charset="-128"/>
              </a:rPr>
              <a:t>　　　</a:t>
            </a:r>
            <a:endParaRPr lang="en-US" altLang="ja-JP" sz="18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67071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667533" y="2747394"/>
            <a:ext cx="4065184" cy="2266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タイトル 3"/>
          <p:cNvSpPr txBox="1">
            <a:spLocks/>
          </p:cNvSpPr>
          <p:nvPr/>
        </p:nvSpPr>
        <p:spPr>
          <a:xfrm>
            <a:off x="3667533" y="209375"/>
            <a:ext cx="5669818" cy="589888"/>
          </a:xfrm>
          <a:prstGeom prst="rect">
            <a:avLst/>
          </a:prstGeom>
        </p:spPr>
        <p:txBody>
          <a:bodyPr>
            <a:normAutofit fontScale="975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smtClean="0">
                <a:solidFill>
                  <a:schemeClr val="tx1"/>
                </a:solidFill>
              </a:rPr>
              <a:t>エグゼクティブサマリー</a:t>
            </a:r>
          </a:p>
        </p:txBody>
      </p:sp>
      <p:sp>
        <p:nvSpPr>
          <p:cNvPr id="11" name="テキスト ボックス 4"/>
          <p:cNvSpPr txBox="1">
            <a:spLocks noChangeArrowheads="1"/>
          </p:cNvSpPr>
          <p:nvPr/>
        </p:nvSpPr>
        <p:spPr bwMode="auto">
          <a:xfrm>
            <a:off x="3931031" y="2201136"/>
            <a:ext cx="3266111" cy="307777"/>
          </a:xfrm>
          <a:prstGeom prst="rect">
            <a:avLst/>
          </a:prstGeom>
          <a:noFill/>
          <a:ln w="9525">
            <a:noFill/>
            <a:miter lim="800000"/>
            <a:headEnd/>
            <a:tailEnd/>
          </a:ln>
        </p:spPr>
        <p:txBody>
          <a:bodyPr wrap="square">
            <a:spAutoFit/>
          </a:bodyPr>
          <a:lstStyle/>
          <a:p>
            <a:r>
              <a:rPr lang="ja-JP" altLang="en-US" sz="1400" b="1" u="sng" dirty="0" smtClean="0">
                <a:latin typeface="HG丸ｺﾞｼｯｸM-PRO" pitchFamily="50" charset="-128"/>
                <a:ea typeface="HG丸ｺﾞｼｯｸM-PRO" pitchFamily="50" charset="-128"/>
              </a:rPr>
              <a:t>☆ご当地カメラマンを探すサービス</a:t>
            </a:r>
            <a:endParaRPr lang="ja-JP" altLang="en-US" sz="1400" b="1" u="sng" dirty="0">
              <a:latin typeface="HG丸ｺﾞｼｯｸM-PRO" pitchFamily="50" charset="-128"/>
              <a:ea typeface="HG丸ｺﾞｼｯｸM-PRO" pitchFamily="50" charset="-128"/>
            </a:endParaRPr>
          </a:p>
        </p:txBody>
      </p:sp>
      <p:sp>
        <p:nvSpPr>
          <p:cNvPr id="13" name="テキスト ボックス 4"/>
          <p:cNvSpPr txBox="1">
            <a:spLocks noChangeArrowheads="1"/>
          </p:cNvSpPr>
          <p:nvPr/>
        </p:nvSpPr>
        <p:spPr bwMode="auto">
          <a:xfrm>
            <a:off x="3931031" y="2970419"/>
            <a:ext cx="3601162" cy="147732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latin typeface="HG丸ｺﾞｼｯｸM-PRO" pitchFamily="50" charset="-128"/>
                <a:ea typeface="HG丸ｺﾞｼｯｸM-PRO" pitchFamily="50" charset="-128"/>
              </a:defRPr>
            </a:lvl1pPr>
          </a:lstStyle>
          <a:p>
            <a:r>
              <a:rPr lang="en-US" altLang="ja-JP" sz="1800" dirty="0" smtClean="0"/>
              <a:t>■</a:t>
            </a:r>
            <a:r>
              <a:rPr lang="ja-JP" altLang="en-US" sz="1800" dirty="0" smtClean="0"/>
              <a:t>サービス</a:t>
            </a:r>
            <a:r>
              <a:rPr lang="en-US" altLang="ja-JP" sz="1800" dirty="0" smtClean="0"/>
              <a:t>■</a:t>
            </a:r>
          </a:p>
          <a:p>
            <a:r>
              <a:rPr lang="ja-JP" altLang="en-US" sz="1800" dirty="0" smtClean="0"/>
              <a:t>・気になるカメラマンを予約する</a:t>
            </a:r>
            <a:endParaRPr lang="en-US" altLang="ja-JP" sz="1800" dirty="0" smtClean="0"/>
          </a:p>
          <a:p>
            <a:r>
              <a:rPr lang="ja-JP" altLang="en-US" sz="1800" dirty="0" smtClean="0"/>
              <a:t>・達成額の</a:t>
            </a:r>
            <a:r>
              <a:rPr lang="en-US" altLang="ja-JP" sz="1800" dirty="0" smtClean="0"/>
              <a:t>10%</a:t>
            </a:r>
            <a:r>
              <a:rPr lang="ja-JP" altLang="en-US" sz="1800" dirty="0" smtClean="0"/>
              <a:t>を</a:t>
            </a:r>
            <a:r>
              <a:rPr lang="ja-JP" altLang="en-US" sz="1800" dirty="0"/>
              <a:t>徴収</a:t>
            </a:r>
            <a:r>
              <a:rPr lang="ja-JP" altLang="en-US" sz="1800" dirty="0" smtClean="0"/>
              <a:t>する。</a:t>
            </a:r>
            <a:endParaRPr lang="en-US" altLang="ja-JP" sz="1800" dirty="0"/>
          </a:p>
          <a:p>
            <a:r>
              <a:rPr lang="ja-JP" altLang="en-US" sz="1800" dirty="0" smtClean="0"/>
              <a:t>・広告登録費を徴収する。</a:t>
            </a:r>
            <a:endParaRPr lang="en-US" altLang="ja-JP" sz="1800" dirty="0"/>
          </a:p>
        </p:txBody>
      </p:sp>
      <p:sp>
        <p:nvSpPr>
          <p:cNvPr id="16" name="正方形/長方形 15"/>
          <p:cNvSpPr/>
          <p:nvPr/>
        </p:nvSpPr>
        <p:spPr>
          <a:xfrm>
            <a:off x="3552876" y="4174792"/>
            <a:ext cx="219932" cy="246221"/>
          </a:xfrm>
          <a:prstGeom prst="rect">
            <a:avLst/>
          </a:prstGeom>
        </p:spPr>
        <p:txBody>
          <a:bodyPr wrap="none">
            <a:spAutoFit/>
          </a:bodyPr>
          <a:lstStyle/>
          <a:p>
            <a:r>
              <a:rPr lang="ja-JP" altLang="en-US" dirty="0"/>
              <a:t> </a:t>
            </a:r>
          </a:p>
        </p:txBody>
      </p:sp>
      <p:sp>
        <p:nvSpPr>
          <p:cNvPr id="21" name="角丸四角形吹き出し 20"/>
          <p:cNvSpPr/>
          <p:nvPr/>
        </p:nvSpPr>
        <p:spPr>
          <a:xfrm>
            <a:off x="8443413" y="2886447"/>
            <a:ext cx="2616914" cy="1534566"/>
          </a:xfrm>
          <a:prstGeom prst="wedgeRoundRectCallout">
            <a:avLst>
              <a:gd name="adj1" fmla="val -57440"/>
              <a:gd name="adj2" fmla="val -21870"/>
              <a:gd name="adj3" fmla="val 16667"/>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角丸四角形 21"/>
          <p:cNvSpPr/>
          <p:nvPr/>
        </p:nvSpPr>
        <p:spPr>
          <a:xfrm>
            <a:off x="8443413" y="3071385"/>
            <a:ext cx="2318126" cy="107054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差別化の特徴</a:t>
            </a:r>
            <a:r>
              <a:rPr kumimoji="1" lang="en-US" altLang="ja-JP" sz="1400" dirty="0" smtClean="0">
                <a:latin typeface="HG丸ｺﾞｼｯｸM-PRO" panose="020F0600000000000000" pitchFamily="50" charset="-128"/>
                <a:ea typeface="HG丸ｺﾞｼｯｸM-PRO" panose="020F0600000000000000" pitchFamily="50" charset="-128"/>
              </a:rPr>
              <a:t>■</a:t>
            </a:r>
          </a:p>
          <a:p>
            <a:r>
              <a:rPr kumimoji="1" lang="ja-JP" altLang="en-US" sz="1400" dirty="0" smtClean="0">
                <a:latin typeface="HG丸ｺﾞｼｯｸM-PRO" panose="020F0600000000000000" pitchFamily="50" charset="-128"/>
                <a:ea typeface="HG丸ｺﾞｼｯｸM-PRO" panose="020F0600000000000000" pitchFamily="50" charset="-128"/>
              </a:rPr>
              <a:t>・日本に旅行に来る中国人向け</a:t>
            </a:r>
            <a:endParaRPr kumimoji="1" lang="en-US" altLang="ja-JP" sz="1400" dirty="0" smtClean="0">
              <a:latin typeface="HG丸ｺﾞｼｯｸM-PRO" panose="020F0600000000000000" pitchFamily="50" charset="-128"/>
              <a:ea typeface="HG丸ｺﾞｼｯｸM-PRO" panose="020F0600000000000000" pitchFamily="50" charset="-128"/>
            </a:endParaRPr>
          </a:p>
          <a:p>
            <a:r>
              <a:rPr lang="ja-JP" altLang="en-US" sz="1400" dirty="0" smtClean="0">
                <a:latin typeface="HG丸ｺﾞｼｯｸM-PRO" panose="020F0600000000000000" pitchFamily="50" charset="-128"/>
                <a:ea typeface="HG丸ｺﾞｼｯｸM-PRO" panose="020F0600000000000000" pitchFamily="50" charset="-128"/>
              </a:rPr>
              <a:t>・ご当地をよく</a:t>
            </a:r>
            <a:r>
              <a:rPr lang="ja-JP" altLang="en-US" sz="1400" dirty="0">
                <a:latin typeface="HG丸ｺﾞｼｯｸM-PRO" panose="020F0600000000000000" pitchFamily="50" charset="-128"/>
                <a:ea typeface="HG丸ｺﾞｼｯｸM-PRO" panose="020F0600000000000000" pitchFamily="50" charset="-128"/>
              </a:rPr>
              <a:t>知</a:t>
            </a:r>
            <a:r>
              <a:rPr lang="ja-JP" altLang="en-US" sz="1400" dirty="0" smtClean="0">
                <a:latin typeface="HG丸ｺﾞｼｯｸM-PRO" panose="020F0600000000000000" pitchFamily="50" charset="-128"/>
                <a:ea typeface="HG丸ｺﾞｼｯｸM-PRO" panose="020F0600000000000000" pitchFamily="50" charset="-128"/>
              </a:rPr>
              <a:t>っているカメラマン</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3" name="角丸四角形 22"/>
          <p:cNvSpPr/>
          <p:nvPr/>
        </p:nvSpPr>
        <p:spPr>
          <a:xfrm>
            <a:off x="3406165" y="745995"/>
            <a:ext cx="5528107" cy="462267"/>
          </a:xfrm>
          <a:prstGeom prst="roundRect">
            <a:avLst/>
          </a:prstGeom>
          <a:solidFill>
            <a:schemeClr val="bg1"/>
          </a:solidFill>
          <a:ln cmpd="thickThi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4" name="テキスト ボックス 4"/>
          <p:cNvSpPr txBox="1">
            <a:spLocks noChangeArrowheads="1"/>
          </p:cNvSpPr>
          <p:nvPr/>
        </p:nvSpPr>
        <p:spPr bwMode="auto">
          <a:xfrm>
            <a:off x="2429301" y="814791"/>
            <a:ext cx="7322569" cy="338554"/>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defPPr>
              <a:defRPr lang="ja-JP"/>
            </a:defPPr>
            <a:lvl1pPr>
              <a:defRPr sz="1100">
                <a:solidFill>
                  <a:schemeClr val="dk1"/>
                </a:solidFill>
                <a:latin typeface="HG丸ｺﾞｼｯｸM-PRO" pitchFamily="50" charset="-128"/>
                <a:ea typeface="HG丸ｺﾞｼｯｸM-PRO" pitchFamily="50" charset="-128"/>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日本に旅行に来る中国人</a:t>
            </a:r>
            <a:r>
              <a:rPr lang="en-US" altLang="en-US" sz="1600" dirty="0" err="1"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に向けた</a:t>
            </a:r>
            <a:r>
              <a:rPr lang="ja-JP" altLang="en-US" sz="1600" dirty="0" smtClean="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rPr>
              <a:t>ご当地カメラマン探すシステムプラットフォーム</a:t>
            </a:r>
            <a:endParaRPr lang="en-US" altLang="ja-JP" sz="1600" dirty="0">
              <a:ln w="0"/>
              <a:solidFill>
                <a:schemeClr val="accent1">
                  <a:lumMod val="50000"/>
                </a:schemeClr>
              </a:solidFill>
              <a:effectLst>
                <a:outerShdw blurRad="38100" dist="19050" dir="2700000" algn="tl" rotWithShape="0">
                  <a:schemeClr val="dk1">
                    <a:alpha val="40000"/>
                  </a:schemeClr>
                </a:outerShdw>
              </a:effectLst>
              <a:latin typeface="HGPｺﾞｼｯｸE" panose="020B0900000000000000" pitchFamily="50" charset="-128"/>
              <a:ea typeface="HGPｺﾞｼｯｸE" panose="020B0900000000000000" pitchFamily="50" charset="-128"/>
            </a:endParaRPr>
          </a:p>
        </p:txBody>
      </p:sp>
      <p:sp>
        <p:nvSpPr>
          <p:cNvPr id="25" name="角丸四角形 24"/>
          <p:cNvSpPr/>
          <p:nvPr/>
        </p:nvSpPr>
        <p:spPr>
          <a:xfrm>
            <a:off x="3406165" y="1273689"/>
            <a:ext cx="4410490" cy="360040"/>
          </a:xfrm>
          <a:prstGeom prst="round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旅行者</a:t>
            </a:r>
            <a:endParaRPr lang="en-US" altLang="ja-JP" sz="1400" dirty="0" smtClean="0">
              <a:latin typeface="HG丸ｺﾞｼｯｸM-PRO" panose="020F0600000000000000" pitchFamily="50" charset="-128"/>
              <a:ea typeface="HG丸ｺﾞｼｯｸM-PRO" panose="020F0600000000000000" pitchFamily="50" charset="-128"/>
            </a:endParaRPr>
          </a:p>
        </p:txBody>
      </p:sp>
      <p:sp>
        <p:nvSpPr>
          <p:cNvPr id="26" name="角丸四角形 25"/>
          <p:cNvSpPr/>
          <p:nvPr/>
        </p:nvSpPr>
        <p:spPr>
          <a:xfrm>
            <a:off x="4396275" y="4031360"/>
            <a:ext cx="1215135" cy="360040"/>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US" altLang="ja-JP" sz="1100" dirty="0" smtClean="0">
              <a:latin typeface="HG丸ｺﾞｼｯｸM-PRO" panose="020F0600000000000000" pitchFamily="50" charset="-128"/>
              <a:ea typeface="HG丸ｺﾞｼｯｸM-PRO" panose="020F0600000000000000" pitchFamily="50" charset="-128"/>
            </a:endParaRPr>
          </a:p>
        </p:txBody>
      </p:sp>
      <p:sp>
        <p:nvSpPr>
          <p:cNvPr id="34" name="角丸四角形 33"/>
          <p:cNvSpPr/>
          <p:nvPr/>
        </p:nvSpPr>
        <p:spPr>
          <a:xfrm>
            <a:off x="3406165" y="5798504"/>
            <a:ext cx="4410490" cy="360040"/>
          </a:xfrm>
          <a:prstGeom prst="roundRect">
            <a:avLst/>
          </a:prstGeom>
          <a:solidFill>
            <a:srgbClr val="FF4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HG丸ｺﾞｼｯｸM-PRO" panose="020F0600000000000000" pitchFamily="50" charset="-128"/>
                <a:ea typeface="HG丸ｺﾞｼｯｸM-PRO" panose="020F0600000000000000" pitchFamily="50" charset="-128"/>
              </a:rPr>
              <a:t>安定顧客の確保</a:t>
            </a:r>
            <a:endParaRPr lang="en-US" altLang="ja-JP" sz="1400" dirty="0" smtClean="0">
              <a:latin typeface="HG丸ｺﾞｼｯｸM-PRO" panose="020F0600000000000000" pitchFamily="50" charset="-128"/>
              <a:ea typeface="HG丸ｺﾞｼｯｸM-PRO" panose="020F0600000000000000" pitchFamily="50" charset="-128"/>
            </a:endParaRPr>
          </a:p>
        </p:txBody>
      </p:sp>
      <p:pic>
        <p:nvPicPr>
          <p:cNvPr id="4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矢印 1"/>
          <p:cNvSpPr/>
          <p:nvPr/>
        </p:nvSpPr>
        <p:spPr>
          <a:xfrm>
            <a:off x="4778654" y="1682431"/>
            <a:ext cx="450376" cy="584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矢印 16"/>
          <p:cNvSpPr/>
          <p:nvPr/>
        </p:nvSpPr>
        <p:spPr>
          <a:xfrm>
            <a:off x="4840307" y="5176140"/>
            <a:ext cx="450376" cy="584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a:xfrm rot="10800000">
            <a:off x="6170218" y="5113844"/>
            <a:ext cx="450376" cy="584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rot="10800000">
            <a:off x="5987898" y="1659549"/>
            <a:ext cx="450376" cy="584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6860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4835337" y="185923"/>
            <a:ext cx="22860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事業概要</a:t>
            </a:r>
          </a:p>
        </p:txBody>
      </p:sp>
      <p:graphicFrame>
        <p:nvGraphicFramePr>
          <p:cNvPr id="4" name="図表 3"/>
          <p:cNvGraphicFramePr/>
          <p:nvPr>
            <p:extLst>
              <p:ext uri="{D42A27DB-BD31-4B8C-83A1-F6EECF244321}">
                <p14:modId xmlns:p14="http://schemas.microsoft.com/office/powerpoint/2010/main" val="3015842047"/>
              </p:ext>
            </p:extLst>
          </p:nvPr>
        </p:nvGraphicFramePr>
        <p:xfrm>
          <a:off x="1108364" y="839965"/>
          <a:ext cx="9447476" cy="5458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5840" y="86216"/>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18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ext uri="{D42A27DB-BD31-4B8C-83A1-F6EECF244321}">
                <p14:modId xmlns:p14="http://schemas.microsoft.com/office/powerpoint/2010/main" val="1311153159"/>
              </p:ext>
            </p:extLst>
          </p:nvPr>
        </p:nvGraphicFramePr>
        <p:xfrm>
          <a:off x="1178280" y="2177294"/>
          <a:ext cx="9112131" cy="1336780"/>
        </p:xfrm>
        <a:graphic>
          <a:graphicData uri="http://schemas.openxmlformats.org/drawingml/2006/table">
            <a:tbl>
              <a:tblPr/>
              <a:tblGrid>
                <a:gridCol w="1154369">
                  <a:extLst>
                    <a:ext uri="{9D8B030D-6E8A-4147-A177-3AD203B41FA5}">
                      <a16:colId xmlns="" xmlns:a16="http://schemas.microsoft.com/office/drawing/2014/main" val="20000"/>
                    </a:ext>
                  </a:extLst>
                </a:gridCol>
                <a:gridCol w="663147">
                  <a:extLst>
                    <a:ext uri="{9D8B030D-6E8A-4147-A177-3AD203B41FA5}">
                      <a16:colId xmlns="" xmlns:a16="http://schemas.microsoft.com/office/drawing/2014/main" val="20001"/>
                    </a:ext>
                  </a:extLst>
                </a:gridCol>
                <a:gridCol w="663147">
                  <a:extLst>
                    <a:ext uri="{9D8B030D-6E8A-4147-A177-3AD203B41FA5}">
                      <a16:colId xmlns="" xmlns:a16="http://schemas.microsoft.com/office/drawing/2014/main" val="20002"/>
                    </a:ext>
                  </a:extLst>
                </a:gridCol>
                <a:gridCol w="663147">
                  <a:extLst>
                    <a:ext uri="{9D8B030D-6E8A-4147-A177-3AD203B41FA5}">
                      <a16:colId xmlns="" xmlns:a16="http://schemas.microsoft.com/office/drawing/2014/main" val="20003"/>
                    </a:ext>
                  </a:extLst>
                </a:gridCol>
                <a:gridCol w="663147">
                  <a:extLst>
                    <a:ext uri="{9D8B030D-6E8A-4147-A177-3AD203B41FA5}">
                      <a16:colId xmlns="" xmlns:a16="http://schemas.microsoft.com/office/drawing/2014/main" val="20004"/>
                    </a:ext>
                  </a:extLst>
                </a:gridCol>
                <a:gridCol w="663147">
                  <a:extLst>
                    <a:ext uri="{9D8B030D-6E8A-4147-A177-3AD203B41FA5}">
                      <a16:colId xmlns="" xmlns:a16="http://schemas.microsoft.com/office/drawing/2014/main" val="20005"/>
                    </a:ext>
                  </a:extLst>
                </a:gridCol>
                <a:gridCol w="663147">
                  <a:extLst>
                    <a:ext uri="{9D8B030D-6E8A-4147-A177-3AD203B41FA5}">
                      <a16:colId xmlns="" xmlns:a16="http://schemas.microsoft.com/office/drawing/2014/main" val="20006"/>
                    </a:ext>
                  </a:extLst>
                </a:gridCol>
                <a:gridCol w="663147">
                  <a:extLst>
                    <a:ext uri="{9D8B030D-6E8A-4147-A177-3AD203B41FA5}">
                      <a16:colId xmlns="" xmlns:a16="http://schemas.microsoft.com/office/drawing/2014/main" val="20007"/>
                    </a:ext>
                  </a:extLst>
                </a:gridCol>
                <a:gridCol w="663147">
                  <a:extLst>
                    <a:ext uri="{9D8B030D-6E8A-4147-A177-3AD203B41FA5}">
                      <a16:colId xmlns="" xmlns:a16="http://schemas.microsoft.com/office/drawing/2014/main" val="20008"/>
                    </a:ext>
                  </a:extLst>
                </a:gridCol>
                <a:gridCol w="1326293">
                  <a:extLst>
                    <a:ext uri="{9D8B030D-6E8A-4147-A177-3AD203B41FA5}">
                      <a16:colId xmlns="" xmlns:a16="http://schemas.microsoft.com/office/drawing/2014/main" val="20009"/>
                    </a:ext>
                  </a:extLst>
                </a:gridCol>
                <a:gridCol w="1326293">
                  <a:extLst>
                    <a:ext uri="{9D8B030D-6E8A-4147-A177-3AD203B41FA5}">
                      <a16:colId xmlns="" xmlns:a16="http://schemas.microsoft.com/office/drawing/2014/main" val="20011"/>
                    </a:ext>
                  </a:extLst>
                </a:gridCol>
              </a:tblGrid>
              <a:tr h="466104">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400" b="0" i="0" u="none" strike="noStrike" dirty="0">
                          <a:solidFill>
                            <a:srgbClr val="000000"/>
                          </a:solidFill>
                          <a:effectLst/>
                          <a:latin typeface="メイリオ" pitchFamily="50" charset="-128"/>
                          <a:ea typeface="メイリオ" pitchFamily="50" charset="-128"/>
                          <a:cs typeface="メイリオ" pitchFamily="50" charset="-128"/>
                        </a:rPr>
                        <a:t>単位</a:t>
                      </a:r>
                      <a:r>
                        <a:rPr lang="zh-TW"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人</a:t>
                      </a:r>
                      <a:endParaRPr lang="zh-TW"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 xmlns:a16="http://schemas.microsoft.com/office/drawing/2014/main" val="10000"/>
                  </a:ext>
                </a:extLst>
              </a:tr>
              <a:tr h="331949">
                <a:tc>
                  <a:txBody>
                    <a:bodyPr/>
                    <a:lstStyle/>
                    <a:p>
                      <a:pPr algn="ctr" fontAlgn="ctr"/>
                      <a:r>
                        <a:rPr lang="ja-JP" altLang="en-US" sz="1400" b="0" i="0" u="none" strike="noStrike" dirty="0">
                          <a:solidFill>
                            <a:srgbClr val="000000"/>
                          </a:solidFill>
                          <a:effectLst/>
                          <a:latin typeface="メイリオ" pitchFamily="50" charset="-128"/>
                          <a:ea typeface="メイリオ" pitchFamily="50" charset="-128"/>
                          <a:cs typeface="メイリオ" pitchFamily="50" charset="-128"/>
                        </a:rPr>
                        <a:t>年度</a:t>
                      </a: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2013</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2015</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gridSpan="2">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2016</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kumimoji="1" lang="ja-JP" altLang="en-US"/>
                    </a:p>
                  </a:txBody>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2018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a:t>
                      </a: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8</a:t>
                      </a: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月まで）</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 xmlns:a16="http://schemas.microsoft.com/office/drawing/2014/main" val="10001"/>
                  </a:ext>
                </a:extLst>
              </a:tr>
              <a:tr h="331949">
                <a:tc>
                  <a:txBody>
                    <a:bodyPr/>
                    <a:lstStyle/>
                    <a:p>
                      <a:pPr algn="ctr" fontAlgn="ctr"/>
                      <a:r>
                        <a:rPr lang="ja-JP" altLang="en-US" sz="1400" b="0" i="0" u="none" strike="noStrike" dirty="0" smtClean="0">
                          <a:solidFill>
                            <a:srgbClr val="000000"/>
                          </a:solidFill>
                          <a:effectLst/>
                          <a:latin typeface="メイリオ" pitchFamily="50" charset="-128"/>
                          <a:ea typeface="メイリオ" pitchFamily="50" charset="-128"/>
                          <a:cs typeface="メイリオ" pitchFamily="50" charset="-128"/>
                        </a:rPr>
                        <a:t>中国人旅行者人数</a:t>
                      </a:r>
                      <a:endParaRPr lang="ja-JP" altLang="en-US"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1,314,437</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2,409,158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4,993,689</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6,373,564</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ct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7,355,818</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smtClean="0">
                          <a:solidFill>
                            <a:srgbClr val="000000"/>
                          </a:solidFill>
                          <a:effectLst/>
                          <a:latin typeface="メイリオ" pitchFamily="50" charset="-128"/>
                          <a:ea typeface="メイリオ" pitchFamily="50" charset="-128"/>
                          <a:cs typeface="メイリオ" pitchFamily="50" charset="-128"/>
                        </a:rPr>
                        <a:t>5,795,600</a:t>
                      </a:r>
                      <a:endParaRPr lang="en-US" altLang="ja-JP" sz="1400" b="0" i="0" u="none" strike="noStrike" dirty="0">
                        <a:solidFill>
                          <a:srgbClr val="000000"/>
                        </a:solidFill>
                        <a:effectLst/>
                        <a:latin typeface="メイリオ" pitchFamily="50" charset="-128"/>
                        <a:ea typeface="メイリオ" pitchFamily="50" charset="-128"/>
                        <a:cs typeface="メイリオ" pitchFamily="50" charset="-128"/>
                      </a:endParaRPr>
                    </a:p>
                  </a:txBody>
                  <a:tcPr marL="8618" marR="8618" marT="86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4" name="正方形/長方形 3"/>
          <p:cNvSpPr/>
          <p:nvPr/>
        </p:nvSpPr>
        <p:spPr bwMode="auto">
          <a:xfrm>
            <a:off x="1230805" y="2033854"/>
            <a:ext cx="8797788" cy="34213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ltLang="ja-JP" sz="2400" dirty="0">
              <a:latin typeface="メイリオ" pitchFamily="50" charset="-128"/>
              <a:ea typeface="メイリオ" pitchFamily="50" charset="-128"/>
              <a:cs typeface="メイリオ" pitchFamily="50" charset="-128"/>
            </a:endParaRPr>
          </a:p>
          <a:p>
            <a:r>
              <a:rPr lang="ja-JP" altLang="en-US" sz="2400" dirty="0">
                <a:latin typeface="メイリオ" pitchFamily="50" charset="-128"/>
                <a:ea typeface="メイリオ" pitchFamily="50" charset="-128"/>
                <a:cs typeface="メイリオ" pitchFamily="50" charset="-128"/>
              </a:rPr>
              <a:t>　　　　　　　　</a:t>
            </a:r>
          </a:p>
        </p:txBody>
      </p:sp>
      <p:sp>
        <p:nvSpPr>
          <p:cNvPr id="11" name="テキスト ボックス 10"/>
          <p:cNvSpPr txBox="1"/>
          <p:nvPr/>
        </p:nvSpPr>
        <p:spPr>
          <a:xfrm>
            <a:off x="2385928" y="3697860"/>
            <a:ext cx="5235162" cy="307777"/>
          </a:xfrm>
          <a:prstGeom prst="rect">
            <a:avLst/>
          </a:prstGeom>
          <a:noFill/>
        </p:spPr>
        <p:txBody>
          <a:bodyPr wrap="square" rtlCol="0">
            <a:spAutoFit/>
          </a:bodyPr>
          <a:lstStyle/>
          <a:p>
            <a:pPr algn="r"/>
            <a:r>
              <a:rPr lang="en-US" altLang="ja-JP" sz="1400" dirty="0">
                <a:latin typeface="HG丸ｺﾞｼｯｸM-PRO" pitchFamily="50" charset="-128"/>
                <a:ea typeface="HG丸ｺﾞｼｯｸM-PRO" pitchFamily="50" charset="-128"/>
              </a:rPr>
              <a:t>(</a:t>
            </a:r>
            <a:r>
              <a:rPr lang="ja-JP" altLang="en-US" sz="1400" dirty="0">
                <a:latin typeface="HG丸ｺﾞｼｯｸM-PRO" pitchFamily="50" charset="-128"/>
                <a:ea typeface="HG丸ｺﾞｼｯｸM-PRO" pitchFamily="50" charset="-128"/>
              </a:rPr>
              <a:t>出所</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日本政府観光局 作成</a:t>
            </a:r>
            <a:endParaRPr kumimoji="1" lang="ja-JP" altLang="en-US" sz="1400" dirty="0">
              <a:latin typeface="HG丸ｺﾞｼｯｸM-PRO" pitchFamily="50" charset="-128"/>
              <a:ea typeface="HG丸ｺﾞｼｯｸM-PRO" pitchFamily="50" charset="-128"/>
            </a:endParaRPr>
          </a:p>
        </p:txBody>
      </p:sp>
      <p:sp>
        <p:nvSpPr>
          <p:cNvPr id="12" name="テキスト ボックス 11"/>
          <p:cNvSpPr txBox="1"/>
          <p:nvPr/>
        </p:nvSpPr>
        <p:spPr>
          <a:xfrm>
            <a:off x="1354853" y="1940547"/>
            <a:ext cx="544453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日本に旅行に来る中国人人数推移</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0206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市場調査</a:t>
            </a:r>
            <a:endParaRPr kumimoji="1" lang="ja-JP" altLang="en-US" dirty="0"/>
          </a:p>
        </p:txBody>
      </p:sp>
      <p:sp>
        <p:nvSpPr>
          <p:cNvPr id="8" name="テキスト ボックス 7"/>
          <p:cNvSpPr txBox="1"/>
          <p:nvPr/>
        </p:nvSpPr>
        <p:spPr>
          <a:xfrm>
            <a:off x="1611928" y="1890307"/>
            <a:ext cx="5235162" cy="400110"/>
          </a:xfrm>
          <a:prstGeom prst="rect">
            <a:avLst/>
          </a:prstGeom>
          <a:noFill/>
        </p:spPr>
        <p:txBody>
          <a:bodyPr wrap="square" rtlCol="0">
            <a:spAutoFit/>
          </a:bodyPr>
          <a:lstStyle/>
          <a:p>
            <a:r>
              <a:rPr lang="ja-JP" altLang="en-US" sz="2000" b="1" dirty="0" smtClean="0">
                <a:latin typeface="HG丸ｺﾞｼｯｸM-PRO" pitchFamily="50" charset="-128"/>
                <a:ea typeface="HG丸ｺﾞｼｯｸM-PRO" pitchFamily="50" charset="-128"/>
              </a:rPr>
              <a:t>中国</a:t>
            </a:r>
            <a:r>
              <a:rPr lang="ja-JP" altLang="en-US" sz="2000" b="1" dirty="0" smtClean="0">
                <a:latin typeface="HG丸ｺﾞｼｯｸM-PRO" pitchFamily="50" charset="-128"/>
                <a:ea typeface="HG丸ｺﾞｼｯｸM-PRO" pitchFamily="50" charset="-128"/>
              </a:rPr>
              <a:t>の撮影会社</a:t>
            </a:r>
            <a:r>
              <a:rPr lang="ja-JP" altLang="en-US" sz="2000" b="1" dirty="0" smtClean="0">
                <a:latin typeface="HG丸ｺﾞｼｯｸM-PRO" pitchFamily="50" charset="-128"/>
                <a:ea typeface="HG丸ｺﾞｼｯｸM-PRO" pitchFamily="50" charset="-128"/>
              </a:rPr>
              <a:t>の海外旅行写真撮影価格</a:t>
            </a:r>
            <a:endParaRPr kumimoji="1" lang="ja-JP" altLang="en-US" sz="2000" b="1" dirty="0">
              <a:latin typeface="HG丸ｺﾞｼｯｸM-PRO" pitchFamily="50" charset="-128"/>
              <a:ea typeface="HG丸ｺﾞｼｯｸM-PRO" pitchFamily="50" charset="-128"/>
            </a:endParaRPr>
          </a:p>
        </p:txBody>
      </p:sp>
      <p:sp>
        <p:nvSpPr>
          <p:cNvPr id="9" name="右矢印 8"/>
          <p:cNvSpPr/>
          <p:nvPr/>
        </p:nvSpPr>
        <p:spPr>
          <a:xfrm>
            <a:off x="1986550" y="4972930"/>
            <a:ext cx="900100" cy="540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084379" y="4736662"/>
            <a:ext cx="6750750" cy="97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HG丸ｺﾞｼｯｸM-PRO" pitchFamily="50" charset="-128"/>
                <a:ea typeface="HG丸ｺﾞｼｯｸM-PRO" pitchFamily="50" charset="-128"/>
              </a:rPr>
              <a:t>中国人が旅行写真に投資する傾向がある。</a:t>
            </a:r>
            <a:endParaRPr kumimoji="1" lang="ja-JP" altLang="en-US" sz="1600" dirty="0">
              <a:solidFill>
                <a:schemeClr val="tx1"/>
              </a:solidFill>
              <a:latin typeface="HG丸ｺﾞｼｯｸM-PRO" pitchFamily="50" charset="-128"/>
              <a:ea typeface="HG丸ｺﾞｼｯｸM-PRO" pitchFamily="50" charset="-128"/>
            </a:endParaRPr>
          </a:p>
        </p:txBody>
      </p:sp>
      <p:sp>
        <p:nvSpPr>
          <p:cNvPr id="11" name="テキスト ボックス 4"/>
          <p:cNvSpPr txBox="1">
            <a:spLocks noChangeArrowheads="1"/>
          </p:cNvSpPr>
          <p:nvPr/>
        </p:nvSpPr>
        <p:spPr bwMode="auto">
          <a:xfrm>
            <a:off x="1362454" y="2985342"/>
            <a:ext cx="10514358" cy="646331"/>
          </a:xfrm>
          <a:prstGeom prst="rect">
            <a:avLst/>
          </a:prstGeom>
          <a:noFill/>
          <a:ln w="9525">
            <a:noFill/>
            <a:miter lim="800000"/>
            <a:headEnd/>
            <a:tailEnd/>
          </a:ln>
        </p:spPr>
        <p:txBody>
          <a:bodyPr wrap="square">
            <a:spAutoFit/>
          </a:bodyPr>
          <a:lstStyle/>
          <a:p>
            <a:r>
              <a:rPr lang="ja-JP" altLang="en-US" sz="3600" dirty="0" smtClean="0">
                <a:latin typeface="HG丸ｺﾞｼｯｸM-PRO" pitchFamily="50" charset="-128"/>
                <a:ea typeface="HG丸ｺﾞｼｯｸM-PRO" pitchFamily="50" charset="-128"/>
              </a:rPr>
              <a:t>☆最大一日撮影料金２０万の会社もある☆</a:t>
            </a:r>
            <a:endParaRPr lang="en-US" altLang="ja-JP" sz="360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83746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3"/>
          <p:cNvSpPr txBox="1">
            <a:spLocks/>
          </p:cNvSpPr>
          <p:nvPr/>
        </p:nvSpPr>
        <p:spPr>
          <a:xfrm>
            <a:off x="1759527" y="338328"/>
            <a:ext cx="8229600" cy="626364"/>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smtClean="0">
                <a:solidFill>
                  <a:schemeClr val="tx1"/>
                </a:solidFill>
              </a:rPr>
              <a:t>競合分析</a:t>
            </a:r>
          </a:p>
        </p:txBody>
      </p:sp>
      <p:graphicFrame>
        <p:nvGraphicFramePr>
          <p:cNvPr id="5" name="表 4"/>
          <p:cNvGraphicFramePr>
            <a:graphicFrameLocks noGrp="1"/>
          </p:cNvGraphicFramePr>
          <p:nvPr>
            <p:extLst>
              <p:ext uri="{D42A27DB-BD31-4B8C-83A1-F6EECF244321}">
                <p14:modId xmlns:p14="http://schemas.microsoft.com/office/powerpoint/2010/main" val="903849129"/>
              </p:ext>
            </p:extLst>
          </p:nvPr>
        </p:nvGraphicFramePr>
        <p:xfrm>
          <a:off x="2658948" y="1742815"/>
          <a:ext cx="7238304" cy="3009395"/>
        </p:xfrm>
        <a:graphic>
          <a:graphicData uri="http://schemas.openxmlformats.org/drawingml/2006/table">
            <a:tbl>
              <a:tblPr firstRow="1" bandRow="1">
                <a:tableStyleId>{5C22544A-7EE6-4342-B048-85BDC9FD1C3A}</a:tableStyleId>
              </a:tblPr>
              <a:tblGrid>
                <a:gridCol w="1035115"/>
                <a:gridCol w="1620180"/>
                <a:gridCol w="1575175"/>
                <a:gridCol w="1560173"/>
                <a:gridCol w="1447661"/>
              </a:tblGrid>
              <a:tr h="370840">
                <a:tc>
                  <a:txBody>
                    <a:bodyPr/>
                    <a:lstStyle/>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当サイト</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fotowa</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ourPhoto</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solidFill>
                            <a:schemeClr val="tx1"/>
                          </a:solidFill>
                          <a:latin typeface="メイリオ" pitchFamily="50" charset="-128"/>
                          <a:ea typeface="メイリオ" pitchFamily="50" charset="-128"/>
                          <a:cs typeface="メイリオ" pitchFamily="50" charset="-128"/>
                        </a:rPr>
                        <a:t>Flytographer</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pPr algn="ctr"/>
                      <a:r>
                        <a:rPr lang="ja-JP" altLang="en-US" sz="1200" dirty="0" smtClean="0">
                          <a:latin typeface="メイリオ" pitchFamily="50" charset="-128"/>
                          <a:ea typeface="メイリオ" pitchFamily="50" charset="-128"/>
                          <a:cs typeface="メイリオ" pitchFamily="50" charset="-128"/>
                        </a:rPr>
                        <a:t>概要</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ご当地をよく知っているカメラマンを予約する。</a:t>
                      </a:r>
                      <a:endParaRPr lang="ja-JP" altLang="en-US"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全国出張カメラマンを予約する</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itchFamily="50" charset="-128"/>
                          <a:ea typeface="メイリオ" pitchFamily="50" charset="-128"/>
                          <a:cs typeface="メイリオ" pitchFamily="50" charset="-128"/>
                        </a:rPr>
                        <a:t>全国出張カメラマンを予約する</a:t>
                      </a:r>
                      <a:endParaRPr lang="ja-JP" altLang="en-US" sz="1200" dirty="0">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世界各国に展開し、カメラマンを予約する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対象</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mn-ea"/>
                          <a:cs typeface="メイリオ" pitchFamily="50" charset="-128"/>
                        </a:rPr>
                        <a:t>日本に旅行に来る中国人をターゲット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日本家庭向け</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日本家庭向け</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世界各国旅行者</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9950">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ご当地に対しての了解</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ご当地をよく知っている</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了解深くない</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4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主な商品と</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価格帯</a:t>
                      </a:r>
                    </a:p>
                    <a:p>
                      <a:pPr algn="ct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smtClean="0">
                          <a:solidFill>
                            <a:schemeClr val="tx1"/>
                          </a:solidFill>
                          <a:latin typeface="メイリオ" pitchFamily="50" charset="-128"/>
                          <a:ea typeface="メイリオ" pitchFamily="50" charset="-128"/>
                          <a:cs typeface="メイリオ" pitchFamily="50" charset="-128"/>
                        </a:rPr>
                        <a:t>カメラマン自分で決める</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１日２～３万円</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solidFill>
                            <a:schemeClr val="tx1"/>
                          </a:solidFill>
                          <a:latin typeface="メイリオ" pitchFamily="50" charset="-128"/>
                          <a:ea typeface="メイリオ" pitchFamily="50" charset="-128"/>
                          <a:cs typeface="メイリオ" pitchFamily="50" charset="-128"/>
                        </a:rPr>
                        <a:t>1</a:t>
                      </a:r>
                      <a:r>
                        <a:rPr kumimoji="1" lang="ja-JP" altLang="en-US" sz="1200" dirty="0" smtClean="0">
                          <a:solidFill>
                            <a:schemeClr val="tx1"/>
                          </a:solidFill>
                          <a:latin typeface="メイリオ" pitchFamily="50" charset="-128"/>
                          <a:ea typeface="メイリオ" pitchFamily="50" charset="-128"/>
                          <a:cs typeface="メイリオ" pitchFamily="50" charset="-128"/>
                        </a:rPr>
                        <a:t>日</a:t>
                      </a:r>
                      <a:r>
                        <a:rPr kumimoji="1" lang="en-US" altLang="ja-JP" sz="1200" dirty="0" smtClean="0">
                          <a:solidFill>
                            <a:schemeClr val="tx1"/>
                          </a:solidFill>
                          <a:latin typeface="メイリオ" pitchFamily="50" charset="-128"/>
                          <a:ea typeface="メイリオ" pitchFamily="50" charset="-128"/>
                          <a:cs typeface="メイリオ" pitchFamily="50" charset="-128"/>
                        </a:rPr>
                        <a:t>2~3</a:t>
                      </a:r>
                      <a:r>
                        <a:rPr kumimoji="1" lang="ja-JP" altLang="en-US" sz="1200" dirty="0" smtClean="0">
                          <a:solidFill>
                            <a:schemeClr val="tx1"/>
                          </a:solidFill>
                          <a:latin typeface="メイリオ" pitchFamily="50" charset="-128"/>
                          <a:ea typeface="メイリオ" pitchFamily="50" charset="-128"/>
                          <a:cs typeface="メイリオ" pitchFamily="50" charset="-128"/>
                        </a:rPr>
                        <a:t>万円</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solidFill>
                            <a:schemeClr val="tx1"/>
                          </a:solidFill>
                          <a:latin typeface="メイリオ" pitchFamily="50" charset="-128"/>
                          <a:ea typeface="メイリオ" pitchFamily="50" charset="-128"/>
                          <a:cs typeface="メイリオ" pitchFamily="50" charset="-128"/>
                        </a:rPr>
                        <a:t>１日</a:t>
                      </a:r>
                      <a:r>
                        <a:rPr kumimoji="1" lang="en-US" altLang="ja-JP" sz="1200" dirty="0" smtClean="0">
                          <a:solidFill>
                            <a:schemeClr val="tx1"/>
                          </a:solidFill>
                          <a:latin typeface="メイリオ" pitchFamily="50" charset="-128"/>
                          <a:ea typeface="メイリオ" pitchFamily="50" charset="-128"/>
                          <a:cs typeface="メイリオ" pitchFamily="50" charset="-128"/>
                        </a:rPr>
                        <a:t>3</a:t>
                      </a:r>
                      <a:r>
                        <a:rPr kumimoji="1" lang="ja-JP" altLang="en-US" sz="1200" dirty="0" smtClean="0">
                          <a:solidFill>
                            <a:schemeClr val="tx1"/>
                          </a:solidFill>
                          <a:latin typeface="メイリオ" pitchFamily="50" charset="-128"/>
                          <a:ea typeface="メイリオ" pitchFamily="50" charset="-128"/>
                          <a:cs typeface="メイリオ" pitchFamily="50" charset="-128"/>
                        </a:rPr>
                        <a:t>～４万円</a:t>
                      </a:r>
                      <a:endParaRPr kumimoji="1" lang="en-US" altLang="ja-JP" sz="1200" dirty="0" smtClean="0">
                        <a:solidFill>
                          <a:schemeClr val="tx1"/>
                        </a:solidFill>
                        <a:latin typeface="メイリオ" pitchFamily="50" charset="-128"/>
                        <a:ea typeface="メイリオ" pitchFamily="50" charset="-128"/>
                        <a:cs typeface="メイリオ"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763" y="206375"/>
            <a:ext cx="1493837" cy="52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00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マーケティング戦略</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816919842"/>
              </p:ext>
            </p:extLst>
          </p:nvPr>
        </p:nvGraphicFramePr>
        <p:xfrm>
          <a:off x="1207323" y="1720359"/>
          <a:ext cx="8407732" cy="3987526"/>
        </p:xfrm>
        <a:graphic>
          <a:graphicData uri="http://schemas.openxmlformats.org/drawingml/2006/table">
            <a:tbl>
              <a:tblPr firstRow="1" bandRow="1">
                <a:tableStyleId>{5C22544A-7EE6-4342-B048-85BDC9FD1C3A}</a:tableStyleId>
              </a:tblPr>
              <a:tblGrid>
                <a:gridCol w="4223659"/>
                <a:gridCol w="4184073"/>
              </a:tblGrid>
              <a:tr h="3668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商品・サービス（</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Product</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価格（</a:t>
                      </a:r>
                      <a:r>
                        <a:rPr lang="en-US" altLang="ja-JP" sz="1800" b="0" kern="0" dirty="0" smtClean="0">
                          <a:solidFill>
                            <a:schemeClr val="tx1"/>
                          </a:solidFill>
                          <a:latin typeface="HG丸ｺﾞｼｯｸM-PRO" pitchFamily="50" charset="-128"/>
                          <a:ea typeface="HG丸ｺﾞｼｯｸM-PRO" pitchFamily="50" charset="-128"/>
                          <a:cs typeface="メイリオ" pitchFamily="50" charset="-128"/>
                        </a:rPr>
                        <a:t>Price</a:t>
                      </a:r>
                      <a:r>
                        <a:rPr lang="ja-JP" altLang="en-US" sz="1800" b="0" kern="0" dirty="0" smtClean="0">
                          <a:solidFill>
                            <a:schemeClr val="tx1"/>
                          </a:solidFill>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632434">
                <a:tc>
                  <a:txBody>
                    <a:bodyPr/>
                    <a:lstStyle/>
                    <a:p>
                      <a:r>
                        <a:rPr kumimoji="1" lang="ja-JP" altLang="en-US" sz="1400" b="0" dirty="0" smtClean="0">
                          <a:solidFill>
                            <a:schemeClr val="tx1"/>
                          </a:solidFill>
                          <a:latin typeface="HG丸ｺﾞｼｯｸM-PRO" pitchFamily="50" charset="-128"/>
                          <a:ea typeface="HG丸ｺﾞｼｯｸM-PRO" pitchFamily="50" charset="-128"/>
                        </a:rPr>
                        <a:t>・ご当地カメラマンを予約システムプラットフォーム</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smtClean="0">
                          <a:solidFill>
                            <a:schemeClr val="tx1"/>
                          </a:solidFill>
                          <a:latin typeface="HG丸ｺﾞｼｯｸM-PRO" pitchFamily="50" charset="-128"/>
                          <a:ea typeface="HG丸ｺﾞｼｯｸM-PRO" pitchFamily="50" charset="-128"/>
                        </a:rPr>
                        <a:t>・達成金額の</a:t>
                      </a:r>
                      <a:r>
                        <a:rPr kumimoji="1" lang="en-US" altLang="ja-JP" sz="1400" b="0" dirty="0" smtClean="0">
                          <a:solidFill>
                            <a:schemeClr val="tx1"/>
                          </a:solidFill>
                          <a:latin typeface="HG丸ｺﾞｼｯｸM-PRO" pitchFamily="50" charset="-128"/>
                          <a:ea typeface="HG丸ｺﾞｼｯｸM-PRO" pitchFamily="50" charset="-128"/>
                        </a:rPr>
                        <a:t>10%</a:t>
                      </a:r>
                      <a:r>
                        <a:rPr kumimoji="1" lang="ja-JP" altLang="en-US" sz="1400" b="0" dirty="0" smtClean="0">
                          <a:solidFill>
                            <a:schemeClr val="tx1"/>
                          </a:solidFill>
                          <a:latin typeface="HG丸ｺﾞｼｯｸM-PRO" pitchFamily="50" charset="-128"/>
                          <a:ea typeface="HG丸ｺﾞｼｯｸM-PRO" pitchFamily="50" charset="-128"/>
                        </a:rPr>
                        <a:t>手数料を徴収する</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・広告登録料金など</a:t>
                      </a:r>
                      <a:endParaRPr kumimoji="1" lang="en-US" altLang="ja-JP" sz="1400" b="0" dirty="0" smtClean="0">
                        <a:solidFill>
                          <a:schemeClr val="tx1"/>
                        </a:solidFill>
                        <a:latin typeface="HG丸ｺﾞｼｯｸM-PRO" pitchFamily="50" charset="-128"/>
                        <a:ea typeface="HG丸ｺﾞｼｯｸM-PRO" pitchFamily="50" charset="-128"/>
                      </a:endParaRP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927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立地・流通チャネル（</a:t>
                      </a:r>
                      <a:r>
                        <a:rPr lang="en-US" altLang="ja-JP" sz="1800" b="0" kern="0" dirty="0" smtClean="0">
                          <a:latin typeface="HG丸ｺﾞｼｯｸM-PRO" pitchFamily="50" charset="-128"/>
                          <a:ea typeface="HG丸ｺﾞｼｯｸM-PRO" pitchFamily="50" charset="-128"/>
                          <a:cs typeface="メイリオ" pitchFamily="50" charset="-128"/>
                        </a:rPr>
                        <a:t>Place</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kern="0" dirty="0" smtClean="0">
                          <a:latin typeface="HG丸ｺﾞｼｯｸM-PRO" pitchFamily="50" charset="-128"/>
                          <a:ea typeface="HG丸ｺﾞｼｯｸM-PRO" pitchFamily="50" charset="-128"/>
                          <a:cs typeface="メイリオ" pitchFamily="50" charset="-128"/>
                        </a:rPr>
                        <a:t>プロモーション（</a:t>
                      </a:r>
                      <a:r>
                        <a:rPr lang="en-US" altLang="ja-JP" sz="1800" b="0" kern="0" dirty="0" smtClean="0">
                          <a:latin typeface="HG丸ｺﾞｼｯｸM-PRO" pitchFamily="50" charset="-128"/>
                          <a:ea typeface="HG丸ｺﾞｼｯｸM-PRO" pitchFamily="50" charset="-128"/>
                          <a:cs typeface="メイリオ" pitchFamily="50" charset="-128"/>
                        </a:rPr>
                        <a:t>Promotion</a:t>
                      </a:r>
                      <a:r>
                        <a:rPr lang="ja-JP" altLang="en-US" sz="1800" b="0" kern="0" dirty="0" smtClean="0">
                          <a:latin typeface="HG丸ｺﾞｼｯｸM-PRO" pitchFamily="50" charset="-128"/>
                          <a:ea typeface="HG丸ｺﾞｼｯｸM-PRO" pitchFamily="50" charset="-128"/>
                          <a:cs typeface="メイリオ" pitchFamily="50" charset="-128"/>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r h="1595484">
                <a:tc>
                  <a:txBody>
                    <a:bodyPr/>
                    <a:lstStyle/>
                    <a:p>
                      <a:r>
                        <a:rPr kumimoji="1" lang="ja-JP" altLang="en-US" sz="1400" b="0" dirty="0" smtClean="0">
                          <a:solidFill>
                            <a:schemeClr val="tx1"/>
                          </a:solidFill>
                          <a:latin typeface="HG丸ｺﾞｼｯｸM-PRO" pitchFamily="50" charset="-128"/>
                          <a:ea typeface="HG丸ｺﾞｼｯｸM-PRO" pitchFamily="50" charset="-128"/>
                        </a:rPr>
                        <a:t>・インターネット</a:t>
                      </a:r>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・旅行会社と連携</a:t>
                      </a:r>
                      <a:endParaRPr kumimoji="1" lang="en-US" altLang="ja-JP" sz="1400" b="0" dirty="0" smtClean="0">
                        <a:solidFill>
                          <a:schemeClr val="tx1"/>
                        </a:solidFill>
                        <a:latin typeface="HG丸ｺﾞｼｯｸM-PRO" pitchFamily="50" charset="-128"/>
                        <a:ea typeface="HG丸ｺﾞｼｯｸM-PRO" pitchFamily="50" charset="-128"/>
                      </a:endParaRPr>
                    </a:p>
                    <a:p>
                      <a:r>
                        <a:rPr kumimoji="1" lang="ja-JP" altLang="en-US" sz="1400" b="0" dirty="0" smtClean="0">
                          <a:solidFill>
                            <a:schemeClr val="tx1"/>
                          </a:solidFill>
                          <a:latin typeface="HG丸ｺﾞｼｯｸM-PRO" pitchFamily="50" charset="-128"/>
                          <a:ea typeface="HG丸ｺﾞｼｯｸM-PRO" pitchFamily="50" charset="-128"/>
                        </a:rPr>
                        <a:t>・ブログ、ＳＮＳ（</a:t>
                      </a:r>
                      <a:r>
                        <a:rPr kumimoji="1" lang="en-US" altLang="ja-JP" sz="1400" b="0" dirty="0" smtClean="0">
                          <a:solidFill>
                            <a:schemeClr val="tx1"/>
                          </a:solidFill>
                          <a:latin typeface="HG丸ｺﾞｼｯｸM-PRO" pitchFamily="50" charset="-128"/>
                          <a:ea typeface="HG丸ｺﾞｼｯｸM-PRO" pitchFamily="50" charset="-128"/>
                        </a:rPr>
                        <a:t>Twitter</a:t>
                      </a:r>
                      <a:r>
                        <a:rPr kumimoji="1" lang="ja-JP" altLang="en-US" sz="1400" b="0" dirty="0" err="1" smtClean="0">
                          <a:solidFill>
                            <a:schemeClr val="tx1"/>
                          </a:solidFill>
                          <a:latin typeface="HG丸ｺﾞｼｯｸM-PRO" pitchFamily="50" charset="-128"/>
                          <a:ea typeface="HG丸ｺﾞｼｯｸM-PRO" pitchFamily="50" charset="-128"/>
                        </a:rPr>
                        <a:t>、</a:t>
                      </a:r>
                      <a:r>
                        <a:rPr kumimoji="1" lang="en-US" altLang="ja-JP" sz="1400" b="0" dirty="0" smtClean="0">
                          <a:solidFill>
                            <a:schemeClr val="tx1"/>
                          </a:solidFill>
                          <a:latin typeface="HG丸ｺﾞｼｯｸM-PRO" pitchFamily="50" charset="-128"/>
                          <a:ea typeface="HG丸ｺﾞｼｯｸM-PRO" pitchFamily="50" charset="-128"/>
                        </a:rPr>
                        <a:t>Facebook</a:t>
                      </a:r>
                      <a:r>
                        <a:rPr kumimoji="1" lang="ja-JP" altLang="en-US" sz="1400" b="0" dirty="0" smtClean="0">
                          <a:solidFill>
                            <a:schemeClr val="tx1"/>
                          </a:solidFill>
                          <a:latin typeface="HG丸ｺﾞｼｯｸM-PRO" pitchFamily="50" charset="-128"/>
                          <a:ea typeface="HG丸ｺﾞｼｯｸM-PRO" pitchFamily="50" charset="-128"/>
                        </a:rPr>
                        <a:t>等）の活用</a:t>
                      </a:r>
                      <a:endParaRPr kumimoji="1" lang="en-US" altLang="ja-JP" sz="1400" b="0" dirty="0" smtClean="0">
                        <a:solidFill>
                          <a:schemeClr val="tx1"/>
                        </a:solidFill>
                        <a:latin typeface="HG丸ｺﾞｼｯｸM-PRO" pitchFamily="50" charset="-128"/>
                        <a:ea typeface="HG丸ｺﾞｼｯｸM-PRO" pitchFamily="50" charset="-128"/>
                      </a:endParaRPr>
                    </a:p>
                    <a:p>
                      <a:endParaRPr kumimoji="1" lang="ja-JP" altLang="en-US" sz="1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47775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solidFill>
              </a:rPr>
              <a:t>計数目標</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961327635"/>
              </p:ext>
            </p:extLst>
          </p:nvPr>
        </p:nvGraphicFramePr>
        <p:xfrm>
          <a:off x="1286825" y="2033845"/>
          <a:ext cx="7110789" cy="1112520"/>
        </p:xfrm>
        <a:graphic>
          <a:graphicData uri="http://schemas.openxmlformats.org/drawingml/2006/table">
            <a:tbl>
              <a:tblPr firstRow="1" bandRow="1">
                <a:tableStyleId>{5C22544A-7EE6-4342-B048-85BDC9FD1C3A}</a:tableStyleId>
              </a:tblPr>
              <a:tblGrid>
                <a:gridCol w="2370263">
                  <a:extLst>
                    <a:ext uri="{9D8B030D-6E8A-4147-A177-3AD203B41FA5}">
                      <a16:colId xmlns="" xmlns:a16="http://schemas.microsoft.com/office/drawing/2014/main" val="20000"/>
                    </a:ext>
                  </a:extLst>
                </a:gridCol>
                <a:gridCol w="2370263">
                  <a:extLst>
                    <a:ext uri="{9D8B030D-6E8A-4147-A177-3AD203B41FA5}">
                      <a16:colId xmlns="" xmlns:a16="http://schemas.microsoft.com/office/drawing/2014/main" val="20001"/>
                    </a:ext>
                  </a:extLst>
                </a:gridCol>
                <a:gridCol w="2370263">
                  <a:extLst>
                    <a:ext uri="{9D8B030D-6E8A-4147-A177-3AD203B41FA5}">
                      <a16:colId xmlns="" xmlns:a16="http://schemas.microsoft.com/office/drawing/2014/main" val="20002"/>
                    </a:ext>
                  </a:extLst>
                </a:gridCol>
              </a:tblGrid>
              <a:tr h="370840">
                <a:tc>
                  <a:txBody>
                    <a:bodyPr/>
                    <a:lstStyle/>
                    <a:p>
                      <a:endParaRPr lang="ja-JP" altLang="en-US" dirty="0">
                        <a:latin typeface="+mj-ea"/>
                        <a:ea typeface="+mj-ea"/>
                      </a:endParaRPr>
                    </a:p>
                  </a:txBody>
                  <a:tcPr/>
                </a:tc>
                <a:tc>
                  <a:txBody>
                    <a:bodyPr/>
                    <a:lstStyle/>
                    <a:p>
                      <a:pPr algn="ctr"/>
                      <a:r>
                        <a:rPr kumimoji="1" lang="ja-JP" altLang="en-US" dirty="0">
                          <a:latin typeface="+mj-ea"/>
                          <a:ea typeface="+mj-ea"/>
                        </a:rPr>
                        <a:t>第一期</a:t>
                      </a:r>
                    </a:p>
                  </a:txBody>
                  <a:tcPr/>
                </a:tc>
                <a:tc>
                  <a:txBody>
                    <a:bodyPr/>
                    <a:lstStyle/>
                    <a:p>
                      <a:pPr algn="ctr"/>
                      <a:r>
                        <a:rPr kumimoji="1" lang="ja-JP" altLang="en-US" dirty="0">
                          <a:latin typeface="+mj-ea"/>
                          <a:ea typeface="+mj-ea"/>
                        </a:rPr>
                        <a:t>第二期</a:t>
                      </a:r>
                    </a:p>
                  </a:txBody>
                  <a:tcPr/>
                </a:tc>
                <a:extLst>
                  <a:ext uri="{0D108BD9-81ED-4DB2-BD59-A6C34878D82A}">
                    <a16:rowId xmlns="" xmlns:a16="http://schemas.microsoft.com/office/drawing/2014/main" val="10000"/>
                  </a:ext>
                </a:extLst>
              </a:tr>
              <a:tr h="370840">
                <a:tc>
                  <a:txBody>
                    <a:bodyPr/>
                    <a:lstStyle/>
                    <a:p>
                      <a:pPr algn="ctr"/>
                      <a:r>
                        <a:rPr kumimoji="1" lang="ja-JP" altLang="en-US" dirty="0">
                          <a:latin typeface="+mj-ea"/>
                          <a:ea typeface="+mj-ea"/>
                        </a:rPr>
                        <a:t>損益分岐点売上高</a:t>
                      </a:r>
                    </a:p>
                  </a:txBody>
                  <a:tcPr/>
                </a:tc>
                <a:tc>
                  <a:txBody>
                    <a:bodyPr/>
                    <a:lstStyle/>
                    <a:p>
                      <a:pPr algn="ctr"/>
                      <a:r>
                        <a:rPr kumimoji="1" lang="en-US" altLang="ja-JP" dirty="0" smtClean="0">
                          <a:latin typeface="+mj-ea"/>
                          <a:ea typeface="+mj-ea"/>
                        </a:rPr>
                        <a:t>0</a:t>
                      </a:r>
                      <a:r>
                        <a:rPr kumimoji="1" lang="ja-JP" altLang="en-US" dirty="0" smtClean="0">
                          <a:latin typeface="+mj-ea"/>
                          <a:ea typeface="+mj-ea"/>
                        </a:rPr>
                        <a:t>千円</a:t>
                      </a:r>
                      <a:r>
                        <a:rPr kumimoji="1" lang="ja-JP" altLang="en-US" dirty="0">
                          <a:latin typeface="+mj-ea"/>
                          <a:ea typeface="+mj-ea"/>
                        </a:rPr>
                        <a:t>／月</a:t>
                      </a:r>
                    </a:p>
                  </a:txBody>
                  <a:tcPr/>
                </a:tc>
                <a:tc>
                  <a:txBody>
                    <a:bodyPr/>
                    <a:lstStyle/>
                    <a:p>
                      <a:pPr algn="ctr"/>
                      <a:r>
                        <a:rPr kumimoji="1" lang="en-US" altLang="ja-JP" dirty="0" smtClean="0">
                          <a:latin typeface="+mj-ea"/>
                          <a:ea typeface="+mj-ea"/>
                        </a:rPr>
                        <a:t>17,893</a:t>
                      </a:r>
                      <a:r>
                        <a:rPr kumimoji="1" lang="ja-JP" altLang="en-US" dirty="0" smtClean="0">
                          <a:latin typeface="+mj-ea"/>
                          <a:ea typeface="+mj-ea"/>
                        </a:rPr>
                        <a:t>千円</a:t>
                      </a:r>
                      <a:r>
                        <a:rPr kumimoji="1" lang="ja-JP" altLang="en-US" dirty="0">
                          <a:latin typeface="+mj-ea"/>
                          <a:ea typeface="+mj-ea"/>
                        </a:rPr>
                        <a:t>／月</a:t>
                      </a:r>
                    </a:p>
                  </a:txBody>
                  <a:tcPr/>
                </a:tc>
                <a:extLst>
                  <a:ext uri="{0D108BD9-81ED-4DB2-BD59-A6C34878D82A}">
                    <a16:rowId xmlns="" xmlns:a16="http://schemas.microsoft.com/office/drawing/2014/main" val="10001"/>
                  </a:ext>
                </a:extLst>
              </a:tr>
              <a:tr h="370840">
                <a:tc>
                  <a:txBody>
                    <a:bodyPr/>
                    <a:lstStyle/>
                    <a:p>
                      <a:pPr algn="ctr"/>
                      <a:r>
                        <a:rPr kumimoji="1" lang="ja-JP" altLang="en-US" dirty="0">
                          <a:latin typeface="+mj-ea"/>
                          <a:ea typeface="+mj-ea"/>
                        </a:rPr>
                        <a:t>目標売上高</a:t>
                      </a:r>
                    </a:p>
                  </a:txBody>
                  <a:tcPr/>
                </a:tc>
                <a:tc>
                  <a:txBody>
                    <a:bodyPr/>
                    <a:lstStyle/>
                    <a:p>
                      <a:pPr algn="ctr"/>
                      <a:r>
                        <a:rPr kumimoji="1" lang="en-US" altLang="ja-JP" dirty="0" smtClean="0">
                          <a:latin typeface="+mj-ea"/>
                          <a:ea typeface="+mj-ea"/>
                        </a:rPr>
                        <a:t>0</a:t>
                      </a:r>
                      <a:r>
                        <a:rPr kumimoji="1" lang="ja-JP" altLang="en-US" dirty="0" smtClean="0">
                          <a:latin typeface="+mj-ea"/>
                          <a:ea typeface="+mj-ea"/>
                        </a:rPr>
                        <a:t>千円</a:t>
                      </a:r>
                      <a:r>
                        <a:rPr kumimoji="1" lang="ja-JP" altLang="en-US" dirty="0">
                          <a:latin typeface="+mj-ea"/>
                          <a:ea typeface="+mj-ea"/>
                        </a:rPr>
                        <a:t>／月</a:t>
                      </a:r>
                    </a:p>
                  </a:txBody>
                  <a:tcPr/>
                </a:tc>
                <a:tc>
                  <a:txBody>
                    <a:bodyPr/>
                    <a:lstStyle/>
                    <a:p>
                      <a:pPr algn="ctr"/>
                      <a:r>
                        <a:rPr kumimoji="1" lang="en-US" altLang="ja-JP" dirty="0" smtClean="0">
                          <a:latin typeface="+mj-ea"/>
                          <a:ea typeface="+mj-ea"/>
                        </a:rPr>
                        <a:t>20,000</a:t>
                      </a:r>
                      <a:r>
                        <a:rPr kumimoji="1" lang="ja-JP" altLang="en-US" dirty="0" smtClean="0">
                          <a:latin typeface="+mj-ea"/>
                          <a:ea typeface="+mj-ea"/>
                        </a:rPr>
                        <a:t>千円</a:t>
                      </a:r>
                      <a:r>
                        <a:rPr kumimoji="1" lang="ja-JP" altLang="en-US" dirty="0">
                          <a:latin typeface="+mj-ea"/>
                          <a:ea typeface="+mj-ea"/>
                        </a:rPr>
                        <a:t>／月</a:t>
                      </a:r>
                    </a:p>
                  </a:txBody>
                  <a:tcPr/>
                </a:tc>
                <a:extLst>
                  <a:ext uri="{0D108BD9-81ED-4DB2-BD59-A6C34878D82A}">
                    <a16:rowId xmlns="" xmlns:a16="http://schemas.microsoft.com/office/drawing/2014/main" val="10002"/>
                  </a:ext>
                </a:extLst>
              </a:tr>
            </a:tbl>
          </a:graphicData>
        </a:graphic>
      </p:graphicFrame>
      <p:sp>
        <p:nvSpPr>
          <p:cNvPr id="5" name="テキスト ボックス 4"/>
          <p:cNvSpPr txBox="1"/>
          <p:nvPr/>
        </p:nvSpPr>
        <p:spPr>
          <a:xfrm>
            <a:off x="1106805" y="3699030"/>
            <a:ext cx="8010890" cy="646331"/>
          </a:xfrm>
          <a:prstGeom prst="rect">
            <a:avLst/>
          </a:prstGeom>
          <a:noFill/>
        </p:spPr>
        <p:txBody>
          <a:bodyPr wrap="square" rtlCol="0">
            <a:spAutoFit/>
          </a:bodyPr>
          <a:lstStyle/>
          <a:p>
            <a:r>
              <a:rPr kumimoji="1" lang="en-US" altLang="ja-JP" dirty="0" smtClean="0">
                <a:latin typeface="+mj-ea"/>
                <a:ea typeface="+mj-ea"/>
              </a:rPr>
              <a:t>2019</a:t>
            </a:r>
            <a:r>
              <a:rPr kumimoji="1" lang="ja-JP" altLang="en-US" sz="1800" dirty="0" smtClean="0">
                <a:latin typeface="+mj-ea"/>
                <a:ea typeface="+mj-ea"/>
              </a:rPr>
              <a:t>年１月</a:t>
            </a:r>
            <a:r>
              <a:rPr kumimoji="1" lang="ja-JP" altLang="en-US" sz="1800" dirty="0">
                <a:latin typeface="+mj-ea"/>
                <a:ea typeface="+mj-ea"/>
              </a:rPr>
              <a:t>の開業後、</a:t>
            </a:r>
            <a:r>
              <a:rPr kumimoji="1" lang="ja-JP" altLang="en-US" sz="1800" dirty="0" smtClean="0">
                <a:latin typeface="+mj-ea"/>
                <a:ea typeface="+mj-ea"/>
              </a:rPr>
              <a:t>翌</a:t>
            </a:r>
            <a:r>
              <a:rPr kumimoji="1" lang="en-US" altLang="ja-JP" sz="1800" dirty="0" smtClean="0">
                <a:latin typeface="+mj-ea"/>
                <a:ea typeface="+mj-ea"/>
              </a:rPr>
              <a:t>2020</a:t>
            </a:r>
            <a:r>
              <a:rPr kumimoji="1" lang="ja-JP" altLang="en-US" sz="1800" dirty="0" smtClean="0">
                <a:latin typeface="+mj-ea"/>
                <a:ea typeface="+mj-ea"/>
              </a:rPr>
              <a:t>年</a:t>
            </a:r>
            <a:r>
              <a:rPr kumimoji="1" lang="en-US" altLang="ja-JP" dirty="0">
                <a:latin typeface="+mj-ea"/>
                <a:ea typeface="+mj-ea"/>
              </a:rPr>
              <a:t>9</a:t>
            </a:r>
            <a:r>
              <a:rPr kumimoji="1" lang="ja-JP" altLang="en-US" sz="1800" dirty="0" smtClean="0">
                <a:latin typeface="+mj-ea"/>
                <a:ea typeface="+mj-ea"/>
              </a:rPr>
              <a:t>月</a:t>
            </a:r>
            <a:r>
              <a:rPr kumimoji="1" lang="ja-JP" altLang="en-US" sz="1800" dirty="0">
                <a:latin typeface="+mj-ea"/>
                <a:ea typeface="+mj-ea"/>
              </a:rPr>
              <a:t>には損益分岐点売上高をクリア、</a:t>
            </a:r>
            <a:endParaRPr kumimoji="1" lang="en-US" altLang="ja-JP" sz="1800" dirty="0">
              <a:latin typeface="+mj-ea"/>
              <a:ea typeface="+mj-ea"/>
            </a:endParaRPr>
          </a:p>
          <a:p>
            <a:r>
              <a:rPr lang="en-US" altLang="ja-JP" dirty="0" smtClean="0">
                <a:latin typeface="+mj-ea"/>
                <a:ea typeface="+mj-ea"/>
              </a:rPr>
              <a:t>2020</a:t>
            </a:r>
            <a:r>
              <a:rPr lang="ja-JP" altLang="en-US" sz="1800" dirty="0" smtClean="0">
                <a:latin typeface="+mj-ea"/>
                <a:ea typeface="+mj-ea"/>
              </a:rPr>
              <a:t>年</a:t>
            </a:r>
            <a:r>
              <a:rPr lang="en-US" altLang="ja-JP" dirty="0" smtClean="0">
                <a:latin typeface="+mj-ea"/>
                <a:ea typeface="+mj-ea"/>
              </a:rPr>
              <a:t>11</a:t>
            </a:r>
            <a:r>
              <a:rPr lang="ja-JP" altLang="en-US" sz="1800" dirty="0" smtClean="0">
                <a:latin typeface="+mj-ea"/>
                <a:ea typeface="+mj-ea"/>
              </a:rPr>
              <a:t>月</a:t>
            </a:r>
            <a:r>
              <a:rPr lang="ja-JP" altLang="en-US" sz="1800" dirty="0">
                <a:latin typeface="+mj-ea"/>
                <a:ea typeface="+mj-ea"/>
              </a:rPr>
              <a:t>の単月経常黒字化を目指します。</a:t>
            </a:r>
            <a:endParaRPr kumimoji="1" lang="ja-JP" altLang="en-US" sz="1800" dirty="0">
              <a:latin typeface="+mj-ea"/>
              <a:ea typeface="+mj-ea"/>
            </a:endParaRPr>
          </a:p>
        </p:txBody>
      </p:sp>
      <p:sp>
        <p:nvSpPr>
          <p:cNvPr id="6" name="テキスト ボックス 5"/>
          <p:cNvSpPr txBox="1"/>
          <p:nvPr/>
        </p:nvSpPr>
        <p:spPr>
          <a:xfrm>
            <a:off x="1106805" y="4779150"/>
            <a:ext cx="8010890" cy="646331"/>
          </a:xfrm>
          <a:prstGeom prst="rect">
            <a:avLst/>
          </a:prstGeom>
          <a:noFill/>
        </p:spPr>
        <p:txBody>
          <a:bodyPr wrap="square" rtlCol="0">
            <a:spAutoFit/>
          </a:bodyPr>
          <a:lstStyle/>
          <a:p>
            <a:r>
              <a:rPr lang="ja-JP" altLang="en-US" sz="1800" dirty="0" smtClean="0">
                <a:latin typeface="+mj-ea"/>
                <a:ea typeface="+mj-ea"/>
              </a:rPr>
              <a:t>計画第</a:t>
            </a:r>
            <a:r>
              <a:rPr lang="ja-JP" altLang="en-US" dirty="0" smtClean="0">
                <a:latin typeface="+mj-ea"/>
                <a:ea typeface="+mj-ea"/>
              </a:rPr>
              <a:t>二</a:t>
            </a:r>
            <a:r>
              <a:rPr lang="ja-JP" altLang="en-US" sz="1800" dirty="0" smtClean="0">
                <a:latin typeface="+mj-ea"/>
                <a:ea typeface="+mj-ea"/>
              </a:rPr>
              <a:t>期</a:t>
            </a:r>
            <a:r>
              <a:rPr lang="ja-JP" altLang="en-US" sz="1800" dirty="0">
                <a:latin typeface="+mj-ea"/>
                <a:ea typeface="+mj-ea"/>
              </a:rPr>
              <a:t>の　</a:t>
            </a:r>
            <a:r>
              <a:rPr lang="ja-JP" altLang="en-US" dirty="0" smtClean="0">
                <a:latin typeface="+mj-ea"/>
                <a:ea typeface="+mj-ea"/>
              </a:rPr>
              <a:t>カメラマン登録数</a:t>
            </a:r>
            <a:r>
              <a:rPr lang="ja-JP" altLang="en-US" sz="1800" dirty="0" smtClean="0">
                <a:latin typeface="+mj-ea"/>
                <a:ea typeface="+mj-ea"/>
              </a:rPr>
              <a:t>を</a:t>
            </a:r>
            <a:r>
              <a:rPr lang="en-US" altLang="ja-JP" dirty="0" smtClean="0">
                <a:latin typeface="+mj-ea"/>
                <a:ea typeface="+mj-ea"/>
              </a:rPr>
              <a:t>10</a:t>
            </a:r>
            <a:r>
              <a:rPr lang="ja-JP" altLang="en-US" sz="1800" dirty="0" smtClean="0">
                <a:latin typeface="+mj-ea"/>
                <a:ea typeface="+mj-ea"/>
              </a:rPr>
              <a:t>人</a:t>
            </a:r>
            <a:r>
              <a:rPr lang="ja-JP" altLang="en-US" sz="1800" dirty="0">
                <a:latin typeface="+mj-ea"/>
                <a:ea typeface="+mj-ea"/>
              </a:rPr>
              <a:t>とします。</a:t>
            </a:r>
            <a:endParaRPr lang="en-US" altLang="ja-JP" sz="1800" dirty="0">
              <a:latin typeface="+mj-ea"/>
              <a:ea typeface="+mj-ea"/>
            </a:endParaRPr>
          </a:p>
          <a:p>
            <a:r>
              <a:rPr kumimoji="1" lang="ja-JP" altLang="en-US" sz="1800" dirty="0">
                <a:latin typeface="+mj-ea"/>
                <a:ea typeface="+mj-ea"/>
              </a:rPr>
              <a:t>　　　　　　　月当たりの客数目標</a:t>
            </a:r>
            <a:r>
              <a:rPr kumimoji="1" lang="ja-JP" altLang="en-US" sz="1800" dirty="0" smtClean="0">
                <a:latin typeface="+mj-ea"/>
                <a:ea typeface="+mj-ea"/>
              </a:rPr>
              <a:t>を</a:t>
            </a:r>
            <a:r>
              <a:rPr lang="en-US" altLang="ja-JP" dirty="0" smtClean="0">
                <a:latin typeface="+mj-ea"/>
                <a:ea typeface="+mj-ea"/>
              </a:rPr>
              <a:t>100</a:t>
            </a:r>
            <a:r>
              <a:rPr lang="ja-JP" altLang="en-US" sz="1800" dirty="0" smtClean="0">
                <a:latin typeface="+mj-ea"/>
                <a:ea typeface="+mj-ea"/>
              </a:rPr>
              <a:t>人</a:t>
            </a:r>
            <a:r>
              <a:rPr lang="ja-JP" altLang="en-US" sz="1800" dirty="0">
                <a:latin typeface="+mj-ea"/>
                <a:ea typeface="+mj-ea"/>
              </a:rPr>
              <a:t>とし、各種施策を講じます。</a:t>
            </a:r>
            <a:endParaRPr kumimoji="1" lang="en-US" altLang="ja-JP" sz="1800" dirty="0">
              <a:latin typeface="+mj-ea"/>
              <a:ea typeface="+mj-ea"/>
            </a:endParaRPr>
          </a:p>
        </p:txBody>
      </p:sp>
    </p:spTree>
    <p:extLst>
      <p:ext uri="{BB962C8B-B14F-4D97-AF65-F5344CB8AC3E}">
        <p14:creationId xmlns:p14="http://schemas.microsoft.com/office/powerpoint/2010/main" val="2436555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ユーザー定義 3">
      <a:dk1>
        <a:sysClr val="windowText" lastClr="000000"/>
      </a:dk1>
      <a:lt1>
        <a:sysClr val="window" lastClr="FFFFFF"/>
      </a:lt1>
      <a:dk2>
        <a:srgbClr val="454551"/>
      </a:dk2>
      <a:lt2>
        <a:srgbClr val="D8D9DC"/>
      </a:lt2>
      <a:accent1>
        <a:srgbClr val="A9DB66"/>
      </a:accent1>
      <a:accent2>
        <a:srgbClr val="FD3573"/>
      </a:accent2>
      <a:accent3>
        <a:srgbClr val="4EA6DC"/>
      </a:accent3>
      <a:accent4>
        <a:srgbClr val="4775E7"/>
      </a:accent4>
      <a:accent5>
        <a:srgbClr val="8971E1"/>
      </a:accent5>
      <a:accent6>
        <a:srgbClr val="D54773"/>
      </a:accent6>
      <a:hlink>
        <a:srgbClr val="6B9F25"/>
      </a:hlink>
      <a:folHlink>
        <a:srgbClr val="8C8C8C"/>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1977</TotalTime>
  <Words>634</Words>
  <Application>Microsoft Office PowerPoint</Application>
  <PresentationFormat>ワイド画面</PresentationFormat>
  <Paragraphs>135</Paragraphs>
  <Slides>11</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HGPｺﾞｼｯｸE</vt:lpstr>
      <vt:lpstr>HG丸ｺﾞｼｯｸM-PRO</vt:lpstr>
      <vt:lpstr>ＭＳ Ｐゴシック</vt:lpstr>
      <vt:lpstr>メイリオ</vt:lpstr>
      <vt:lpstr>メイリオ </vt:lpstr>
      <vt:lpstr>Arial</vt:lpstr>
      <vt:lpstr>Calibri</vt:lpstr>
      <vt:lpstr>レトロスペクト</vt:lpstr>
      <vt:lpstr>ご当地カメラマンを探すシステムプラットフォーム 開業計画書 </vt:lpstr>
      <vt:lpstr>開業の動機と略歴</vt:lpstr>
      <vt:lpstr>PowerPoint プレゼンテーション</vt:lpstr>
      <vt:lpstr>PowerPoint プレゼンテーション</vt:lpstr>
      <vt:lpstr>市場調査</vt:lpstr>
      <vt:lpstr>市場調査</vt:lpstr>
      <vt:lpstr>PowerPoint プレゼンテーション</vt:lpstr>
      <vt:lpstr>マーケティング戦略</vt:lpstr>
      <vt:lpstr>計数目標</vt:lpstr>
      <vt:lpstr>計数目標</vt:lpstr>
      <vt:lpstr>創業宣言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2016独立Navi テーマ「 </dc:title>
  <dc:creator>井上 雅晴</dc:creator>
  <cp:lastModifiedBy>徐洋@NCJ</cp:lastModifiedBy>
  <cp:revision>142</cp:revision>
  <cp:lastPrinted>2018-08-17T05:33:47Z</cp:lastPrinted>
  <dcterms:created xsi:type="dcterms:W3CDTF">2016-08-08T00:55:42Z</dcterms:created>
  <dcterms:modified xsi:type="dcterms:W3CDTF">2018-10-05T01:13:39Z</dcterms:modified>
</cp:coreProperties>
</file>