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6"/>
  </p:notesMasterIdLst>
  <p:handoutMasterIdLst>
    <p:handoutMasterId r:id="rId17"/>
  </p:handoutMasterIdLst>
  <p:sldIdLst>
    <p:sldId id="279" r:id="rId2"/>
    <p:sldId id="280" r:id="rId3"/>
    <p:sldId id="267" r:id="rId4"/>
    <p:sldId id="268" r:id="rId5"/>
    <p:sldId id="281" r:id="rId6"/>
    <p:sldId id="270" r:id="rId7"/>
    <p:sldId id="271" r:id="rId8"/>
    <p:sldId id="272" r:id="rId9"/>
    <p:sldId id="273" r:id="rId10"/>
    <p:sldId id="274" r:id="rId11"/>
    <p:sldId id="282" r:id="rId12"/>
    <p:sldId id="276" r:id="rId13"/>
    <p:sldId id="277" r:id="rId14"/>
    <p:sldId id="278" r:id="rId1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64409" autoAdjust="0"/>
  </p:normalViewPr>
  <p:slideViewPr>
    <p:cSldViewPr snapToGrid="0">
      <p:cViewPr varScale="1">
        <p:scale>
          <a:sx n="70" d="100"/>
          <a:sy n="70" d="100"/>
        </p:scale>
        <p:origin x="210" y="4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90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55BD4-20C4-4583-A728-CE3A78F059A6}"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kumimoji="1" lang="ja-JP" altLang="en-US"/>
        </a:p>
      </dgm:t>
    </dgm:pt>
    <dgm:pt modelId="{C9E2E8E7-26D3-4BA5-9DC3-E63925DB46E2}">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顧客</a:t>
          </a:r>
          <a:endParaRPr kumimoji="1" lang="ja-JP" altLang="en-US" sz="2400" dirty="0">
            <a:solidFill>
              <a:schemeClr val="tx1"/>
            </a:solidFill>
            <a:latin typeface="HG丸ｺﾞｼｯｸM-PRO" pitchFamily="50" charset="-128"/>
            <a:ea typeface="HG丸ｺﾞｼｯｸM-PRO" pitchFamily="50" charset="-128"/>
          </a:endParaRPr>
        </a:p>
      </dgm:t>
    </dgm:pt>
    <dgm:pt modelId="{73CBE011-7E4F-4344-B2CA-BB7E37EF68D2}" type="parTrans" cxnId="{6E70DE7F-2055-4605-BC72-8E37AE4F27A5}">
      <dgm:prSet/>
      <dgm:spPr/>
      <dgm:t>
        <a:bodyPr/>
        <a:lstStyle/>
        <a:p>
          <a:endParaRPr kumimoji="1" lang="ja-JP" altLang="en-US"/>
        </a:p>
      </dgm:t>
    </dgm:pt>
    <dgm:pt modelId="{7532CA5F-D116-416D-BB1D-AD199825BD4D}" type="sibTrans" cxnId="{6E70DE7F-2055-4605-BC72-8E37AE4F27A5}">
      <dgm:prSet/>
      <dgm:spPr/>
      <dgm:t>
        <a:bodyPr/>
        <a:lstStyle/>
        <a:p>
          <a:endParaRPr kumimoji="1" lang="ja-JP" altLang="en-US"/>
        </a:p>
      </dgm:t>
    </dgm:pt>
    <dgm:pt modelId="{67F8EB83-584A-495D-BF8B-392676EB8FEC}">
      <dgm:prSet phldrT="[テキスト]" custT="1"/>
      <dgm:spPr/>
      <dgm:t>
        <a:bodyPr/>
        <a:lstStyle/>
        <a:p>
          <a:r>
            <a:rPr kumimoji="1" lang="ja-JP" altLang="en-US" sz="1400" dirty="0" smtClean="0">
              <a:solidFill>
                <a:schemeClr val="tx1"/>
              </a:solidFill>
              <a:latin typeface="メイリオ" pitchFamily="50" charset="-128"/>
              <a:ea typeface="メイリオ" pitchFamily="50" charset="-128"/>
              <a:cs typeface="メイリオ" pitchFamily="50" charset="-128"/>
            </a:rPr>
            <a:t>藤崎市、及び首都圏在住の本格志向のサイクリスト</a:t>
          </a:r>
          <a:endParaRPr kumimoji="1" lang="ja-JP" altLang="en-US" sz="1400" dirty="0">
            <a:solidFill>
              <a:schemeClr val="tx1"/>
            </a:solidFill>
            <a:latin typeface="メイリオ" pitchFamily="50" charset="-128"/>
            <a:ea typeface="メイリオ" pitchFamily="50" charset="-128"/>
            <a:cs typeface="メイリオ" pitchFamily="50" charset="-128"/>
          </a:endParaRPr>
        </a:p>
      </dgm:t>
    </dgm:pt>
    <dgm:pt modelId="{4D96F3F3-AA8F-40B3-8F1B-CF462C8555BA}" type="parTrans" cxnId="{B9463765-39DD-482D-A7C8-CADC000B7689}">
      <dgm:prSet/>
      <dgm:spPr/>
      <dgm:t>
        <a:bodyPr/>
        <a:lstStyle/>
        <a:p>
          <a:endParaRPr kumimoji="1" lang="ja-JP" altLang="en-US"/>
        </a:p>
      </dgm:t>
    </dgm:pt>
    <dgm:pt modelId="{645F93A2-4526-4FA1-88F5-CD8499EDCECB}" type="sibTrans" cxnId="{B9463765-39DD-482D-A7C8-CADC000B7689}">
      <dgm:prSet/>
      <dgm:spPr/>
      <dgm:t>
        <a:bodyPr/>
        <a:lstStyle/>
        <a:p>
          <a:endParaRPr kumimoji="1" lang="ja-JP" altLang="en-US"/>
        </a:p>
      </dgm:t>
    </dgm:pt>
    <dgm:pt modelId="{2C737762-3A70-4199-BC4D-A178E89DA7D3}">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ニーズ</a:t>
          </a:r>
          <a:endParaRPr kumimoji="1" lang="ja-JP" altLang="en-US" sz="2400" dirty="0">
            <a:solidFill>
              <a:schemeClr val="tx1"/>
            </a:solidFill>
            <a:latin typeface="HG丸ｺﾞｼｯｸM-PRO" pitchFamily="50" charset="-128"/>
            <a:ea typeface="HG丸ｺﾞｼｯｸM-PRO" pitchFamily="50" charset="-128"/>
          </a:endParaRPr>
        </a:p>
      </dgm:t>
    </dgm:pt>
    <dgm:pt modelId="{C102F6FC-FFF4-4B8A-BFF4-550E56EB6BFB}" type="parTrans" cxnId="{BCF8219F-85DC-4F00-8B93-8901C1990FCF}">
      <dgm:prSet/>
      <dgm:spPr/>
      <dgm:t>
        <a:bodyPr/>
        <a:lstStyle/>
        <a:p>
          <a:endParaRPr kumimoji="1" lang="ja-JP" altLang="en-US"/>
        </a:p>
      </dgm:t>
    </dgm:pt>
    <dgm:pt modelId="{9E84B74D-DAF5-4BB3-90A2-6FC5D3FA9484}" type="sibTrans" cxnId="{BCF8219F-85DC-4F00-8B93-8901C1990FCF}">
      <dgm:prSet/>
      <dgm:spPr/>
      <dgm:t>
        <a:bodyPr/>
        <a:lstStyle/>
        <a:p>
          <a:endParaRPr kumimoji="1" lang="ja-JP" altLang="en-US"/>
        </a:p>
      </dgm:t>
    </dgm:pt>
    <dgm:pt modelId="{3DCB42EB-96BB-4821-898A-108ABCE986F3}">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こだわりのロードレーサーに乗りたい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7A879921-57E1-47FE-A30A-DB256F882B58}" type="parTrans" cxnId="{DB4D149F-5333-439D-81DC-915EBC8E3770}">
      <dgm:prSet/>
      <dgm:spPr/>
      <dgm:t>
        <a:bodyPr/>
        <a:lstStyle/>
        <a:p>
          <a:endParaRPr kumimoji="1" lang="ja-JP" altLang="en-US"/>
        </a:p>
      </dgm:t>
    </dgm:pt>
    <dgm:pt modelId="{0F0F08D5-EFC1-4E28-A6A2-14723F90FB52}" type="sibTrans" cxnId="{DB4D149F-5333-439D-81DC-915EBC8E3770}">
      <dgm:prSet/>
      <dgm:spPr/>
      <dgm:t>
        <a:bodyPr/>
        <a:lstStyle/>
        <a:p>
          <a:endParaRPr kumimoji="1" lang="ja-JP" altLang="en-US"/>
        </a:p>
      </dgm:t>
    </dgm:pt>
    <dgm:pt modelId="{DE20E5E5-FD6E-4ED5-8172-C59480E13449}">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競合</a:t>
          </a:r>
          <a:endParaRPr kumimoji="1" lang="ja-JP" altLang="en-US" sz="2400" dirty="0">
            <a:solidFill>
              <a:schemeClr val="tx1"/>
            </a:solidFill>
            <a:latin typeface="HG丸ｺﾞｼｯｸM-PRO" pitchFamily="50" charset="-128"/>
            <a:ea typeface="HG丸ｺﾞｼｯｸM-PRO" pitchFamily="50" charset="-128"/>
          </a:endParaRPr>
        </a:p>
      </dgm:t>
    </dgm:pt>
    <dgm:pt modelId="{3209E3F6-B905-41F9-AB35-A51E4ADC5CF5}" type="parTrans" cxnId="{7E187EF4-C5F0-43FF-B9A2-5D9A71A18FF9}">
      <dgm:prSet/>
      <dgm:spPr/>
      <dgm:t>
        <a:bodyPr/>
        <a:lstStyle/>
        <a:p>
          <a:endParaRPr kumimoji="1" lang="ja-JP" altLang="en-US"/>
        </a:p>
      </dgm:t>
    </dgm:pt>
    <dgm:pt modelId="{279A30CF-DACE-4F02-9885-6DF5FE3E1752}" type="sibTrans" cxnId="{7E187EF4-C5F0-43FF-B9A2-5D9A71A18FF9}">
      <dgm:prSet/>
      <dgm:spPr/>
      <dgm:t>
        <a:bodyPr/>
        <a:lstStyle/>
        <a:p>
          <a:endParaRPr kumimoji="1" lang="ja-JP" altLang="en-US"/>
        </a:p>
      </dgm:t>
    </dgm:pt>
    <dgm:pt modelId="{46B1E6DF-5D39-4DC6-853F-A2FD34A60211}">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資源</a:t>
          </a:r>
          <a:endParaRPr kumimoji="1" lang="ja-JP" altLang="en-US" sz="2400" dirty="0">
            <a:solidFill>
              <a:schemeClr val="tx1"/>
            </a:solidFill>
            <a:latin typeface="HG丸ｺﾞｼｯｸM-PRO" pitchFamily="50" charset="-128"/>
            <a:ea typeface="HG丸ｺﾞｼｯｸM-PRO" pitchFamily="50" charset="-128"/>
          </a:endParaRPr>
        </a:p>
      </dgm:t>
    </dgm:pt>
    <dgm:pt modelId="{59207EF7-BE65-4F33-8C60-CAF39EFFA5FB}" type="parTrans" cxnId="{573677DB-760C-4C55-BC61-9DCA1E94E1F3}">
      <dgm:prSet/>
      <dgm:spPr/>
      <dgm:t>
        <a:bodyPr/>
        <a:lstStyle/>
        <a:p>
          <a:endParaRPr kumimoji="1" lang="ja-JP" altLang="en-US"/>
        </a:p>
      </dgm:t>
    </dgm:pt>
    <dgm:pt modelId="{07DE1EA6-3B7D-4589-B915-B388213146F4}" type="sibTrans" cxnId="{573677DB-760C-4C55-BC61-9DCA1E94E1F3}">
      <dgm:prSet/>
      <dgm:spPr/>
      <dgm:t>
        <a:bodyPr/>
        <a:lstStyle/>
        <a:p>
          <a:endParaRPr kumimoji="1" lang="ja-JP" altLang="en-US"/>
        </a:p>
      </dgm:t>
    </dgm:pt>
    <dgm:pt modelId="{928885E9-F1C0-4E47-BF81-FFB986D92FD0}">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学生時代のロードレーサー実践経験、入賞経験</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BE204FB2-D8DC-4F3C-99A1-07025DF2DEE2}" type="parTrans" cxnId="{E4368E69-9852-46E9-B95A-3A95AF7E1361}">
      <dgm:prSet/>
      <dgm:spPr/>
      <dgm:t>
        <a:bodyPr/>
        <a:lstStyle/>
        <a:p>
          <a:endParaRPr kumimoji="1" lang="ja-JP" altLang="en-US"/>
        </a:p>
      </dgm:t>
    </dgm:pt>
    <dgm:pt modelId="{0252F089-8776-4E35-B60C-7857FA8D5E09}" type="sibTrans" cxnId="{E4368E69-9852-46E9-B95A-3A95AF7E1361}">
      <dgm:prSet/>
      <dgm:spPr/>
      <dgm:t>
        <a:bodyPr/>
        <a:lstStyle/>
        <a:p>
          <a:endParaRPr kumimoji="1" lang="ja-JP" altLang="en-US"/>
        </a:p>
      </dgm:t>
    </dgm:pt>
    <dgm:pt modelId="{94589ECD-A648-410B-B5DB-F022773BFA0D}">
      <dgm:prSet phldrT="[テキスト]" custT="1"/>
      <dgm:spPr/>
      <dgm:t>
        <a:bodyPr/>
        <a:lstStyle/>
        <a:p>
          <a:endParaRPr kumimoji="1" lang="ja-JP" altLang="en-US" sz="900" dirty="0">
            <a:solidFill>
              <a:schemeClr val="tx1"/>
            </a:solidFill>
            <a:latin typeface="メイリオ" pitchFamily="50" charset="-128"/>
            <a:ea typeface="メイリオ" pitchFamily="50" charset="-128"/>
            <a:cs typeface="メイリオ" pitchFamily="50" charset="-128"/>
          </a:endParaRPr>
        </a:p>
      </dgm:t>
    </dgm:pt>
    <dgm:pt modelId="{20E28AB0-0B8F-4B6B-AA86-EE2E66B692DA}" type="parTrans" cxnId="{10321788-18B8-4B29-9510-86F03943BB7E}">
      <dgm:prSet/>
      <dgm:spPr/>
      <dgm:t>
        <a:bodyPr/>
        <a:lstStyle/>
        <a:p>
          <a:endParaRPr kumimoji="1" lang="ja-JP" altLang="en-US"/>
        </a:p>
      </dgm:t>
    </dgm:pt>
    <dgm:pt modelId="{FBE0842C-DE34-427B-A1D3-EB45F7140317}" type="sibTrans" cxnId="{10321788-18B8-4B29-9510-86F03943BB7E}">
      <dgm:prSet/>
      <dgm:spPr/>
      <dgm:t>
        <a:bodyPr/>
        <a:lstStyle/>
        <a:p>
          <a:endParaRPr kumimoji="1" lang="ja-JP" altLang="en-US"/>
        </a:p>
      </dgm:t>
    </dgm:pt>
    <dgm:pt modelId="{C3D797EA-477E-42EE-AA21-D33A6C6244AD}">
      <dgm:prSet phldrT="[テキスト]" custT="1"/>
      <dgm:spPr/>
      <dgm:t>
        <a:bodyPr/>
        <a:lstStyle/>
        <a:p>
          <a:r>
            <a:rPr kumimoji="1" lang="en-US" altLang="ja-JP" sz="1200" dirty="0" smtClean="0">
              <a:solidFill>
                <a:schemeClr val="tx1"/>
              </a:solidFill>
              <a:latin typeface="メイリオ" pitchFamily="50" charset="-128"/>
              <a:ea typeface="メイリオ" pitchFamily="50" charset="-128"/>
              <a:cs typeface="メイリオ" pitchFamily="50" charset="-128"/>
            </a:rPr>
            <a:t>1</a:t>
          </a:r>
          <a:r>
            <a:rPr kumimoji="1" lang="ja-JP" altLang="en-US" sz="1200" dirty="0" smtClean="0">
              <a:solidFill>
                <a:schemeClr val="tx1"/>
              </a:solidFill>
              <a:latin typeface="メイリオ" pitchFamily="50" charset="-128"/>
              <a:ea typeface="メイリオ" pitchFamily="50" charset="-128"/>
              <a:cs typeface="メイリオ" pitchFamily="50" charset="-128"/>
            </a:rPr>
            <a:t>秒でも速く走りたい　</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187ABB5F-C916-46E8-978E-F1132EBA272F}" type="parTrans" cxnId="{2AC3C95C-AB5D-471A-91F2-9127915F1F41}">
      <dgm:prSet/>
      <dgm:spPr/>
      <dgm:t>
        <a:bodyPr/>
        <a:lstStyle/>
        <a:p>
          <a:endParaRPr kumimoji="1" lang="ja-JP" altLang="en-US"/>
        </a:p>
      </dgm:t>
    </dgm:pt>
    <dgm:pt modelId="{60817CFD-46D5-4C62-9B39-AEB75B475AE5}" type="sibTrans" cxnId="{2AC3C95C-AB5D-471A-91F2-9127915F1F41}">
      <dgm:prSet/>
      <dgm:spPr/>
      <dgm:t>
        <a:bodyPr/>
        <a:lstStyle/>
        <a:p>
          <a:endParaRPr kumimoji="1" lang="ja-JP" altLang="en-US"/>
        </a:p>
      </dgm:t>
    </dgm:pt>
    <dgm:pt modelId="{8A8D5415-8491-4EEB-9A1A-C7EFF194AD6D}">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プロ並みのメンテナンスをしたい　　</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FA47FAEB-0E5D-4AE4-B2B9-C984386CBCAA}" type="parTrans" cxnId="{2D08CF12-A035-45ED-B3F9-4C14F7183A68}">
      <dgm:prSet/>
      <dgm:spPr/>
      <dgm:t>
        <a:bodyPr/>
        <a:lstStyle/>
        <a:p>
          <a:endParaRPr kumimoji="1" lang="ja-JP" altLang="en-US"/>
        </a:p>
      </dgm:t>
    </dgm:pt>
    <dgm:pt modelId="{A6486EFD-ECF7-4E89-92AC-BEFD5FF85273}" type="sibTrans" cxnId="{2D08CF12-A035-45ED-B3F9-4C14F7183A68}">
      <dgm:prSet/>
      <dgm:spPr/>
      <dgm:t>
        <a:bodyPr/>
        <a:lstStyle/>
        <a:p>
          <a:endParaRPr kumimoji="1" lang="ja-JP" altLang="en-US"/>
        </a:p>
      </dgm:t>
    </dgm:pt>
    <dgm:pt modelId="{A7B2879E-D217-43AC-B70C-ECA2FE7B9C21}">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美しい景観で走りたい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83FB57BB-BD6E-45CD-AC63-F339AB6300F0}" type="parTrans" cxnId="{D0C12243-D2A9-4C13-95AB-0BE97CD9418B}">
      <dgm:prSet/>
      <dgm:spPr/>
      <dgm:t>
        <a:bodyPr/>
        <a:lstStyle/>
        <a:p>
          <a:endParaRPr kumimoji="1" lang="ja-JP" altLang="en-US"/>
        </a:p>
      </dgm:t>
    </dgm:pt>
    <dgm:pt modelId="{FBB9F17F-AEE3-4208-8633-7082A028B779}" type="sibTrans" cxnId="{D0C12243-D2A9-4C13-95AB-0BE97CD9418B}">
      <dgm:prSet/>
      <dgm:spPr/>
      <dgm:t>
        <a:bodyPr/>
        <a:lstStyle/>
        <a:p>
          <a:endParaRPr kumimoji="1" lang="ja-JP" altLang="en-US"/>
        </a:p>
      </dgm:t>
    </dgm:pt>
    <dgm:pt modelId="{DBCD0656-D891-4600-84BE-85CA2BBCD504}">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ショップ運営方法の知識</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850B38B3-D683-4C13-9DF3-A476A3CF4788}" type="parTrans" cxnId="{18F86F2F-D56C-4F8A-9E94-ED8145FFA1FF}">
      <dgm:prSet/>
      <dgm:spPr/>
      <dgm:t>
        <a:bodyPr/>
        <a:lstStyle/>
        <a:p>
          <a:endParaRPr kumimoji="1" lang="ja-JP" altLang="en-US"/>
        </a:p>
      </dgm:t>
    </dgm:pt>
    <dgm:pt modelId="{2F531241-B391-4B61-8689-0AD6E1AEF674}" type="sibTrans" cxnId="{18F86F2F-D56C-4F8A-9E94-ED8145FFA1FF}">
      <dgm:prSet/>
      <dgm:spPr/>
      <dgm:t>
        <a:bodyPr/>
        <a:lstStyle/>
        <a:p>
          <a:endParaRPr kumimoji="1" lang="ja-JP" altLang="en-US"/>
        </a:p>
      </dgm:t>
    </dgm:pt>
    <dgm:pt modelId="{91537E1A-F488-4BA4-9FBC-7EFD35E2EE25}">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イベント企画経験、プロロードレーサーの人脈</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E2484374-F053-4E3D-AEB2-5183C5333DCE}" type="parTrans" cxnId="{4EEA35CE-2D46-40C4-9D7E-8B33F7DED10F}">
      <dgm:prSet/>
      <dgm:spPr/>
      <dgm:t>
        <a:bodyPr/>
        <a:lstStyle/>
        <a:p>
          <a:endParaRPr kumimoji="1" lang="ja-JP" altLang="en-US"/>
        </a:p>
      </dgm:t>
    </dgm:pt>
    <dgm:pt modelId="{861FC9A6-66E6-4DFD-B7C4-C74BFF66D823}" type="sibTrans" cxnId="{4EEA35CE-2D46-40C4-9D7E-8B33F7DED10F}">
      <dgm:prSet/>
      <dgm:spPr/>
      <dgm:t>
        <a:bodyPr/>
        <a:lstStyle/>
        <a:p>
          <a:endParaRPr kumimoji="1" lang="ja-JP" altLang="en-US"/>
        </a:p>
      </dgm:t>
    </dgm:pt>
    <dgm:pt modelId="{4659BCA8-3DB2-486C-8E52-E19D02249E56}">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ＷＥＢ専業、大手自転車専門店とは一線を画す</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ADF00052-6EFE-4CAB-A139-FCE38F44AA2E}" type="parTrans" cxnId="{335B70C9-A4E7-4E49-B8CB-FF4F67D5F042}">
      <dgm:prSet/>
      <dgm:spPr/>
      <dgm:t>
        <a:bodyPr/>
        <a:lstStyle/>
        <a:p>
          <a:endParaRPr kumimoji="1" lang="ja-JP" altLang="en-US"/>
        </a:p>
      </dgm:t>
    </dgm:pt>
    <dgm:pt modelId="{53EE30B9-6B10-4B57-B0C2-08DF49708952}" type="sibTrans" cxnId="{335B70C9-A4E7-4E49-B8CB-FF4F67D5F042}">
      <dgm:prSet/>
      <dgm:spPr/>
      <dgm:t>
        <a:bodyPr/>
        <a:lstStyle/>
        <a:p>
          <a:endParaRPr kumimoji="1" lang="ja-JP" altLang="en-US"/>
        </a:p>
      </dgm:t>
    </dgm:pt>
    <dgm:pt modelId="{D193C9D2-0002-44BD-9842-FAF4AD2501D8}">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近隣の競合店は</a:t>
          </a:r>
          <a:r>
            <a:rPr kumimoji="1" lang="en-US" altLang="ja-JP" sz="1200" dirty="0" smtClean="0">
              <a:solidFill>
                <a:schemeClr val="tx1"/>
              </a:solidFill>
              <a:latin typeface="メイリオ" pitchFamily="50" charset="-128"/>
              <a:ea typeface="メイリオ" pitchFamily="50" charset="-128"/>
              <a:cs typeface="メイリオ" pitchFamily="50" charset="-128"/>
            </a:rPr>
            <a:t>4</a:t>
          </a:r>
          <a:r>
            <a:rPr kumimoji="1" lang="ja-JP" altLang="en-US" sz="1200" dirty="0" smtClean="0">
              <a:solidFill>
                <a:schemeClr val="tx1"/>
              </a:solidFill>
              <a:latin typeface="メイリオ" pitchFamily="50" charset="-128"/>
              <a:ea typeface="メイリオ" pitchFamily="50" charset="-128"/>
              <a:cs typeface="メイリオ" pitchFamily="50" charset="-128"/>
            </a:rPr>
            <a:t>店ほど</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8444E07D-D725-42E0-8767-A85372A5AE0E}" type="parTrans" cxnId="{264C9043-2D53-4EB9-9AF5-E70FFD6B0265}">
      <dgm:prSet/>
      <dgm:spPr/>
      <dgm:t>
        <a:bodyPr/>
        <a:lstStyle/>
        <a:p>
          <a:endParaRPr kumimoji="1" lang="ja-JP" altLang="en-US"/>
        </a:p>
      </dgm:t>
    </dgm:pt>
    <dgm:pt modelId="{78E0097B-1887-43AC-87CC-0AF226C86CDD}" type="sibTrans" cxnId="{264C9043-2D53-4EB9-9AF5-E70FFD6B0265}">
      <dgm:prSet/>
      <dgm:spPr/>
      <dgm:t>
        <a:bodyPr/>
        <a:lstStyle/>
        <a:p>
          <a:endParaRPr kumimoji="1" lang="ja-JP" altLang="en-US"/>
        </a:p>
      </dgm:t>
    </dgm:pt>
    <dgm:pt modelId="{B35B0813-B672-4EB6-B482-70CBF2F4D33A}">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33CD62E6-EB16-4A2E-AB5B-8B0E0CA35381}" type="sibTrans" cxnId="{9D813033-C8CB-4E26-B4EB-CB3E036A8FA5}">
      <dgm:prSet/>
      <dgm:spPr/>
      <dgm:t>
        <a:bodyPr/>
        <a:lstStyle/>
        <a:p>
          <a:endParaRPr kumimoji="1" lang="ja-JP" altLang="en-US"/>
        </a:p>
      </dgm:t>
    </dgm:pt>
    <dgm:pt modelId="{CBFDD695-86E8-4E66-BE1A-5D3B83DF25C5}" type="parTrans" cxnId="{9D813033-C8CB-4E26-B4EB-CB3E036A8FA5}">
      <dgm:prSet/>
      <dgm:spPr/>
      <dgm:t>
        <a:bodyPr/>
        <a:lstStyle/>
        <a:p>
          <a:endParaRPr kumimoji="1" lang="ja-JP" altLang="en-US"/>
        </a:p>
      </dgm:t>
    </dgm:pt>
    <dgm:pt modelId="{2F4B64E2-7A81-42BC-AE26-AD925DC89B9D}" type="pres">
      <dgm:prSet presAssocID="{24455BD4-20C4-4583-A728-CE3A78F059A6}" presName="Name0" presStyleCnt="0">
        <dgm:presLayoutVars>
          <dgm:dir/>
          <dgm:resizeHandles val="exact"/>
        </dgm:presLayoutVars>
      </dgm:prSet>
      <dgm:spPr/>
      <dgm:t>
        <a:bodyPr/>
        <a:lstStyle/>
        <a:p>
          <a:endParaRPr kumimoji="1" lang="ja-JP" altLang="en-US"/>
        </a:p>
      </dgm:t>
    </dgm:pt>
    <dgm:pt modelId="{03C71857-47F3-4729-9A66-EF15CBCD892F}" type="pres">
      <dgm:prSet presAssocID="{24455BD4-20C4-4583-A728-CE3A78F059A6}" presName="cycle" presStyleCnt="0"/>
      <dgm:spPr/>
    </dgm:pt>
    <dgm:pt modelId="{FCF98E04-0817-49AD-AD4B-2F8A30C49528}" type="pres">
      <dgm:prSet presAssocID="{C9E2E8E7-26D3-4BA5-9DC3-E63925DB46E2}" presName="nodeFirstNode" presStyleLbl="node1" presStyleIdx="0" presStyleCnt="4" custScaleY="90265">
        <dgm:presLayoutVars>
          <dgm:bulletEnabled val="1"/>
        </dgm:presLayoutVars>
      </dgm:prSet>
      <dgm:spPr/>
      <dgm:t>
        <a:bodyPr/>
        <a:lstStyle/>
        <a:p>
          <a:endParaRPr kumimoji="1" lang="ja-JP" altLang="en-US"/>
        </a:p>
      </dgm:t>
    </dgm:pt>
    <dgm:pt modelId="{D1E68282-C330-4A76-B7EC-9506A8510826}" type="pres">
      <dgm:prSet presAssocID="{7532CA5F-D116-416D-BB1D-AD199825BD4D}" presName="sibTransFirstNode" presStyleLbl="bgShp" presStyleIdx="0" presStyleCnt="1"/>
      <dgm:spPr/>
      <dgm:t>
        <a:bodyPr/>
        <a:lstStyle/>
        <a:p>
          <a:endParaRPr kumimoji="1" lang="ja-JP" altLang="en-US"/>
        </a:p>
      </dgm:t>
    </dgm:pt>
    <dgm:pt modelId="{6FDA6F01-698F-431D-B3FA-11EAC9CBF03B}" type="pres">
      <dgm:prSet presAssocID="{2C737762-3A70-4199-BC4D-A178E89DA7D3}" presName="nodeFollowingNodes" presStyleLbl="node1" presStyleIdx="1" presStyleCnt="4" custScaleY="112168" custRadScaleRad="143332">
        <dgm:presLayoutVars>
          <dgm:bulletEnabled val="1"/>
        </dgm:presLayoutVars>
      </dgm:prSet>
      <dgm:spPr/>
      <dgm:t>
        <a:bodyPr/>
        <a:lstStyle/>
        <a:p>
          <a:endParaRPr kumimoji="1" lang="ja-JP" altLang="en-US"/>
        </a:p>
      </dgm:t>
    </dgm:pt>
    <dgm:pt modelId="{B0644252-2E8E-4423-9E3A-02FBA5E32FA3}" type="pres">
      <dgm:prSet presAssocID="{DE20E5E5-FD6E-4ED5-8172-C59480E13449}" presName="nodeFollowingNodes" presStyleLbl="node1" presStyleIdx="2" presStyleCnt="4" custScaleY="90265">
        <dgm:presLayoutVars>
          <dgm:bulletEnabled val="1"/>
        </dgm:presLayoutVars>
      </dgm:prSet>
      <dgm:spPr/>
      <dgm:t>
        <a:bodyPr/>
        <a:lstStyle/>
        <a:p>
          <a:endParaRPr kumimoji="1" lang="ja-JP" altLang="en-US"/>
        </a:p>
      </dgm:t>
    </dgm:pt>
    <dgm:pt modelId="{5D58795C-D914-450D-9B0E-EB9B814D6A99}" type="pres">
      <dgm:prSet presAssocID="{46B1E6DF-5D39-4DC6-853F-A2FD34A60211}" presName="nodeFollowingNodes" presStyleLbl="node1" presStyleIdx="3" presStyleCnt="4" custScaleY="112168" custRadScaleRad="150240">
        <dgm:presLayoutVars>
          <dgm:bulletEnabled val="1"/>
        </dgm:presLayoutVars>
      </dgm:prSet>
      <dgm:spPr/>
      <dgm:t>
        <a:bodyPr/>
        <a:lstStyle/>
        <a:p>
          <a:endParaRPr kumimoji="1" lang="ja-JP" altLang="en-US"/>
        </a:p>
      </dgm:t>
    </dgm:pt>
  </dgm:ptLst>
  <dgm:cxnLst>
    <dgm:cxn modelId="{0A4C7C43-1BCD-45D4-9D67-C1F1768B8CFD}" type="presOf" srcId="{94589ECD-A648-410B-B5DB-F022773BFA0D}" destId="{FCF98E04-0817-49AD-AD4B-2F8A30C49528}" srcOrd="0" destOrd="2" presId="urn:microsoft.com/office/officeart/2005/8/layout/cycle3"/>
    <dgm:cxn modelId="{BE41E37E-0D97-499E-B862-A8E909B7983D}" type="presOf" srcId="{24455BD4-20C4-4583-A728-CE3A78F059A6}" destId="{2F4B64E2-7A81-42BC-AE26-AD925DC89B9D}" srcOrd="0" destOrd="0" presId="urn:microsoft.com/office/officeart/2005/8/layout/cycle3"/>
    <dgm:cxn modelId="{2AC3C95C-AB5D-471A-91F2-9127915F1F41}" srcId="{2C737762-3A70-4199-BC4D-A178E89DA7D3}" destId="{C3D797EA-477E-42EE-AA21-D33A6C6244AD}" srcOrd="1" destOrd="0" parTransId="{187ABB5F-C916-46E8-978E-F1132EBA272F}" sibTransId="{60817CFD-46D5-4C62-9B39-AEB75B475AE5}"/>
    <dgm:cxn modelId="{3A4ED13C-587B-49D8-88B8-60C05B5F78AA}" type="presOf" srcId="{DE20E5E5-FD6E-4ED5-8172-C59480E13449}" destId="{B0644252-2E8E-4423-9E3A-02FBA5E32FA3}" srcOrd="0" destOrd="0" presId="urn:microsoft.com/office/officeart/2005/8/layout/cycle3"/>
    <dgm:cxn modelId="{2D08CF12-A035-45ED-B3F9-4C14F7183A68}" srcId="{2C737762-3A70-4199-BC4D-A178E89DA7D3}" destId="{8A8D5415-8491-4EEB-9A1A-C7EFF194AD6D}" srcOrd="2" destOrd="0" parTransId="{FA47FAEB-0E5D-4AE4-B2B9-C984386CBCAA}" sibTransId="{A6486EFD-ECF7-4E89-92AC-BEFD5FF85273}"/>
    <dgm:cxn modelId="{CDEFD7AF-2FED-4576-849F-2D89F498FC74}" type="presOf" srcId="{46B1E6DF-5D39-4DC6-853F-A2FD34A60211}" destId="{5D58795C-D914-450D-9B0E-EB9B814D6A99}" srcOrd="0" destOrd="0" presId="urn:microsoft.com/office/officeart/2005/8/layout/cycle3"/>
    <dgm:cxn modelId="{DB4D149F-5333-439D-81DC-915EBC8E3770}" srcId="{2C737762-3A70-4199-BC4D-A178E89DA7D3}" destId="{3DCB42EB-96BB-4821-898A-108ABCE986F3}" srcOrd="0" destOrd="0" parTransId="{7A879921-57E1-47FE-A30A-DB256F882B58}" sibTransId="{0F0F08D5-EFC1-4E28-A6A2-14723F90FB52}"/>
    <dgm:cxn modelId="{D0C12243-D2A9-4C13-95AB-0BE97CD9418B}" srcId="{2C737762-3A70-4199-BC4D-A178E89DA7D3}" destId="{A7B2879E-D217-43AC-B70C-ECA2FE7B9C21}" srcOrd="3" destOrd="0" parTransId="{83FB57BB-BD6E-45CD-AC63-F339AB6300F0}" sibTransId="{FBB9F17F-AEE3-4208-8633-7082A028B779}"/>
    <dgm:cxn modelId="{877C062F-D521-4B6E-A432-9AC9BB6F414B}" type="presOf" srcId="{B35B0813-B672-4EB6-B482-70CBF2F4D33A}" destId="{5D58795C-D914-450D-9B0E-EB9B814D6A99}" srcOrd="0" destOrd="4" presId="urn:microsoft.com/office/officeart/2005/8/layout/cycle3"/>
    <dgm:cxn modelId="{FD2DB94A-E488-4F20-AB17-8B903D51952F}" type="presOf" srcId="{C9E2E8E7-26D3-4BA5-9DC3-E63925DB46E2}" destId="{FCF98E04-0817-49AD-AD4B-2F8A30C49528}" srcOrd="0" destOrd="0" presId="urn:microsoft.com/office/officeart/2005/8/layout/cycle3"/>
    <dgm:cxn modelId="{9BE0BAD3-DE41-4F86-803B-8E6FA653A3EA}" type="presOf" srcId="{8A8D5415-8491-4EEB-9A1A-C7EFF194AD6D}" destId="{6FDA6F01-698F-431D-B3FA-11EAC9CBF03B}" srcOrd="0" destOrd="3" presId="urn:microsoft.com/office/officeart/2005/8/layout/cycle3"/>
    <dgm:cxn modelId="{BCF8219F-85DC-4F00-8B93-8901C1990FCF}" srcId="{24455BD4-20C4-4583-A728-CE3A78F059A6}" destId="{2C737762-3A70-4199-BC4D-A178E89DA7D3}" srcOrd="1" destOrd="0" parTransId="{C102F6FC-FFF4-4B8A-BFF4-550E56EB6BFB}" sibTransId="{9E84B74D-DAF5-4BB3-90A2-6FC5D3FA9484}"/>
    <dgm:cxn modelId="{7300A4E4-0026-4F5A-BD5C-D2FC09CCCB34}" type="presOf" srcId="{C3D797EA-477E-42EE-AA21-D33A6C6244AD}" destId="{6FDA6F01-698F-431D-B3FA-11EAC9CBF03B}" srcOrd="0" destOrd="2" presId="urn:microsoft.com/office/officeart/2005/8/layout/cycle3"/>
    <dgm:cxn modelId="{573677DB-760C-4C55-BC61-9DCA1E94E1F3}" srcId="{24455BD4-20C4-4583-A728-CE3A78F059A6}" destId="{46B1E6DF-5D39-4DC6-853F-A2FD34A60211}" srcOrd="3" destOrd="0" parTransId="{59207EF7-BE65-4F33-8C60-CAF39EFFA5FB}" sibTransId="{07DE1EA6-3B7D-4589-B915-B388213146F4}"/>
    <dgm:cxn modelId="{335B70C9-A4E7-4E49-B8CB-FF4F67D5F042}" srcId="{DE20E5E5-FD6E-4ED5-8172-C59480E13449}" destId="{4659BCA8-3DB2-486C-8E52-E19D02249E56}" srcOrd="1" destOrd="0" parTransId="{ADF00052-6EFE-4CAB-A139-FCE38F44AA2E}" sibTransId="{53EE30B9-6B10-4B57-B0C2-08DF49708952}"/>
    <dgm:cxn modelId="{E4368E69-9852-46E9-B95A-3A95AF7E1361}" srcId="{46B1E6DF-5D39-4DC6-853F-A2FD34A60211}" destId="{928885E9-F1C0-4E47-BF81-FFB986D92FD0}" srcOrd="0" destOrd="0" parTransId="{BE204FB2-D8DC-4F3C-99A1-07025DF2DEE2}" sibTransId="{0252F089-8776-4E35-B60C-7857FA8D5E09}"/>
    <dgm:cxn modelId="{7640ABE9-5BE8-42C7-8935-9F2E2E34C4E1}" type="presOf" srcId="{3DCB42EB-96BB-4821-898A-108ABCE986F3}" destId="{6FDA6F01-698F-431D-B3FA-11EAC9CBF03B}" srcOrd="0" destOrd="1" presId="urn:microsoft.com/office/officeart/2005/8/layout/cycle3"/>
    <dgm:cxn modelId="{C69D447E-EA95-4D1A-8ED1-7AFEFAE29E7F}" type="presOf" srcId="{D193C9D2-0002-44BD-9842-FAF4AD2501D8}" destId="{B0644252-2E8E-4423-9E3A-02FBA5E32FA3}" srcOrd="0" destOrd="1" presId="urn:microsoft.com/office/officeart/2005/8/layout/cycle3"/>
    <dgm:cxn modelId="{E4AE5DDB-CD71-4038-864C-5DB9E9D7F925}" type="presOf" srcId="{2C737762-3A70-4199-BC4D-A178E89DA7D3}" destId="{6FDA6F01-698F-431D-B3FA-11EAC9CBF03B}" srcOrd="0" destOrd="0" presId="urn:microsoft.com/office/officeart/2005/8/layout/cycle3"/>
    <dgm:cxn modelId="{18F86F2F-D56C-4F8A-9E94-ED8145FFA1FF}" srcId="{46B1E6DF-5D39-4DC6-853F-A2FD34A60211}" destId="{DBCD0656-D891-4600-84BE-85CA2BBCD504}" srcOrd="1" destOrd="0" parTransId="{850B38B3-D683-4C13-9DF3-A476A3CF4788}" sibTransId="{2F531241-B391-4B61-8689-0AD6E1AEF674}"/>
    <dgm:cxn modelId="{61386A0E-A9CF-48F7-8A2F-1267903C0CCA}" type="presOf" srcId="{7532CA5F-D116-416D-BB1D-AD199825BD4D}" destId="{D1E68282-C330-4A76-B7EC-9506A8510826}" srcOrd="0" destOrd="0" presId="urn:microsoft.com/office/officeart/2005/8/layout/cycle3"/>
    <dgm:cxn modelId="{6E70DE7F-2055-4605-BC72-8E37AE4F27A5}" srcId="{24455BD4-20C4-4583-A728-CE3A78F059A6}" destId="{C9E2E8E7-26D3-4BA5-9DC3-E63925DB46E2}" srcOrd="0" destOrd="0" parTransId="{73CBE011-7E4F-4344-B2CA-BB7E37EF68D2}" sibTransId="{7532CA5F-D116-416D-BB1D-AD199825BD4D}"/>
    <dgm:cxn modelId="{4EEA35CE-2D46-40C4-9D7E-8B33F7DED10F}" srcId="{46B1E6DF-5D39-4DC6-853F-A2FD34A60211}" destId="{91537E1A-F488-4BA4-9FBC-7EFD35E2EE25}" srcOrd="2" destOrd="0" parTransId="{E2484374-F053-4E3D-AEB2-5183C5333DCE}" sibTransId="{861FC9A6-66E6-4DFD-B7C4-C74BFF66D823}"/>
    <dgm:cxn modelId="{7E187EF4-C5F0-43FF-B9A2-5D9A71A18FF9}" srcId="{24455BD4-20C4-4583-A728-CE3A78F059A6}" destId="{DE20E5E5-FD6E-4ED5-8172-C59480E13449}" srcOrd="2" destOrd="0" parTransId="{3209E3F6-B905-41F9-AB35-A51E4ADC5CF5}" sibTransId="{279A30CF-DACE-4F02-9885-6DF5FE3E1752}"/>
    <dgm:cxn modelId="{2CF32B5F-08BB-4BA7-A6D2-5A350C0127D1}" type="presOf" srcId="{91537E1A-F488-4BA4-9FBC-7EFD35E2EE25}" destId="{5D58795C-D914-450D-9B0E-EB9B814D6A99}" srcOrd="0" destOrd="3" presId="urn:microsoft.com/office/officeart/2005/8/layout/cycle3"/>
    <dgm:cxn modelId="{56B4592E-4B78-4E39-8931-E7F8A1EEB42F}" type="presOf" srcId="{67F8EB83-584A-495D-BF8B-392676EB8FEC}" destId="{FCF98E04-0817-49AD-AD4B-2F8A30C49528}" srcOrd="0" destOrd="1" presId="urn:microsoft.com/office/officeart/2005/8/layout/cycle3"/>
    <dgm:cxn modelId="{9D813033-C8CB-4E26-B4EB-CB3E036A8FA5}" srcId="{46B1E6DF-5D39-4DC6-853F-A2FD34A60211}" destId="{B35B0813-B672-4EB6-B482-70CBF2F4D33A}" srcOrd="3" destOrd="0" parTransId="{CBFDD695-86E8-4E66-BE1A-5D3B83DF25C5}" sibTransId="{33CD62E6-EB16-4A2E-AB5B-8B0E0CA35381}"/>
    <dgm:cxn modelId="{E2E43126-31CE-4478-AE2F-784482B95BD8}" type="presOf" srcId="{DBCD0656-D891-4600-84BE-85CA2BBCD504}" destId="{5D58795C-D914-450D-9B0E-EB9B814D6A99}" srcOrd="0" destOrd="2" presId="urn:microsoft.com/office/officeart/2005/8/layout/cycle3"/>
    <dgm:cxn modelId="{10321788-18B8-4B29-9510-86F03943BB7E}" srcId="{C9E2E8E7-26D3-4BA5-9DC3-E63925DB46E2}" destId="{94589ECD-A648-410B-B5DB-F022773BFA0D}" srcOrd="1" destOrd="0" parTransId="{20E28AB0-0B8F-4B6B-AA86-EE2E66B692DA}" sibTransId="{FBE0842C-DE34-427B-A1D3-EB45F7140317}"/>
    <dgm:cxn modelId="{58C01768-7B05-493E-A0A3-4FAF5D486B92}" type="presOf" srcId="{4659BCA8-3DB2-486C-8E52-E19D02249E56}" destId="{B0644252-2E8E-4423-9E3A-02FBA5E32FA3}" srcOrd="0" destOrd="2" presId="urn:microsoft.com/office/officeart/2005/8/layout/cycle3"/>
    <dgm:cxn modelId="{264C9043-2D53-4EB9-9AF5-E70FFD6B0265}" srcId="{DE20E5E5-FD6E-4ED5-8172-C59480E13449}" destId="{D193C9D2-0002-44BD-9842-FAF4AD2501D8}" srcOrd="0" destOrd="0" parTransId="{8444E07D-D725-42E0-8767-A85372A5AE0E}" sibTransId="{78E0097B-1887-43AC-87CC-0AF226C86CDD}"/>
    <dgm:cxn modelId="{B9463765-39DD-482D-A7C8-CADC000B7689}" srcId="{C9E2E8E7-26D3-4BA5-9DC3-E63925DB46E2}" destId="{67F8EB83-584A-495D-BF8B-392676EB8FEC}" srcOrd="0" destOrd="0" parTransId="{4D96F3F3-AA8F-40B3-8F1B-CF462C8555BA}" sibTransId="{645F93A2-4526-4FA1-88F5-CD8499EDCECB}"/>
    <dgm:cxn modelId="{6F58711E-835F-489D-B88D-9B6620B98368}" type="presOf" srcId="{A7B2879E-D217-43AC-B70C-ECA2FE7B9C21}" destId="{6FDA6F01-698F-431D-B3FA-11EAC9CBF03B}" srcOrd="0" destOrd="4" presId="urn:microsoft.com/office/officeart/2005/8/layout/cycle3"/>
    <dgm:cxn modelId="{4B61E497-92B6-4050-AE5F-2988BBF74E0A}" type="presOf" srcId="{928885E9-F1C0-4E47-BF81-FFB986D92FD0}" destId="{5D58795C-D914-450D-9B0E-EB9B814D6A99}" srcOrd="0" destOrd="1" presId="urn:microsoft.com/office/officeart/2005/8/layout/cycle3"/>
    <dgm:cxn modelId="{DC5ECC59-1B1C-4EEC-AD7D-830E4794614E}" type="presParOf" srcId="{2F4B64E2-7A81-42BC-AE26-AD925DC89B9D}" destId="{03C71857-47F3-4729-9A66-EF15CBCD892F}" srcOrd="0" destOrd="0" presId="urn:microsoft.com/office/officeart/2005/8/layout/cycle3"/>
    <dgm:cxn modelId="{BCA2FB81-3AC0-47A1-9939-177B9C8F5013}" type="presParOf" srcId="{03C71857-47F3-4729-9A66-EF15CBCD892F}" destId="{FCF98E04-0817-49AD-AD4B-2F8A30C49528}" srcOrd="0" destOrd="0" presId="urn:microsoft.com/office/officeart/2005/8/layout/cycle3"/>
    <dgm:cxn modelId="{67AA7BFA-62C3-4249-9F81-E7B68FAA4D16}" type="presParOf" srcId="{03C71857-47F3-4729-9A66-EF15CBCD892F}" destId="{D1E68282-C330-4A76-B7EC-9506A8510826}" srcOrd="1" destOrd="0" presId="urn:microsoft.com/office/officeart/2005/8/layout/cycle3"/>
    <dgm:cxn modelId="{B170CBF8-E5A2-49B7-9C0C-EB848125CFC7}" type="presParOf" srcId="{03C71857-47F3-4729-9A66-EF15CBCD892F}" destId="{6FDA6F01-698F-431D-B3FA-11EAC9CBF03B}" srcOrd="2" destOrd="0" presId="urn:microsoft.com/office/officeart/2005/8/layout/cycle3"/>
    <dgm:cxn modelId="{128C54B8-ADF4-4B96-A25A-3FDF864112D4}" type="presParOf" srcId="{03C71857-47F3-4729-9A66-EF15CBCD892F}" destId="{B0644252-2E8E-4423-9E3A-02FBA5E32FA3}" srcOrd="3" destOrd="0" presId="urn:microsoft.com/office/officeart/2005/8/layout/cycle3"/>
    <dgm:cxn modelId="{ED8F044A-4D67-4676-B125-1A43486AC75C}" type="presParOf" srcId="{03C71857-47F3-4729-9A66-EF15CBCD892F}" destId="{5D58795C-D914-450D-9B0E-EB9B814D6A99}"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68282-C330-4A76-B7EC-9506A8510826}">
      <dsp:nvSpPr>
        <dsp:cNvPr id="0" name=""/>
        <dsp:cNvSpPr/>
      </dsp:nvSpPr>
      <dsp:spPr>
        <a:xfrm>
          <a:off x="2126257" y="-137469"/>
          <a:ext cx="5194960" cy="5194960"/>
        </a:xfrm>
        <a:prstGeom prst="circularArrow">
          <a:avLst>
            <a:gd name="adj1" fmla="val 4668"/>
            <a:gd name="adj2" fmla="val 272909"/>
            <a:gd name="adj3" fmla="val 12841085"/>
            <a:gd name="adj4" fmla="val 18024255"/>
            <a:gd name="adj5" fmla="val 4847"/>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CF98E04-0817-49AD-AD4B-2F8A30C49528}">
      <dsp:nvSpPr>
        <dsp:cNvPr id="0" name=""/>
        <dsp:cNvSpPr/>
      </dsp:nvSpPr>
      <dsp:spPr>
        <a:xfrm>
          <a:off x="2998466" y="85276"/>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顧客</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622300">
            <a:lnSpc>
              <a:spcPct val="90000"/>
            </a:lnSpc>
            <a:spcBef>
              <a:spcPct val="0"/>
            </a:spcBef>
            <a:spcAft>
              <a:spcPct val="15000"/>
            </a:spcAft>
            <a:buChar char="••"/>
          </a:pPr>
          <a:r>
            <a:rPr kumimoji="1" lang="ja-JP" altLang="en-US" sz="1400" kern="1200" dirty="0" smtClean="0">
              <a:solidFill>
                <a:schemeClr val="tx1"/>
              </a:solidFill>
              <a:latin typeface="メイリオ" pitchFamily="50" charset="-128"/>
              <a:ea typeface="メイリオ" pitchFamily="50" charset="-128"/>
              <a:cs typeface="メイリオ" pitchFamily="50" charset="-128"/>
            </a:rPr>
            <a:t>藤崎市、及び首都圏在住の本格志向のサイクリスト</a:t>
          </a:r>
          <a:endParaRPr kumimoji="1" lang="ja-JP" altLang="en-US" sz="1400" kern="1200" dirty="0">
            <a:solidFill>
              <a:schemeClr val="tx1"/>
            </a:solidFill>
            <a:latin typeface="メイリオ" pitchFamily="50" charset="-128"/>
            <a:ea typeface="メイリオ" pitchFamily="50" charset="-128"/>
            <a:cs typeface="メイリオ" pitchFamily="50" charset="-128"/>
          </a:endParaRPr>
        </a:p>
        <a:p>
          <a:pPr marL="57150" lvl="1" indent="-57150" algn="l" defTabSz="400050">
            <a:lnSpc>
              <a:spcPct val="90000"/>
            </a:lnSpc>
            <a:spcBef>
              <a:spcPct val="0"/>
            </a:spcBef>
            <a:spcAft>
              <a:spcPct val="15000"/>
            </a:spcAft>
            <a:buChar char="••"/>
          </a:pPr>
          <a:endParaRPr kumimoji="1" lang="ja-JP" altLang="en-US" sz="900" kern="1200" dirty="0">
            <a:solidFill>
              <a:schemeClr val="tx1"/>
            </a:solidFill>
            <a:latin typeface="メイリオ" pitchFamily="50" charset="-128"/>
            <a:ea typeface="メイリオ" pitchFamily="50" charset="-128"/>
            <a:cs typeface="メイリオ" pitchFamily="50" charset="-128"/>
          </a:endParaRPr>
        </a:p>
      </dsp:txBody>
      <dsp:txXfrm>
        <a:off x="3074488" y="161298"/>
        <a:ext cx="3298498" cy="1405272"/>
      </dsp:txXfrm>
    </dsp:sp>
    <dsp:sp modelId="{6FDA6F01-698F-431D-B3FA-11EAC9CBF03B}">
      <dsp:nvSpPr>
        <dsp:cNvPr id="0" name=""/>
        <dsp:cNvSpPr/>
      </dsp:nvSpPr>
      <dsp:spPr>
        <a:xfrm>
          <a:off x="5672089"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ニーズ</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こだわりのロードレーサーに乗りたい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en-US" altLang="ja-JP" sz="1200" kern="1200" dirty="0" smtClean="0">
              <a:solidFill>
                <a:schemeClr val="tx1"/>
              </a:solidFill>
              <a:latin typeface="メイリオ" pitchFamily="50" charset="-128"/>
              <a:ea typeface="メイリオ" pitchFamily="50" charset="-128"/>
              <a:cs typeface="メイリオ" pitchFamily="50" charset="-128"/>
            </a:rPr>
            <a:t>1</a:t>
          </a:r>
          <a:r>
            <a:rPr kumimoji="1" lang="ja-JP" altLang="en-US" sz="1200" kern="1200" dirty="0" smtClean="0">
              <a:solidFill>
                <a:schemeClr val="tx1"/>
              </a:solidFill>
              <a:latin typeface="メイリオ" pitchFamily="50" charset="-128"/>
              <a:ea typeface="メイリオ" pitchFamily="50" charset="-128"/>
              <a:cs typeface="メイリオ" pitchFamily="50" charset="-128"/>
            </a:rPr>
            <a:t>秒でも速く走りたい　</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プロ並みのメンテナンスをしたい　　</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美しい景観で走りたい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5766558" y="1856138"/>
        <a:ext cx="3261604" cy="1746264"/>
      </dsp:txXfrm>
    </dsp:sp>
    <dsp:sp modelId="{B0644252-2E8E-4423-9E3A-02FBA5E32FA3}">
      <dsp:nvSpPr>
        <dsp:cNvPr id="0" name=""/>
        <dsp:cNvSpPr/>
      </dsp:nvSpPr>
      <dsp:spPr>
        <a:xfrm>
          <a:off x="2998466" y="3815948"/>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競合</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近隣の競合店は</a:t>
          </a:r>
          <a:r>
            <a:rPr kumimoji="1" lang="en-US" altLang="ja-JP" sz="1200" kern="1200" dirty="0" smtClean="0">
              <a:solidFill>
                <a:schemeClr val="tx1"/>
              </a:solidFill>
              <a:latin typeface="メイリオ" pitchFamily="50" charset="-128"/>
              <a:ea typeface="メイリオ" pitchFamily="50" charset="-128"/>
              <a:cs typeface="メイリオ" pitchFamily="50" charset="-128"/>
            </a:rPr>
            <a:t>4</a:t>
          </a:r>
          <a:r>
            <a:rPr kumimoji="1" lang="ja-JP" altLang="en-US" sz="1200" kern="1200" dirty="0" smtClean="0">
              <a:solidFill>
                <a:schemeClr val="tx1"/>
              </a:solidFill>
              <a:latin typeface="メイリオ" pitchFamily="50" charset="-128"/>
              <a:ea typeface="メイリオ" pitchFamily="50" charset="-128"/>
              <a:cs typeface="メイリオ" pitchFamily="50" charset="-128"/>
            </a:rPr>
            <a:t>店ほど</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ＷＥＢ専業、大手自転車専門店とは一線を画す</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3074488" y="3891970"/>
        <a:ext cx="3298498" cy="1405272"/>
      </dsp:txXfrm>
    </dsp:sp>
    <dsp:sp modelId="{5D58795C-D914-450D-9B0E-EB9B814D6A99}">
      <dsp:nvSpPr>
        <dsp:cNvPr id="0" name=""/>
        <dsp:cNvSpPr/>
      </dsp:nvSpPr>
      <dsp:spPr>
        <a:xfrm>
          <a:off x="195986"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資源</a:t>
          </a:r>
          <a:endParaRPr kumimoji="1" lang="ja-JP" altLang="en-US" sz="2400" kern="1200" dirty="0">
            <a:solidFill>
              <a:schemeClr val="tx1"/>
            </a:solidFill>
            <a:latin typeface="HG丸ｺﾞｼｯｸM-PRO" pitchFamily="50" charset="-128"/>
            <a:ea typeface="HG丸ｺﾞｼｯｸM-PRO"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学生時代のロードレーサー実践経験、入賞経験</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ショップ運営方法の知識</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イベント企画経験、プロロードレーサーの人脈</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dsp:txBody>
      <dsp:txXfrm>
        <a:off x="290455" y="1856138"/>
        <a:ext cx="3261604" cy="17462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2FF59A1-377C-472E-B31F-7E75C76D4ADF}" type="datetimeFigureOut">
              <a:rPr kumimoji="1" lang="ja-JP" altLang="en-US" smtClean="0"/>
              <a:t>2018/9/19</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1011F38-EFCA-462D-8806-E9F8D18FE45B}" type="slidenum">
              <a:rPr kumimoji="1" lang="ja-JP" altLang="en-US" smtClean="0"/>
              <a:t>‹#›</a:t>
            </a:fld>
            <a:endParaRPr kumimoji="1" lang="ja-JP" altLang="en-US"/>
          </a:p>
        </p:txBody>
      </p:sp>
    </p:spTree>
    <p:extLst>
      <p:ext uri="{BB962C8B-B14F-4D97-AF65-F5344CB8AC3E}">
        <p14:creationId xmlns:p14="http://schemas.microsoft.com/office/powerpoint/2010/main" val="1032910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619EC21-E802-4753-9801-E19EF8E87DB7}" type="datetimeFigureOut">
              <a:rPr kumimoji="1" lang="ja-JP" altLang="en-US" smtClean="0"/>
              <a:t>2018/9/19</a:t>
            </a:fld>
            <a:endParaRPr kumimoji="1" lang="ja-JP" altLang="en-US"/>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FC1F9CA-6DB8-4B3D-9E6C-17986F27561B}" type="slidenum">
              <a:rPr kumimoji="1" lang="ja-JP" altLang="en-US" smtClean="0"/>
              <a:t>‹#›</a:t>
            </a:fld>
            <a:endParaRPr kumimoji="1" lang="ja-JP" altLang="en-US"/>
          </a:p>
        </p:txBody>
      </p:sp>
    </p:spTree>
    <p:extLst>
      <p:ext uri="{BB962C8B-B14F-4D97-AF65-F5344CB8AC3E}">
        <p14:creationId xmlns:p14="http://schemas.microsoft.com/office/powerpoint/2010/main" val="32168555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1</a:t>
            </a:fld>
            <a:endParaRPr kumimoji="1" lang="ja-JP" altLang="en-US"/>
          </a:p>
        </p:txBody>
      </p:sp>
    </p:spTree>
    <p:extLst>
      <p:ext uri="{BB962C8B-B14F-4D97-AF65-F5344CB8AC3E}">
        <p14:creationId xmlns:p14="http://schemas.microsoft.com/office/powerpoint/2010/main" val="346371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9DE19C8-5C2B-4512-8CA0-22C6148FC64D}" type="slidenum">
              <a:rPr kumimoji="1" lang="ja-JP" altLang="en-US" smtClean="0"/>
              <a:t>5</a:t>
            </a:fld>
            <a:endParaRPr kumimoji="1" lang="ja-JP" altLang="en-US"/>
          </a:p>
        </p:txBody>
      </p:sp>
    </p:spTree>
    <p:extLst>
      <p:ext uri="{BB962C8B-B14F-4D97-AF65-F5344CB8AC3E}">
        <p14:creationId xmlns:p14="http://schemas.microsoft.com/office/powerpoint/2010/main" val="167772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93E6FF3-B09B-42FF-BC04-E47840252069}" type="datetime1">
              <a:rPr lang="en-US" altLang="ja-JP"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59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AABB86-9A60-44C6-A00E-0DC63F92785D}" type="datetime1">
              <a:rPr lang="en-US" altLang="ja-JP"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34005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814EE8-A232-40F3-920F-918E5CC94000}" type="datetime1">
              <a:rPr lang="en-US" altLang="ja-JP"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505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0D3CD2F-5C33-43A4-BFDC-0DD5B29E00D8}" type="datetime1">
              <a:rPr lang="en-US" altLang="ja-JP"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30222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360031C-A9EA-4605-8412-50435214ECC3}" type="datetime1">
              <a:rPr lang="en-US" altLang="ja-JP"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6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8D233DB-1049-400B-A489-63891984EEBA}" type="datetime1">
              <a:rPr lang="en-US" altLang="ja-JP"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7978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CC5299-01C0-4010-82FE-90566DB5212E}" type="datetime1">
              <a:rPr lang="en-US" altLang="ja-JP" smtClean="0"/>
              <a:t>9/19/2018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0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3DC9657-7C51-4774-B867-3B5DD5F6E319}" type="datetime1">
              <a:rPr lang="en-US" altLang="ja-JP"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13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C82334-3AE1-4F93-AAD5-451093FF9F87}" type="datetime1">
              <a:rPr lang="en-US" altLang="ja-JP" smtClean="0"/>
              <a:t>9/19/2018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823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99CA9C-4806-4450-9655-DD7F71D88648}" type="datetime1">
              <a:rPr lang="en-US" altLang="ja-JP" smtClean="0"/>
              <a:t>9/19/2018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0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4D07C6-C4EC-43CD-8E09-8DE271E59285}" type="datetime1">
              <a:rPr lang="en-US" altLang="ja-JP"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243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AB7E8F-C768-44D0-B395-0BFB77E9776B}" type="datetime1">
              <a:rPr lang="en-US" altLang="ja-JP" smtClean="0"/>
              <a:t>9/19/2018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6101" y="112591"/>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9838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81813"/>
          </a:xfrm>
        </p:spPr>
        <p:txBody>
          <a:bodyPr>
            <a:normAutofit/>
          </a:bodyPr>
          <a:lstStyle/>
          <a:p>
            <a:pPr algn="ctr"/>
            <a:r>
              <a:rPr lang="ja-JP" altLang="en-US" sz="3200" b="1" smtClean="0">
                <a:solidFill>
                  <a:schemeClr val="tx1"/>
                </a:solidFill>
                <a:latin typeface="HG丸ｺﾞｼｯｸM-PRO" pitchFamily="50" charset="-128"/>
                <a:ea typeface="HG丸ｺﾞｼｯｸM-PRO" pitchFamily="50" charset="-128"/>
              </a:rPr>
              <a:t>ロードレーサープロショップ “湘南の風”</a:t>
            </a:r>
            <a:r>
              <a:rPr lang="en-US" altLang="ja-JP" sz="3200" b="1" smtClean="0">
                <a:solidFill>
                  <a:schemeClr val="tx1"/>
                </a:solidFill>
                <a:latin typeface="HG丸ｺﾞｼｯｸM-PRO" pitchFamily="50" charset="-128"/>
                <a:ea typeface="HG丸ｺﾞｼｯｸM-PRO" pitchFamily="50" charset="-128"/>
              </a:rPr>
              <a:t/>
            </a:r>
            <a:br>
              <a:rPr lang="en-US" altLang="ja-JP" sz="3200" b="1" smtClean="0">
                <a:solidFill>
                  <a:schemeClr val="tx1"/>
                </a:solidFill>
                <a:latin typeface="HG丸ｺﾞｼｯｸM-PRO" pitchFamily="50" charset="-128"/>
                <a:ea typeface="HG丸ｺﾞｼｯｸM-PRO" pitchFamily="50" charset="-128"/>
              </a:rPr>
            </a:br>
            <a:r>
              <a:rPr lang="ja-JP" altLang="en-US" sz="3200" b="1" smtClean="0">
                <a:solidFill>
                  <a:schemeClr val="tx1"/>
                </a:solidFill>
                <a:latin typeface="HG丸ｺﾞｼｯｸM-PRO" pitchFamily="50" charset="-128"/>
                <a:ea typeface="HG丸ｺﾞｼｯｸM-PRO" pitchFamily="50" charset="-128"/>
              </a:rPr>
              <a:t>開業計画書</a:t>
            </a:r>
            <a:br>
              <a:rPr lang="ja-JP" altLang="en-US" sz="3200" b="1" smtClean="0">
                <a:solidFill>
                  <a:schemeClr val="tx1"/>
                </a:solidFill>
                <a:latin typeface="HG丸ｺﾞｼｯｸM-PRO" pitchFamily="50" charset="-128"/>
                <a:ea typeface="HG丸ｺﾞｼｯｸM-PRO" pitchFamily="50" charset="-128"/>
              </a:rPr>
            </a:br>
            <a:endParaRPr kumimoji="1" lang="ja-JP" altLang="en-US" sz="3200" dirty="0">
              <a:latin typeface="メイリオ" panose="020B0604030504040204" pitchFamily="50" charset="-128"/>
              <a:ea typeface="メイリオ" panose="020B0604030504040204" pitchFamily="50" charset="-128"/>
            </a:endParaRP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219838" y="2937249"/>
            <a:ext cx="8325925" cy="626818"/>
          </a:xfrm>
          <a:prstGeom prst="rect">
            <a:avLst/>
          </a:prstGeom>
          <a:noFill/>
          <a:ln w="9525">
            <a:noFill/>
            <a:miter lim="800000"/>
            <a:headEnd/>
            <a:tailEnd/>
          </a:ln>
        </p:spPr>
        <p:txBody>
          <a:bodyPr anchor="b"/>
          <a:lstStyle/>
          <a:p>
            <a:pPr algn="ctr"/>
            <a:r>
              <a:rPr lang="ja-JP" altLang="en-US" sz="2000" i="1" dirty="0">
                <a:latin typeface="HG丸ｺﾞｼｯｸM-PRO" pitchFamily="50" charset="-128"/>
                <a:ea typeface="HG丸ｺﾞｼｯｸM-PRO" pitchFamily="50" charset="-128"/>
              </a:rPr>
              <a:t>～本格志向のロードレーサーに</a:t>
            </a:r>
            <a:r>
              <a:rPr lang="ja-JP" altLang="en-US" sz="2000" b="1" i="1" dirty="0">
                <a:solidFill>
                  <a:srgbClr val="FF0000"/>
                </a:solidFill>
                <a:latin typeface="HG丸ｺﾞｼｯｸM-PRO" pitchFamily="50" charset="-128"/>
                <a:ea typeface="HG丸ｺﾞｼｯｸM-PRO" pitchFamily="50" charset="-128"/>
              </a:rPr>
              <a:t>プロ仕様のメンテナンス</a:t>
            </a:r>
            <a:r>
              <a:rPr lang="ja-JP" altLang="en-US" sz="2000" i="1" dirty="0">
                <a:latin typeface="HG丸ｺﾞｼｯｸM-PRO" pitchFamily="50" charset="-128"/>
                <a:ea typeface="HG丸ｺﾞｼｯｸM-PRO" pitchFamily="50" charset="-128"/>
              </a:rPr>
              <a:t>で差別化！～</a:t>
            </a:r>
          </a:p>
        </p:txBody>
      </p:sp>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8560" y="4625008"/>
            <a:ext cx="1844231" cy="1537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2"/>
          <p:cNvSpPr txBox="1">
            <a:spLocks noChangeArrowheads="1"/>
          </p:cNvSpPr>
          <p:nvPr/>
        </p:nvSpPr>
        <p:spPr bwMode="auto">
          <a:xfrm>
            <a:off x="4328542" y="4611066"/>
            <a:ext cx="3992562" cy="852488"/>
          </a:xfrm>
          <a:prstGeom prst="rect">
            <a:avLst/>
          </a:prstGeom>
          <a:noFill/>
          <a:ln w="9525">
            <a:noFill/>
            <a:miter lim="800000"/>
            <a:headEnd/>
            <a:tailEnd/>
          </a:ln>
        </p:spPr>
        <p:txBody>
          <a:bodyPr anchor="b"/>
          <a:lstStyle/>
          <a:p>
            <a:pPr algn="ctr"/>
            <a:r>
              <a:rPr lang="en-US" altLang="ja-JP" sz="2400" dirty="0">
                <a:latin typeface="HG丸ｺﾞｼｯｸM-PRO" pitchFamily="50" charset="-128"/>
                <a:ea typeface="HG丸ｺﾞｼｯｸM-PRO" pitchFamily="50" charset="-128"/>
              </a:rPr>
              <a:t>201</a:t>
            </a:r>
            <a:r>
              <a:rPr lang="ja-JP" altLang="en-US" sz="2400" dirty="0">
                <a:latin typeface="HG丸ｺﾞｼｯｸM-PRO" pitchFamily="50" charset="-128"/>
                <a:ea typeface="HG丸ｺﾞｼｯｸM-PRO" pitchFamily="50" charset="-128"/>
              </a:rPr>
              <a:t>８年</a:t>
            </a:r>
            <a:r>
              <a:rPr lang="en-US" altLang="ja-JP" sz="2400" dirty="0">
                <a:latin typeface="HG丸ｺﾞｼｯｸM-PRO" pitchFamily="50" charset="-128"/>
                <a:ea typeface="HG丸ｺﾞｼｯｸM-PRO" pitchFamily="50" charset="-128"/>
              </a:rPr>
              <a:t>10</a:t>
            </a:r>
            <a:r>
              <a:rPr lang="ja-JP" altLang="en-US" sz="2400" dirty="0">
                <a:latin typeface="HG丸ｺﾞｼｯｸM-PRO" pitchFamily="50" charset="-128"/>
                <a:ea typeface="HG丸ｺﾞｼｯｸM-PRO" pitchFamily="50" charset="-128"/>
              </a:rPr>
              <a:t>月○日</a:t>
            </a:r>
            <a:endParaRPr lang="en-US" altLang="ja-JP" sz="2400" dirty="0">
              <a:latin typeface="HG丸ｺﾞｼｯｸM-PRO" pitchFamily="50" charset="-128"/>
              <a:ea typeface="HG丸ｺﾞｼｯｸM-PRO" pitchFamily="50" charset="-128"/>
            </a:endParaRPr>
          </a:p>
          <a:p>
            <a:pPr algn="ctr"/>
            <a:r>
              <a:rPr lang="ja-JP" altLang="en-US" sz="2400" dirty="0">
                <a:latin typeface="HG丸ｺﾞｼｯｸM-PRO" pitchFamily="50" charset="-128"/>
                <a:ea typeface="HG丸ｺﾞｼｯｸM-PRO" pitchFamily="50" charset="-128"/>
              </a:rPr>
              <a:t>独立ナビ太郎</a:t>
            </a:r>
          </a:p>
        </p:txBody>
      </p:sp>
    </p:spTree>
    <p:extLst>
      <p:ext uri="{BB962C8B-B14F-4D97-AF65-F5344CB8AC3E}">
        <p14:creationId xmlns:p14="http://schemas.microsoft.com/office/powerpoint/2010/main" val="1783206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当社サービスの事例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9710" y="1782180"/>
            <a:ext cx="6194789" cy="2488155"/>
          </a:xfrm>
          <a:prstGeom prst="rect">
            <a:avLst/>
          </a:prstGeom>
        </p:spPr>
      </p:pic>
      <p:sp>
        <p:nvSpPr>
          <p:cNvPr id="5" name="テキスト ボックス 4"/>
          <p:cNvSpPr txBox="1"/>
          <p:nvPr/>
        </p:nvSpPr>
        <p:spPr>
          <a:xfrm>
            <a:off x="1134705" y="4450355"/>
            <a:ext cx="5850650" cy="1477328"/>
          </a:xfrm>
          <a:prstGeom prst="rect">
            <a:avLst/>
          </a:prstGeom>
          <a:noFill/>
        </p:spPr>
        <p:txBody>
          <a:bodyPr wrap="square" rtlCol="0">
            <a:spAutoFit/>
          </a:bodyPr>
          <a:lstStyle/>
          <a:p>
            <a:r>
              <a:rPr kumimoji="1" lang="en-US" altLang="ja-JP" sz="1800" dirty="0" smtClean="0">
                <a:latin typeface="HG丸ｺﾞｼｯｸM-PRO" pitchFamily="50" charset="-128"/>
                <a:ea typeface="HG丸ｺﾞｼｯｸM-PRO" pitchFamily="50" charset="-128"/>
              </a:rPr>
              <a:t>【</a:t>
            </a:r>
            <a:r>
              <a:rPr kumimoji="1" lang="ja-JP" altLang="en-US" sz="1800" dirty="0" smtClean="0">
                <a:latin typeface="HG丸ｺﾞｼｯｸM-PRO" pitchFamily="50" charset="-128"/>
                <a:ea typeface="HG丸ｺﾞｼｯｸM-PRO" pitchFamily="50" charset="-128"/>
              </a:rPr>
              <a:t>商品例</a:t>
            </a:r>
            <a:r>
              <a:rPr kumimoji="1" lang="en-US" altLang="ja-JP" sz="1800" dirty="0" smtClean="0">
                <a:latin typeface="HG丸ｺﾞｼｯｸM-PRO" pitchFamily="50" charset="-128"/>
                <a:ea typeface="HG丸ｺﾞｼｯｸM-PRO" pitchFamily="50" charset="-128"/>
              </a:rPr>
              <a:t>】</a:t>
            </a:r>
          </a:p>
          <a:p>
            <a:r>
              <a:rPr lang="ja-JP" altLang="en-US" sz="1800" dirty="0" smtClean="0">
                <a:latin typeface="HG丸ｺﾞｼｯｸM-PRO" pitchFamily="50" charset="-128"/>
                <a:ea typeface="HG丸ｺﾞｼｯｸM-PRO" pitchFamily="50" charset="-128"/>
              </a:rPr>
              <a:t>○　コルナゴ　（機種・・・・）　　</a:t>
            </a:r>
            <a:r>
              <a:rPr lang="en-US" altLang="ja-JP" sz="1800" dirty="0" smtClean="0">
                <a:latin typeface="HG丸ｺﾞｼｯｸM-PRO" pitchFamily="50" charset="-128"/>
                <a:ea typeface="HG丸ｺﾞｼｯｸM-PRO" pitchFamily="50" charset="-128"/>
              </a:rPr>
              <a:t>50</a:t>
            </a:r>
            <a:r>
              <a:rPr lang="ja-JP" altLang="en-US" sz="1800" dirty="0" smtClean="0">
                <a:latin typeface="HG丸ｺﾞｼｯｸM-PRO" pitchFamily="50" charset="-128"/>
                <a:ea typeface="HG丸ｺﾞｼｯｸM-PRO" pitchFamily="50" charset="-128"/>
              </a:rPr>
              <a:t>万円</a:t>
            </a:r>
            <a:endParaRPr lang="en-US" altLang="ja-JP" sz="1800" dirty="0">
              <a:latin typeface="HG丸ｺﾞｼｯｸM-PRO" pitchFamily="50" charset="-128"/>
              <a:ea typeface="HG丸ｺﾞｼｯｸM-PRO" pitchFamily="50" charset="-128"/>
            </a:endParaRPr>
          </a:p>
          <a:p>
            <a:r>
              <a:rPr kumimoji="1" lang="ja-JP" altLang="en-US" sz="1800" dirty="0" smtClean="0">
                <a:latin typeface="HG丸ｺﾞｼｯｸM-PRO" pitchFamily="50" charset="-128"/>
                <a:ea typeface="HG丸ｺﾞｼｯｸM-PRO" pitchFamily="50" charset="-128"/>
              </a:rPr>
              <a:t>○　ポジションチェックサービス　　</a:t>
            </a:r>
            <a:r>
              <a:rPr kumimoji="1" lang="en-US" altLang="ja-JP" sz="1800" dirty="0" smtClean="0">
                <a:latin typeface="HG丸ｺﾞｼｯｸM-PRO" pitchFamily="50" charset="-128"/>
                <a:ea typeface="HG丸ｺﾞｼｯｸM-PRO" pitchFamily="50" charset="-128"/>
              </a:rPr>
              <a:t>3</a:t>
            </a:r>
            <a:r>
              <a:rPr kumimoji="1" lang="ja-JP" altLang="en-US" sz="1800" dirty="0" smtClean="0">
                <a:latin typeface="HG丸ｺﾞｼｯｸM-PRO" pitchFamily="50" charset="-128"/>
                <a:ea typeface="HG丸ｺﾞｼｯｸM-PRO" pitchFamily="50" charset="-128"/>
              </a:rPr>
              <a:t>千円／回　</a:t>
            </a:r>
            <a:endParaRPr kumimoji="1" lang="en-US" altLang="ja-JP" sz="1800" dirty="0" smtClean="0">
              <a:latin typeface="HG丸ｺﾞｼｯｸM-PRO" pitchFamily="50" charset="-128"/>
              <a:ea typeface="HG丸ｺﾞｼｯｸM-PRO" pitchFamily="50" charset="-128"/>
            </a:endParaRPr>
          </a:p>
          <a:p>
            <a:r>
              <a:rPr lang="ja-JP" altLang="en-US" sz="1800" dirty="0" smtClean="0">
                <a:latin typeface="HG丸ｺﾞｼｯｸM-PRO" pitchFamily="50" charset="-128"/>
                <a:ea typeface="HG丸ｺﾞｼｯｸM-PRO" pitchFamily="50" charset="-128"/>
              </a:rPr>
              <a:t>○　カウンセリングサービス</a:t>
            </a:r>
            <a:r>
              <a:rPr kumimoji="1" lang="ja-JP" altLang="en-US" sz="1800" dirty="0" smtClean="0">
                <a:latin typeface="HG丸ｺﾞｼｯｸM-PRO" pitchFamily="50" charset="-128"/>
                <a:ea typeface="HG丸ｺﾞｼｯｸM-PRO" pitchFamily="50" charset="-128"/>
              </a:rPr>
              <a:t>　　　　</a:t>
            </a:r>
            <a:r>
              <a:rPr kumimoji="1" lang="en-US" altLang="ja-JP" sz="1800" dirty="0" smtClean="0">
                <a:latin typeface="HG丸ｺﾞｼｯｸM-PRO" pitchFamily="50" charset="-128"/>
                <a:ea typeface="HG丸ｺﾞｼｯｸM-PRO" pitchFamily="50" charset="-128"/>
              </a:rPr>
              <a:t>9</a:t>
            </a:r>
            <a:r>
              <a:rPr kumimoji="1" lang="ja-JP" altLang="en-US" sz="1800" dirty="0" smtClean="0">
                <a:latin typeface="HG丸ｺﾞｼｯｸM-PRO" pitchFamily="50" charset="-128"/>
                <a:ea typeface="HG丸ｺﾞｼｯｸM-PRO" pitchFamily="50" charset="-128"/>
              </a:rPr>
              <a:t>千円／</a:t>
            </a:r>
            <a:r>
              <a:rPr kumimoji="1" lang="en-US" altLang="ja-JP" sz="1800" dirty="0" smtClean="0">
                <a:latin typeface="HG丸ｺﾞｼｯｸM-PRO" pitchFamily="50" charset="-128"/>
                <a:ea typeface="HG丸ｺﾞｼｯｸM-PRO" pitchFamily="50" charset="-128"/>
              </a:rPr>
              <a:t>60</a:t>
            </a:r>
            <a:r>
              <a:rPr kumimoji="1" lang="ja-JP" altLang="en-US" sz="1800" dirty="0" smtClean="0">
                <a:latin typeface="HG丸ｺﾞｼｯｸM-PRO" pitchFamily="50" charset="-128"/>
                <a:ea typeface="HG丸ｺﾞｼｯｸM-PRO" pitchFamily="50" charset="-128"/>
              </a:rPr>
              <a:t>分</a:t>
            </a:r>
            <a:endParaRPr kumimoji="1" lang="en-US" altLang="ja-JP" sz="1800" dirty="0" smtClean="0">
              <a:latin typeface="HG丸ｺﾞｼｯｸM-PRO" pitchFamily="50" charset="-128"/>
              <a:ea typeface="HG丸ｺﾞｼｯｸM-PRO" pitchFamily="50" charset="-128"/>
            </a:endParaRPr>
          </a:p>
          <a:p>
            <a:r>
              <a:rPr lang="ja-JP" altLang="en-US" sz="1800" dirty="0" smtClean="0">
                <a:latin typeface="HG丸ｺﾞｼｯｸM-PRO" pitchFamily="50" charset="-128"/>
                <a:ea typeface="HG丸ｺﾞｼｯｸM-PRO" pitchFamily="50" charset="-128"/>
              </a:rPr>
              <a:t>○　メンテナンスサービス　　　　　</a:t>
            </a:r>
            <a:r>
              <a:rPr lang="en-US" altLang="ja-JP" sz="1800" dirty="0" smtClean="0">
                <a:latin typeface="HG丸ｺﾞｼｯｸM-PRO" pitchFamily="50" charset="-128"/>
                <a:ea typeface="HG丸ｺﾞｼｯｸM-PRO" pitchFamily="50" charset="-128"/>
              </a:rPr>
              <a:t>3</a:t>
            </a:r>
            <a:r>
              <a:rPr lang="ja-JP" altLang="en-US" sz="1800" dirty="0" smtClean="0">
                <a:latin typeface="HG丸ｺﾞｼｯｸM-PRO" pitchFamily="50" charset="-128"/>
                <a:ea typeface="HG丸ｺﾞｼｯｸM-PRO" pitchFamily="50" charset="-128"/>
              </a:rPr>
              <a:t>千円～</a:t>
            </a:r>
            <a:endParaRPr kumimoji="1" lang="ja-JP" altLang="en-US" sz="1800" dirty="0">
              <a:latin typeface="HG丸ｺﾞｼｯｸM-PRO" pitchFamily="50" charset="-128"/>
              <a:ea typeface="HG丸ｺﾞｼｯｸM-PRO"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45" y="4200483"/>
            <a:ext cx="2128103" cy="2070230"/>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345" y="2142220"/>
            <a:ext cx="2128103" cy="1633060"/>
          </a:xfrm>
          <a:prstGeom prst="rect">
            <a:avLst/>
          </a:prstGeom>
        </p:spPr>
      </p:pic>
    </p:spTree>
    <p:extLst>
      <p:ext uri="{BB962C8B-B14F-4D97-AF65-F5344CB8AC3E}">
        <p14:creationId xmlns:p14="http://schemas.microsoft.com/office/powerpoint/2010/main" val="81867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graphicFrame>
        <p:nvGraphicFramePr>
          <p:cNvPr id="4" name="表 3"/>
          <p:cNvGraphicFramePr>
            <a:graphicFrameLocks noGrp="1"/>
          </p:cNvGraphicFramePr>
          <p:nvPr>
            <p:extLst/>
          </p:nvPr>
        </p:nvGraphicFramePr>
        <p:xfrm>
          <a:off x="1286825" y="2033845"/>
          <a:ext cx="7110789" cy="1112520"/>
        </p:xfrm>
        <a:graphic>
          <a:graphicData uri="http://schemas.openxmlformats.org/drawingml/2006/table">
            <a:tbl>
              <a:tblPr firstRow="1" bandRow="1">
                <a:tableStyleId>{5C22544A-7EE6-4342-B048-85BDC9FD1C3A}</a:tableStyleId>
              </a:tblPr>
              <a:tblGrid>
                <a:gridCol w="2370263">
                  <a:extLst>
                    <a:ext uri="{9D8B030D-6E8A-4147-A177-3AD203B41FA5}">
                      <a16:colId xmlns="" xmlns:a16="http://schemas.microsoft.com/office/drawing/2014/main" val="20000"/>
                    </a:ext>
                  </a:extLst>
                </a:gridCol>
                <a:gridCol w="2370263">
                  <a:extLst>
                    <a:ext uri="{9D8B030D-6E8A-4147-A177-3AD203B41FA5}">
                      <a16:colId xmlns="" xmlns:a16="http://schemas.microsoft.com/office/drawing/2014/main" val="20001"/>
                    </a:ext>
                  </a:extLst>
                </a:gridCol>
                <a:gridCol w="2370263">
                  <a:extLst>
                    <a:ext uri="{9D8B030D-6E8A-4147-A177-3AD203B41FA5}">
                      <a16:colId xmlns="" xmlns:a16="http://schemas.microsoft.com/office/drawing/2014/main" val="20002"/>
                    </a:ext>
                  </a:extLst>
                </a:gridCol>
              </a:tblGrid>
              <a:tr h="370840">
                <a:tc>
                  <a:txBody>
                    <a:bodyPr/>
                    <a:lstStyle/>
                    <a:p>
                      <a:endParaRPr lang="ja-JP" altLang="en-US" dirty="0">
                        <a:latin typeface="+mj-ea"/>
                        <a:ea typeface="+mj-ea"/>
                      </a:endParaRPr>
                    </a:p>
                  </a:txBody>
                  <a:tcPr/>
                </a:tc>
                <a:tc>
                  <a:txBody>
                    <a:bodyPr/>
                    <a:lstStyle/>
                    <a:p>
                      <a:pPr algn="ctr"/>
                      <a:r>
                        <a:rPr kumimoji="1" lang="ja-JP" altLang="en-US" dirty="0">
                          <a:latin typeface="+mj-ea"/>
                          <a:ea typeface="+mj-ea"/>
                        </a:rPr>
                        <a:t>第一期</a:t>
                      </a:r>
                    </a:p>
                  </a:txBody>
                  <a:tcPr/>
                </a:tc>
                <a:tc>
                  <a:txBody>
                    <a:bodyPr/>
                    <a:lstStyle/>
                    <a:p>
                      <a:pPr algn="ctr"/>
                      <a:r>
                        <a:rPr kumimoji="1" lang="ja-JP" altLang="en-US" dirty="0">
                          <a:latin typeface="+mj-ea"/>
                          <a:ea typeface="+mj-ea"/>
                        </a:rPr>
                        <a:t>第二期</a:t>
                      </a:r>
                    </a:p>
                  </a:txBody>
                  <a:tcPr/>
                </a:tc>
                <a:extLst>
                  <a:ext uri="{0D108BD9-81ED-4DB2-BD59-A6C34878D82A}">
                    <a16:rowId xmlns="" xmlns:a16="http://schemas.microsoft.com/office/drawing/2014/main" val="10000"/>
                  </a:ext>
                </a:extLst>
              </a:tr>
              <a:tr h="370840">
                <a:tc>
                  <a:txBody>
                    <a:bodyPr/>
                    <a:lstStyle/>
                    <a:p>
                      <a:pPr algn="ctr"/>
                      <a:r>
                        <a:rPr kumimoji="1" lang="ja-JP" altLang="en-US" dirty="0">
                          <a:latin typeface="+mj-ea"/>
                          <a:ea typeface="+mj-ea"/>
                        </a:rPr>
                        <a:t>損益分岐点売上高</a:t>
                      </a:r>
                    </a:p>
                  </a:txBody>
                  <a:tcPr/>
                </a:tc>
                <a:tc>
                  <a:txBody>
                    <a:bodyPr/>
                    <a:lstStyle/>
                    <a:p>
                      <a:pPr algn="ctr"/>
                      <a:r>
                        <a:rPr kumimoji="1" lang="en-US" altLang="ja-JP" dirty="0">
                          <a:latin typeface="+mj-ea"/>
                          <a:ea typeface="+mj-ea"/>
                        </a:rPr>
                        <a:t>921</a:t>
                      </a:r>
                      <a:r>
                        <a:rPr kumimoji="1" lang="ja-JP" altLang="en-US" dirty="0">
                          <a:latin typeface="+mj-ea"/>
                          <a:ea typeface="+mj-ea"/>
                        </a:rPr>
                        <a:t>千円／月</a:t>
                      </a:r>
                    </a:p>
                  </a:txBody>
                  <a:tcPr/>
                </a:tc>
                <a:tc>
                  <a:txBody>
                    <a:bodyPr/>
                    <a:lstStyle/>
                    <a:p>
                      <a:pPr algn="ctr"/>
                      <a:r>
                        <a:rPr kumimoji="1" lang="en-US" altLang="ja-JP" dirty="0">
                          <a:latin typeface="+mj-ea"/>
                          <a:ea typeface="+mj-ea"/>
                        </a:rPr>
                        <a:t>1,358</a:t>
                      </a:r>
                      <a:r>
                        <a:rPr kumimoji="1" lang="ja-JP" altLang="en-US" dirty="0">
                          <a:latin typeface="+mj-ea"/>
                          <a:ea typeface="+mj-ea"/>
                        </a:rPr>
                        <a:t>千円／月</a:t>
                      </a:r>
                    </a:p>
                  </a:txBody>
                  <a:tcPr/>
                </a:tc>
                <a:extLst>
                  <a:ext uri="{0D108BD9-81ED-4DB2-BD59-A6C34878D82A}">
                    <a16:rowId xmlns="" xmlns:a16="http://schemas.microsoft.com/office/drawing/2014/main" val="10001"/>
                  </a:ext>
                </a:extLst>
              </a:tr>
              <a:tr h="370840">
                <a:tc>
                  <a:txBody>
                    <a:bodyPr/>
                    <a:lstStyle/>
                    <a:p>
                      <a:pPr algn="ctr"/>
                      <a:r>
                        <a:rPr kumimoji="1" lang="ja-JP" altLang="en-US" dirty="0">
                          <a:latin typeface="+mj-ea"/>
                          <a:ea typeface="+mj-ea"/>
                        </a:rPr>
                        <a:t>目標売上高</a:t>
                      </a:r>
                    </a:p>
                  </a:txBody>
                  <a:tcPr/>
                </a:tc>
                <a:tc>
                  <a:txBody>
                    <a:bodyPr/>
                    <a:lstStyle/>
                    <a:p>
                      <a:pPr algn="ctr"/>
                      <a:r>
                        <a:rPr kumimoji="1" lang="en-US" altLang="ja-JP" dirty="0">
                          <a:latin typeface="+mj-ea"/>
                          <a:ea typeface="+mj-ea"/>
                        </a:rPr>
                        <a:t>2,105</a:t>
                      </a:r>
                      <a:r>
                        <a:rPr kumimoji="1" lang="ja-JP" altLang="en-US" dirty="0">
                          <a:latin typeface="+mj-ea"/>
                          <a:ea typeface="+mj-ea"/>
                        </a:rPr>
                        <a:t>千円／月</a:t>
                      </a:r>
                    </a:p>
                  </a:txBody>
                  <a:tcPr/>
                </a:tc>
                <a:tc>
                  <a:txBody>
                    <a:bodyPr/>
                    <a:lstStyle/>
                    <a:p>
                      <a:pPr algn="ctr"/>
                      <a:r>
                        <a:rPr kumimoji="1" lang="en-US" altLang="ja-JP" dirty="0">
                          <a:latin typeface="+mj-ea"/>
                          <a:ea typeface="+mj-ea"/>
                        </a:rPr>
                        <a:t>2,962</a:t>
                      </a:r>
                      <a:r>
                        <a:rPr kumimoji="1" lang="ja-JP" altLang="en-US" dirty="0">
                          <a:latin typeface="+mj-ea"/>
                          <a:ea typeface="+mj-ea"/>
                        </a:rPr>
                        <a:t>千円／月</a:t>
                      </a:r>
                    </a:p>
                  </a:txBody>
                  <a:tcPr/>
                </a:tc>
                <a:extLst>
                  <a:ext uri="{0D108BD9-81ED-4DB2-BD59-A6C34878D82A}">
                    <a16:rowId xmlns="" xmlns:a16="http://schemas.microsoft.com/office/drawing/2014/main" val="10002"/>
                  </a:ext>
                </a:extLst>
              </a:tr>
            </a:tbl>
          </a:graphicData>
        </a:graphic>
      </p:graphicFrame>
      <p:sp>
        <p:nvSpPr>
          <p:cNvPr id="5" name="テキスト ボックス 4"/>
          <p:cNvSpPr txBox="1"/>
          <p:nvPr/>
        </p:nvSpPr>
        <p:spPr>
          <a:xfrm>
            <a:off x="1106805" y="3699030"/>
            <a:ext cx="8010890" cy="646331"/>
          </a:xfrm>
          <a:prstGeom prst="rect">
            <a:avLst/>
          </a:prstGeom>
          <a:noFill/>
        </p:spPr>
        <p:txBody>
          <a:bodyPr wrap="square" rtlCol="0">
            <a:spAutoFit/>
          </a:bodyPr>
          <a:lstStyle/>
          <a:p>
            <a:r>
              <a:rPr kumimoji="1" lang="ja-JP" altLang="en-US" sz="1800" dirty="0">
                <a:latin typeface="+mj-ea"/>
                <a:ea typeface="+mj-ea"/>
              </a:rPr>
              <a:t>平成〇年１０月の開業後、翌平成〇年１月には損益分岐点売上高をクリア、</a:t>
            </a:r>
            <a:endParaRPr kumimoji="1" lang="en-US" altLang="ja-JP" sz="1800" dirty="0">
              <a:latin typeface="+mj-ea"/>
              <a:ea typeface="+mj-ea"/>
            </a:endParaRPr>
          </a:p>
          <a:p>
            <a:r>
              <a:rPr lang="ja-JP" altLang="en-US" sz="1800" dirty="0">
                <a:latin typeface="+mj-ea"/>
                <a:ea typeface="+mj-ea"/>
              </a:rPr>
              <a:t>平成〇年</a:t>
            </a:r>
            <a:r>
              <a:rPr lang="ja-JP" altLang="en-US" dirty="0">
                <a:latin typeface="+mj-ea"/>
                <a:ea typeface="+mj-ea"/>
              </a:rPr>
              <a:t>４</a:t>
            </a:r>
            <a:r>
              <a:rPr lang="ja-JP" altLang="en-US" sz="1800" dirty="0">
                <a:latin typeface="+mj-ea"/>
                <a:ea typeface="+mj-ea"/>
              </a:rPr>
              <a:t>月の単月経常黒字化を目指します。</a:t>
            </a:r>
            <a:endParaRPr kumimoji="1" lang="ja-JP" altLang="en-US" sz="1800" dirty="0">
              <a:latin typeface="+mj-ea"/>
              <a:ea typeface="+mj-ea"/>
            </a:endParaRPr>
          </a:p>
        </p:txBody>
      </p:sp>
      <p:sp>
        <p:nvSpPr>
          <p:cNvPr id="6" name="テキスト ボックス 5"/>
          <p:cNvSpPr txBox="1"/>
          <p:nvPr/>
        </p:nvSpPr>
        <p:spPr>
          <a:xfrm>
            <a:off x="1106805" y="4779150"/>
            <a:ext cx="8010890" cy="646331"/>
          </a:xfrm>
          <a:prstGeom prst="rect">
            <a:avLst/>
          </a:prstGeom>
          <a:noFill/>
        </p:spPr>
        <p:txBody>
          <a:bodyPr wrap="square" rtlCol="0">
            <a:spAutoFit/>
          </a:bodyPr>
          <a:lstStyle/>
          <a:p>
            <a:r>
              <a:rPr lang="ja-JP" altLang="en-US" sz="1800" dirty="0">
                <a:latin typeface="+mj-ea"/>
                <a:ea typeface="+mj-ea"/>
              </a:rPr>
              <a:t>計画第一期の　客単価目標は</a:t>
            </a:r>
            <a:r>
              <a:rPr lang="en-US" altLang="ja-JP" sz="1800" dirty="0">
                <a:latin typeface="+mj-ea"/>
                <a:ea typeface="+mj-ea"/>
              </a:rPr>
              <a:t>295</a:t>
            </a:r>
            <a:r>
              <a:rPr lang="ja-JP" altLang="en-US" sz="1800" dirty="0">
                <a:latin typeface="+mj-ea"/>
                <a:ea typeface="+mj-ea"/>
              </a:rPr>
              <a:t>千円、目標客数を</a:t>
            </a:r>
            <a:r>
              <a:rPr lang="en-US" altLang="ja-JP" sz="1800" dirty="0">
                <a:latin typeface="+mj-ea"/>
                <a:ea typeface="+mj-ea"/>
              </a:rPr>
              <a:t>51</a:t>
            </a:r>
            <a:r>
              <a:rPr lang="ja-JP" altLang="en-US" sz="1800" dirty="0">
                <a:latin typeface="+mj-ea"/>
                <a:ea typeface="+mj-ea"/>
              </a:rPr>
              <a:t>人とします。</a:t>
            </a:r>
            <a:endParaRPr lang="en-US" altLang="ja-JP" sz="1800" dirty="0">
              <a:latin typeface="+mj-ea"/>
              <a:ea typeface="+mj-ea"/>
            </a:endParaRPr>
          </a:p>
          <a:p>
            <a:r>
              <a:rPr kumimoji="1" lang="ja-JP" altLang="en-US" sz="1800" dirty="0">
                <a:latin typeface="+mj-ea"/>
                <a:ea typeface="+mj-ea"/>
              </a:rPr>
              <a:t>　　　　　　　月当たりの客数目標を</a:t>
            </a:r>
            <a:r>
              <a:rPr lang="en-US" altLang="ja-JP" sz="1800" dirty="0">
                <a:latin typeface="+mj-ea"/>
                <a:ea typeface="+mj-ea"/>
              </a:rPr>
              <a:t>5</a:t>
            </a:r>
            <a:r>
              <a:rPr lang="ja-JP" altLang="en-US" sz="1800" dirty="0">
                <a:latin typeface="+mj-ea"/>
                <a:ea typeface="+mj-ea"/>
              </a:rPr>
              <a:t>人とし、各種施策を講じます。</a:t>
            </a:r>
            <a:endParaRPr kumimoji="1" lang="en-US" altLang="ja-JP" sz="1800" dirty="0">
              <a:latin typeface="+mj-ea"/>
              <a:ea typeface="+mj-ea"/>
            </a:endParaRPr>
          </a:p>
        </p:txBody>
      </p:sp>
    </p:spTree>
    <p:extLst>
      <p:ext uri="{BB962C8B-B14F-4D97-AF65-F5344CB8AC3E}">
        <p14:creationId xmlns:p14="http://schemas.microsoft.com/office/powerpoint/2010/main" val="2436555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379" y="2016455"/>
            <a:ext cx="6188143" cy="400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5895300" y="2595977"/>
            <a:ext cx="5400600" cy="2800767"/>
          </a:xfrm>
          <a:prstGeom prst="rect">
            <a:avLst/>
          </a:prstGeom>
          <a:noFill/>
        </p:spPr>
        <p:txBody>
          <a:bodyPr wrap="square" rtlCol="0">
            <a:spAutoFit/>
          </a:bodyPr>
          <a:lstStyle/>
          <a:p>
            <a:r>
              <a:rPr kumimoji="1" lang="ja-JP" altLang="en-US" sz="2200" dirty="0" smtClean="0">
                <a:latin typeface="メイリオ "/>
                <a:ea typeface="+mj-ea"/>
              </a:rPr>
              <a:t>○総事業費は</a:t>
            </a:r>
            <a:r>
              <a:rPr kumimoji="1" lang="en-US" altLang="ja-JP" sz="2200" dirty="0" smtClean="0">
                <a:latin typeface="メイリオ "/>
                <a:ea typeface="+mj-ea"/>
              </a:rPr>
              <a:t>7,800</a:t>
            </a:r>
            <a:r>
              <a:rPr kumimoji="1" lang="ja-JP" altLang="en-US" sz="2200" dirty="0" smtClean="0">
                <a:latin typeface="メイリオ "/>
                <a:ea typeface="+mj-ea"/>
              </a:rPr>
              <a:t>千円で、借入依存度は約</a:t>
            </a:r>
            <a:r>
              <a:rPr kumimoji="1" lang="en-US" altLang="ja-JP" sz="2200" dirty="0" smtClean="0">
                <a:latin typeface="メイリオ "/>
                <a:ea typeface="+mj-ea"/>
              </a:rPr>
              <a:t>55</a:t>
            </a:r>
            <a:r>
              <a:rPr kumimoji="1" lang="ja-JP" altLang="en-US" sz="2200" dirty="0" smtClean="0">
                <a:latin typeface="メイリオ "/>
                <a:ea typeface="+mj-ea"/>
              </a:rPr>
              <a:t>％です。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○約</a:t>
            </a:r>
            <a:r>
              <a:rPr kumimoji="1" lang="en-US" altLang="ja-JP" sz="2200" dirty="0" smtClean="0">
                <a:latin typeface="メイリオ "/>
                <a:ea typeface="+mj-ea"/>
              </a:rPr>
              <a:t>3</a:t>
            </a:r>
            <a:r>
              <a:rPr kumimoji="1" lang="ja-JP" altLang="en-US" sz="2200" dirty="0" smtClean="0">
                <a:latin typeface="メイリオ "/>
                <a:ea typeface="+mj-ea"/>
              </a:rPr>
              <a:t>か月分の運転資金を見込んだ計画になっています。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○運転資金の</a:t>
            </a:r>
            <a:r>
              <a:rPr kumimoji="1" lang="en-US" altLang="ja-JP" sz="2200" dirty="0" smtClean="0">
                <a:latin typeface="メイリオ "/>
                <a:ea typeface="+mj-ea"/>
              </a:rPr>
              <a:t>87.5</a:t>
            </a:r>
            <a:r>
              <a:rPr kumimoji="1" lang="ja-JP" altLang="en-US" sz="2200" dirty="0" smtClean="0">
                <a:latin typeface="メイリオ "/>
                <a:ea typeface="+mj-ea"/>
              </a:rPr>
              <a:t>％を自己資金で賄うことができます。</a:t>
            </a:r>
            <a:endParaRPr kumimoji="1" lang="ja-JP" altLang="en-US" sz="2200" dirty="0">
              <a:latin typeface="メイリオ "/>
              <a:ea typeface="+mj-ea"/>
            </a:endParaRPr>
          </a:p>
        </p:txBody>
      </p:sp>
    </p:spTree>
    <p:extLst>
      <p:ext uri="{BB962C8B-B14F-4D97-AF65-F5344CB8AC3E}">
        <p14:creationId xmlns:p14="http://schemas.microsoft.com/office/powerpoint/2010/main" val="696516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課題と対策</a:t>
            </a:r>
            <a:endParaRPr kumimoji="1" lang="ja-JP" altLang="en-US" dirty="0"/>
          </a:p>
        </p:txBody>
      </p:sp>
      <p:sp>
        <p:nvSpPr>
          <p:cNvPr id="4" name="対角する 2 つの角を丸めた四角形 3"/>
          <p:cNvSpPr/>
          <p:nvPr/>
        </p:nvSpPr>
        <p:spPr>
          <a:xfrm>
            <a:off x="1226588" y="1794820"/>
            <a:ext cx="8497887" cy="1873250"/>
          </a:xfrm>
          <a:prstGeom prst="round2DiagRect">
            <a:avLst/>
          </a:prstGeom>
          <a:noFill/>
          <a:ln>
            <a:solidFill>
              <a:schemeClr val="bg2">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r>
              <a:rPr lang="en-US" altLang="ja-JP" sz="2400" dirty="0">
                <a:solidFill>
                  <a:srgbClr val="000000"/>
                </a:solidFill>
                <a:latin typeface="HG丸ｺﾞｼｯｸM-PRO" pitchFamily="50" charset="-128"/>
                <a:ea typeface="HG丸ｺﾞｼｯｸM-PRO" pitchFamily="50" charset="-128"/>
              </a:rPr>
              <a:t>【</a:t>
            </a:r>
            <a:r>
              <a:rPr lang="ja-JP" altLang="en-US" sz="2400" dirty="0">
                <a:solidFill>
                  <a:srgbClr val="000000"/>
                </a:solidFill>
                <a:latin typeface="HG丸ｺﾞｼｯｸM-PRO" pitchFamily="50" charset="-128"/>
                <a:ea typeface="HG丸ｺﾞｼｯｸM-PRO" pitchFamily="50" charset="-128"/>
              </a:rPr>
              <a:t>課題</a:t>
            </a:r>
            <a:r>
              <a:rPr lang="en-US" altLang="ja-JP" sz="2400" dirty="0">
                <a:solidFill>
                  <a:srgbClr val="000000"/>
                </a:solidFill>
                <a:latin typeface="HG丸ｺﾞｼｯｸM-PRO" pitchFamily="50" charset="-128"/>
                <a:ea typeface="HG丸ｺﾞｼｯｸM-PRO" pitchFamily="50" charset="-128"/>
              </a:rPr>
              <a:t>】</a:t>
            </a:r>
          </a:p>
          <a:p>
            <a:r>
              <a:rPr lang="ja-JP" altLang="en-US" sz="2800" dirty="0" smtClean="0">
                <a:solidFill>
                  <a:srgbClr val="000000"/>
                </a:solidFill>
                <a:latin typeface="HG丸ｺﾞｼｯｸM-PRO" pitchFamily="50" charset="-128"/>
                <a:ea typeface="HG丸ｺﾞｼｯｸM-PRO" pitchFamily="50" charset="-128"/>
              </a:rPr>
              <a:t>○集客チャネルの多角化</a:t>
            </a:r>
            <a:endParaRPr lang="en-US" altLang="ja-JP" sz="2800" dirty="0">
              <a:solidFill>
                <a:srgbClr val="000000"/>
              </a:solidFill>
              <a:latin typeface="HG丸ｺﾞｼｯｸM-PRO" pitchFamily="50" charset="-128"/>
              <a:ea typeface="HG丸ｺﾞｼｯｸM-PRO" pitchFamily="50" charset="-128"/>
            </a:endParaRPr>
          </a:p>
          <a:p>
            <a:r>
              <a:rPr lang="ja-JP" altLang="en-US" sz="2800" dirty="0" smtClean="0">
                <a:solidFill>
                  <a:srgbClr val="000000"/>
                </a:solidFill>
                <a:latin typeface="HG丸ｺﾞｼｯｸM-PRO" pitchFamily="50" charset="-128"/>
                <a:ea typeface="HG丸ｺﾞｼｯｸM-PRO" pitchFamily="50" charset="-128"/>
              </a:rPr>
              <a:t>○顧客リストの増加</a:t>
            </a:r>
            <a:endParaRPr lang="en-US" altLang="ja-JP" sz="2800" dirty="0">
              <a:solidFill>
                <a:srgbClr val="000000"/>
              </a:solidFill>
              <a:latin typeface="HG丸ｺﾞｼｯｸM-PRO" pitchFamily="50" charset="-128"/>
              <a:ea typeface="HG丸ｺﾞｼｯｸM-PRO" pitchFamily="50" charset="-128"/>
            </a:endParaRPr>
          </a:p>
          <a:p>
            <a:r>
              <a:rPr lang="ja-JP" altLang="en-US" sz="2800" dirty="0" smtClean="0">
                <a:solidFill>
                  <a:srgbClr val="000000"/>
                </a:solidFill>
                <a:latin typeface="HG丸ｺﾞｼｯｸM-PRO" pitchFamily="50" charset="-128"/>
                <a:ea typeface="HG丸ｺﾞｼｯｸM-PRO" pitchFamily="50" charset="-128"/>
              </a:rPr>
              <a:t>○</a:t>
            </a:r>
            <a:r>
              <a:rPr lang="ja-JP" altLang="en-US" sz="2800" dirty="0" smtClean="0">
                <a:solidFill>
                  <a:schemeClr val="tx1"/>
                </a:solidFill>
                <a:latin typeface="HG丸ｺﾞｼｯｸM-PRO" pitchFamily="50" charset="-128"/>
                <a:ea typeface="HG丸ｺﾞｼｯｸM-PRO" pitchFamily="50" charset="-128"/>
              </a:rPr>
              <a:t>ＰＤＣＡ構築</a:t>
            </a:r>
            <a:endParaRPr lang="ja-JP" altLang="en-US" sz="2800" dirty="0">
              <a:solidFill>
                <a:schemeClr val="tx1"/>
              </a:solidFill>
              <a:latin typeface="HG丸ｺﾞｼｯｸM-PRO" pitchFamily="50" charset="-128"/>
              <a:ea typeface="HG丸ｺﾞｼｯｸM-PRO" pitchFamily="50" charset="-128"/>
            </a:endParaRPr>
          </a:p>
        </p:txBody>
      </p:sp>
      <p:sp>
        <p:nvSpPr>
          <p:cNvPr id="5" name="対角する 2 つの角を丸めた四角形 4"/>
          <p:cNvSpPr/>
          <p:nvPr/>
        </p:nvSpPr>
        <p:spPr>
          <a:xfrm>
            <a:off x="1226588" y="4388150"/>
            <a:ext cx="8497887" cy="1871663"/>
          </a:xfrm>
          <a:prstGeom prst="round2DiagRect">
            <a:avLst/>
          </a:prstGeom>
          <a:noFill/>
          <a:ln>
            <a:solidFill>
              <a:schemeClr val="bg2">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r>
              <a:rPr lang="en-US" altLang="ja-JP" sz="2400" dirty="0">
                <a:solidFill>
                  <a:srgbClr val="000000"/>
                </a:solidFill>
                <a:latin typeface="HG丸ｺﾞｼｯｸM-PRO" pitchFamily="50" charset="-128"/>
                <a:ea typeface="HG丸ｺﾞｼｯｸM-PRO" pitchFamily="50" charset="-128"/>
              </a:rPr>
              <a:t>【</a:t>
            </a:r>
            <a:r>
              <a:rPr lang="ja-JP" altLang="en-US" sz="2400" dirty="0">
                <a:solidFill>
                  <a:srgbClr val="000000"/>
                </a:solidFill>
                <a:latin typeface="HG丸ｺﾞｼｯｸM-PRO" pitchFamily="50" charset="-128"/>
                <a:ea typeface="HG丸ｺﾞｼｯｸM-PRO" pitchFamily="50" charset="-128"/>
              </a:rPr>
              <a:t>対策</a:t>
            </a:r>
            <a:r>
              <a:rPr lang="en-US" altLang="ja-JP" sz="2400" dirty="0">
                <a:solidFill>
                  <a:srgbClr val="000000"/>
                </a:solidFill>
                <a:latin typeface="HG丸ｺﾞｼｯｸM-PRO" pitchFamily="50" charset="-128"/>
                <a:ea typeface="HG丸ｺﾞｼｯｸM-PRO" pitchFamily="50" charset="-128"/>
              </a:rPr>
              <a:t>】</a:t>
            </a:r>
          </a:p>
          <a:p>
            <a:r>
              <a:rPr lang="ja-JP" altLang="en-US" sz="2400" dirty="0" smtClean="0">
                <a:solidFill>
                  <a:srgbClr val="000000"/>
                </a:solidFill>
                <a:latin typeface="HG丸ｺﾞｼｯｸM-PRO" pitchFamily="50" charset="-128"/>
                <a:ea typeface="HG丸ｺﾞｼｯｸM-PRO" pitchFamily="50" charset="-128"/>
              </a:rPr>
              <a:t>○イベント企画、ＷＥＢサイト、クラブチーム組成</a:t>
            </a:r>
            <a:endParaRPr lang="ja-JP" altLang="en-US" sz="2400" dirty="0">
              <a:solidFill>
                <a:srgbClr val="000000"/>
              </a:solidFill>
              <a:latin typeface="HG丸ｺﾞｼｯｸM-PRO" pitchFamily="50" charset="-128"/>
              <a:ea typeface="HG丸ｺﾞｼｯｸM-PRO" pitchFamily="50" charset="-128"/>
            </a:endParaRPr>
          </a:p>
          <a:p>
            <a:r>
              <a:rPr lang="ja-JP" altLang="en-US" sz="2400" dirty="0" smtClean="0">
                <a:solidFill>
                  <a:srgbClr val="000000"/>
                </a:solidFill>
                <a:latin typeface="HG丸ｺﾞｼｯｸM-PRO" pitchFamily="50" charset="-128"/>
                <a:ea typeface="HG丸ｺﾞｼｯｸM-PRO" pitchFamily="50" charset="-128"/>
              </a:rPr>
              <a:t>○ＳＮＳグループ作成、顧客カルテの導入</a:t>
            </a:r>
            <a:endParaRPr lang="en-US" altLang="ja-JP" sz="2400" dirty="0">
              <a:solidFill>
                <a:srgbClr val="000000"/>
              </a:solidFill>
              <a:latin typeface="HG丸ｺﾞｼｯｸM-PRO" pitchFamily="50" charset="-128"/>
              <a:ea typeface="HG丸ｺﾞｼｯｸM-PRO" pitchFamily="50" charset="-128"/>
            </a:endParaRPr>
          </a:p>
          <a:p>
            <a:r>
              <a:rPr lang="ja-JP" altLang="en-US" sz="2400" dirty="0" smtClean="0">
                <a:solidFill>
                  <a:srgbClr val="000000"/>
                </a:solidFill>
                <a:latin typeface="HG丸ｺﾞｼｯｸM-PRO" pitchFamily="50" charset="-128"/>
                <a:ea typeface="HG丸ｺﾞｼｯｸM-PRO" pitchFamily="50" charset="-128"/>
              </a:rPr>
              <a:t>○ＫＰＩの達成状況共有（藤沢</a:t>
            </a:r>
            <a:r>
              <a:rPr lang="en-US" altLang="ja-JP" sz="2400" dirty="0" smtClean="0">
                <a:solidFill>
                  <a:srgbClr val="000000"/>
                </a:solidFill>
                <a:latin typeface="HG丸ｺﾞｼｯｸM-PRO" pitchFamily="50" charset="-128"/>
                <a:ea typeface="HG丸ｺﾞｼｯｸM-PRO" pitchFamily="50" charset="-128"/>
              </a:rPr>
              <a:t>cci</a:t>
            </a:r>
            <a:r>
              <a:rPr lang="ja-JP" altLang="en-US" sz="2400" dirty="0">
                <a:solidFill>
                  <a:srgbClr val="000000"/>
                </a:solidFill>
                <a:latin typeface="HG丸ｺﾞｼｯｸM-PRO" pitchFamily="50" charset="-128"/>
                <a:ea typeface="HG丸ｺﾞｼｯｸM-PRO" pitchFamily="50" charset="-128"/>
              </a:rPr>
              <a:t>・</a:t>
            </a:r>
            <a:r>
              <a:rPr lang="ja-JP" altLang="en-US" sz="2400" dirty="0" smtClean="0">
                <a:solidFill>
                  <a:srgbClr val="000000"/>
                </a:solidFill>
                <a:latin typeface="HG丸ｺﾞｼｯｸM-PRO" pitchFamily="50" charset="-128"/>
                <a:ea typeface="HG丸ｺﾞｼｯｸM-PRO" pitchFamily="50" charset="-128"/>
              </a:rPr>
              <a:t>Ｋ信用金庫）</a:t>
            </a:r>
            <a:endParaRPr lang="ja-JP" altLang="en-US" sz="2400" dirty="0">
              <a:solidFill>
                <a:schemeClr val="tx1"/>
              </a:solidFill>
              <a:latin typeface="HG丸ｺﾞｼｯｸM-PRO" pitchFamily="50" charset="-128"/>
              <a:ea typeface="HG丸ｺﾞｼｯｸM-PRO" pitchFamily="50" charset="-128"/>
            </a:endParaRPr>
          </a:p>
        </p:txBody>
      </p:sp>
      <p:sp>
        <p:nvSpPr>
          <p:cNvPr id="6" name="下矢印 5"/>
          <p:cNvSpPr/>
          <p:nvPr/>
        </p:nvSpPr>
        <p:spPr>
          <a:xfrm>
            <a:off x="4818235" y="3803085"/>
            <a:ext cx="1215135" cy="495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7383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79" y="286603"/>
            <a:ext cx="11340906" cy="1450757"/>
          </a:xfrm>
        </p:spPr>
        <p:txBody>
          <a:bodyPr/>
          <a:lstStyle/>
          <a:p>
            <a:r>
              <a:rPr lang="ja-JP" altLang="en-US" dirty="0" smtClean="0">
                <a:solidFill>
                  <a:schemeClr val="tx1"/>
                </a:solidFill>
              </a:rPr>
              <a:t>コンティンジェンシープラン</a:t>
            </a:r>
            <a:r>
              <a:rPr lang="ja-JP" altLang="en-US" dirty="0">
                <a:solidFill>
                  <a:schemeClr val="tx1"/>
                </a:solidFill>
              </a:rPr>
              <a:t>と創業宣言</a:t>
            </a:r>
            <a:endParaRPr kumimoji="1" lang="ja-JP" altLang="en-US" dirty="0"/>
          </a:p>
        </p:txBody>
      </p:sp>
      <p:sp>
        <p:nvSpPr>
          <p:cNvPr id="4" name="テキスト ボックス 6"/>
          <p:cNvSpPr txBox="1">
            <a:spLocks noChangeArrowheads="1"/>
          </p:cNvSpPr>
          <p:nvPr/>
        </p:nvSpPr>
        <p:spPr bwMode="auto">
          <a:xfrm>
            <a:off x="1185588" y="4173350"/>
            <a:ext cx="10798594" cy="1384995"/>
          </a:xfrm>
          <a:prstGeom prst="rect">
            <a:avLst/>
          </a:prstGeom>
          <a:noFill/>
          <a:ln w="9525">
            <a:noFill/>
            <a:miter lim="800000"/>
            <a:headEnd/>
            <a:tailEnd/>
          </a:ln>
        </p:spPr>
        <p:txBody>
          <a:bodyPr wrap="square">
            <a:spAutoFit/>
          </a:bodyPr>
          <a:lstStyle/>
          <a:p>
            <a:r>
              <a:rPr lang="en-US" altLang="ja-JP" sz="1800" dirty="0">
                <a:latin typeface="HG丸ｺﾞｼｯｸM-PRO" pitchFamily="50" charset="-128"/>
                <a:ea typeface="HG丸ｺﾞｼｯｸM-PRO" pitchFamily="50" charset="-128"/>
              </a:rPr>
              <a:t>【</a:t>
            </a:r>
            <a:r>
              <a:rPr lang="ja-JP" altLang="en-US" sz="1800" dirty="0">
                <a:latin typeface="HG丸ｺﾞｼｯｸM-PRO" pitchFamily="50" charset="-128"/>
                <a:ea typeface="HG丸ｺﾞｼｯｸM-PRO" pitchFamily="50" charset="-128"/>
              </a:rPr>
              <a:t>創業宣言</a:t>
            </a:r>
            <a:r>
              <a:rPr lang="en-US" altLang="ja-JP" sz="1800" dirty="0" smtClean="0">
                <a:latin typeface="HG丸ｺﾞｼｯｸM-PRO" pitchFamily="50" charset="-128"/>
                <a:ea typeface="HG丸ｺﾞｼｯｸM-PRO" pitchFamily="50" charset="-128"/>
              </a:rPr>
              <a:t>】</a:t>
            </a:r>
          </a:p>
          <a:p>
            <a:r>
              <a:rPr lang="ja-JP" altLang="en-US" sz="1600" dirty="0">
                <a:latin typeface="HG丸ｺﾞｼｯｸM-PRO" pitchFamily="50" charset="-128"/>
                <a:ea typeface="HG丸ｺﾞｼｯｸM-PRO" pitchFamily="50" charset="-128"/>
              </a:rPr>
              <a:t>　</a:t>
            </a:r>
            <a:r>
              <a:rPr lang="ja-JP" altLang="en-US" sz="1600" dirty="0" smtClean="0">
                <a:latin typeface="HG丸ｺﾞｼｯｸM-PRO" pitchFamily="50" charset="-128"/>
                <a:ea typeface="HG丸ｺﾞｼｯｸM-PRO" pitchFamily="50" charset="-128"/>
              </a:rPr>
              <a:t>私</a:t>
            </a:r>
            <a:r>
              <a:rPr lang="ja-JP" altLang="en-US" sz="1600" dirty="0">
                <a:latin typeface="HG丸ｺﾞｼｯｸM-PRO" pitchFamily="50" charset="-128"/>
                <a:ea typeface="HG丸ｺﾞｼｯｸM-PRO" pitchFamily="50" charset="-128"/>
              </a:rPr>
              <a:t>Ａは、ロードレースの選手として、またロードレーサーの販売や</a:t>
            </a:r>
            <a:r>
              <a:rPr lang="ja-JP" altLang="en-US" sz="1600" dirty="0" smtClean="0">
                <a:latin typeface="HG丸ｺﾞｼｯｸM-PRO" pitchFamily="50" charset="-128"/>
                <a:ea typeface="HG丸ｺﾞｼｯｸM-PRO" pitchFamily="50" charset="-128"/>
              </a:rPr>
              <a:t>仕入れ</a:t>
            </a:r>
            <a:r>
              <a:rPr lang="ja-JP" altLang="en-US" sz="1600" dirty="0">
                <a:latin typeface="HG丸ｺﾞｼｯｸM-PRO" pitchFamily="50" charset="-128"/>
                <a:ea typeface="HG丸ｺﾞｼｯｸM-PRO" pitchFamily="50" charset="-128"/>
              </a:rPr>
              <a:t>、イベント企画に携わった経験を活かし、不退転の決意で起業</a:t>
            </a:r>
            <a:r>
              <a:rPr lang="ja-JP" altLang="en-US" sz="1600" dirty="0" smtClean="0">
                <a:latin typeface="HG丸ｺﾞｼｯｸM-PRO" pitchFamily="50" charset="-128"/>
                <a:ea typeface="HG丸ｺﾞｼｯｸM-PRO" pitchFamily="50" charset="-128"/>
              </a:rPr>
              <a:t>します</a:t>
            </a:r>
            <a:r>
              <a:rPr lang="ja-JP" altLang="en-US" sz="1600" dirty="0">
                <a:latin typeface="HG丸ｺﾞｼｯｸM-PRO" pitchFamily="50" charset="-128"/>
                <a:ea typeface="HG丸ｺﾞｼｯｸM-PRO" pitchFamily="50" charset="-128"/>
              </a:rPr>
              <a:t>。「湘南のロードレーサー」ならばココ！　と認識していただける</a:t>
            </a:r>
            <a:r>
              <a:rPr lang="ja-JP" altLang="en-US" sz="1600" dirty="0" smtClean="0">
                <a:latin typeface="HG丸ｺﾞｼｯｸM-PRO" pitchFamily="50" charset="-128"/>
                <a:ea typeface="HG丸ｺﾞｼｯｸM-PRO" pitchFamily="50" charset="-128"/>
              </a:rPr>
              <a:t>コンセプトづくり</a:t>
            </a:r>
            <a:r>
              <a:rPr lang="ja-JP" altLang="en-US" sz="1600" dirty="0">
                <a:latin typeface="HG丸ｺﾞｼｯｸM-PRO" pitchFamily="50" charset="-128"/>
                <a:ea typeface="HG丸ｺﾞｼｯｸM-PRO" pitchFamily="50" charset="-128"/>
              </a:rPr>
              <a:t>を行い、健全な経営体力と地域に貢献できる事業と</a:t>
            </a:r>
            <a:r>
              <a:rPr lang="ja-JP" altLang="en-US" sz="1600" dirty="0" smtClean="0">
                <a:latin typeface="HG丸ｺﾞｼｯｸM-PRO" pitchFamily="50" charset="-128"/>
                <a:ea typeface="HG丸ｺﾞｼｯｸM-PRO" pitchFamily="50" charset="-128"/>
              </a:rPr>
              <a:t>して地元</a:t>
            </a:r>
            <a:r>
              <a:rPr lang="ja-JP" altLang="en-US" sz="1600" dirty="0">
                <a:latin typeface="HG丸ｺﾞｼｯｸM-PRO" pitchFamily="50" charset="-128"/>
                <a:ea typeface="HG丸ｺﾞｼｯｸM-PRO" pitchFamily="50" charset="-128"/>
              </a:rPr>
              <a:t>密着の経営を心掛けて参ります。</a:t>
            </a:r>
          </a:p>
          <a:p>
            <a:endParaRPr lang="en-US" altLang="ja-JP" sz="1800" dirty="0">
              <a:latin typeface="HG丸ｺﾞｼｯｸM-PRO" pitchFamily="50" charset="-128"/>
              <a:ea typeface="HG丸ｺﾞｼｯｸM-PRO" pitchFamily="50" charset="-128"/>
            </a:endParaRPr>
          </a:p>
        </p:txBody>
      </p:sp>
      <p:sp>
        <p:nvSpPr>
          <p:cNvPr id="5" name="テキスト ボックス 1"/>
          <p:cNvSpPr txBox="1">
            <a:spLocks noChangeArrowheads="1"/>
          </p:cNvSpPr>
          <p:nvPr/>
        </p:nvSpPr>
        <p:spPr bwMode="auto">
          <a:xfrm>
            <a:off x="1142873" y="1698075"/>
            <a:ext cx="7785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rebuchet MS" pitchFamily="34" charset="0"/>
                <a:ea typeface="ＭＳ Ｐゴシック" charset="-128"/>
              </a:defRPr>
            </a:lvl1pPr>
            <a:lvl2pPr marL="742950" indent="-285750" eaLnBrk="0" hangingPunct="0">
              <a:defRPr kumimoji="1">
                <a:solidFill>
                  <a:schemeClr val="tx1"/>
                </a:solidFill>
                <a:latin typeface="Trebuchet MS" pitchFamily="34" charset="0"/>
                <a:ea typeface="ＭＳ Ｐゴシック" charset="-128"/>
              </a:defRPr>
            </a:lvl2pPr>
            <a:lvl3pPr marL="1143000" indent="-228600" eaLnBrk="0" hangingPunct="0">
              <a:defRPr kumimoji="1">
                <a:solidFill>
                  <a:schemeClr val="tx1"/>
                </a:solidFill>
                <a:latin typeface="Trebuchet MS" pitchFamily="34" charset="0"/>
                <a:ea typeface="ＭＳ Ｐゴシック" charset="-128"/>
              </a:defRPr>
            </a:lvl3pPr>
            <a:lvl4pPr marL="1600200" indent="-228600" eaLnBrk="0" hangingPunct="0">
              <a:defRPr kumimoji="1">
                <a:solidFill>
                  <a:schemeClr val="tx1"/>
                </a:solidFill>
                <a:latin typeface="Trebuchet MS" pitchFamily="34" charset="0"/>
                <a:ea typeface="ＭＳ Ｐゴシック" charset="-128"/>
              </a:defRPr>
            </a:lvl4pPr>
            <a:lvl5pPr marL="2057400" indent="-228600" eaLnBrk="0" hangingPunct="0">
              <a:defRPr kumimoji="1">
                <a:solidFill>
                  <a:schemeClr val="tx1"/>
                </a:solidFill>
                <a:latin typeface="Trebuchet MS"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Trebuchet MS"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Trebuchet MS"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Trebuchet MS"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Trebuchet MS" pitchFamily="34" charset="0"/>
                <a:ea typeface="ＭＳ Ｐゴシック" charset="-128"/>
              </a:defRPr>
            </a:lvl9pPr>
          </a:lstStyle>
          <a:p>
            <a:pPr eaLnBrk="1" hangingPunct="1"/>
            <a:r>
              <a:rPr lang="en-US" altLang="ja-JP" sz="2000" dirty="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コンティンジェンシープラン</a:t>
            </a:r>
            <a:r>
              <a:rPr lang="en-US" altLang="ja-JP" sz="2000" dirty="0">
                <a:latin typeface="HG丸ｺﾞｼｯｸM-PRO" pitchFamily="50" charset="-128"/>
                <a:ea typeface="HG丸ｺﾞｼｯｸM-PRO" pitchFamily="50" charset="-128"/>
              </a:rPr>
              <a:t>】</a:t>
            </a:r>
          </a:p>
          <a:p>
            <a:pPr eaLnBrk="1" hangingPunct="1"/>
            <a:r>
              <a:rPr lang="ja-JP" altLang="en-US" sz="1400" dirty="0">
                <a:latin typeface="HG丸ｺﾞｼｯｸM-PRO" pitchFamily="50" charset="-128"/>
                <a:ea typeface="HG丸ｺﾞｼｯｸM-PRO" pitchFamily="50" charset="-128"/>
              </a:rPr>
              <a:t>　前述した目標数値に満たない場合、以下の対策を検討して</a:t>
            </a:r>
            <a:r>
              <a:rPr lang="ja-JP" altLang="en-US" sz="1400" dirty="0" smtClean="0">
                <a:latin typeface="HG丸ｺﾞｼｯｸM-PRO" pitchFamily="50" charset="-128"/>
                <a:ea typeface="HG丸ｺﾞｼｯｸM-PRO" pitchFamily="50" charset="-128"/>
              </a:rPr>
              <a:t>まいります。</a:t>
            </a:r>
            <a:endParaRPr lang="en-US" altLang="ja-JP" sz="1400" dirty="0">
              <a:latin typeface="HG丸ｺﾞｼｯｸM-PRO" pitchFamily="50" charset="-128"/>
              <a:ea typeface="HG丸ｺﾞｼｯｸM-PRO" pitchFamily="50" charset="-128"/>
            </a:endParaRPr>
          </a:p>
          <a:p>
            <a:pPr eaLnBrk="1" hangingPunct="1"/>
            <a:r>
              <a:rPr lang="ja-JP" altLang="en-US" sz="2000" dirty="0">
                <a:latin typeface="HG丸ｺﾞｼｯｸM-PRO" pitchFamily="50" charset="-128"/>
                <a:ea typeface="HG丸ｺﾞｼｯｸM-PRO" pitchFamily="50" charset="-128"/>
              </a:rPr>
              <a:t>　①　客数対策</a:t>
            </a:r>
            <a:endParaRPr lang="en-US" altLang="ja-JP" sz="20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⇒イベント実施回数を増加させ、潜在顧客の掘り起こしを</a:t>
            </a:r>
            <a:r>
              <a:rPr lang="ja-JP" altLang="en-US" sz="1600" dirty="0" smtClean="0">
                <a:latin typeface="HG丸ｺﾞｼｯｸM-PRO" pitchFamily="50" charset="-128"/>
                <a:ea typeface="HG丸ｺﾞｼｯｸM-PRO" pitchFamily="50" charset="-128"/>
              </a:rPr>
              <a:t>行います。</a:t>
            </a:r>
            <a:endParaRPr lang="en-US" altLang="ja-JP" sz="16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⇒Ｃ店顧客リストを活用して、ＤＭ等により情報発信を強化</a:t>
            </a:r>
            <a:r>
              <a:rPr lang="ja-JP" altLang="en-US" sz="1600" dirty="0" smtClean="0">
                <a:latin typeface="HG丸ｺﾞｼｯｸM-PRO" pitchFamily="50" charset="-128"/>
                <a:ea typeface="HG丸ｺﾞｼｯｸM-PRO" pitchFamily="50" charset="-128"/>
              </a:rPr>
              <a:t>します。</a:t>
            </a:r>
            <a:endParaRPr lang="en-US" altLang="ja-JP" sz="1600" dirty="0">
              <a:latin typeface="HG丸ｺﾞｼｯｸM-PRO" pitchFamily="50" charset="-128"/>
              <a:ea typeface="HG丸ｺﾞｼｯｸM-PRO" pitchFamily="50" charset="-128"/>
            </a:endParaRPr>
          </a:p>
          <a:p>
            <a:pPr eaLnBrk="1" hangingPunct="1"/>
            <a:r>
              <a:rPr lang="ja-JP" altLang="en-US" sz="2000" dirty="0">
                <a:latin typeface="HG丸ｺﾞｼｯｸM-PRO" pitchFamily="50" charset="-128"/>
                <a:ea typeface="HG丸ｺﾞｼｯｸM-PRO" pitchFamily="50" charset="-128"/>
              </a:rPr>
              <a:t>　②　客単価対策</a:t>
            </a:r>
            <a:endParaRPr lang="en-US" altLang="ja-JP" sz="20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⇒上位機種購入者に対し、カウンセリングサービス等の発信を</a:t>
            </a:r>
            <a:r>
              <a:rPr lang="ja-JP" altLang="en-US" sz="1600" dirty="0" smtClean="0">
                <a:latin typeface="HG丸ｺﾞｼｯｸM-PRO" pitchFamily="50" charset="-128"/>
                <a:ea typeface="HG丸ｺﾞｼｯｸM-PRO" pitchFamily="50" charset="-128"/>
              </a:rPr>
              <a:t>行います。</a:t>
            </a:r>
            <a:endParaRPr lang="en-US" altLang="ja-JP" sz="1600" dirty="0">
              <a:latin typeface="HG丸ｺﾞｼｯｸM-PRO" pitchFamily="50" charset="-128"/>
              <a:ea typeface="HG丸ｺﾞｼｯｸM-PRO" pitchFamily="50" charset="-128"/>
            </a:endParaRPr>
          </a:p>
          <a:p>
            <a:pPr eaLnBrk="1" hangingPunct="1"/>
            <a:r>
              <a:rPr lang="ja-JP" altLang="en-US" sz="1600" dirty="0">
                <a:latin typeface="HG丸ｺﾞｼｯｸM-PRO" pitchFamily="50" charset="-128"/>
                <a:ea typeface="HG丸ｺﾞｼｯｸM-PRO" pitchFamily="50" charset="-128"/>
              </a:rPr>
              <a:t>　　　⇒附属品のラインナップを強化し、買上点数の増加を</a:t>
            </a:r>
            <a:r>
              <a:rPr lang="ja-JP" altLang="en-US" sz="1600" dirty="0" smtClean="0">
                <a:latin typeface="HG丸ｺﾞｼｯｸM-PRO" pitchFamily="50" charset="-128"/>
                <a:ea typeface="HG丸ｺﾞｼｯｸM-PRO" pitchFamily="50" charset="-128"/>
              </a:rPr>
              <a:t>図ります。</a:t>
            </a:r>
            <a:endParaRPr lang="ja-JP" altLang="en-US" sz="16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02132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開業の動機と略歴</a:t>
            </a:r>
            <a:endParaRPr kumimoji="1" lang="ja-JP" altLang="en-US" dirty="0"/>
          </a:p>
        </p:txBody>
      </p:sp>
      <p:sp>
        <p:nvSpPr>
          <p:cNvPr id="7" name="テキスト ボックス 4"/>
          <p:cNvSpPr txBox="1">
            <a:spLocks noChangeArrowheads="1"/>
          </p:cNvSpPr>
          <p:nvPr/>
        </p:nvSpPr>
        <p:spPr bwMode="auto">
          <a:xfrm>
            <a:off x="1034907" y="1813293"/>
            <a:ext cx="10514358" cy="646331"/>
          </a:xfrm>
          <a:prstGeom prst="rect">
            <a:avLst/>
          </a:prstGeom>
          <a:noFill/>
          <a:ln w="9525">
            <a:noFill/>
            <a:miter lim="800000"/>
            <a:headEnd/>
            <a:tailEnd/>
          </a:ln>
        </p:spPr>
        <p:txBody>
          <a:bodyPr wrap="square">
            <a:spAutoFit/>
          </a:bodyPr>
          <a:lstStyle/>
          <a:p>
            <a:r>
              <a:rPr lang="ja-JP" altLang="en-US" sz="1800" dirty="0">
                <a:latin typeface="HG丸ｺﾞｼｯｸM-PRO" pitchFamily="50" charset="-128"/>
                <a:ea typeface="HG丸ｺﾞｼｯｸM-PRO" pitchFamily="50" charset="-128"/>
              </a:rPr>
              <a:t>☆生まれ育った藤崎市内で、自分が培ってきたキャリアや経験を発揮できる事業であり、かつスポーツ自転車に関わる仕事をしたいと強く思っていたことから創業を決意しました。</a:t>
            </a:r>
          </a:p>
        </p:txBody>
      </p:sp>
      <p:sp>
        <p:nvSpPr>
          <p:cNvPr id="8" name="テキスト ボックス 4"/>
          <p:cNvSpPr txBox="1">
            <a:spLocks noChangeArrowheads="1"/>
          </p:cNvSpPr>
          <p:nvPr/>
        </p:nvSpPr>
        <p:spPr bwMode="auto">
          <a:xfrm>
            <a:off x="1034907" y="2523641"/>
            <a:ext cx="10514358" cy="923330"/>
          </a:xfrm>
          <a:prstGeom prst="rect">
            <a:avLst/>
          </a:prstGeom>
          <a:noFill/>
          <a:ln w="9525">
            <a:noFill/>
            <a:miter lim="800000"/>
            <a:headEnd/>
            <a:tailEnd/>
          </a:ln>
        </p:spPr>
        <p:txBody>
          <a:bodyPr wrap="square">
            <a:spAutoFit/>
          </a:bodyPr>
          <a:lstStyle/>
          <a:p>
            <a:r>
              <a:rPr lang="ja-JP" altLang="en-US" sz="1800" dirty="0">
                <a:latin typeface="HG丸ｺﾞｼｯｸM-PRO" pitchFamily="50" charset="-128"/>
                <a:ea typeface="HG丸ｺﾞｼｯｸM-PRO" pitchFamily="50" charset="-128"/>
              </a:rPr>
              <a:t>☆高校・大学で自転車部に所属、○○○選手権○位入賞、その他入賞歴○○件あり。大型量販店スポーツ自転車販売フロア担当経験○年（仕入、イベント、カウンセリング経験あり）</a:t>
            </a:r>
          </a:p>
          <a:p>
            <a:endParaRPr lang="en-US" altLang="ja-JP" sz="1800" dirty="0">
              <a:latin typeface="HG丸ｺﾞｼｯｸM-PRO" pitchFamily="50" charset="-128"/>
              <a:ea typeface="HG丸ｺﾞｼｯｸM-PRO" pitchFamily="50" charset="-128"/>
            </a:endParaRPr>
          </a:p>
        </p:txBody>
      </p:sp>
      <p:sp>
        <p:nvSpPr>
          <p:cNvPr id="9" name="テキスト ボックス 4"/>
          <p:cNvSpPr txBox="1">
            <a:spLocks noChangeArrowheads="1"/>
          </p:cNvSpPr>
          <p:nvPr/>
        </p:nvSpPr>
        <p:spPr bwMode="auto">
          <a:xfrm>
            <a:off x="1034907" y="3188319"/>
            <a:ext cx="10514358" cy="1477328"/>
          </a:xfrm>
          <a:prstGeom prst="rect">
            <a:avLst/>
          </a:prstGeom>
          <a:noFill/>
          <a:ln w="9525">
            <a:noFill/>
            <a:miter lim="800000"/>
            <a:headEnd/>
            <a:tailEnd/>
          </a:ln>
        </p:spPr>
        <p:txBody>
          <a:bodyPr wrap="square">
            <a:spAutoFit/>
          </a:bodyPr>
          <a:lstStyle/>
          <a:p>
            <a:r>
              <a:rPr lang="ja-JP" altLang="en-US" sz="1800" dirty="0">
                <a:latin typeface="HG丸ｺﾞｼｯｸM-PRO" pitchFamily="50" charset="-128"/>
                <a:ea typeface="HG丸ｺﾞｼｯｸM-PRO" pitchFamily="50" charset="-128"/>
              </a:rPr>
              <a:t>☆藤崎市および首都圏の本格志向のサイクリストに、ロードレーサー、パーツとともに、豊富な商品知識と細やかなメンテナンス、カウンセリングを提供します。</a:t>
            </a:r>
            <a:endParaRPr lang="en-US" altLang="ja-JP" sz="1800" dirty="0">
              <a:latin typeface="HG丸ｺﾞｼｯｸM-PRO" pitchFamily="50" charset="-128"/>
              <a:ea typeface="HG丸ｺﾞｼｯｸM-PRO" pitchFamily="50" charset="-128"/>
            </a:endParaRPr>
          </a:p>
          <a:p>
            <a:endParaRPr lang="en-US" altLang="ja-JP" sz="1800" dirty="0">
              <a:latin typeface="HG丸ｺﾞｼｯｸM-PRO" pitchFamily="50" charset="-128"/>
              <a:ea typeface="HG丸ｺﾞｼｯｸM-PRO" pitchFamily="50" charset="-128"/>
            </a:endParaRPr>
          </a:p>
          <a:p>
            <a:endParaRPr lang="en-US" altLang="ja-JP" sz="1800" dirty="0">
              <a:latin typeface="HG丸ｺﾞｼｯｸM-PRO" pitchFamily="50" charset="-128"/>
              <a:ea typeface="HG丸ｺﾞｼｯｸM-PRO" pitchFamily="50" charset="-128"/>
            </a:endParaRPr>
          </a:p>
          <a:p>
            <a:r>
              <a:rPr lang="ja-JP" altLang="en-US" sz="1800" dirty="0">
                <a:latin typeface="HG丸ｺﾞｼｯｸM-PRO" pitchFamily="50" charset="-128"/>
                <a:ea typeface="HG丸ｺﾞｼｯｸM-PRO" pitchFamily="50" charset="-128"/>
              </a:rPr>
              <a:t>　　　</a:t>
            </a:r>
            <a:endParaRPr lang="en-US" altLang="ja-JP" sz="1800" dirty="0">
              <a:latin typeface="HG丸ｺﾞｼｯｸM-PRO" pitchFamily="50" charset="-128"/>
              <a:ea typeface="HG丸ｺﾞｼｯｸM-PRO"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844168"/>
            <a:ext cx="8418513"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a:extLst>
              <a:ext uri="{FF2B5EF4-FFF2-40B4-BE49-F238E27FC236}">
                <a16:creationId xmlns="" xmlns:a16="http://schemas.microsoft.com/office/drawing/2014/main" id="{29AAA35B-FE6F-4CE4-869B-5A913B48F201}"/>
              </a:ext>
            </a:extLst>
          </p:cNvPr>
          <p:cNvSpPr/>
          <p:nvPr/>
        </p:nvSpPr>
        <p:spPr>
          <a:xfrm>
            <a:off x="1331650" y="4385569"/>
            <a:ext cx="603682" cy="195308"/>
          </a:xfrm>
          <a:prstGeom prst="rect">
            <a:avLst/>
          </a:prstGeom>
          <a:solidFill>
            <a:srgbClr val="E2F1D3"/>
          </a:solidFill>
          <a:ln>
            <a:solidFill>
              <a:srgbClr val="E2F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8071725B-CC93-49FE-8AD2-591C1F93E089}"/>
              </a:ext>
            </a:extLst>
          </p:cNvPr>
          <p:cNvSpPr/>
          <p:nvPr/>
        </p:nvSpPr>
        <p:spPr>
          <a:xfrm>
            <a:off x="1331650" y="5281165"/>
            <a:ext cx="603682" cy="195308"/>
          </a:xfrm>
          <a:prstGeom prst="rect">
            <a:avLst/>
          </a:prstGeom>
          <a:solidFill>
            <a:srgbClr val="E2F1D3"/>
          </a:solidFill>
          <a:ln>
            <a:solidFill>
              <a:srgbClr val="E2F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1DFC4F0-CE11-4423-BF7D-A9E70CF29E05}"/>
              </a:ext>
            </a:extLst>
          </p:cNvPr>
          <p:cNvSpPr/>
          <p:nvPr/>
        </p:nvSpPr>
        <p:spPr>
          <a:xfrm>
            <a:off x="1322772" y="4814998"/>
            <a:ext cx="603682" cy="195308"/>
          </a:xfrm>
          <a:prstGeom prst="rect">
            <a:avLst/>
          </a:prstGeom>
          <a:solidFill>
            <a:srgbClr val="F1F8EA"/>
          </a:solidFill>
          <a:ln>
            <a:solidFill>
              <a:srgbClr val="F1F8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0716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曲折矢印 3"/>
          <p:cNvSpPr/>
          <p:nvPr/>
        </p:nvSpPr>
        <p:spPr>
          <a:xfrm rot="16200000" flipV="1">
            <a:off x="7996675" y="4751440"/>
            <a:ext cx="2070230" cy="810090"/>
          </a:xfrm>
          <a:prstGeom prst="bentArrow">
            <a:avLst>
              <a:gd name="adj1" fmla="val 17002"/>
              <a:gd name="adj2" fmla="val 25000"/>
              <a:gd name="adj3" fmla="val 25000"/>
              <a:gd name="adj4" fmla="val 43750"/>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6331490" y="3311281"/>
            <a:ext cx="3420380" cy="7650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吹き出し 5"/>
          <p:cNvSpPr/>
          <p:nvPr/>
        </p:nvSpPr>
        <p:spPr>
          <a:xfrm>
            <a:off x="7615109" y="4826570"/>
            <a:ext cx="2946851" cy="869975"/>
          </a:xfrm>
          <a:prstGeom prst="wedgeRoundRectCallout">
            <a:avLst>
              <a:gd name="adj1" fmla="val -57440"/>
              <a:gd name="adj2" fmla="val -21870"/>
              <a:gd name="adj3" fmla="val 16667"/>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p:cNvSpPr/>
          <p:nvPr/>
        </p:nvSpPr>
        <p:spPr>
          <a:xfrm>
            <a:off x="1894508" y="2997887"/>
            <a:ext cx="2681788" cy="9884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4809394" y="4806352"/>
            <a:ext cx="2536824" cy="9802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タイトル 3"/>
          <p:cNvSpPr txBox="1">
            <a:spLocks/>
          </p:cNvSpPr>
          <p:nvPr/>
        </p:nvSpPr>
        <p:spPr>
          <a:xfrm>
            <a:off x="3667533" y="209375"/>
            <a:ext cx="5669818" cy="589888"/>
          </a:xfrm>
          <a:prstGeom prst="rect">
            <a:avLst/>
          </a:prstGeom>
        </p:spPr>
        <p:txBody>
          <a:bodyPr>
            <a:normAutofit fontScale="975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smtClean="0">
                <a:solidFill>
                  <a:schemeClr val="tx1"/>
                </a:solidFill>
              </a:rPr>
              <a:t>エグゼクティブサマリー</a:t>
            </a:r>
          </a:p>
        </p:txBody>
      </p:sp>
      <p:sp>
        <p:nvSpPr>
          <p:cNvPr id="11" name="テキスト ボックス 4"/>
          <p:cNvSpPr txBox="1">
            <a:spLocks noChangeArrowheads="1"/>
          </p:cNvSpPr>
          <p:nvPr/>
        </p:nvSpPr>
        <p:spPr bwMode="auto">
          <a:xfrm>
            <a:off x="1966005" y="1826115"/>
            <a:ext cx="2115235" cy="307777"/>
          </a:xfrm>
          <a:prstGeom prst="rect">
            <a:avLst/>
          </a:prstGeom>
          <a:noFill/>
          <a:ln w="9525">
            <a:noFill/>
            <a:miter lim="800000"/>
            <a:headEnd/>
            <a:tailEnd/>
          </a:ln>
        </p:spPr>
        <p:txBody>
          <a:bodyPr wrap="square">
            <a:spAutoFit/>
          </a:bodyPr>
          <a:lstStyle/>
          <a:p>
            <a:r>
              <a:rPr lang="ja-JP" altLang="en-US" sz="1400" b="1" u="sng" dirty="0" smtClean="0">
                <a:latin typeface="HG丸ｺﾞｼｯｸM-PRO" pitchFamily="50" charset="-128"/>
                <a:ea typeface="HG丸ｺﾞｼｯｸM-PRO" pitchFamily="50" charset="-128"/>
              </a:rPr>
              <a:t>☆ロードレーサー販売</a:t>
            </a:r>
            <a:endParaRPr lang="ja-JP" altLang="en-US" sz="1400" b="1" u="sng" dirty="0">
              <a:latin typeface="HG丸ｺﾞｼｯｸM-PRO" pitchFamily="50" charset="-128"/>
              <a:ea typeface="HG丸ｺﾞｼｯｸM-PRO" pitchFamily="50" charset="-128"/>
            </a:endParaRPr>
          </a:p>
        </p:txBody>
      </p:sp>
      <p:sp>
        <p:nvSpPr>
          <p:cNvPr id="12" name="テキスト ボックス 4"/>
          <p:cNvSpPr txBox="1">
            <a:spLocks noChangeArrowheads="1"/>
          </p:cNvSpPr>
          <p:nvPr/>
        </p:nvSpPr>
        <p:spPr bwMode="auto">
          <a:xfrm>
            <a:off x="3136135" y="4505386"/>
            <a:ext cx="1979314" cy="307777"/>
          </a:xfrm>
          <a:prstGeom prst="rect">
            <a:avLst/>
          </a:prstGeom>
          <a:noFill/>
          <a:ln w="9525">
            <a:noFill/>
            <a:miter lim="800000"/>
            <a:headEnd/>
            <a:tailEnd/>
          </a:ln>
        </p:spPr>
        <p:txBody>
          <a:bodyPr wrap="square">
            <a:spAutoFit/>
          </a:bodyPr>
          <a:lstStyle/>
          <a:p>
            <a:r>
              <a:rPr lang="ja-JP" altLang="en-US" sz="1400" b="1" u="sng" dirty="0" smtClean="0">
                <a:latin typeface="HG丸ｺﾞｼｯｸM-PRO" pitchFamily="50" charset="-128"/>
                <a:ea typeface="HG丸ｺﾞｼｯｸM-PRO" pitchFamily="50" charset="-128"/>
              </a:rPr>
              <a:t>☆イベント企画</a:t>
            </a:r>
            <a:endParaRPr lang="ja-JP" altLang="en-US" sz="1400" b="1" u="sng" dirty="0">
              <a:latin typeface="HG丸ｺﾞｼｯｸM-PRO" pitchFamily="50" charset="-128"/>
              <a:ea typeface="HG丸ｺﾞｼｯｸM-PRO" pitchFamily="50" charset="-128"/>
            </a:endParaRPr>
          </a:p>
        </p:txBody>
      </p:sp>
      <p:sp>
        <p:nvSpPr>
          <p:cNvPr id="13" name="テキスト ボックス 4"/>
          <p:cNvSpPr txBox="1">
            <a:spLocks noChangeArrowheads="1"/>
          </p:cNvSpPr>
          <p:nvPr/>
        </p:nvSpPr>
        <p:spPr bwMode="auto">
          <a:xfrm>
            <a:off x="1875995" y="3034571"/>
            <a:ext cx="2565285" cy="861774"/>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latin typeface="HG丸ｺﾞｼｯｸM-PRO" pitchFamily="50" charset="-128"/>
                <a:ea typeface="HG丸ｺﾞｼｯｸM-PRO" pitchFamily="50" charset="-128"/>
              </a:defRPr>
            </a:lvl1pPr>
          </a:lstStyle>
          <a:p>
            <a:r>
              <a:rPr lang="en-US" altLang="ja-JP" sz="1000" dirty="0" smtClean="0"/>
              <a:t>■</a:t>
            </a:r>
            <a:r>
              <a:rPr lang="ja-JP" altLang="en-US" sz="1000" dirty="0" smtClean="0"/>
              <a:t>商品・サービス</a:t>
            </a:r>
            <a:r>
              <a:rPr lang="en-US" altLang="ja-JP" sz="1000" dirty="0" smtClean="0"/>
              <a:t>■</a:t>
            </a:r>
          </a:p>
          <a:p>
            <a:r>
              <a:rPr lang="ja-JP" altLang="en-US" sz="1000" dirty="0" smtClean="0"/>
              <a:t>・</a:t>
            </a:r>
            <a:r>
              <a:rPr lang="en-US" altLang="ja-JP" sz="1000" dirty="0" smtClean="0"/>
              <a:t>ANCHOR</a:t>
            </a:r>
            <a:r>
              <a:rPr lang="ja-JP" altLang="en-US" sz="1000" dirty="0"/>
              <a:t>（アンカー）１５～３５万円</a:t>
            </a:r>
            <a:endParaRPr lang="en-US" altLang="ja-JP" sz="1000" dirty="0"/>
          </a:p>
          <a:p>
            <a:r>
              <a:rPr lang="ja-JP" altLang="en-US" sz="1000" dirty="0" smtClean="0"/>
              <a:t>・</a:t>
            </a:r>
            <a:r>
              <a:rPr lang="en-US" altLang="ja-JP" sz="1000" dirty="0" smtClean="0"/>
              <a:t>MERIDA</a:t>
            </a:r>
            <a:r>
              <a:rPr lang="ja-JP" altLang="en-US" sz="1000" dirty="0"/>
              <a:t>（メリダ） １５～３５万円</a:t>
            </a:r>
            <a:endParaRPr lang="en-US" altLang="ja-JP" sz="1000" dirty="0"/>
          </a:p>
          <a:p>
            <a:r>
              <a:rPr lang="ja-JP" altLang="en-US" sz="1000" dirty="0" smtClean="0"/>
              <a:t>・</a:t>
            </a:r>
            <a:r>
              <a:rPr lang="en-US" altLang="ja-JP" sz="1000" dirty="0" smtClean="0"/>
              <a:t>COLNAGO</a:t>
            </a:r>
            <a:r>
              <a:rPr lang="ja-JP" altLang="en-US" sz="1000" dirty="0"/>
              <a:t>（コルナゴ）３０万円～</a:t>
            </a:r>
            <a:endParaRPr lang="en-US" altLang="ja-JP" sz="1000" dirty="0"/>
          </a:p>
          <a:p>
            <a:r>
              <a:rPr lang="ja-JP" altLang="en-US" sz="1000" dirty="0"/>
              <a:t>・</a:t>
            </a:r>
            <a:r>
              <a:rPr lang="ja-JP" altLang="en-US" sz="1000" dirty="0" smtClean="0"/>
              <a:t>その他、パーツ</a:t>
            </a:r>
            <a:r>
              <a:rPr lang="en-US" altLang="ja-JP" sz="1000" dirty="0"/>
              <a:t>,</a:t>
            </a:r>
            <a:r>
              <a:rPr lang="ja-JP" altLang="en-US" sz="1000" dirty="0" smtClean="0"/>
              <a:t>アクセサリ</a:t>
            </a:r>
            <a:r>
              <a:rPr lang="ja-JP" altLang="en-US" sz="1000" dirty="0"/>
              <a:t>等の</a:t>
            </a:r>
            <a:r>
              <a:rPr lang="ja-JP" altLang="en-US" sz="1000" dirty="0" smtClean="0"/>
              <a:t>付属品</a:t>
            </a:r>
            <a:endParaRPr lang="ja-JP" altLang="en-US" sz="1000" dirty="0"/>
          </a:p>
        </p:txBody>
      </p:sp>
      <p:pic>
        <p:nvPicPr>
          <p:cNvPr id="14" name="Picture 2" descr="http://jitensha-hoken.jp/blog/wp/wp-content/uploads/2014/09/gb-620x35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000" y="2153029"/>
            <a:ext cx="1452454" cy="82111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4"/>
          <p:cNvSpPr txBox="1">
            <a:spLocks noChangeArrowheads="1"/>
          </p:cNvSpPr>
          <p:nvPr/>
        </p:nvSpPr>
        <p:spPr bwMode="auto">
          <a:xfrm>
            <a:off x="4780933" y="4834771"/>
            <a:ext cx="2368126" cy="92333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a:latin typeface="HG丸ｺﾞｼｯｸM-PRO" pitchFamily="50" charset="-128"/>
                <a:ea typeface="HG丸ｺﾞｼｯｸM-PRO" pitchFamily="50" charset="-128"/>
              </a:defRPr>
            </a:lvl1pPr>
          </a:lstStyle>
          <a:p>
            <a:r>
              <a:rPr lang="en-US" altLang="ja-JP" dirty="0" smtClean="0"/>
              <a:t>■</a:t>
            </a:r>
            <a:r>
              <a:rPr lang="ja-JP" altLang="en-US" dirty="0" smtClean="0"/>
              <a:t>商品・サービス</a:t>
            </a:r>
            <a:r>
              <a:rPr lang="en-US" altLang="ja-JP" dirty="0" smtClean="0"/>
              <a:t>■</a:t>
            </a:r>
          </a:p>
          <a:p>
            <a:r>
              <a:rPr lang="ja-JP" altLang="en-US" dirty="0" smtClean="0"/>
              <a:t>・</a:t>
            </a:r>
            <a:r>
              <a:rPr lang="ja-JP" altLang="en-US" dirty="0"/>
              <a:t>会員制</a:t>
            </a:r>
            <a:r>
              <a:rPr lang="ja-JP" altLang="en-US" dirty="0" smtClean="0"/>
              <a:t>クラブチーム</a:t>
            </a:r>
            <a:endParaRPr lang="en-US" altLang="ja-JP" dirty="0"/>
          </a:p>
        </p:txBody>
      </p:sp>
      <p:sp>
        <p:nvSpPr>
          <p:cNvPr id="16" name="正方形/長方形 15"/>
          <p:cNvSpPr/>
          <p:nvPr/>
        </p:nvSpPr>
        <p:spPr>
          <a:xfrm>
            <a:off x="3552876" y="4174792"/>
            <a:ext cx="219932" cy="246221"/>
          </a:xfrm>
          <a:prstGeom prst="rect">
            <a:avLst/>
          </a:prstGeom>
        </p:spPr>
        <p:txBody>
          <a:bodyPr wrap="none">
            <a:spAutoFit/>
          </a:bodyPr>
          <a:lstStyle/>
          <a:p>
            <a:r>
              <a:rPr lang="ja-JP" altLang="en-US" dirty="0"/>
              <a:t> </a:t>
            </a:r>
          </a:p>
        </p:txBody>
      </p:sp>
      <p:pic>
        <p:nvPicPr>
          <p:cNvPr id="17" name="Picture 10" descr="http://ic3-a.dena.ne.jp/mi/gr/114/image.rakuten.co.jp/worldcycle/cabinet/itiran4/giz-e-lu39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0418" y="2153562"/>
            <a:ext cx="430802" cy="43080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ttp://item.shopping.c.yimg.jp/i/l/worldcycle_shi-e-cs57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170" y="2536750"/>
            <a:ext cx="432726" cy="43272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otr.co.jp/db4/wp-content/uploads/2012/04/02-GRP-300x225.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407"/>
          <a:stretch/>
        </p:blipFill>
        <p:spPr bwMode="auto">
          <a:xfrm>
            <a:off x="3233623" y="4793378"/>
            <a:ext cx="1543120" cy="1083187"/>
          </a:xfrm>
          <a:prstGeom prst="rect">
            <a:avLst/>
          </a:prstGeom>
          <a:noFill/>
          <a:extLst>
            <a:ext uri="{909E8E84-426E-40DD-AFC4-6F175D3DCCD1}">
              <a14:hiddenFill xmlns:a14="http://schemas.microsoft.com/office/drawing/2010/main">
                <a:solidFill>
                  <a:srgbClr val="FFFFFF"/>
                </a:solidFill>
              </a14:hiddenFill>
            </a:ext>
          </a:extLst>
        </p:spPr>
      </p:pic>
      <p:sp>
        <p:nvSpPr>
          <p:cNvPr id="20" name="角丸四角形 19"/>
          <p:cNvSpPr/>
          <p:nvPr/>
        </p:nvSpPr>
        <p:spPr>
          <a:xfrm>
            <a:off x="7591630" y="4827280"/>
            <a:ext cx="2745305" cy="73425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HG丸ｺﾞｼｯｸM-PRO" panose="020F0600000000000000" pitchFamily="50" charset="-128"/>
                <a:ea typeface="HG丸ｺﾞｼｯｸM-PRO" panose="020F0600000000000000" pitchFamily="50" charset="-128"/>
              </a:rPr>
              <a:t>■</a:t>
            </a:r>
            <a:r>
              <a:rPr lang="ja-JP" altLang="en-US" sz="1200" dirty="0" smtClean="0">
                <a:latin typeface="HG丸ｺﾞｼｯｸM-PRO" panose="020F0600000000000000" pitchFamily="50" charset="-128"/>
                <a:ea typeface="HG丸ｺﾞｼｯｸM-PRO" panose="020F0600000000000000" pitchFamily="50" charset="-128"/>
              </a:rPr>
              <a:t>差別化の特徴</a:t>
            </a:r>
            <a:r>
              <a:rPr lang="en-US" altLang="ja-JP" sz="1200" dirty="0" smtClean="0">
                <a:latin typeface="HG丸ｺﾞｼｯｸM-PRO" panose="020F0600000000000000" pitchFamily="50" charset="-128"/>
                <a:ea typeface="HG丸ｺﾞｼｯｸM-PRO" panose="020F0600000000000000" pitchFamily="50" charset="-128"/>
              </a:rPr>
              <a:t>■</a:t>
            </a:r>
          </a:p>
          <a:p>
            <a:r>
              <a:rPr lang="ja-JP" altLang="en-US" sz="1200" dirty="0" smtClean="0">
                <a:latin typeface="HG丸ｺﾞｼｯｸM-PRO" panose="020F0600000000000000" pitchFamily="50" charset="-128"/>
                <a:ea typeface="HG丸ｺﾞｼｯｸM-PRO" panose="020F0600000000000000" pitchFamily="50" charset="-128"/>
              </a:rPr>
              <a:t>・</a:t>
            </a:r>
            <a:r>
              <a:rPr lang="ja-JP" altLang="en-US" sz="1200" dirty="0">
                <a:latin typeface="HG丸ｺﾞｼｯｸM-PRO" panose="020F0600000000000000" pitchFamily="50" charset="-128"/>
                <a:ea typeface="HG丸ｺﾞｼｯｸM-PRO" panose="020F0600000000000000" pitchFamily="50" charset="-128"/>
              </a:rPr>
              <a:t>プロロードレーサーとの交流等の本格ロードレーサー向け</a:t>
            </a:r>
            <a:r>
              <a:rPr lang="ja-JP" altLang="en-US" sz="1200" dirty="0" smtClean="0">
                <a:latin typeface="HG丸ｺﾞｼｯｸM-PRO" panose="020F0600000000000000" pitchFamily="50" charset="-128"/>
                <a:ea typeface="HG丸ｺﾞｼｯｸM-PRO" panose="020F0600000000000000" pitchFamily="50" charset="-128"/>
              </a:rPr>
              <a:t>イベント</a:t>
            </a:r>
            <a:endParaRPr lang="en-US" altLang="ja-JP" sz="1200" dirty="0">
              <a:latin typeface="HG丸ｺﾞｼｯｸM-PRO" panose="020F0600000000000000" pitchFamily="50" charset="-128"/>
              <a:ea typeface="HG丸ｺﾞｼｯｸM-PRO" panose="020F0600000000000000" pitchFamily="50" charset="-128"/>
            </a:endParaRPr>
          </a:p>
        </p:txBody>
      </p:sp>
      <p:sp>
        <p:nvSpPr>
          <p:cNvPr id="21" name="角丸四角形吹き出し 20"/>
          <p:cNvSpPr/>
          <p:nvPr/>
        </p:nvSpPr>
        <p:spPr>
          <a:xfrm>
            <a:off x="4126245" y="2096144"/>
            <a:ext cx="2115235" cy="1035115"/>
          </a:xfrm>
          <a:prstGeom prst="wedgeRoundRectCallout">
            <a:avLst>
              <a:gd name="adj1" fmla="val -57440"/>
              <a:gd name="adj2" fmla="val -21870"/>
              <a:gd name="adj3" fmla="val 16667"/>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角丸四角形 21"/>
          <p:cNvSpPr/>
          <p:nvPr/>
        </p:nvSpPr>
        <p:spPr>
          <a:xfrm>
            <a:off x="4171251" y="2199456"/>
            <a:ext cx="1980219" cy="84179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200" dirty="0" smtClean="0">
                <a:latin typeface="HG丸ｺﾞｼｯｸM-PRO" panose="020F0600000000000000" pitchFamily="50" charset="-128"/>
                <a:ea typeface="HG丸ｺﾞｼｯｸM-PRO" panose="020F0600000000000000" pitchFamily="50" charset="-128"/>
              </a:rPr>
              <a:t>■</a:t>
            </a:r>
            <a:r>
              <a:rPr kumimoji="1" lang="ja-JP" altLang="en-US" sz="1200" dirty="0" smtClean="0">
                <a:latin typeface="HG丸ｺﾞｼｯｸM-PRO" panose="020F0600000000000000" pitchFamily="50" charset="-128"/>
                <a:ea typeface="HG丸ｺﾞｼｯｸM-PRO" panose="020F0600000000000000" pitchFamily="50" charset="-128"/>
              </a:rPr>
              <a:t>差別化の特徴</a:t>
            </a:r>
            <a:r>
              <a:rPr kumimoji="1" lang="en-US" altLang="ja-JP" sz="1200" dirty="0" smtClean="0">
                <a:latin typeface="HG丸ｺﾞｼｯｸM-PRO" panose="020F0600000000000000" pitchFamily="50" charset="-128"/>
                <a:ea typeface="HG丸ｺﾞｼｯｸM-PRO" panose="020F0600000000000000" pitchFamily="50" charset="-128"/>
              </a:rPr>
              <a:t>■</a:t>
            </a:r>
          </a:p>
          <a:p>
            <a:r>
              <a:rPr kumimoji="1" lang="ja-JP" altLang="en-US" sz="1200" dirty="0" smtClean="0">
                <a:latin typeface="HG丸ｺﾞｼｯｸM-PRO" panose="020F0600000000000000" pitchFamily="50" charset="-128"/>
                <a:ea typeface="HG丸ｺﾞｼｯｸM-PRO" panose="020F0600000000000000" pitchFamily="50" charset="-128"/>
              </a:rPr>
              <a:t>・プロ仕様の高価格帯商品の品揃え</a:t>
            </a:r>
            <a:endParaRPr kumimoji="1" lang="en-US" altLang="ja-JP" sz="1200" dirty="0" smtClean="0">
              <a:latin typeface="HG丸ｺﾞｼｯｸM-PRO" panose="020F0600000000000000" pitchFamily="50" charset="-128"/>
              <a:ea typeface="HG丸ｺﾞｼｯｸM-PRO" panose="020F0600000000000000" pitchFamily="50" charset="-128"/>
            </a:endParaRPr>
          </a:p>
          <a:p>
            <a:r>
              <a:rPr lang="ja-JP" altLang="en-US" sz="1200" dirty="0" smtClean="0">
                <a:latin typeface="HG丸ｺﾞｼｯｸM-PRO" panose="020F0600000000000000" pitchFamily="50" charset="-128"/>
                <a:ea typeface="HG丸ｺﾞｼｯｸM-PRO" panose="020F0600000000000000" pitchFamily="50" charset="-128"/>
              </a:rPr>
              <a:t>・専門知識が豊富で細やかな接客</a:t>
            </a:r>
            <a:endParaRPr lang="en-US" altLang="ja-JP" sz="1200" dirty="0">
              <a:latin typeface="HG丸ｺﾞｼｯｸM-PRO" panose="020F0600000000000000" pitchFamily="50" charset="-128"/>
              <a:ea typeface="HG丸ｺﾞｼｯｸM-PRO" panose="020F0600000000000000" pitchFamily="50" charset="-128"/>
            </a:endParaRPr>
          </a:p>
        </p:txBody>
      </p:sp>
      <p:sp>
        <p:nvSpPr>
          <p:cNvPr id="23" name="角丸四角形 22"/>
          <p:cNvSpPr/>
          <p:nvPr/>
        </p:nvSpPr>
        <p:spPr>
          <a:xfrm>
            <a:off x="3406165" y="745995"/>
            <a:ext cx="5528107" cy="462267"/>
          </a:xfrm>
          <a:prstGeom prst="roundRect">
            <a:avLst/>
          </a:prstGeom>
          <a:solidFill>
            <a:schemeClr val="bg1"/>
          </a:solidFill>
          <a:ln cmpd="thickThi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4" name="テキスト ボックス 4"/>
          <p:cNvSpPr txBox="1">
            <a:spLocks noChangeArrowheads="1"/>
          </p:cNvSpPr>
          <p:nvPr/>
        </p:nvSpPr>
        <p:spPr bwMode="auto">
          <a:xfrm>
            <a:off x="4099541" y="814791"/>
            <a:ext cx="4392189" cy="338554"/>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solidFill>
                  <a:schemeClr val="dk1"/>
                </a:solidFill>
                <a:latin typeface="HG丸ｺﾞｼｯｸM-PRO" pitchFamily="50" charset="-128"/>
                <a:ea typeface="HG丸ｺﾞｼｯｸM-PRO" pitchFamily="50" charset="-128"/>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本格ロードレーサー</a:t>
            </a:r>
            <a:r>
              <a:rPr lang="en-US"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市場に向けた</a:t>
            </a:r>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商品・サービス</a:t>
            </a:r>
            <a:endParaRPr lang="en-US" altLang="ja-JP" sz="1600" dirty="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endParaRPr>
          </a:p>
        </p:txBody>
      </p:sp>
      <p:sp>
        <p:nvSpPr>
          <p:cNvPr id="25" name="角丸四角形 24"/>
          <p:cNvSpPr/>
          <p:nvPr/>
        </p:nvSpPr>
        <p:spPr>
          <a:xfrm>
            <a:off x="3946225" y="1286055"/>
            <a:ext cx="4410490" cy="360040"/>
          </a:xfrm>
          <a:prstGeom prst="round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新規顧客開拓</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6" name="角丸四角形 25"/>
          <p:cNvSpPr/>
          <p:nvPr/>
        </p:nvSpPr>
        <p:spPr>
          <a:xfrm>
            <a:off x="4396275" y="4031360"/>
            <a:ext cx="1215135" cy="36004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US" altLang="ja-JP" sz="1100" dirty="0" smtClean="0">
              <a:latin typeface="HG丸ｺﾞｼｯｸM-PRO" panose="020F0600000000000000" pitchFamily="50" charset="-128"/>
              <a:ea typeface="HG丸ｺﾞｼｯｸM-PRO" panose="020F0600000000000000" pitchFamily="50" charset="-128"/>
            </a:endParaRPr>
          </a:p>
        </p:txBody>
      </p:sp>
      <p:sp>
        <p:nvSpPr>
          <p:cNvPr id="27" name="テキスト ボックス 4"/>
          <p:cNvSpPr txBox="1">
            <a:spLocks noChangeArrowheads="1"/>
          </p:cNvSpPr>
          <p:nvPr/>
        </p:nvSpPr>
        <p:spPr bwMode="auto">
          <a:xfrm>
            <a:off x="6241480" y="1736105"/>
            <a:ext cx="2557421" cy="307777"/>
          </a:xfrm>
          <a:prstGeom prst="rect">
            <a:avLst/>
          </a:prstGeom>
          <a:noFill/>
          <a:ln w="9525">
            <a:noFill/>
            <a:miter lim="800000"/>
            <a:headEnd/>
            <a:tailEnd/>
          </a:ln>
        </p:spPr>
        <p:txBody>
          <a:bodyPr wrap="square">
            <a:spAutoFit/>
          </a:bodyPr>
          <a:lstStyle/>
          <a:p>
            <a:r>
              <a:rPr lang="ja-JP" altLang="en-US" sz="1400" b="1" u="sng" dirty="0" smtClean="0">
                <a:latin typeface="HG丸ｺﾞｼｯｸM-PRO" pitchFamily="50" charset="-128"/>
                <a:ea typeface="HG丸ｺﾞｼｯｸM-PRO" pitchFamily="50" charset="-128"/>
              </a:rPr>
              <a:t>☆カウンセリングサービス</a:t>
            </a:r>
            <a:endParaRPr lang="ja-JP" altLang="en-US" sz="1400" b="1" u="sng" dirty="0">
              <a:latin typeface="HG丸ｺﾞｼｯｸM-PRO" pitchFamily="50" charset="-128"/>
              <a:ea typeface="HG丸ｺﾞｼｯｸM-PRO" pitchFamily="50" charset="-128"/>
            </a:endParaRPr>
          </a:p>
        </p:txBody>
      </p:sp>
      <p:pic>
        <p:nvPicPr>
          <p:cNvPr id="28" name="Picture 14" descr="http://blogc.fujitv.co.jp/simg/blogimg/9c2ac/90057/186315_pc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1491" y="2085653"/>
            <a:ext cx="1510170" cy="1157797"/>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4"/>
          <p:cNvSpPr txBox="1">
            <a:spLocks noChangeArrowheads="1"/>
          </p:cNvSpPr>
          <p:nvPr/>
        </p:nvSpPr>
        <p:spPr bwMode="auto">
          <a:xfrm>
            <a:off x="6286485" y="3311280"/>
            <a:ext cx="3330370" cy="707886"/>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latin typeface="HG丸ｺﾞｼｯｸM-PRO" pitchFamily="50" charset="-128"/>
                <a:ea typeface="HG丸ｺﾞｼｯｸM-PRO" pitchFamily="50" charset="-128"/>
              </a:defRPr>
            </a:lvl1pPr>
          </a:lstStyle>
          <a:p>
            <a:r>
              <a:rPr lang="en-US" altLang="ja-JP" sz="1000" dirty="0" smtClean="0"/>
              <a:t>■</a:t>
            </a:r>
            <a:r>
              <a:rPr lang="ja-JP" altLang="en-US" sz="1000" dirty="0" smtClean="0"/>
              <a:t>商品・サービス</a:t>
            </a:r>
            <a:r>
              <a:rPr lang="en-US" altLang="ja-JP" sz="1000" dirty="0" smtClean="0"/>
              <a:t>■</a:t>
            </a:r>
          </a:p>
          <a:p>
            <a:r>
              <a:rPr lang="ja-JP" altLang="en-US" sz="1000" dirty="0" smtClean="0"/>
              <a:t>・ポジションチェック</a:t>
            </a:r>
            <a:r>
              <a:rPr lang="ja-JP" altLang="en-US" sz="1000" dirty="0"/>
              <a:t>（測定機器使用）３～５千円</a:t>
            </a:r>
            <a:endParaRPr lang="en-US" altLang="ja-JP" sz="1000" dirty="0"/>
          </a:p>
          <a:p>
            <a:r>
              <a:rPr lang="ja-JP" altLang="en-US" sz="1000" dirty="0" smtClean="0"/>
              <a:t>・正しい乗り方等のカウンセリング </a:t>
            </a:r>
            <a:r>
              <a:rPr lang="ja-JP" altLang="en-US" sz="1000" dirty="0"/>
              <a:t>３～５千円</a:t>
            </a:r>
            <a:endParaRPr lang="en-US" altLang="ja-JP" sz="1000" dirty="0"/>
          </a:p>
          <a:p>
            <a:r>
              <a:rPr lang="ja-JP" altLang="en-US" sz="1000" dirty="0" smtClean="0"/>
              <a:t>・ロードレーサー</a:t>
            </a:r>
            <a:r>
              <a:rPr lang="ja-JP" altLang="en-US" sz="1000" dirty="0"/>
              <a:t>の</a:t>
            </a:r>
            <a:r>
              <a:rPr lang="ja-JP" altLang="en-US" sz="1000" dirty="0" smtClean="0"/>
              <a:t>メンテナンス　３千円～</a:t>
            </a:r>
            <a:endParaRPr lang="en-US" altLang="ja-JP" sz="1000" dirty="0"/>
          </a:p>
        </p:txBody>
      </p:sp>
      <p:sp>
        <p:nvSpPr>
          <p:cNvPr id="30" name="角丸四角形吹き出し 29"/>
          <p:cNvSpPr/>
          <p:nvPr/>
        </p:nvSpPr>
        <p:spPr>
          <a:xfrm>
            <a:off x="8086685" y="2141150"/>
            <a:ext cx="2525564" cy="1215135"/>
          </a:xfrm>
          <a:prstGeom prst="wedgeRoundRectCallout">
            <a:avLst>
              <a:gd name="adj1" fmla="val -57440"/>
              <a:gd name="adj2" fmla="val -21870"/>
              <a:gd name="adj3" fmla="val 16667"/>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角丸四角形 30"/>
          <p:cNvSpPr/>
          <p:nvPr/>
        </p:nvSpPr>
        <p:spPr>
          <a:xfrm>
            <a:off x="8041680" y="2276165"/>
            <a:ext cx="2610290" cy="89939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ja-JP" sz="1200" dirty="0" smtClean="0">
                <a:latin typeface="HG丸ｺﾞｼｯｸM-PRO" panose="020F0600000000000000" pitchFamily="50" charset="-128"/>
                <a:ea typeface="HG丸ｺﾞｼｯｸM-PRO" panose="020F0600000000000000" pitchFamily="50" charset="-128"/>
              </a:rPr>
              <a:t>■</a:t>
            </a:r>
            <a:r>
              <a:rPr lang="ja-JP" altLang="en-US" sz="1200" dirty="0" smtClean="0">
                <a:latin typeface="HG丸ｺﾞｼｯｸM-PRO" panose="020F0600000000000000" pitchFamily="50" charset="-128"/>
                <a:ea typeface="HG丸ｺﾞｼｯｸM-PRO" panose="020F0600000000000000" pitchFamily="50" charset="-128"/>
              </a:rPr>
              <a:t>差別化の特徴</a:t>
            </a:r>
            <a:r>
              <a:rPr lang="en-US" altLang="ja-JP" sz="1200" dirty="0" smtClean="0">
                <a:latin typeface="HG丸ｺﾞｼｯｸM-PRO" panose="020F0600000000000000" pitchFamily="50" charset="-128"/>
                <a:ea typeface="HG丸ｺﾞｼｯｸM-PRO" panose="020F0600000000000000" pitchFamily="50" charset="-128"/>
              </a:rPr>
              <a:t>■</a:t>
            </a:r>
          </a:p>
          <a:p>
            <a:r>
              <a:rPr lang="ja-JP" altLang="en-US" sz="1200" dirty="0" smtClean="0">
                <a:latin typeface="HG丸ｺﾞｼｯｸM-PRO" panose="020F0600000000000000" pitchFamily="50" charset="-128"/>
                <a:ea typeface="HG丸ｺﾞｼｯｸM-PRO" panose="020F0600000000000000" pitchFamily="50" charset="-128"/>
              </a:rPr>
              <a:t>・</a:t>
            </a:r>
            <a:r>
              <a:rPr lang="ja-JP" altLang="en-US" sz="1200" dirty="0">
                <a:latin typeface="HG丸ｺﾞｼｯｸM-PRO" panose="020F0600000000000000" pitchFamily="50" charset="-128"/>
                <a:ea typeface="HG丸ｺﾞｼｯｸM-PRO" panose="020F0600000000000000" pitchFamily="50" charset="-128"/>
              </a:rPr>
              <a:t>プロショップしかない測定機器を使用したミリ単位のポジションチェック</a:t>
            </a:r>
            <a:endParaRPr lang="en-US" altLang="ja-JP" sz="1200" dirty="0">
              <a:latin typeface="HG丸ｺﾞｼｯｸM-PRO" panose="020F0600000000000000" pitchFamily="50" charset="-128"/>
              <a:ea typeface="HG丸ｺﾞｼｯｸM-PRO" panose="020F0600000000000000" pitchFamily="50" charset="-128"/>
            </a:endParaRPr>
          </a:p>
          <a:p>
            <a:r>
              <a:rPr lang="ja-JP" altLang="en-US" sz="1200" dirty="0">
                <a:latin typeface="HG丸ｺﾞｼｯｸM-PRO" panose="020F0600000000000000" pitchFamily="50" charset="-128"/>
                <a:ea typeface="HG丸ｺﾞｼｯｸM-PRO" panose="020F0600000000000000" pitchFamily="50" charset="-128"/>
              </a:rPr>
              <a:t>・専門知識が豊富なスタッフによるカウンセリング、</a:t>
            </a:r>
            <a:r>
              <a:rPr lang="ja-JP" altLang="en-US" sz="1200" dirty="0" smtClean="0">
                <a:latin typeface="HG丸ｺﾞｼｯｸM-PRO" panose="020F0600000000000000" pitchFamily="50" charset="-128"/>
                <a:ea typeface="HG丸ｺﾞｼｯｸM-PRO" panose="020F0600000000000000" pitchFamily="50" charset="-128"/>
              </a:rPr>
              <a:t>メンテナンス</a:t>
            </a:r>
            <a:endParaRPr lang="en-US" altLang="ja-JP" sz="1200" dirty="0" smtClean="0">
              <a:latin typeface="HG丸ｺﾞｼｯｸM-PRO" panose="020F0600000000000000" pitchFamily="50" charset="-128"/>
              <a:ea typeface="HG丸ｺﾞｼｯｸM-PRO" panose="020F0600000000000000" pitchFamily="50" charset="-128"/>
            </a:endParaRPr>
          </a:p>
        </p:txBody>
      </p:sp>
      <p:sp>
        <p:nvSpPr>
          <p:cNvPr id="32" name="曲折矢印 31"/>
          <p:cNvSpPr/>
          <p:nvPr/>
        </p:nvSpPr>
        <p:spPr>
          <a:xfrm rot="5400000">
            <a:off x="8424222" y="1398568"/>
            <a:ext cx="585065" cy="540060"/>
          </a:xfrm>
          <a:prstGeom prst="bentArrow">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曲折矢印 32"/>
          <p:cNvSpPr/>
          <p:nvPr/>
        </p:nvSpPr>
        <p:spPr>
          <a:xfrm rot="5400000" flipV="1">
            <a:off x="3158637" y="1263552"/>
            <a:ext cx="495058" cy="720082"/>
          </a:xfrm>
          <a:prstGeom prst="bentArrow">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角丸四角形 33"/>
          <p:cNvSpPr/>
          <p:nvPr/>
        </p:nvSpPr>
        <p:spPr>
          <a:xfrm>
            <a:off x="4081240" y="5921570"/>
            <a:ext cx="4410490" cy="360040"/>
          </a:xfrm>
          <a:prstGeom prst="roundRect">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安定顧客の確保</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35" name="角丸四角形 34"/>
          <p:cNvSpPr/>
          <p:nvPr/>
        </p:nvSpPr>
        <p:spPr>
          <a:xfrm>
            <a:off x="4936335" y="4211380"/>
            <a:ext cx="2295255" cy="3600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会員制クラブチーム入会</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36" name="右矢印 35"/>
          <p:cNvSpPr/>
          <p:nvPr/>
        </p:nvSpPr>
        <p:spPr>
          <a:xfrm rot="3862043">
            <a:off x="4305350" y="4272869"/>
            <a:ext cx="676903" cy="224302"/>
          </a:xfrm>
          <a:prstGeom prst="rightArrow">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rot="6928318">
            <a:off x="7139946" y="4330958"/>
            <a:ext cx="676903" cy="224302"/>
          </a:xfrm>
          <a:prstGeom prst="rightArrow">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角丸四角形 37"/>
          <p:cNvSpPr/>
          <p:nvPr/>
        </p:nvSpPr>
        <p:spPr>
          <a:xfrm>
            <a:off x="8581740" y="4391400"/>
            <a:ext cx="1350150" cy="360040"/>
          </a:xfrm>
          <a:prstGeom prst="roundRect">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HG丸ｺﾞｼｯｸM-PRO" panose="020F0600000000000000" pitchFamily="50" charset="-128"/>
                <a:ea typeface="HG丸ｺﾞｼｯｸM-PRO" panose="020F0600000000000000" pitchFamily="50" charset="-128"/>
              </a:rPr>
              <a:t>リピート顧客</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39" name="曲折矢印 38"/>
          <p:cNvSpPr/>
          <p:nvPr/>
        </p:nvSpPr>
        <p:spPr>
          <a:xfrm rot="16200000">
            <a:off x="2011011" y="4211378"/>
            <a:ext cx="2160239" cy="1800200"/>
          </a:xfrm>
          <a:prstGeom prst="bentArrow">
            <a:avLst>
              <a:gd name="adj1" fmla="val 10671"/>
              <a:gd name="adj2" fmla="val 13327"/>
              <a:gd name="adj3" fmla="val 14805"/>
              <a:gd name="adj4" fmla="val 43750"/>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a:latin typeface="HG丸ｺﾞｼｯｸM-PRO" panose="020F0600000000000000" pitchFamily="50" charset="-128"/>
              <a:ea typeface="HG丸ｺﾞｼｯｸM-PRO" panose="020F0600000000000000" pitchFamily="50" charset="-128"/>
            </a:endParaRPr>
          </a:p>
        </p:txBody>
      </p:sp>
      <p:sp>
        <p:nvSpPr>
          <p:cNvPr id="40" name="角丸四角形 39"/>
          <p:cNvSpPr/>
          <p:nvPr/>
        </p:nvSpPr>
        <p:spPr>
          <a:xfrm>
            <a:off x="1785985" y="4436405"/>
            <a:ext cx="1350150" cy="360040"/>
          </a:xfrm>
          <a:prstGeom prst="roundRect">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HG丸ｺﾞｼｯｸM-PRO" panose="020F0600000000000000" pitchFamily="50" charset="-128"/>
                <a:ea typeface="HG丸ｺﾞｼｯｸM-PRO" panose="020F0600000000000000" pitchFamily="50" charset="-128"/>
              </a:rPr>
              <a:t>リピート顧客</a:t>
            </a:r>
            <a:endParaRPr lang="en-US" altLang="ja-JP" sz="1400" dirty="0">
              <a:latin typeface="HG丸ｺﾞｼｯｸM-PRO" panose="020F0600000000000000" pitchFamily="50" charset="-128"/>
              <a:ea typeface="HG丸ｺﾞｼｯｸM-PRO" panose="020F0600000000000000" pitchFamily="50" charset="-128"/>
            </a:endParaRPr>
          </a:p>
        </p:txBody>
      </p:sp>
      <p:pic>
        <p:nvPicPr>
          <p:cNvPr id="41" name="Picture 2" descr="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860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4835337" y="185923"/>
            <a:ext cx="22860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事業概要</a:t>
            </a:r>
          </a:p>
        </p:txBody>
      </p:sp>
      <p:graphicFrame>
        <p:nvGraphicFramePr>
          <p:cNvPr id="4" name="図表 3"/>
          <p:cNvGraphicFramePr/>
          <p:nvPr>
            <p:extLst>
              <p:ext uri="{D42A27DB-BD31-4B8C-83A1-F6EECF244321}">
                <p14:modId xmlns:p14="http://schemas.microsoft.com/office/powerpoint/2010/main" val="3179098162"/>
              </p:ext>
            </p:extLst>
          </p:nvPr>
        </p:nvGraphicFramePr>
        <p:xfrm>
          <a:off x="1108364" y="839965"/>
          <a:ext cx="9447476" cy="5458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18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p:cNvGraphicFramePr>
            <a:graphicFrameLocks noGrp="1"/>
          </p:cNvGraphicFramePr>
          <p:nvPr>
            <p:extLst/>
          </p:nvPr>
        </p:nvGraphicFramePr>
        <p:xfrm>
          <a:off x="1178283" y="2177294"/>
          <a:ext cx="8846772" cy="1461951"/>
        </p:xfrm>
        <a:graphic>
          <a:graphicData uri="http://schemas.openxmlformats.org/drawingml/2006/table">
            <a:tbl>
              <a:tblPr/>
              <a:tblGrid>
                <a:gridCol w="1120752">
                  <a:extLst>
                    <a:ext uri="{9D8B030D-6E8A-4147-A177-3AD203B41FA5}">
                      <a16:colId xmlns="" xmlns:a16="http://schemas.microsoft.com/office/drawing/2014/main" val="20000"/>
                    </a:ext>
                  </a:extLst>
                </a:gridCol>
                <a:gridCol w="643835">
                  <a:extLst>
                    <a:ext uri="{9D8B030D-6E8A-4147-A177-3AD203B41FA5}">
                      <a16:colId xmlns="" xmlns:a16="http://schemas.microsoft.com/office/drawing/2014/main" val="20001"/>
                    </a:ext>
                  </a:extLst>
                </a:gridCol>
                <a:gridCol w="643835">
                  <a:extLst>
                    <a:ext uri="{9D8B030D-6E8A-4147-A177-3AD203B41FA5}">
                      <a16:colId xmlns="" xmlns:a16="http://schemas.microsoft.com/office/drawing/2014/main" val="20002"/>
                    </a:ext>
                  </a:extLst>
                </a:gridCol>
                <a:gridCol w="643835">
                  <a:extLst>
                    <a:ext uri="{9D8B030D-6E8A-4147-A177-3AD203B41FA5}">
                      <a16:colId xmlns="" xmlns:a16="http://schemas.microsoft.com/office/drawing/2014/main" val="20003"/>
                    </a:ext>
                  </a:extLst>
                </a:gridCol>
                <a:gridCol w="643835">
                  <a:extLst>
                    <a:ext uri="{9D8B030D-6E8A-4147-A177-3AD203B41FA5}">
                      <a16:colId xmlns="" xmlns:a16="http://schemas.microsoft.com/office/drawing/2014/main" val="20004"/>
                    </a:ext>
                  </a:extLst>
                </a:gridCol>
                <a:gridCol w="643835">
                  <a:extLst>
                    <a:ext uri="{9D8B030D-6E8A-4147-A177-3AD203B41FA5}">
                      <a16:colId xmlns="" xmlns:a16="http://schemas.microsoft.com/office/drawing/2014/main" val="20005"/>
                    </a:ext>
                  </a:extLst>
                </a:gridCol>
                <a:gridCol w="643835">
                  <a:extLst>
                    <a:ext uri="{9D8B030D-6E8A-4147-A177-3AD203B41FA5}">
                      <a16:colId xmlns="" xmlns:a16="http://schemas.microsoft.com/office/drawing/2014/main" val="20006"/>
                    </a:ext>
                  </a:extLst>
                </a:gridCol>
                <a:gridCol w="643835">
                  <a:extLst>
                    <a:ext uri="{9D8B030D-6E8A-4147-A177-3AD203B41FA5}">
                      <a16:colId xmlns="" xmlns:a16="http://schemas.microsoft.com/office/drawing/2014/main" val="20007"/>
                    </a:ext>
                  </a:extLst>
                </a:gridCol>
                <a:gridCol w="643835">
                  <a:extLst>
                    <a:ext uri="{9D8B030D-6E8A-4147-A177-3AD203B41FA5}">
                      <a16:colId xmlns="" xmlns:a16="http://schemas.microsoft.com/office/drawing/2014/main" val="20008"/>
                    </a:ext>
                  </a:extLst>
                </a:gridCol>
                <a:gridCol w="643835">
                  <a:extLst>
                    <a:ext uri="{9D8B030D-6E8A-4147-A177-3AD203B41FA5}">
                      <a16:colId xmlns="" xmlns:a16="http://schemas.microsoft.com/office/drawing/2014/main" val="20009"/>
                    </a:ext>
                  </a:extLst>
                </a:gridCol>
                <a:gridCol w="643835">
                  <a:extLst>
                    <a:ext uri="{9D8B030D-6E8A-4147-A177-3AD203B41FA5}">
                      <a16:colId xmlns="" xmlns:a16="http://schemas.microsoft.com/office/drawing/2014/main" val="20010"/>
                    </a:ext>
                  </a:extLst>
                </a:gridCol>
                <a:gridCol w="643835">
                  <a:extLst>
                    <a:ext uri="{9D8B030D-6E8A-4147-A177-3AD203B41FA5}">
                      <a16:colId xmlns="" xmlns:a16="http://schemas.microsoft.com/office/drawing/2014/main" val="20011"/>
                    </a:ext>
                  </a:extLst>
                </a:gridCol>
                <a:gridCol w="643835">
                  <a:extLst>
                    <a:ext uri="{9D8B030D-6E8A-4147-A177-3AD203B41FA5}">
                      <a16:colId xmlns="" xmlns:a16="http://schemas.microsoft.com/office/drawing/2014/main" val="20012"/>
                    </a:ext>
                  </a:extLst>
                </a:gridCol>
              </a:tblGrid>
              <a:tr h="466104">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l" fontAlgn="ctr"/>
                      <a:r>
                        <a:rPr lang="zh-TW" altLang="en-US" sz="1400" b="0" i="0" u="none" strike="noStrike" dirty="0">
                          <a:solidFill>
                            <a:srgbClr val="000000"/>
                          </a:solidFill>
                          <a:effectLst/>
                          <a:latin typeface="メイリオ" pitchFamily="50" charset="-128"/>
                          <a:ea typeface="メイリオ" pitchFamily="50" charset="-128"/>
                          <a:cs typeface="メイリオ" pitchFamily="50" charset="-128"/>
                        </a:rPr>
                        <a:t>単位：百万円％、上段：構成比　下段：前年比</a:t>
                      </a: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331949">
                <a:tc>
                  <a:txBody>
                    <a:bodyPr/>
                    <a:lstStyle/>
                    <a:p>
                      <a:pPr algn="ctr" fontAlgn="ctr"/>
                      <a:r>
                        <a:rPr lang="ja-JP" altLang="en-US" sz="1400" b="0" i="0" u="none" strike="noStrike" dirty="0">
                          <a:solidFill>
                            <a:srgbClr val="000000"/>
                          </a:solidFill>
                          <a:effectLst/>
                          <a:latin typeface="メイリオ" pitchFamily="50" charset="-128"/>
                          <a:ea typeface="メイリオ" pitchFamily="50" charset="-128"/>
                          <a:cs typeface="メイリオ" pitchFamily="50" charset="-128"/>
                        </a:rPr>
                        <a:t>年度</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2012</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2013</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2014</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2015</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2016</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2017</a:t>
                      </a:r>
                      <a:r>
                        <a:rPr lang="ja-JP" altLang="en-US" sz="1400" b="0" i="0" u="none" strike="noStrike" dirty="0">
                          <a:solidFill>
                            <a:srgbClr val="000000"/>
                          </a:solidFill>
                          <a:effectLst/>
                          <a:latin typeface="メイリオ" pitchFamily="50" charset="-128"/>
                          <a:ea typeface="メイリオ" pitchFamily="50" charset="-128"/>
                          <a:cs typeface="メイリオ" pitchFamily="50" charset="-128"/>
                        </a:rPr>
                        <a:t>（予測）</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extLst>
                  <a:ext uri="{0D108BD9-81ED-4DB2-BD59-A6C34878D82A}">
                    <a16:rowId xmlns="" xmlns:a16="http://schemas.microsoft.com/office/drawing/2014/main" val="10001"/>
                  </a:ext>
                </a:extLst>
              </a:tr>
              <a:tr h="331949">
                <a:tc rowSpan="2">
                  <a:txBody>
                    <a:bodyPr/>
                    <a:lstStyle/>
                    <a:p>
                      <a:pPr algn="ctr" fontAlgn="ctr"/>
                      <a:r>
                        <a:rPr lang="ja-JP" altLang="en-US" sz="1400" b="0" i="0" u="none" strike="noStrike" dirty="0">
                          <a:solidFill>
                            <a:srgbClr val="000000"/>
                          </a:solidFill>
                          <a:effectLst/>
                          <a:latin typeface="メイリオ" pitchFamily="50" charset="-128"/>
                          <a:ea typeface="メイリオ" pitchFamily="50" charset="-128"/>
                          <a:cs typeface="メイリオ" pitchFamily="50" charset="-128"/>
                        </a:rPr>
                        <a:t>サイクルスポーツ</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32,450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2.6%</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32,280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2.5%</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37,180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2.8%</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40,400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2.9%</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39,530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2.8%</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42,460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2.9%</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31949">
                <a:tc vMerge="1">
                  <a:txBody>
                    <a:bodyPr/>
                    <a:lstStyle/>
                    <a:p>
                      <a:endParaRPr kumimoji="1" lang="ja-JP" altLang="en-US"/>
                    </a:p>
                  </a:txBody>
                  <a:tcPr/>
                </a:tc>
                <a:tc gridSpan="2">
                  <a:txBody>
                    <a:bodyPr/>
                    <a:lstStyle/>
                    <a:p>
                      <a:pPr algn="ctr" fontAlgn="ctr"/>
                      <a:r>
                        <a:rPr lang="ja-JP" altLang="en-US" sz="1400" b="0" i="0" u="none" strike="noStrike">
                          <a:solidFill>
                            <a:srgbClr val="000000"/>
                          </a:solidFill>
                          <a:effectLst/>
                          <a:latin typeface="メイリオ" pitchFamily="50" charset="-128"/>
                          <a:ea typeface="メイリオ" pitchFamily="50" charset="-128"/>
                          <a:cs typeface="メイリオ" pitchFamily="50" charset="-128"/>
                        </a:rPr>
                        <a:t>　</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tcPr>
                </a:tc>
                <a:tc hMerge="1">
                  <a:txBody>
                    <a:bodyPr/>
                    <a:lstStyle/>
                    <a:p>
                      <a:endParaRPr kumimoji="1" lang="ja-JP" altLang="en-US"/>
                    </a:p>
                  </a:txBody>
                  <a:tcPr/>
                </a:tc>
                <a:tc gridSpan="2">
                  <a:txBody>
                    <a:bodyPr/>
                    <a:lstStyle/>
                    <a:p>
                      <a:pPr algn="ct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99%</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115%</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109%</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en-US" altLang="ja-JP" sz="1400" b="0" i="0" u="none" strike="noStrike">
                          <a:solidFill>
                            <a:srgbClr val="000000"/>
                          </a:solidFill>
                          <a:effectLst/>
                          <a:latin typeface="メイリオ" pitchFamily="50" charset="-128"/>
                          <a:ea typeface="メイリオ" pitchFamily="50" charset="-128"/>
                          <a:cs typeface="メイリオ" pitchFamily="50" charset="-128"/>
                        </a:rPr>
                        <a:t>98%</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en-US" altLang="ja-JP" sz="1400" b="0" i="0" u="none" strike="noStrike" dirty="0">
                          <a:solidFill>
                            <a:srgbClr val="000000"/>
                          </a:solidFill>
                          <a:effectLst/>
                          <a:latin typeface="メイリオ" pitchFamily="50" charset="-128"/>
                          <a:ea typeface="メイリオ" pitchFamily="50" charset="-128"/>
                          <a:cs typeface="メイリオ" pitchFamily="50" charset="-128"/>
                        </a:rPr>
                        <a:t>107%</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 xmlns:a16="http://schemas.microsoft.com/office/drawing/2014/main" val="10003"/>
                  </a:ext>
                </a:extLst>
              </a:tr>
            </a:tbl>
          </a:graphicData>
        </a:graphic>
      </p:graphicFrame>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4" name="正方形/長方形 3"/>
          <p:cNvSpPr/>
          <p:nvPr/>
        </p:nvSpPr>
        <p:spPr bwMode="auto">
          <a:xfrm>
            <a:off x="1230805" y="2033854"/>
            <a:ext cx="8797788" cy="34213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ltLang="ja-JP" sz="2400" dirty="0">
              <a:latin typeface="メイリオ" pitchFamily="50" charset="-128"/>
              <a:ea typeface="メイリオ" pitchFamily="50" charset="-128"/>
              <a:cs typeface="メイリオ" pitchFamily="50" charset="-128"/>
            </a:endParaRPr>
          </a:p>
          <a:p>
            <a:r>
              <a:rPr lang="ja-JP" altLang="en-US" sz="2400" dirty="0">
                <a:latin typeface="メイリオ" pitchFamily="50" charset="-128"/>
                <a:ea typeface="メイリオ" pitchFamily="50" charset="-128"/>
                <a:cs typeface="メイリオ" pitchFamily="50" charset="-128"/>
              </a:rPr>
              <a:t>　　　　　　　　</a:t>
            </a:r>
          </a:p>
        </p:txBody>
      </p:sp>
      <p:graphicFrame>
        <p:nvGraphicFramePr>
          <p:cNvPr id="6" name="表 5"/>
          <p:cNvGraphicFramePr>
            <a:graphicFrameLocks noGrp="1"/>
          </p:cNvGraphicFramePr>
          <p:nvPr>
            <p:extLst/>
          </p:nvPr>
        </p:nvGraphicFramePr>
        <p:xfrm>
          <a:off x="3569015" y="4591980"/>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pPr algn="ctr"/>
                      <a:endParaRPr kumimoji="1" lang="ja-JP" altLang="en-US" dirty="0">
                        <a:latin typeface="HG丸ｺﾞｼｯｸM-PRO" pitchFamily="50" charset="-128"/>
                        <a:ea typeface="HG丸ｺﾞｼｯｸM-PRO" pitchFamily="50" charset="-128"/>
                      </a:endParaRPr>
                    </a:p>
                  </a:txBody>
                  <a:tcPr/>
                </a:tc>
                <a:tc>
                  <a:txBody>
                    <a:bodyPr/>
                    <a:lstStyle/>
                    <a:p>
                      <a:pPr algn="ctr"/>
                      <a:r>
                        <a:rPr kumimoji="1" lang="ja-JP" altLang="en-US" dirty="0">
                          <a:solidFill>
                            <a:schemeClr val="tx1"/>
                          </a:solidFill>
                          <a:latin typeface="HG丸ｺﾞｼｯｸM-PRO" pitchFamily="50" charset="-128"/>
                          <a:ea typeface="HG丸ｺﾞｼｯｸM-PRO" pitchFamily="50" charset="-128"/>
                        </a:rPr>
                        <a:t>平成〇〇年</a:t>
                      </a:r>
                    </a:p>
                  </a:txBody>
                  <a:tcPr/>
                </a:tc>
                <a:tc>
                  <a:txBody>
                    <a:bodyPr/>
                    <a:lstStyle/>
                    <a:p>
                      <a:pPr algn="ctr"/>
                      <a:r>
                        <a:rPr kumimoji="1" lang="ja-JP" altLang="en-US" dirty="0">
                          <a:solidFill>
                            <a:schemeClr val="tx1"/>
                          </a:solidFill>
                          <a:latin typeface="HG丸ｺﾞｼｯｸM-PRO" pitchFamily="50" charset="-128"/>
                          <a:ea typeface="HG丸ｺﾞｼｯｸM-PRO" pitchFamily="50" charset="-128"/>
                        </a:rPr>
                        <a:t>平成〇〇年</a:t>
                      </a:r>
                    </a:p>
                  </a:txBody>
                  <a:tcPr/>
                </a:tc>
                <a:tc>
                  <a:txBody>
                    <a:bodyPr/>
                    <a:lstStyle/>
                    <a:p>
                      <a:pPr algn="ctr"/>
                      <a:r>
                        <a:rPr kumimoji="1" lang="ja-JP" altLang="en-US" dirty="0">
                          <a:solidFill>
                            <a:schemeClr val="tx1"/>
                          </a:solidFill>
                          <a:latin typeface="HG丸ｺﾞｼｯｸM-PRO" pitchFamily="50" charset="-128"/>
                          <a:ea typeface="HG丸ｺﾞｼｯｸM-PRO" pitchFamily="50" charset="-128"/>
                        </a:rPr>
                        <a:t>増減</a:t>
                      </a:r>
                    </a:p>
                  </a:txBody>
                  <a:tcPr/>
                </a:tc>
                <a:extLst>
                  <a:ext uri="{0D108BD9-81ED-4DB2-BD59-A6C34878D82A}">
                    <a16:rowId xmlns="" xmlns:a16="http://schemas.microsoft.com/office/drawing/2014/main" val="10000"/>
                  </a:ext>
                </a:extLst>
              </a:tr>
              <a:tr h="370840">
                <a:tc>
                  <a:txBody>
                    <a:bodyPr/>
                    <a:lstStyle/>
                    <a:p>
                      <a:pPr algn="ctr"/>
                      <a:r>
                        <a:rPr kumimoji="1" lang="ja-JP" altLang="en-US" sz="1400" dirty="0">
                          <a:latin typeface="HG丸ｺﾞｼｯｸM-PRO" pitchFamily="50" charset="-128"/>
                          <a:ea typeface="HG丸ｺﾞｼｯｸM-PRO" pitchFamily="50" charset="-128"/>
                        </a:rPr>
                        <a:t>スポーツ自転車</a:t>
                      </a:r>
                    </a:p>
                  </a:txBody>
                  <a:tcPr/>
                </a:tc>
                <a:tc>
                  <a:txBody>
                    <a:bodyPr/>
                    <a:lstStyle/>
                    <a:p>
                      <a:pPr algn="ctr"/>
                      <a:r>
                        <a:rPr kumimoji="1" lang="en-US" altLang="ja-JP" dirty="0">
                          <a:latin typeface="HG丸ｺﾞｼｯｸM-PRO" pitchFamily="50" charset="-128"/>
                          <a:ea typeface="HG丸ｺﾞｼｯｸM-PRO" pitchFamily="50" charset="-128"/>
                        </a:rPr>
                        <a:t>19.7</a:t>
                      </a:r>
                      <a:r>
                        <a:rPr kumimoji="1" lang="ja-JP" altLang="en-US" dirty="0">
                          <a:latin typeface="HG丸ｺﾞｼｯｸM-PRO" pitchFamily="50" charset="-128"/>
                          <a:ea typeface="HG丸ｺﾞｼｯｸM-PRO" pitchFamily="50" charset="-128"/>
                        </a:rPr>
                        <a:t>台</a:t>
                      </a:r>
                    </a:p>
                  </a:txBody>
                  <a:tcPr/>
                </a:tc>
                <a:tc>
                  <a:txBody>
                    <a:bodyPr/>
                    <a:lstStyle/>
                    <a:p>
                      <a:pPr algn="ctr"/>
                      <a:r>
                        <a:rPr kumimoji="1" lang="en-US" altLang="ja-JP" dirty="0">
                          <a:latin typeface="HG丸ｺﾞｼｯｸM-PRO" pitchFamily="50" charset="-128"/>
                          <a:ea typeface="HG丸ｺﾞｼｯｸM-PRO" pitchFamily="50" charset="-128"/>
                        </a:rPr>
                        <a:t>22.1</a:t>
                      </a:r>
                      <a:r>
                        <a:rPr kumimoji="1" lang="ja-JP" altLang="en-US" dirty="0">
                          <a:latin typeface="HG丸ｺﾞｼｯｸM-PRO" pitchFamily="50" charset="-128"/>
                          <a:ea typeface="HG丸ｺﾞｼｯｸM-PRO" pitchFamily="50" charset="-128"/>
                        </a:rPr>
                        <a:t>台</a:t>
                      </a:r>
                    </a:p>
                  </a:txBody>
                  <a:tcPr/>
                </a:tc>
                <a:tc>
                  <a:txBody>
                    <a:bodyPr/>
                    <a:lstStyle/>
                    <a:p>
                      <a:pPr algn="ctr"/>
                      <a:r>
                        <a:rPr kumimoji="1" lang="ja-JP" altLang="en-US" dirty="0">
                          <a:latin typeface="HG丸ｺﾞｼｯｸM-PRO" pitchFamily="50" charset="-128"/>
                          <a:ea typeface="HG丸ｺﾞｼｯｸM-PRO" pitchFamily="50" charset="-128"/>
                        </a:rPr>
                        <a:t>＋</a:t>
                      </a:r>
                      <a:r>
                        <a:rPr kumimoji="1" lang="en-US" altLang="ja-JP" dirty="0">
                          <a:latin typeface="HG丸ｺﾞｼｯｸM-PRO" pitchFamily="50" charset="-128"/>
                          <a:ea typeface="HG丸ｺﾞｼｯｸM-PRO" pitchFamily="50" charset="-128"/>
                        </a:rPr>
                        <a:t>2.4</a:t>
                      </a:r>
                      <a:r>
                        <a:rPr kumimoji="1" lang="ja-JP" altLang="en-US" dirty="0">
                          <a:latin typeface="HG丸ｺﾞｼｯｸM-PRO" pitchFamily="50" charset="-128"/>
                          <a:ea typeface="HG丸ｺﾞｼｯｸM-PRO" pitchFamily="50" charset="-128"/>
                        </a:rPr>
                        <a:t>台</a:t>
                      </a:r>
                    </a:p>
                  </a:txBody>
                  <a:tcPr/>
                </a:tc>
                <a:extLst>
                  <a:ext uri="{0D108BD9-81ED-4DB2-BD59-A6C34878D82A}">
                    <a16:rowId xmlns="" xmlns:a16="http://schemas.microsoft.com/office/drawing/2014/main" val="10001"/>
                  </a:ext>
                </a:extLst>
              </a:tr>
              <a:tr h="370840">
                <a:tc>
                  <a:txBody>
                    <a:bodyPr/>
                    <a:lstStyle/>
                    <a:p>
                      <a:pPr algn="ctr"/>
                      <a:r>
                        <a:rPr kumimoji="1" lang="ja-JP" altLang="en-US" dirty="0">
                          <a:latin typeface="HG丸ｺﾞｼｯｸM-PRO" pitchFamily="50" charset="-128"/>
                          <a:ea typeface="HG丸ｺﾞｼｯｸM-PRO" pitchFamily="50" charset="-128"/>
                        </a:rPr>
                        <a:t>自転車合計</a:t>
                      </a:r>
                    </a:p>
                  </a:txBody>
                  <a:tcPr/>
                </a:tc>
                <a:tc>
                  <a:txBody>
                    <a:bodyPr/>
                    <a:lstStyle/>
                    <a:p>
                      <a:pPr algn="ctr"/>
                      <a:r>
                        <a:rPr kumimoji="1" lang="en-US" altLang="ja-JP" dirty="0">
                          <a:latin typeface="HG丸ｺﾞｼｯｸM-PRO" pitchFamily="50" charset="-128"/>
                          <a:ea typeface="HG丸ｺﾞｼｯｸM-PRO" pitchFamily="50" charset="-128"/>
                        </a:rPr>
                        <a:t>210.1</a:t>
                      </a:r>
                      <a:r>
                        <a:rPr kumimoji="1" lang="ja-JP" altLang="en-US" dirty="0">
                          <a:latin typeface="HG丸ｺﾞｼｯｸM-PRO" pitchFamily="50" charset="-128"/>
                          <a:ea typeface="HG丸ｺﾞｼｯｸM-PRO" pitchFamily="50" charset="-128"/>
                        </a:rPr>
                        <a:t>台</a:t>
                      </a:r>
                    </a:p>
                  </a:txBody>
                  <a:tcPr/>
                </a:tc>
                <a:tc>
                  <a:txBody>
                    <a:bodyPr/>
                    <a:lstStyle/>
                    <a:p>
                      <a:pPr algn="ctr"/>
                      <a:r>
                        <a:rPr kumimoji="1" lang="en-US" altLang="ja-JP" dirty="0">
                          <a:latin typeface="HG丸ｺﾞｼｯｸM-PRO" pitchFamily="50" charset="-128"/>
                          <a:ea typeface="HG丸ｺﾞｼｯｸM-PRO" pitchFamily="50" charset="-128"/>
                        </a:rPr>
                        <a:t>200.8</a:t>
                      </a:r>
                      <a:r>
                        <a:rPr kumimoji="1" lang="ja-JP" altLang="en-US" dirty="0">
                          <a:latin typeface="HG丸ｺﾞｼｯｸM-PRO" pitchFamily="50" charset="-128"/>
                          <a:ea typeface="HG丸ｺﾞｼｯｸM-PRO" pitchFamily="50" charset="-128"/>
                        </a:rPr>
                        <a:t>台</a:t>
                      </a:r>
                    </a:p>
                  </a:txBody>
                  <a:tcPr/>
                </a:tc>
                <a:tc>
                  <a:txBody>
                    <a:bodyPr/>
                    <a:lstStyle/>
                    <a:p>
                      <a:pPr algn="ctr"/>
                      <a:r>
                        <a:rPr kumimoji="1" lang="ja-JP" altLang="en-US" dirty="0">
                          <a:latin typeface="HG丸ｺﾞｼｯｸM-PRO" pitchFamily="50" charset="-128"/>
                          <a:ea typeface="HG丸ｺﾞｼｯｸM-PRO" pitchFamily="50" charset="-128"/>
                        </a:rPr>
                        <a:t>▲</a:t>
                      </a:r>
                      <a:r>
                        <a:rPr kumimoji="1" lang="en-US" altLang="ja-JP" dirty="0">
                          <a:latin typeface="HG丸ｺﾞｼｯｸM-PRO" pitchFamily="50" charset="-128"/>
                          <a:ea typeface="HG丸ｺﾞｼｯｸM-PRO" pitchFamily="50" charset="-128"/>
                        </a:rPr>
                        <a:t>9.3</a:t>
                      </a:r>
                      <a:r>
                        <a:rPr kumimoji="1" lang="ja-JP" altLang="en-US" dirty="0">
                          <a:latin typeface="HG丸ｺﾞｼｯｸM-PRO" pitchFamily="50" charset="-128"/>
                          <a:ea typeface="HG丸ｺﾞｼｯｸM-PRO" pitchFamily="50" charset="-128"/>
                        </a:rPr>
                        <a:t>台</a:t>
                      </a:r>
                    </a:p>
                  </a:txBody>
                  <a:tcPr/>
                </a:tc>
                <a:extLst>
                  <a:ext uri="{0D108BD9-81ED-4DB2-BD59-A6C34878D82A}">
                    <a16:rowId xmlns="" xmlns:a16="http://schemas.microsoft.com/office/drawing/2014/main" val="10002"/>
                  </a:ext>
                </a:extLst>
              </a:tr>
            </a:tbl>
          </a:graphicData>
        </a:graphic>
      </p:graphicFrame>
      <p:sp>
        <p:nvSpPr>
          <p:cNvPr id="7" name="テキスト ボックス 6"/>
          <p:cNvSpPr txBox="1"/>
          <p:nvPr/>
        </p:nvSpPr>
        <p:spPr>
          <a:xfrm>
            <a:off x="3913452" y="4116515"/>
            <a:ext cx="5235162" cy="400110"/>
          </a:xfrm>
          <a:prstGeom prst="rect">
            <a:avLst/>
          </a:prstGeom>
          <a:noFill/>
        </p:spPr>
        <p:txBody>
          <a:bodyPr wrap="square" rtlCol="0">
            <a:spAutoFit/>
          </a:bodyPr>
          <a:lstStyle/>
          <a:p>
            <a:r>
              <a:rPr kumimoji="1" lang="ja-JP" altLang="en-US" sz="2000" b="1" dirty="0">
                <a:latin typeface="メイリオ" pitchFamily="50" charset="-128"/>
                <a:ea typeface="メイリオ" pitchFamily="50" charset="-128"/>
                <a:cs typeface="メイリオ" pitchFamily="50" charset="-128"/>
              </a:rPr>
              <a:t>自転車店</a:t>
            </a:r>
            <a:r>
              <a:rPr kumimoji="1" lang="en-US" altLang="ja-JP" sz="2000" b="1" dirty="0">
                <a:latin typeface="メイリオ" pitchFamily="50" charset="-128"/>
                <a:ea typeface="メイリオ" pitchFamily="50" charset="-128"/>
                <a:cs typeface="メイリオ" pitchFamily="50" charset="-128"/>
              </a:rPr>
              <a:t>1</a:t>
            </a:r>
            <a:r>
              <a:rPr kumimoji="1" lang="ja-JP" altLang="en-US" sz="2000" b="1" dirty="0">
                <a:latin typeface="メイリオ" pitchFamily="50" charset="-128"/>
                <a:ea typeface="メイリオ" pitchFamily="50" charset="-128"/>
                <a:cs typeface="メイリオ" pitchFamily="50" charset="-128"/>
              </a:rPr>
              <a:t>店舗当たりの平均販売台数</a:t>
            </a:r>
          </a:p>
        </p:txBody>
      </p:sp>
      <p:sp>
        <p:nvSpPr>
          <p:cNvPr id="8" name="テキスト ボックス 7"/>
          <p:cNvSpPr txBox="1"/>
          <p:nvPr/>
        </p:nvSpPr>
        <p:spPr>
          <a:xfrm>
            <a:off x="4507822" y="5831530"/>
            <a:ext cx="5235162" cy="307777"/>
          </a:xfrm>
          <a:prstGeom prst="rect">
            <a:avLst/>
          </a:prstGeom>
          <a:noFill/>
        </p:spPr>
        <p:txBody>
          <a:bodyPr wrap="square" rtlCol="0">
            <a:spAutoFit/>
          </a:bodyPr>
          <a:lstStyle/>
          <a:p>
            <a:pPr algn="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出所</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財団法人自転車産業振興協会統計より筆者作成</a:t>
            </a:r>
            <a:endParaRPr kumimoji="1" lang="ja-JP" altLang="en-US" sz="1400" dirty="0">
              <a:latin typeface="HG丸ｺﾞｼｯｸM-PRO" pitchFamily="50" charset="-128"/>
              <a:ea typeface="HG丸ｺﾞｼｯｸM-PRO" pitchFamily="50" charset="-128"/>
            </a:endParaRPr>
          </a:p>
        </p:txBody>
      </p:sp>
      <p:sp>
        <p:nvSpPr>
          <p:cNvPr id="9" name="円/楕円 8"/>
          <p:cNvSpPr/>
          <p:nvPr/>
        </p:nvSpPr>
        <p:spPr>
          <a:xfrm>
            <a:off x="2261692" y="2971549"/>
            <a:ext cx="720080" cy="2665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674905" y="2971549"/>
            <a:ext cx="720080" cy="2665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385928" y="3697860"/>
            <a:ext cx="5235162" cy="307777"/>
          </a:xfrm>
          <a:prstGeom prst="rect">
            <a:avLst/>
          </a:prstGeom>
          <a:noFill/>
        </p:spPr>
        <p:txBody>
          <a:bodyPr wrap="square" rtlCol="0">
            <a:spAutoFit/>
          </a:bodyPr>
          <a:lstStyle/>
          <a:p>
            <a:pPr algn="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出所</a:t>
            </a: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矢野経済研究所調査より筆者作成</a:t>
            </a:r>
            <a:endParaRPr kumimoji="1" lang="ja-JP" altLang="en-US" sz="1400" dirty="0">
              <a:latin typeface="HG丸ｺﾞｼｯｸM-PRO" pitchFamily="50" charset="-128"/>
              <a:ea typeface="HG丸ｺﾞｼｯｸM-PRO" pitchFamily="50" charset="-128"/>
            </a:endParaRPr>
          </a:p>
        </p:txBody>
      </p:sp>
      <p:sp>
        <p:nvSpPr>
          <p:cNvPr id="12" name="テキスト ボックス 11"/>
          <p:cNvSpPr txBox="1"/>
          <p:nvPr/>
        </p:nvSpPr>
        <p:spPr>
          <a:xfrm>
            <a:off x="1354853" y="1940547"/>
            <a:ext cx="5444532" cy="400110"/>
          </a:xfrm>
          <a:prstGeom prst="rect">
            <a:avLst/>
          </a:prstGeom>
          <a:noFill/>
        </p:spPr>
        <p:txBody>
          <a:bodyPr wrap="square" rtlCol="0">
            <a:spAutoFit/>
          </a:bodyPr>
          <a:lstStyle/>
          <a:p>
            <a:r>
              <a:rPr kumimoji="1" lang="ja-JP" altLang="en-US" sz="2000" b="1" dirty="0">
                <a:latin typeface="メイリオ" pitchFamily="50" charset="-128"/>
                <a:ea typeface="メイリオ" pitchFamily="50" charset="-128"/>
                <a:cs typeface="メイリオ" pitchFamily="50" charset="-128"/>
              </a:rPr>
              <a:t>スポーツ用品カテゴリー別国内市場規模推移</a:t>
            </a:r>
          </a:p>
        </p:txBody>
      </p:sp>
    </p:spTree>
    <p:extLst>
      <p:ext uri="{BB962C8B-B14F-4D97-AF65-F5344CB8AC3E}">
        <p14:creationId xmlns:p14="http://schemas.microsoft.com/office/powerpoint/2010/main" val="140206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6" name="テキスト ボックス 5"/>
          <p:cNvSpPr txBox="1"/>
          <p:nvPr/>
        </p:nvSpPr>
        <p:spPr>
          <a:xfrm>
            <a:off x="3111675" y="4297855"/>
            <a:ext cx="5235162" cy="307777"/>
          </a:xfrm>
          <a:prstGeom prst="rect">
            <a:avLst/>
          </a:prstGeom>
          <a:noFill/>
        </p:spPr>
        <p:txBody>
          <a:bodyPr wrap="square" rtlCol="0">
            <a:spAutoFit/>
          </a:bodyPr>
          <a:lstStyle/>
          <a:p>
            <a:pPr algn="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出所</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財団法人自転車産業振興協会統計より</a:t>
            </a:r>
            <a:endParaRPr kumimoji="1" lang="ja-JP" altLang="en-US" sz="1400" dirty="0">
              <a:latin typeface="HG丸ｺﾞｼｯｸM-PRO" pitchFamily="50" charset="-128"/>
              <a:ea typeface="HG丸ｺﾞｼｯｸM-PRO" pitchFamily="50" charset="-128"/>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1465" y="2334053"/>
            <a:ext cx="72390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p:cNvSpPr txBox="1"/>
          <p:nvPr/>
        </p:nvSpPr>
        <p:spPr>
          <a:xfrm>
            <a:off x="1611928" y="1890307"/>
            <a:ext cx="5235162" cy="400110"/>
          </a:xfrm>
          <a:prstGeom prst="rect">
            <a:avLst/>
          </a:prstGeom>
          <a:noFill/>
        </p:spPr>
        <p:txBody>
          <a:bodyPr wrap="square" rtlCol="0">
            <a:spAutoFit/>
          </a:bodyPr>
          <a:lstStyle/>
          <a:p>
            <a:r>
              <a:rPr lang="ja-JP" altLang="en-US" sz="2000" b="1" dirty="0" smtClean="0">
                <a:latin typeface="HG丸ｺﾞｼｯｸM-PRO" pitchFamily="50" charset="-128"/>
                <a:ea typeface="HG丸ｺﾞｼｯｸM-PRO" pitchFamily="50" charset="-128"/>
              </a:rPr>
              <a:t>価格帯別構成比</a:t>
            </a:r>
            <a:endParaRPr kumimoji="1" lang="ja-JP" altLang="en-US" sz="2000" b="1" dirty="0">
              <a:latin typeface="HG丸ｺﾞｼｯｸM-PRO" pitchFamily="50" charset="-128"/>
              <a:ea typeface="HG丸ｺﾞｼｯｸM-PRO" pitchFamily="50" charset="-128"/>
            </a:endParaRPr>
          </a:p>
        </p:txBody>
      </p:sp>
      <p:sp>
        <p:nvSpPr>
          <p:cNvPr id="9" name="右矢印 8"/>
          <p:cNvSpPr/>
          <p:nvPr/>
        </p:nvSpPr>
        <p:spPr>
          <a:xfrm>
            <a:off x="1986550" y="4972930"/>
            <a:ext cx="900100" cy="540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111675" y="4627478"/>
            <a:ext cx="6750750" cy="97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HG丸ｺﾞｼｯｸM-PRO" pitchFamily="50" charset="-128"/>
                <a:ea typeface="HG丸ｺﾞｼｯｸM-PRO" pitchFamily="50" charset="-128"/>
              </a:rPr>
              <a:t>縮小する自転車市場にあって、趣味性の高いスポーツ自転車市場は伸長しており、</a:t>
            </a:r>
            <a:r>
              <a:rPr kumimoji="1" lang="en-US" altLang="ja-JP" sz="1600" dirty="0" smtClean="0">
                <a:solidFill>
                  <a:schemeClr val="tx1"/>
                </a:solidFill>
                <a:latin typeface="HG丸ｺﾞｼｯｸM-PRO" pitchFamily="50" charset="-128"/>
                <a:ea typeface="HG丸ｺﾞｼｯｸM-PRO" pitchFamily="50" charset="-128"/>
              </a:rPr>
              <a:t>10</a:t>
            </a:r>
            <a:r>
              <a:rPr kumimoji="1" lang="ja-JP" altLang="en-US" sz="1600" dirty="0" smtClean="0">
                <a:solidFill>
                  <a:schemeClr val="tx1"/>
                </a:solidFill>
                <a:latin typeface="HG丸ｺﾞｼｯｸM-PRO" pitchFamily="50" charset="-128"/>
                <a:ea typeface="HG丸ｺﾞｼｯｸM-PRO" pitchFamily="50" charset="-128"/>
              </a:rPr>
              <a:t>万円以上のものが売れている傾向にある。</a:t>
            </a:r>
            <a:endParaRPr kumimoji="1" lang="ja-JP" altLang="en-US" sz="1600" dirty="0">
              <a:solidFill>
                <a:schemeClr val="tx1"/>
              </a:solidFill>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83746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335112.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1989138"/>
            <a:ext cx="4011561" cy="392496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cxnSp>
        <p:nvCxnSpPr>
          <p:cNvPr id="15" name="直線矢印コネクタ 14"/>
          <p:cNvCxnSpPr/>
          <p:nvPr/>
        </p:nvCxnSpPr>
        <p:spPr>
          <a:xfrm>
            <a:off x="3266678" y="2867025"/>
            <a:ext cx="2095031" cy="6430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331515" y="1989138"/>
            <a:ext cx="1935163" cy="2110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latin typeface="メイリオ" pitchFamily="50" charset="-128"/>
                <a:ea typeface="メイリオ" pitchFamily="50" charset="-128"/>
                <a:cs typeface="メイリオ" pitchFamily="50" charset="-128"/>
              </a:rPr>
              <a:t>出店場所</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sz="1600" dirty="0">
                <a:solidFill>
                  <a:schemeClr val="tx1"/>
                </a:solidFill>
                <a:latin typeface="メイリオ" pitchFamily="50" charset="-128"/>
                <a:ea typeface="メイリオ" pitchFamily="50" charset="-128"/>
                <a:cs typeface="メイリオ" pitchFamily="50" charset="-128"/>
              </a:rPr>
              <a:t>駅</a:t>
            </a:r>
            <a:r>
              <a:rPr lang="ja-JP" altLang="en-US" sz="1600" dirty="0" smtClean="0">
                <a:solidFill>
                  <a:schemeClr val="tx1"/>
                </a:solidFill>
                <a:latin typeface="メイリオ" pitchFamily="50" charset="-128"/>
                <a:ea typeface="メイリオ" pitchFamily="50" charset="-128"/>
                <a:cs typeface="メイリオ" pitchFamily="50" charset="-128"/>
              </a:rPr>
              <a:t>徒歩</a:t>
            </a:r>
            <a:r>
              <a:rPr lang="en-US" altLang="ja-JP" sz="1600" dirty="0" smtClean="0">
                <a:solidFill>
                  <a:schemeClr val="tx1"/>
                </a:solidFill>
                <a:latin typeface="メイリオ" pitchFamily="50" charset="-128"/>
                <a:ea typeface="メイリオ" pitchFamily="50" charset="-128"/>
                <a:cs typeface="メイリオ" pitchFamily="50" charset="-128"/>
              </a:rPr>
              <a:t>12</a:t>
            </a:r>
            <a:r>
              <a:rPr lang="ja-JP" altLang="en-US" sz="1600" dirty="0" smtClean="0">
                <a:solidFill>
                  <a:schemeClr val="tx1"/>
                </a:solidFill>
                <a:latin typeface="メイリオ" pitchFamily="50" charset="-128"/>
                <a:ea typeface="メイリオ" pitchFamily="50" charset="-128"/>
                <a:cs typeface="メイリオ" pitchFamily="50" charset="-128"/>
              </a:rPr>
              <a:t>分</a:t>
            </a:r>
            <a:r>
              <a:rPr lang="ja-JP" altLang="en-US" sz="1600" dirty="0">
                <a:solidFill>
                  <a:schemeClr val="tx1"/>
                </a:solidFill>
                <a:latin typeface="メイリオ" pitchFamily="50" charset="-128"/>
                <a:ea typeface="メイリオ" pitchFamily="50" charset="-128"/>
                <a:cs typeface="メイリオ" pitchFamily="50" charset="-128"/>
              </a:rPr>
              <a:t>の立地</a:t>
            </a:r>
            <a:endParaRPr lang="en-US" altLang="ja-JP" sz="1600" dirty="0">
              <a:solidFill>
                <a:schemeClr val="tx1"/>
              </a:solidFill>
              <a:latin typeface="メイリオ" pitchFamily="50" charset="-128"/>
              <a:ea typeface="メイリオ" pitchFamily="50" charset="-128"/>
              <a:cs typeface="メイリオ" pitchFamily="50" charset="-128"/>
            </a:endParaRPr>
          </a:p>
          <a:p>
            <a:pPr algn="ctr">
              <a:defRPr/>
            </a:pPr>
            <a:r>
              <a:rPr lang="en-US" altLang="ja-JP" sz="1600" dirty="0">
                <a:solidFill>
                  <a:schemeClr val="tx1"/>
                </a:solidFill>
                <a:latin typeface="メイリオ" pitchFamily="50" charset="-128"/>
                <a:ea typeface="メイリオ" pitchFamily="50" charset="-128"/>
                <a:cs typeface="メイリオ" pitchFamily="50" charset="-128"/>
              </a:rPr>
              <a:t>××</a:t>
            </a:r>
            <a:r>
              <a:rPr lang="ja-JP" altLang="en-US" sz="1600" dirty="0">
                <a:solidFill>
                  <a:schemeClr val="tx1"/>
                </a:solidFill>
                <a:latin typeface="メイリオ" pitchFamily="50" charset="-128"/>
                <a:ea typeface="メイリオ" pitchFamily="50" charset="-128"/>
                <a:cs typeface="メイリオ" pitchFamily="50" charset="-128"/>
              </a:rPr>
              <a:t>ビル△階　</a:t>
            </a:r>
            <a:r>
              <a:rPr lang="en-US" altLang="ja-JP" sz="1600" dirty="0" smtClean="0">
                <a:solidFill>
                  <a:schemeClr val="tx1"/>
                </a:solidFill>
                <a:latin typeface="メイリオ" pitchFamily="50" charset="-128"/>
                <a:ea typeface="メイリオ" pitchFamily="50" charset="-128"/>
                <a:cs typeface="メイリオ" pitchFamily="50" charset="-128"/>
              </a:rPr>
              <a:t>59.4</a:t>
            </a:r>
            <a:r>
              <a:rPr lang="ja-JP" altLang="en-US" sz="1600" dirty="0" smtClean="0">
                <a:solidFill>
                  <a:schemeClr val="tx1"/>
                </a:solidFill>
                <a:latin typeface="メイリオ" pitchFamily="50" charset="-128"/>
                <a:ea typeface="メイリオ" pitchFamily="50" charset="-128"/>
                <a:cs typeface="メイリオ" pitchFamily="50" charset="-128"/>
              </a:rPr>
              <a:t>㎡</a:t>
            </a:r>
            <a:endParaRPr lang="en-US" altLang="ja-JP" sz="1600" dirty="0">
              <a:solidFill>
                <a:schemeClr val="tx1"/>
              </a:solidFill>
              <a:latin typeface="メイリオ" pitchFamily="50" charset="-128"/>
              <a:ea typeface="メイリオ" pitchFamily="50" charset="-128"/>
              <a:cs typeface="メイリオ" pitchFamily="50" charset="-128"/>
            </a:endParaRPr>
          </a:p>
          <a:p>
            <a:pPr algn="ctr">
              <a:defRPr/>
            </a:pPr>
            <a:r>
              <a:rPr lang="ja-JP" altLang="en-US" sz="1600" dirty="0" smtClean="0">
                <a:solidFill>
                  <a:schemeClr val="tx1"/>
                </a:solidFill>
                <a:latin typeface="メイリオ" pitchFamily="50" charset="-128"/>
                <a:ea typeface="メイリオ" pitchFamily="50" charset="-128"/>
                <a:cs typeface="メイリオ" pitchFamily="50" charset="-128"/>
              </a:rPr>
              <a:t>賃料</a:t>
            </a:r>
            <a:r>
              <a:rPr lang="en-US" altLang="ja-JP" sz="1600" dirty="0" smtClean="0">
                <a:solidFill>
                  <a:schemeClr val="tx1"/>
                </a:solidFill>
                <a:latin typeface="メイリオ" pitchFamily="50" charset="-128"/>
                <a:ea typeface="メイリオ" pitchFamily="50" charset="-128"/>
                <a:cs typeface="メイリオ" pitchFamily="50" charset="-128"/>
              </a:rPr>
              <a:t>15</a:t>
            </a:r>
            <a:r>
              <a:rPr lang="ja-JP" altLang="en-US" sz="1600" dirty="0" smtClean="0">
                <a:solidFill>
                  <a:schemeClr val="tx1"/>
                </a:solidFill>
                <a:latin typeface="メイリオ" pitchFamily="50" charset="-128"/>
                <a:ea typeface="メイリオ" pitchFamily="50" charset="-128"/>
                <a:cs typeface="メイリオ" pitchFamily="50" charset="-128"/>
              </a:rPr>
              <a:t>万円</a:t>
            </a:r>
            <a:endParaRPr lang="en-US" altLang="ja-JP" sz="1600" dirty="0">
              <a:solidFill>
                <a:schemeClr val="tx1"/>
              </a:solidFill>
              <a:latin typeface="メイリオ" pitchFamily="50" charset="-128"/>
              <a:ea typeface="メイリオ" pitchFamily="50" charset="-128"/>
              <a:cs typeface="メイリオ" pitchFamily="50" charset="-128"/>
            </a:endParaRPr>
          </a:p>
        </p:txBody>
      </p:sp>
      <p:sp>
        <p:nvSpPr>
          <p:cNvPr id="17" name="正方形/長方形 16"/>
          <p:cNvSpPr/>
          <p:nvPr/>
        </p:nvSpPr>
        <p:spPr>
          <a:xfrm>
            <a:off x="7948215" y="1989138"/>
            <a:ext cx="2332923" cy="1862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600" dirty="0">
                <a:solidFill>
                  <a:schemeClr val="tx1"/>
                </a:solidFill>
                <a:latin typeface="メイリオ" pitchFamily="50" charset="-128"/>
                <a:ea typeface="メイリオ" pitchFamily="50" charset="-128"/>
                <a:cs typeface="メイリオ" pitchFamily="50" charset="-128"/>
              </a:rPr>
              <a:t>ＪＲ藤崎駅</a:t>
            </a:r>
            <a:endParaRPr lang="en-US" altLang="ja-JP" sz="1600" dirty="0">
              <a:solidFill>
                <a:schemeClr val="tx1"/>
              </a:solidFill>
              <a:latin typeface="メイリオ" pitchFamily="50" charset="-128"/>
              <a:ea typeface="メイリオ" pitchFamily="50" charset="-128"/>
              <a:cs typeface="メイリオ" pitchFamily="50" charset="-128"/>
            </a:endParaRPr>
          </a:p>
          <a:p>
            <a:pPr algn="ctr">
              <a:defRPr/>
            </a:pPr>
            <a:r>
              <a:rPr lang="ja-JP" altLang="en-US" sz="1400" dirty="0" smtClean="0">
                <a:solidFill>
                  <a:schemeClr val="tx1"/>
                </a:solidFill>
                <a:latin typeface="メイリオ" pitchFamily="50" charset="-128"/>
                <a:ea typeface="メイリオ" pitchFamily="50" charset="-128"/>
                <a:cs typeface="メイリオ" pitchFamily="50" charset="-128"/>
              </a:rPr>
              <a:t>平均</a:t>
            </a:r>
            <a:r>
              <a:rPr lang="ja-JP" altLang="en-US" sz="1400" dirty="0">
                <a:solidFill>
                  <a:schemeClr val="tx1"/>
                </a:solidFill>
                <a:latin typeface="メイリオ" pitchFamily="50" charset="-128"/>
                <a:ea typeface="メイリオ" pitchFamily="50" charset="-128"/>
                <a:cs typeface="メイリオ" pitchFamily="50" charset="-128"/>
              </a:rPr>
              <a:t>乗降客数</a:t>
            </a:r>
            <a:r>
              <a:rPr lang="en-US" altLang="ja-JP" sz="1400" dirty="0">
                <a:solidFill>
                  <a:schemeClr val="tx1"/>
                </a:solidFill>
                <a:latin typeface="メイリオ" pitchFamily="50" charset="-128"/>
                <a:ea typeface="メイリオ" pitchFamily="50" charset="-128"/>
                <a:cs typeface="メイリオ" pitchFamily="50" charset="-128"/>
              </a:rPr>
              <a:t>29,424</a:t>
            </a:r>
            <a:r>
              <a:rPr lang="ja-JP" altLang="en-US" sz="1400" dirty="0">
                <a:solidFill>
                  <a:schemeClr val="tx1"/>
                </a:solidFill>
                <a:latin typeface="メイリオ" pitchFamily="50" charset="-128"/>
                <a:ea typeface="メイリオ" pitchFamily="50" charset="-128"/>
                <a:cs typeface="メイリオ" pitchFamily="50" charset="-128"/>
              </a:rPr>
              <a:t>人</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dirty="0">
                <a:solidFill>
                  <a:schemeClr val="tx1"/>
                </a:solidFill>
                <a:latin typeface="メイリオ" pitchFamily="50" charset="-128"/>
                <a:ea typeface="メイリオ" pitchFamily="50" charset="-128"/>
                <a:cs typeface="メイリオ" pitchFamily="50" charset="-128"/>
              </a:rPr>
              <a:t>（</a:t>
            </a:r>
            <a:r>
              <a:rPr lang="en-US" altLang="ja-JP" dirty="0">
                <a:solidFill>
                  <a:schemeClr val="tx1"/>
                </a:solidFill>
                <a:latin typeface="メイリオ" pitchFamily="50" charset="-128"/>
                <a:ea typeface="メイリオ" pitchFamily="50" charset="-128"/>
                <a:cs typeface="メイリオ" pitchFamily="50" charset="-128"/>
              </a:rPr>
              <a:t>20××</a:t>
            </a:r>
            <a:r>
              <a:rPr lang="ja-JP" altLang="en-US" dirty="0">
                <a:solidFill>
                  <a:schemeClr val="tx1"/>
                </a:solidFill>
                <a:latin typeface="メイリオ" pitchFamily="50" charset="-128"/>
                <a:ea typeface="メイリオ" pitchFamily="50" charset="-128"/>
                <a:cs typeface="メイリオ" pitchFamily="50" charset="-128"/>
              </a:rPr>
              <a:t>年ＪＲ東管内</a:t>
            </a:r>
            <a:r>
              <a:rPr lang="en-US" altLang="ja-JP" dirty="0">
                <a:solidFill>
                  <a:schemeClr val="tx1"/>
                </a:solidFill>
                <a:latin typeface="メイリオ" pitchFamily="50" charset="-128"/>
                <a:ea typeface="メイリオ" pitchFamily="50" charset="-128"/>
                <a:cs typeface="メイリオ" pitchFamily="50" charset="-128"/>
              </a:rPr>
              <a:t>×××</a:t>
            </a:r>
            <a:r>
              <a:rPr lang="ja-JP" altLang="en-US" dirty="0">
                <a:solidFill>
                  <a:schemeClr val="tx1"/>
                </a:solidFill>
                <a:latin typeface="メイリオ" pitchFamily="50" charset="-128"/>
                <a:ea typeface="メイリオ" pitchFamily="50" charset="-128"/>
                <a:cs typeface="メイリオ" pitchFamily="50" charset="-128"/>
              </a:rPr>
              <a:t>位）</a:t>
            </a:r>
            <a:endParaRPr lang="en-US" altLang="ja-JP" dirty="0">
              <a:solidFill>
                <a:schemeClr val="tx1"/>
              </a:solidFill>
              <a:latin typeface="メイリオ" pitchFamily="50" charset="-128"/>
              <a:ea typeface="メイリオ" pitchFamily="50" charset="-128"/>
              <a:cs typeface="メイリオ" pitchFamily="50" charset="-128"/>
            </a:endParaRPr>
          </a:p>
          <a:p>
            <a:pPr algn="ctr">
              <a:defRPr/>
            </a:pPr>
            <a:r>
              <a:rPr lang="ja-JP" altLang="en-US" dirty="0" smtClean="0">
                <a:solidFill>
                  <a:schemeClr val="tx1"/>
                </a:solidFill>
                <a:latin typeface="メイリオ" pitchFamily="50" charset="-128"/>
                <a:ea typeface="メイリオ" pitchFamily="50" charset="-128"/>
                <a:cs typeface="メイリオ" pitchFamily="50" charset="-128"/>
              </a:rPr>
              <a:t>中高</a:t>
            </a:r>
            <a:r>
              <a:rPr lang="ja-JP" altLang="en-US" dirty="0">
                <a:solidFill>
                  <a:schemeClr val="tx1"/>
                </a:solidFill>
                <a:latin typeface="メイリオ" pitchFamily="50" charset="-128"/>
                <a:ea typeface="メイリオ" pitchFamily="50" charset="-128"/>
                <a:cs typeface="メイリオ" pitchFamily="50" charset="-128"/>
              </a:rPr>
              <a:t>所得者層が多い</a:t>
            </a:r>
            <a:endParaRPr lang="en-US" altLang="ja-JP" dirty="0">
              <a:solidFill>
                <a:schemeClr val="tx1"/>
              </a:solidFill>
              <a:latin typeface="メイリオ" pitchFamily="50" charset="-128"/>
              <a:ea typeface="メイリオ" pitchFamily="50" charset="-128"/>
              <a:cs typeface="メイリオ" pitchFamily="50" charset="-128"/>
            </a:endParaRPr>
          </a:p>
          <a:p>
            <a:pPr algn="ctr">
              <a:defRPr/>
            </a:pPr>
            <a:endParaRPr lang="en-US" altLang="ja-JP" sz="1050" dirty="0">
              <a:solidFill>
                <a:schemeClr val="tx1"/>
              </a:solidFill>
              <a:latin typeface="メイリオ" pitchFamily="50" charset="-128"/>
              <a:ea typeface="メイリオ" pitchFamily="50" charset="-128"/>
              <a:cs typeface="メイリオ" pitchFamily="50" charset="-128"/>
            </a:endParaRPr>
          </a:p>
        </p:txBody>
      </p:sp>
      <p:cxnSp>
        <p:nvCxnSpPr>
          <p:cNvPr id="18" name="直線矢印コネクタ 17"/>
          <p:cNvCxnSpPr/>
          <p:nvPr/>
        </p:nvCxnSpPr>
        <p:spPr>
          <a:xfrm flipH="1">
            <a:off x="5973097" y="3353289"/>
            <a:ext cx="2052920" cy="4979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1331514" y="4227906"/>
            <a:ext cx="1935163" cy="184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400" dirty="0">
                <a:solidFill>
                  <a:schemeClr val="tx1"/>
                </a:solidFill>
                <a:latin typeface="メイリオ" pitchFamily="50" charset="-128"/>
                <a:ea typeface="メイリオ" pitchFamily="50" charset="-128"/>
                <a:cs typeface="メイリオ" pitchFamily="50" charset="-128"/>
              </a:rPr>
              <a:t>ＪＲ線</a:t>
            </a:r>
            <a:r>
              <a:rPr lang="ja-JP" altLang="en-US" sz="1400" dirty="0" smtClean="0">
                <a:solidFill>
                  <a:schemeClr val="tx1"/>
                </a:solidFill>
                <a:latin typeface="メイリオ" pitchFamily="50" charset="-128"/>
                <a:ea typeface="メイリオ" pitchFamily="50" charset="-128"/>
                <a:cs typeface="メイリオ" pitchFamily="50" charset="-128"/>
              </a:rPr>
              <a:t>と国道線</a:t>
            </a:r>
            <a:r>
              <a:rPr lang="ja-JP" altLang="en-US" sz="1400" dirty="0">
                <a:solidFill>
                  <a:schemeClr val="tx1"/>
                </a:solidFill>
                <a:latin typeface="メイリオ" pitchFamily="50" charset="-128"/>
                <a:ea typeface="メイリオ" pitchFamily="50" charset="-128"/>
                <a:cs typeface="メイリオ" pitchFamily="50" charset="-128"/>
              </a:rPr>
              <a:t>の</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sz="1400" dirty="0">
                <a:solidFill>
                  <a:schemeClr val="tx1"/>
                </a:solidFill>
                <a:latin typeface="メイリオ" pitchFamily="50" charset="-128"/>
                <a:ea typeface="メイリオ" pitchFamily="50" charset="-128"/>
                <a:cs typeface="メイリオ" pitchFamily="50" charset="-128"/>
              </a:rPr>
              <a:t>間に立地</a:t>
            </a: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endParaRPr lang="en-US" altLang="ja-JP" sz="1400" dirty="0">
              <a:solidFill>
                <a:schemeClr val="tx1"/>
              </a:solidFill>
              <a:latin typeface="メイリオ" pitchFamily="50" charset="-128"/>
              <a:ea typeface="メイリオ" pitchFamily="50" charset="-128"/>
              <a:cs typeface="メイリオ" pitchFamily="50" charset="-128"/>
            </a:endParaRPr>
          </a:p>
          <a:p>
            <a:pPr algn="ctr">
              <a:defRPr/>
            </a:pPr>
            <a:r>
              <a:rPr lang="ja-JP" altLang="en-US" sz="1400" dirty="0">
                <a:solidFill>
                  <a:schemeClr val="tx1"/>
                </a:solidFill>
                <a:latin typeface="メイリオ" pitchFamily="50" charset="-128"/>
                <a:ea typeface="メイリオ" pitchFamily="50" charset="-128"/>
                <a:cs typeface="メイリオ" pitchFamily="50" charset="-128"/>
              </a:rPr>
              <a:t>市役所・金融機関等が周辺に立地</a:t>
            </a:r>
            <a:endParaRPr lang="en-US" altLang="ja-JP" sz="1400" dirty="0">
              <a:solidFill>
                <a:schemeClr val="tx1"/>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7948215" y="4185140"/>
            <a:ext cx="2332923" cy="184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200" dirty="0" smtClean="0">
                <a:solidFill>
                  <a:schemeClr val="tx1"/>
                </a:solidFill>
                <a:latin typeface="メイリオ" pitchFamily="50" charset="-128"/>
                <a:ea typeface="メイリオ" pitchFamily="50" charset="-128"/>
                <a:cs typeface="メイリオ" pitchFamily="50" charset="-128"/>
              </a:rPr>
              <a:t>ＪＲ藤崎駅北口徒歩</a:t>
            </a:r>
            <a:r>
              <a:rPr lang="en-US" altLang="ja-JP" sz="1200" dirty="0" smtClean="0">
                <a:solidFill>
                  <a:schemeClr val="tx1"/>
                </a:solidFill>
                <a:latin typeface="メイリオ" pitchFamily="50" charset="-128"/>
                <a:ea typeface="メイリオ" pitchFamily="50" charset="-128"/>
                <a:cs typeface="メイリオ" pitchFamily="50" charset="-128"/>
              </a:rPr>
              <a:t>12</a:t>
            </a:r>
            <a:r>
              <a:rPr lang="ja-JP" altLang="en-US" sz="1200" dirty="0" smtClean="0">
                <a:solidFill>
                  <a:schemeClr val="tx1"/>
                </a:solidFill>
                <a:latin typeface="メイリオ" pitchFamily="50" charset="-128"/>
                <a:ea typeface="メイリオ" pitchFamily="50" charset="-128"/>
                <a:cs typeface="メイリオ" pitchFamily="50" charset="-128"/>
              </a:rPr>
              <a:t>分</a:t>
            </a:r>
            <a:endParaRPr lang="en-US" altLang="ja-JP" sz="1200" dirty="0">
              <a:solidFill>
                <a:schemeClr val="tx1"/>
              </a:solidFill>
              <a:latin typeface="メイリオ" pitchFamily="50" charset="-128"/>
              <a:ea typeface="メイリオ" pitchFamily="50" charset="-128"/>
              <a:cs typeface="メイリオ" pitchFamily="50" charset="-128"/>
            </a:endParaRPr>
          </a:p>
          <a:p>
            <a:pPr algn="ctr">
              <a:defRPr/>
            </a:pPr>
            <a:r>
              <a:rPr lang="ja-JP" altLang="en-US" sz="1200" dirty="0">
                <a:solidFill>
                  <a:schemeClr val="tx1"/>
                </a:solidFill>
                <a:latin typeface="メイリオ" pitchFamily="50" charset="-128"/>
                <a:ea typeface="メイリオ" pitchFamily="50" charset="-128"/>
                <a:cs typeface="メイリオ" pitchFamily="50" charset="-128"/>
              </a:rPr>
              <a:t>圏内の競合店</a:t>
            </a:r>
            <a:r>
              <a:rPr lang="ja-JP" altLang="en-US" sz="1200" dirty="0" smtClean="0">
                <a:solidFill>
                  <a:schemeClr val="tx1"/>
                </a:solidFill>
                <a:latin typeface="メイリオ" pitchFamily="50" charset="-128"/>
                <a:ea typeface="メイリオ" pitchFamily="50" charset="-128"/>
                <a:cs typeface="メイリオ" pitchFamily="50" charset="-128"/>
              </a:rPr>
              <a:t>は</a:t>
            </a:r>
            <a:r>
              <a:rPr lang="en-US" altLang="ja-JP" sz="1200" dirty="0" smtClean="0">
                <a:solidFill>
                  <a:schemeClr val="tx1"/>
                </a:solidFill>
                <a:latin typeface="メイリオ" pitchFamily="50" charset="-128"/>
                <a:ea typeface="メイリオ" pitchFamily="50" charset="-128"/>
                <a:cs typeface="メイリオ" pitchFamily="50" charset="-128"/>
              </a:rPr>
              <a:t>4</a:t>
            </a:r>
            <a:r>
              <a:rPr lang="ja-JP" altLang="en-US" sz="1200" dirty="0" smtClean="0">
                <a:solidFill>
                  <a:schemeClr val="tx1"/>
                </a:solidFill>
                <a:latin typeface="メイリオ" pitchFamily="50" charset="-128"/>
                <a:ea typeface="メイリオ" pitchFamily="50" charset="-128"/>
                <a:cs typeface="メイリオ" pitchFamily="50" charset="-128"/>
              </a:rPr>
              <a:t>店舗程度</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lgn="ctr">
              <a:defRPr/>
            </a:pPr>
            <a:endParaRPr lang="en-US" altLang="ja-JP" sz="1200" dirty="0">
              <a:solidFill>
                <a:schemeClr val="tx1"/>
              </a:solidFill>
              <a:latin typeface="メイリオ" pitchFamily="50" charset="-128"/>
              <a:ea typeface="メイリオ" pitchFamily="50" charset="-128"/>
              <a:cs typeface="メイリオ" pitchFamily="50" charset="-128"/>
            </a:endParaRPr>
          </a:p>
          <a:p>
            <a:pPr algn="ctr">
              <a:defRPr/>
            </a:pPr>
            <a:r>
              <a:rPr lang="ja-JP" altLang="en-US" sz="1200" dirty="0" smtClean="0">
                <a:solidFill>
                  <a:schemeClr val="tx1"/>
                </a:solidFill>
                <a:latin typeface="メイリオ" pitchFamily="50" charset="-128"/>
                <a:ea typeface="メイリオ" pitchFamily="50" charset="-128"/>
                <a:cs typeface="メイリオ" pitchFamily="50" charset="-128"/>
              </a:rPr>
              <a:t>近隣</a:t>
            </a:r>
            <a:r>
              <a:rPr lang="ja-JP" altLang="en-US" sz="1200" dirty="0">
                <a:solidFill>
                  <a:schemeClr val="tx1"/>
                </a:solidFill>
                <a:latin typeface="メイリオ" pitchFamily="50" charset="-128"/>
                <a:ea typeface="メイリオ" pitchFamily="50" charset="-128"/>
                <a:cs typeface="メイリオ" pitchFamily="50" charset="-128"/>
              </a:rPr>
              <a:t>競合店</a:t>
            </a:r>
            <a:endParaRPr lang="en-US" altLang="ja-JP" sz="1200" dirty="0">
              <a:solidFill>
                <a:schemeClr val="tx1"/>
              </a:solidFill>
              <a:latin typeface="メイリオ" pitchFamily="50" charset="-128"/>
              <a:ea typeface="メイリオ" pitchFamily="50" charset="-128"/>
              <a:cs typeface="メイリオ" pitchFamily="50" charset="-128"/>
            </a:endParaRPr>
          </a:p>
          <a:p>
            <a:pPr>
              <a:defRPr/>
            </a:pPr>
            <a:r>
              <a:rPr lang="ja-JP" altLang="en-US" sz="1200" dirty="0">
                <a:solidFill>
                  <a:schemeClr val="tx1"/>
                </a:solidFill>
                <a:latin typeface="メイリオ" pitchFamily="50" charset="-128"/>
                <a:ea typeface="メイリオ" pitchFamily="50" charset="-128"/>
                <a:cs typeface="メイリオ" pitchFamily="50" charset="-128"/>
              </a:rPr>
              <a:t>・</a:t>
            </a:r>
            <a:r>
              <a:rPr lang="ja-JP" altLang="en-US" sz="1200" dirty="0" smtClean="0">
                <a:solidFill>
                  <a:schemeClr val="tx1"/>
                </a:solidFill>
                <a:latin typeface="メイリオ" pitchFamily="50" charset="-128"/>
                <a:ea typeface="メイリオ" pitchFamily="50" charset="-128"/>
                <a:cs typeface="メイリオ" pitchFamily="50" charset="-128"/>
              </a:rPr>
              <a:t>「サイクルロード藤崎店」</a:t>
            </a:r>
            <a:endParaRPr lang="en-US" altLang="ja-JP" sz="1200" dirty="0">
              <a:solidFill>
                <a:schemeClr val="tx1"/>
              </a:solidFill>
              <a:latin typeface="メイリオ" pitchFamily="50" charset="-128"/>
              <a:ea typeface="メイリオ" pitchFamily="50" charset="-128"/>
              <a:cs typeface="メイリオ" pitchFamily="50" charset="-128"/>
            </a:endParaRPr>
          </a:p>
          <a:p>
            <a:pPr>
              <a:defRPr/>
            </a:pPr>
            <a:r>
              <a:rPr lang="ja-JP" altLang="en-US" sz="1200" dirty="0">
                <a:solidFill>
                  <a:schemeClr val="tx1"/>
                </a:solidFill>
                <a:latin typeface="メイリオ" pitchFamily="50" charset="-128"/>
                <a:ea typeface="メイリオ" pitchFamily="50" charset="-128"/>
                <a:cs typeface="メイリオ" pitchFamily="50" charset="-128"/>
              </a:rPr>
              <a:t>・</a:t>
            </a:r>
            <a:r>
              <a:rPr lang="ja-JP" altLang="en-US" sz="1200" dirty="0" smtClean="0">
                <a:solidFill>
                  <a:schemeClr val="tx1"/>
                </a:solidFill>
                <a:latin typeface="メイリオ" pitchFamily="50" charset="-128"/>
                <a:ea typeface="メイリオ" pitchFamily="50" charset="-128"/>
                <a:cs typeface="メイリオ" pitchFamily="50" charset="-128"/>
              </a:rPr>
              <a:t>「</a:t>
            </a:r>
            <a:r>
              <a:rPr lang="en-US" altLang="ja-JP" sz="1200" dirty="0" smtClean="0">
                <a:solidFill>
                  <a:schemeClr val="tx1"/>
                </a:solidFill>
                <a:latin typeface="メイリオ" pitchFamily="50" charset="-128"/>
                <a:ea typeface="メイリオ" pitchFamily="50" charset="-128"/>
                <a:cs typeface="メイリオ" pitchFamily="50" charset="-128"/>
              </a:rPr>
              <a:t> K’</a:t>
            </a:r>
            <a:r>
              <a:rPr lang="ja-JP" altLang="en-US" sz="1200" dirty="0" err="1" smtClean="0">
                <a:solidFill>
                  <a:schemeClr val="tx1"/>
                </a:solidFill>
                <a:latin typeface="メイリオ" pitchFamily="50" charset="-128"/>
                <a:ea typeface="メイリオ" pitchFamily="50" charset="-128"/>
                <a:cs typeface="メイリオ" pitchFamily="50" charset="-128"/>
              </a:rPr>
              <a:t>ｓ</a:t>
            </a:r>
            <a:r>
              <a:rPr lang="ja-JP" altLang="en-US" sz="1200" dirty="0" smtClean="0">
                <a:solidFill>
                  <a:schemeClr val="tx1"/>
                </a:solidFill>
                <a:latin typeface="メイリオ" pitchFamily="50" charset="-128"/>
                <a:ea typeface="メイリオ" pitchFamily="50" charset="-128"/>
                <a:cs typeface="メイリオ" pitchFamily="50" charset="-128"/>
              </a:rPr>
              <a:t>藤崎店」</a:t>
            </a:r>
            <a:endParaRPr lang="en-US" altLang="ja-JP" sz="1200" dirty="0">
              <a:solidFill>
                <a:schemeClr val="tx1"/>
              </a:solidFill>
              <a:latin typeface="メイリオ" pitchFamily="50" charset="-128"/>
              <a:ea typeface="メイリオ" pitchFamily="50" charset="-128"/>
              <a:cs typeface="メイリオ" pitchFamily="50" charset="-128"/>
            </a:endParaRPr>
          </a:p>
          <a:p>
            <a:pPr>
              <a:defRPr/>
            </a:pPr>
            <a:r>
              <a:rPr lang="ja-JP" altLang="en-US" sz="1200" dirty="0">
                <a:solidFill>
                  <a:schemeClr val="tx1"/>
                </a:solidFill>
                <a:latin typeface="メイリオ" pitchFamily="50" charset="-128"/>
                <a:ea typeface="メイリオ" pitchFamily="50" charset="-128"/>
                <a:cs typeface="メイリオ" pitchFamily="50" charset="-128"/>
              </a:rPr>
              <a:t>・</a:t>
            </a:r>
            <a:r>
              <a:rPr lang="ja-JP" altLang="en-US" sz="1200" dirty="0" smtClean="0">
                <a:solidFill>
                  <a:schemeClr val="tx1"/>
                </a:solidFill>
                <a:latin typeface="メイリオ" pitchFamily="50" charset="-128"/>
                <a:ea typeface="メイリオ" pitchFamily="50" charset="-128"/>
                <a:cs typeface="メイリオ" pitchFamily="50" charset="-128"/>
              </a:rPr>
              <a:t>「青山サイクル」</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defRPr/>
            </a:pPr>
            <a:r>
              <a:rPr lang="ja-JP" altLang="en-US" sz="1200" dirty="0" smtClean="0">
                <a:solidFill>
                  <a:schemeClr val="tx1"/>
                </a:solidFill>
                <a:latin typeface="メイリオ" pitchFamily="50" charset="-128"/>
                <a:ea typeface="メイリオ" pitchFamily="50" charset="-128"/>
                <a:cs typeface="メイリオ" pitchFamily="50" charset="-128"/>
              </a:rPr>
              <a:t>・「湘南ロード藤崎」</a:t>
            </a:r>
            <a:endParaRPr lang="en-US" altLang="ja-JP" sz="1200" dirty="0">
              <a:solidFill>
                <a:schemeClr val="tx1"/>
              </a:solidFill>
              <a:latin typeface="メイリオ" pitchFamily="50" charset="-128"/>
              <a:ea typeface="メイリオ" pitchFamily="50" charset="-128"/>
              <a:cs typeface="メイリオ" pitchFamily="50" charset="-128"/>
            </a:endParaRPr>
          </a:p>
        </p:txBody>
      </p:sp>
      <p:cxnSp>
        <p:nvCxnSpPr>
          <p:cNvPr id="21" name="直線矢印コネクタ 20"/>
          <p:cNvCxnSpPr/>
          <p:nvPr/>
        </p:nvCxnSpPr>
        <p:spPr>
          <a:xfrm flipV="1">
            <a:off x="3053497" y="3951620"/>
            <a:ext cx="2386012" cy="6977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112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1759527" y="338328"/>
            <a:ext cx="82296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競合分析</a:t>
            </a:r>
          </a:p>
        </p:txBody>
      </p:sp>
      <p:graphicFrame>
        <p:nvGraphicFramePr>
          <p:cNvPr id="5" name="表 4"/>
          <p:cNvGraphicFramePr>
            <a:graphicFrameLocks noGrp="1"/>
          </p:cNvGraphicFramePr>
          <p:nvPr>
            <p:extLst>
              <p:ext uri="{D42A27DB-BD31-4B8C-83A1-F6EECF244321}">
                <p14:modId xmlns:p14="http://schemas.microsoft.com/office/powerpoint/2010/main" val="1896957802"/>
              </p:ext>
            </p:extLst>
          </p:nvPr>
        </p:nvGraphicFramePr>
        <p:xfrm>
          <a:off x="1526180" y="1033130"/>
          <a:ext cx="8685965" cy="5041205"/>
        </p:xfrm>
        <a:graphic>
          <a:graphicData uri="http://schemas.openxmlformats.org/drawingml/2006/table">
            <a:tbl>
              <a:tblPr firstRow="1" bandRow="1">
                <a:tableStyleId>{5C22544A-7EE6-4342-B048-85BDC9FD1C3A}</a:tableStyleId>
              </a:tblPr>
              <a:tblGrid>
                <a:gridCol w="1035115"/>
                <a:gridCol w="1620180"/>
                <a:gridCol w="1575175"/>
                <a:gridCol w="1560173"/>
                <a:gridCol w="1447661"/>
                <a:gridCol w="1447661"/>
              </a:tblGrid>
              <a:tr h="370840">
                <a:tc>
                  <a:txBody>
                    <a:bodyPr/>
                    <a:lstStyle/>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当店</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サイクルロード</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藤崎店</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K’</a:t>
                      </a:r>
                      <a:r>
                        <a:rPr kumimoji="1" lang="ja-JP" altLang="en-US" sz="1200" dirty="0" err="1" smtClean="0">
                          <a:solidFill>
                            <a:schemeClr val="tx1"/>
                          </a:solidFill>
                          <a:latin typeface="メイリオ" pitchFamily="50" charset="-128"/>
                          <a:ea typeface="メイリオ" pitchFamily="50" charset="-128"/>
                          <a:cs typeface="メイリオ" pitchFamily="50" charset="-128"/>
                        </a:rPr>
                        <a:t>ｓ</a:t>
                      </a:r>
                      <a:r>
                        <a:rPr kumimoji="1" lang="ja-JP" altLang="en-US" sz="1200" dirty="0" smtClean="0">
                          <a:solidFill>
                            <a:schemeClr val="tx1"/>
                          </a:solidFill>
                          <a:latin typeface="メイリオ" pitchFamily="50" charset="-128"/>
                          <a:ea typeface="メイリオ" pitchFamily="50" charset="-128"/>
                          <a:cs typeface="メイリオ" pitchFamily="50" charset="-128"/>
                        </a:rPr>
                        <a:t>藤崎店</a:t>
                      </a: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青山サイクル</a:t>
                      </a: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湘南ロード</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藤崎</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pPr algn="ctr"/>
                      <a:r>
                        <a:rPr lang="ja-JP" altLang="en-US" sz="1200" dirty="0" smtClean="0">
                          <a:latin typeface="メイリオ" pitchFamily="50" charset="-128"/>
                          <a:ea typeface="メイリオ" pitchFamily="50" charset="-128"/>
                          <a:cs typeface="メイリオ" pitchFamily="50" charset="-128"/>
                        </a:rPr>
                        <a:t>概要</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国内・海外の本格ロードレーサーを扱う。</a:t>
                      </a:r>
                    </a:p>
                    <a:p>
                      <a:endParaRPr lang="ja-JP" altLang="en-US"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全国チェーン・ブランドサイクルの買取店、中古品をメンテナンスして販売も行う。</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一般向けから本格ロードレーサーまで幅広く取扱う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県内中心に</a:t>
                      </a:r>
                      <a:r>
                        <a:rPr kumimoji="1" lang="en-US" altLang="ja-JP" sz="1200" dirty="0" smtClean="0">
                          <a:solidFill>
                            <a:schemeClr val="tx1"/>
                          </a:solidFill>
                          <a:latin typeface="メイリオ" pitchFamily="50" charset="-128"/>
                          <a:ea typeface="メイリオ" pitchFamily="50" charset="-128"/>
                          <a:cs typeface="メイリオ" pitchFamily="50" charset="-128"/>
                        </a:rPr>
                        <a:t>9</a:t>
                      </a:r>
                      <a:r>
                        <a:rPr kumimoji="1" lang="ja-JP" altLang="en-US" sz="1200" dirty="0" smtClean="0">
                          <a:solidFill>
                            <a:schemeClr val="tx1"/>
                          </a:solidFill>
                          <a:latin typeface="メイリオ" pitchFamily="50" charset="-128"/>
                          <a:ea typeface="メイリオ" pitchFamily="50" charset="-128"/>
                          <a:cs typeface="メイリオ" pitchFamily="50" charset="-128"/>
                        </a:rPr>
                        <a:t>店舗</a:t>
                      </a: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本格的ロードレーサーを扱い、専門性が高い。マニアに有名な個人店。</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一般自転車も扱う。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海外メーカー</a:t>
                      </a:r>
                      <a:r>
                        <a:rPr kumimoji="1" lang="en-US" altLang="ja-JP" sz="1200" dirty="0" smtClean="0">
                          <a:solidFill>
                            <a:schemeClr val="tx1"/>
                          </a:solidFill>
                          <a:latin typeface="メイリオ" pitchFamily="50" charset="-128"/>
                          <a:ea typeface="メイリオ" pitchFamily="50" charset="-128"/>
                          <a:cs typeface="メイリオ" pitchFamily="50" charset="-128"/>
                        </a:rPr>
                        <a:t>TREK</a:t>
                      </a:r>
                      <a:r>
                        <a:rPr kumimoji="1" lang="ja-JP" altLang="en-US" sz="1200" dirty="0" smtClean="0">
                          <a:solidFill>
                            <a:schemeClr val="tx1"/>
                          </a:solidFill>
                          <a:latin typeface="メイリオ" pitchFamily="50" charset="-128"/>
                          <a:ea typeface="メイリオ" pitchFamily="50" charset="-128"/>
                          <a:cs typeface="メイリオ" pitchFamily="50" charset="-128"/>
                        </a:rPr>
                        <a:t>のロードレーサーを扱う正規代理店</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立地</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藤崎駅徒歩</a:t>
                      </a:r>
                      <a:r>
                        <a:rPr kumimoji="1" lang="en-US" altLang="ja-JP" sz="1200" dirty="0" smtClean="0">
                          <a:solidFill>
                            <a:schemeClr val="tx1"/>
                          </a:solidFill>
                          <a:latin typeface="メイリオ" pitchFamily="50" charset="-128"/>
                          <a:ea typeface="メイリオ" pitchFamily="50" charset="-128"/>
                          <a:cs typeface="メイリオ" pitchFamily="50" charset="-128"/>
                        </a:rPr>
                        <a:t>12</a:t>
                      </a:r>
                      <a:r>
                        <a:rPr kumimoji="1" lang="ja-JP" altLang="en-US" sz="1200" dirty="0" smtClean="0">
                          <a:solidFill>
                            <a:schemeClr val="tx1"/>
                          </a:solidFill>
                          <a:latin typeface="メイリオ" pitchFamily="50" charset="-128"/>
                          <a:ea typeface="メイリオ" pitchFamily="50" charset="-128"/>
                          <a:cs typeface="メイリオ" pitchFamily="50" charset="-128"/>
                        </a:rPr>
                        <a:t>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駐車場</a:t>
                      </a:r>
                      <a:r>
                        <a:rPr kumimoji="1" lang="en-US" altLang="ja-JP" sz="1200" dirty="0" smtClean="0">
                          <a:solidFill>
                            <a:schemeClr val="tx1"/>
                          </a:solidFill>
                          <a:latin typeface="メイリオ" pitchFamily="50" charset="-128"/>
                          <a:ea typeface="メイリオ" pitchFamily="50" charset="-128"/>
                          <a:cs typeface="メイリオ" pitchFamily="50" charset="-128"/>
                        </a:rPr>
                        <a:t>2</a:t>
                      </a:r>
                      <a:r>
                        <a:rPr kumimoji="1" lang="ja-JP" altLang="en-US" sz="1200" dirty="0" smtClean="0">
                          <a:solidFill>
                            <a:schemeClr val="tx1"/>
                          </a:solidFill>
                          <a:latin typeface="メイリオ" pitchFamily="50" charset="-128"/>
                          <a:ea typeface="メイリオ" pitchFamily="50" charset="-128"/>
                          <a:cs typeface="メイリオ" pitchFamily="50" charset="-128"/>
                        </a:rPr>
                        <a:t>台</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駅南口徒歩</a:t>
                      </a:r>
                      <a:r>
                        <a:rPr kumimoji="1" lang="en-US" altLang="ja-JP" sz="1200" dirty="0" smtClean="0">
                          <a:solidFill>
                            <a:schemeClr val="tx1"/>
                          </a:solidFill>
                          <a:latin typeface="メイリオ" pitchFamily="50" charset="-128"/>
                          <a:ea typeface="メイリオ" pitchFamily="50" charset="-128"/>
                          <a:cs typeface="メイリオ" pitchFamily="50" charset="-128"/>
                        </a:rPr>
                        <a:t>5</a:t>
                      </a:r>
                      <a:r>
                        <a:rPr kumimoji="1" lang="ja-JP" altLang="en-US" sz="1200" dirty="0" smtClean="0">
                          <a:solidFill>
                            <a:schemeClr val="tx1"/>
                          </a:solidFill>
                          <a:latin typeface="メイリオ" pitchFamily="50" charset="-128"/>
                          <a:ea typeface="メイリオ" pitchFamily="50" charset="-128"/>
                          <a:cs typeface="メイリオ" pitchFamily="50" charset="-128"/>
                        </a:rPr>
                        <a:t>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大型駐車場有</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駅北口徒歩</a:t>
                      </a:r>
                      <a:r>
                        <a:rPr kumimoji="1" lang="en-US" altLang="ja-JP" sz="1200" dirty="0" smtClean="0">
                          <a:solidFill>
                            <a:schemeClr val="tx1"/>
                          </a:solidFill>
                          <a:latin typeface="メイリオ" pitchFamily="50" charset="-128"/>
                          <a:ea typeface="メイリオ" pitchFamily="50" charset="-128"/>
                          <a:cs typeface="メイリオ" pitchFamily="50" charset="-128"/>
                        </a:rPr>
                        <a:t>5</a:t>
                      </a:r>
                      <a:r>
                        <a:rPr kumimoji="1" lang="ja-JP" altLang="en-US" sz="1200" dirty="0" smtClean="0">
                          <a:solidFill>
                            <a:schemeClr val="tx1"/>
                          </a:solidFill>
                          <a:latin typeface="メイリオ" pitchFamily="50" charset="-128"/>
                          <a:ea typeface="メイリオ" pitchFamily="50" charset="-128"/>
                          <a:cs typeface="メイリオ" pitchFamily="50" charset="-128"/>
                        </a:rPr>
                        <a:t>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駐車場</a:t>
                      </a:r>
                      <a:r>
                        <a:rPr kumimoji="1" lang="en-US" altLang="ja-JP" sz="1200" dirty="0" smtClean="0">
                          <a:solidFill>
                            <a:schemeClr val="tx1"/>
                          </a:solidFill>
                          <a:latin typeface="メイリオ" pitchFamily="50" charset="-128"/>
                          <a:ea typeface="メイリオ" pitchFamily="50" charset="-128"/>
                          <a:cs typeface="メイリオ" pitchFamily="50" charset="-128"/>
                        </a:rPr>
                        <a:t>3</a:t>
                      </a:r>
                      <a:r>
                        <a:rPr kumimoji="1" lang="ja-JP" altLang="en-US" sz="1200" dirty="0" smtClean="0">
                          <a:solidFill>
                            <a:schemeClr val="tx1"/>
                          </a:solidFill>
                          <a:latin typeface="メイリオ" pitchFamily="50" charset="-128"/>
                          <a:ea typeface="メイリオ" pitchFamily="50" charset="-128"/>
                          <a:cs typeface="メイリオ" pitchFamily="50" charset="-128"/>
                        </a:rPr>
                        <a:t>台</a:t>
                      </a:r>
                      <a:endParaRPr lang="ja-JP" altLang="en-US" sz="1200" dirty="0" smtClean="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本鵠山駅前</a:t>
                      </a: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住宅街</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藤崎駅から徒歩</a:t>
                      </a:r>
                      <a:r>
                        <a:rPr kumimoji="1" lang="en-US" altLang="ja-JP" sz="1200" dirty="0" smtClean="0">
                          <a:solidFill>
                            <a:schemeClr val="tx1"/>
                          </a:solidFill>
                          <a:latin typeface="メイリオ" pitchFamily="50" charset="-128"/>
                          <a:ea typeface="メイリオ" pitchFamily="50" charset="-128"/>
                          <a:cs typeface="メイリオ" pitchFamily="50" charset="-128"/>
                        </a:rPr>
                        <a:t>20</a:t>
                      </a:r>
                      <a:r>
                        <a:rPr kumimoji="1" lang="ja-JP" altLang="en-US" sz="1200" dirty="0" smtClean="0">
                          <a:solidFill>
                            <a:schemeClr val="tx1"/>
                          </a:solidFill>
                          <a:latin typeface="メイリオ" pitchFamily="50" charset="-128"/>
                          <a:ea typeface="メイリオ" pitchFamily="50" charset="-128"/>
                          <a:cs typeface="メイリオ" pitchFamily="50" charset="-128"/>
                        </a:rPr>
                        <a:t>分、県道沿い</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駐車場</a:t>
                      </a:r>
                      <a:r>
                        <a:rPr kumimoji="1" lang="en-US" altLang="ja-JP" sz="1200" dirty="0" smtClean="0">
                          <a:solidFill>
                            <a:schemeClr val="tx1"/>
                          </a:solidFill>
                          <a:latin typeface="メイリオ" pitchFamily="50" charset="-128"/>
                          <a:ea typeface="メイリオ" pitchFamily="50" charset="-128"/>
                          <a:cs typeface="メイリオ" pitchFamily="50" charset="-128"/>
                        </a:rPr>
                        <a:t>2</a:t>
                      </a:r>
                      <a:r>
                        <a:rPr kumimoji="1" lang="ja-JP" altLang="en-US" sz="1200" dirty="0" smtClean="0">
                          <a:solidFill>
                            <a:schemeClr val="tx1"/>
                          </a:solidFill>
                          <a:latin typeface="メイリオ" pitchFamily="50" charset="-128"/>
                          <a:ea typeface="メイリオ" pitchFamily="50" charset="-128"/>
                          <a:cs typeface="メイリオ" pitchFamily="50" charset="-128"/>
                        </a:rPr>
                        <a:t>台</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95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営業時間</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200" dirty="0" smtClean="0">
                          <a:solidFill>
                            <a:schemeClr val="tx1"/>
                          </a:solidFill>
                          <a:latin typeface="メイリオ" pitchFamily="50" charset="-128"/>
                          <a:ea typeface="メイリオ" pitchFamily="50" charset="-128"/>
                          <a:cs typeface="メイリオ" pitchFamily="50" charset="-128"/>
                        </a:rPr>
                        <a:t>10</a:t>
                      </a:r>
                      <a:r>
                        <a:rPr kumimoji="1" lang="ja-JP" altLang="en-US" sz="1200" dirty="0" smtClean="0">
                          <a:solidFill>
                            <a:schemeClr val="tx1"/>
                          </a:solidFill>
                          <a:latin typeface="メイリオ" pitchFamily="50" charset="-128"/>
                          <a:ea typeface="メイリオ" pitchFamily="50" charset="-128"/>
                          <a:cs typeface="メイリオ" pitchFamily="50" charset="-128"/>
                        </a:rPr>
                        <a:t>時～</a:t>
                      </a:r>
                      <a:r>
                        <a:rPr kumimoji="1" lang="en-US" altLang="ja-JP" sz="1200" dirty="0" smtClean="0">
                          <a:solidFill>
                            <a:schemeClr val="tx1"/>
                          </a:solidFill>
                          <a:latin typeface="メイリオ" pitchFamily="50" charset="-128"/>
                          <a:ea typeface="メイリオ" pitchFamily="50" charset="-128"/>
                          <a:cs typeface="メイリオ" pitchFamily="50" charset="-128"/>
                        </a:rPr>
                        <a:t>20</a:t>
                      </a:r>
                      <a:r>
                        <a:rPr kumimoji="1" lang="ja-JP" altLang="en-US" sz="1200" dirty="0" smtClean="0">
                          <a:solidFill>
                            <a:schemeClr val="tx1"/>
                          </a:solidFill>
                          <a:latin typeface="メイリオ" pitchFamily="50" charset="-128"/>
                          <a:ea typeface="メイリオ" pitchFamily="50" charset="-128"/>
                          <a:cs typeface="メイリオ" pitchFamily="50" charset="-128"/>
                        </a:rPr>
                        <a:t>時</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水曜定休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200" dirty="0" smtClean="0">
                          <a:solidFill>
                            <a:schemeClr val="tx1"/>
                          </a:solidFill>
                          <a:latin typeface="メイリオ" pitchFamily="50" charset="-128"/>
                          <a:ea typeface="メイリオ" pitchFamily="50" charset="-128"/>
                          <a:cs typeface="メイリオ" pitchFamily="50" charset="-128"/>
                        </a:rPr>
                        <a:t>10</a:t>
                      </a:r>
                      <a:r>
                        <a:rPr kumimoji="1" lang="ja-JP" altLang="en-US" sz="1200" dirty="0" smtClean="0">
                          <a:solidFill>
                            <a:schemeClr val="tx1"/>
                          </a:solidFill>
                          <a:latin typeface="メイリオ" pitchFamily="50" charset="-128"/>
                          <a:ea typeface="メイリオ" pitchFamily="50" charset="-128"/>
                          <a:cs typeface="メイリオ" pitchFamily="50" charset="-128"/>
                        </a:rPr>
                        <a:t>時～</a:t>
                      </a:r>
                      <a:r>
                        <a:rPr kumimoji="1" lang="en-US" altLang="ja-JP" sz="1200" dirty="0" smtClean="0">
                          <a:solidFill>
                            <a:schemeClr val="tx1"/>
                          </a:solidFill>
                          <a:latin typeface="メイリオ" pitchFamily="50" charset="-128"/>
                          <a:ea typeface="メイリオ" pitchFamily="50" charset="-128"/>
                          <a:cs typeface="メイリオ" pitchFamily="50" charset="-128"/>
                        </a:rPr>
                        <a:t>20</a:t>
                      </a:r>
                      <a:r>
                        <a:rPr kumimoji="1" lang="ja-JP" altLang="en-US" sz="1200" dirty="0" smtClean="0">
                          <a:solidFill>
                            <a:schemeClr val="tx1"/>
                          </a:solidFill>
                          <a:latin typeface="メイリオ" pitchFamily="50" charset="-128"/>
                          <a:ea typeface="メイリオ" pitchFamily="50" charset="-128"/>
                          <a:cs typeface="メイリオ" pitchFamily="50" charset="-128"/>
                        </a:rPr>
                        <a:t>時</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水曜定休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200" dirty="0" smtClean="0">
                          <a:solidFill>
                            <a:schemeClr val="tx1"/>
                          </a:solidFill>
                          <a:latin typeface="メイリオ" pitchFamily="50" charset="-128"/>
                          <a:ea typeface="メイリオ" pitchFamily="50" charset="-128"/>
                          <a:cs typeface="メイリオ" pitchFamily="50" charset="-128"/>
                        </a:rPr>
                        <a:t>9</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30</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18</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30</a:t>
                      </a: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火曜・水曜定休</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平日</a:t>
                      </a:r>
                      <a:r>
                        <a:rPr kumimoji="1" lang="en-US" altLang="ja-JP" sz="1200" dirty="0" smtClean="0">
                          <a:solidFill>
                            <a:schemeClr val="tx1"/>
                          </a:solidFill>
                          <a:latin typeface="メイリオ" pitchFamily="50" charset="-128"/>
                          <a:ea typeface="メイリオ" pitchFamily="50" charset="-128"/>
                          <a:cs typeface="メイリオ" pitchFamily="50" charset="-128"/>
                        </a:rPr>
                        <a:t>10</a:t>
                      </a:r>
                      <a:r>
                        <a:rPr kumimoji="1" lang="ja-JP" altLang="en-US" sz="1200" dirty="0" smtClean="0">
                          <a:solidFill>
                            <a:schemeClr val="tx1"/>
                          </a:solidFill>
                          <a:latin typeface="メイリオ" pitchFamily="50" charset="-128"/>
                          <a:ea typeface="メイリオ" pitchFamily="50" charset="-128"/>
                          <a:cs typeface="メイリオ" pitchFamily="50" charset="-128"/>
                        </a:rPr>
                        <a:t>時～</a:t>
                      </a:r>
                      <a:r>
                        <a:rPr kumimoji="1" lang="en-US" altLang="ja-JP" sz="1200" dirty="0" smtClean="0">
                          <a:solidFill>
                            <a:schemeClr val="tx1"/>
                          </a:solidFill>
                          <a:latin typeface="メイリオ" pitchFamily="50" charset="-128"/>
                          <a:ea typeface="メイリオ" pitchFamily="50" charset="-128"/>
                          <a:cs typeface="メイリオ" pitchFamily="50" charset="-128"/>
                        </a:rPr>
                        <a:t>21</a:t>
                      </a:r>
                      <a:r>
                        <a:rPr kumimoji="1" lang="ja-JP" altLang="en-US" sz="1200" dirty="0" smtClean="0">
                          <a:solidFill>
                            <a:schemeClr val="tx1"/>
                          </a:solidFill>
                          <a:latin typeface="メイリオ" pitchFamily="50" charset="-128"/>
                          <a:ea typeface="メイリオ" pitchFamily="50" charset="-128"/>
                          <a:cs typeface="メイリオ" pitchFamily="50" charset="-128"/>
                        </a:rPr>
                        <a:t>時</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土日祝</a:t>
                      </a:r>
                      <a:r>
                        <a:rPr kumimoji="1" lang="en-US" altLang="ja-JP" sz="1200" dirty="0" smtClean="0">
                          <a:solidFill>
                            <a:schemeClr val="tx1"/>
                          </a:solidFill>
                          <a:latin typeface="メイリオ" pitchFamily="50" charset="-128"/>
                          <a:ea typeface="メイリオ" pitchFamily="50" charset="-128"/>
                          <a:cs typeface="メイリオ" pitchFamily="50" charset="-128"/>
                        </a:rPr>
                        <a:t>10</a:t>
                      </a:r>
                      <a:r>
                        <a:rPr kumimoji="1" lang="ja-JP" altLang="en-US" sz="1200" dirty="0" smtClean="0">
                          <a:solidFill>
                            <a:schemeClr val="tx1"/>
                          </a:solidFill>
                          <a:latin typeface="メイリオ" pitchFamily="50" charset="-128"/>
                          <a:ea typeface="メイリオ" pitchFamily="50" charset="-128"/>
                          <a:cs typeface="メイリオ" pitchFamily="50" charset="-128"/>
                        </a:rPr>
                        <a:t>時～</a:t>
                      </a:r>
                      <a:r>
                        <a:rPr kumimoji="1" lang="en-US" altLang="ja-JP" sz="1200" dirty="0" smtClean="0">
                          <a:solidFill>
                            <a:schemeClr val="tx1"/>
                          </a:solidFill>
                          <a:latin typeface="メイリオ" pitchFamily="50" charset="-128"/>
                          <a:ea typeface="メイリオ" pitchFamily="50" charset="-128"/>
                          <a:cs typeface="メイリオ" pitchFamily="50" charset="-128"/>
                        </a:rPr>
                        <a:t>19</a:t>
                      </a:r>
                      <a:r>
                        <a:rPr kumimoji="1" lang="ja-JP" altLang="en-US" sz="1200" dirty="0" smtClean="0">
                          <a:solidFill>
                            <a:schemeClr val="tx1"/>
                          </a:solidFill>
                          <a:latin typeface="メイリオ" pitchFamily="50" charset="-128"/>
                          <a:ea typeface="メイリオ" pitchFamily="50" charset="-128"/>
                          <a:cs typeface="メイリオ" pitchFamily="50" charset="-128"/>
                        </a:rPr>
                        <a:t>時、水曜定休</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4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主な商品と</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価格帯</a:t>
                      </a: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国内メリダ、アンカー</a:t>
                      </a:r>
                      <a:r>
                        <a:rPr kumimoji="1" lang="en-US" altLang="ja-JP" sz="1200" dirty="0" smtClean="0">
                          <a:solidFill>
                            <a:schemeClr val="tx1"/>
                          </a:solidFill>
                          <a:latin typeface="メイリオ" pitchFamily="50" charset="-128"/>
                          <a:ea typeface="メイリオ" pitchFamily="50" charset="-128"/>
                          <a:cs typeface="メイリオ" pitchFamily="50" charset="-128"/>
                        </a:rPr>
                        <a:t>15</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35</a:t>
                      </a:r>
                      <a:r>
                        <a:rPr kumimoji="1" lang="ja-JP" altLang="en-US" sz="1200" dirty="0" smtClean="0">
                          <a:solidFill>
                            <a:schemeClr val="tx1"/>
                          </a:solidFill>
                          <a:latin typeface="メイリオ" pitchFamily="50" charset="-128"/>
                          <a:ea typeface="メイリオ" pitchFamily="50" charset="-128"/>
                          <a:cs typeface="メイリオ" pitchFamily="50" charset="-128"/>
                        </a:rPr>
                        <a:t>万</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海外コルナゴ</a:t>
                      </a:r>
                      <a:r>
                        <a:rPr kumimoji="1" lang="en-US" altLang="ja-JP" sz="1200" dirty="0" smtClean="0">
                          <a:solidFill>
                            <a:schemeClr val="tx1"/>
                          </a:solidFill>
                          <a:latin typeface="メイリオ" pitchFamily="50" charset="-128"/>
                          <a:ea typeface="メイリオ" pitchFamily="50" charset="-128"/>
                          <a:cs typeface="メイリオ" pitchFamily="50" charset="-128"/>
                        </a:rPr>
                        <a:t>30</a:t>
                      </a:r>
                      <a:r>
                        <a:rPr kumimoji="1" lang="ja-JP" altLang="en-US" sz="1200" dirty="0" smtClean="0">
                          <a:solidFill>
                            <a:schemeClr val="tx1"/>
                          </a:solidFill>
                          <a:latin typeface="メイリオ" pitchFamily="50" charset="-128"/>
                          <a:ea typeface="メイリオ" pitchFamily="50" charset="-128"/>
                          <a:cs typeface="メイリオ" pitchFamily="50" charset="-128"/>
                        </a:rPr>
                        <a:t>万円～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国内主要メーカー、海外一部メーカー４～</a:t>
                      </a:r>
                      <a:r>
                        <a:rPr kumimoji="1" lang="en-US" altLang="ja-JP" sz="1200" dirty="0" smtClean="0">
                          <a:solidFill>
                            <a:schemeClr val="tx1"/>
                          </a:solidFill>
                          <a:latin typeface="メイリオ" pitchFamily="50" charset="-128"/>
                          <a:ea typeface="メイリオ" pitchFamily="50" charset="-128"/>
                          <a:cs typeface="メイリオ" pitchFamily="50" charset="-128"/>
                        </a:rPr>
                        <a:t>20</a:t>
                      </a:r>
                      <a:r>
                        <a:rPr kumimoji="1" lang="ja-JP" altLang="en-US" sz="1200" dirty="0" smtClean="0">
                          <a:solidFill>
                            <a:schemeClr val="tx1"/>
                          </a:solidFill>
                          <a:latin typeface="メイリオ" pitchFamily="50" charset="-128"/>
                          <a:ea typeface="メイリオ" pitchFamily="50" charset="-128"/>
                          <a:cs typeface="メイリオ" pitchFamily="50" charset="-128"/>
                        </a:rPr>
                        <a:t>万（中古含む）</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国内主要メーカー、海外主要ブランド</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5</a:t>
                      </a:r>
                      <a:r>
                        <a:rPr kumimoji="1" lang="ja-JP" altLang="en-US" sz="1200" dirty="0" smtClean="0">
                          <a:solidFill>
                            <a:schemeClr val="tx1"/>
                          </a:solidFill>
                          <a:latin typeface="メイリオ" pitchFamily="50" charset="-128"/>
                          <a:ea typeface="メイリオ" pitchFamily="50" charset="-128"/>
                          <a:cs typeface="メイリオ" pitchFamily="50" charset="-128"/>
                        </a:rPr>
                        <a:t>～</a:t>
                      </a:r>
                      <a:r>
                        <a:rPr kumimoji="1" lang="en-US" altLang="ja-JP" sz="1200" dirty="0" smtClean="0">
                          <a:solidFill>
                            <a:schemeClr val="tx1"/>
                          </a:solidFill>
                          <a:latin typeface="メイリオ" pitchFamily="50" charset="-128"/>
                          <a:ea typeface="メイリオ" pitchFamily="50" charset="-128"/>
                          <a:cs typeface="メイリオ" pitchFamily="50" charset="-128"/>
                        </a:rPr>
                        <a:t>35</a:t>
                      </a:r>
                      <a:r>
                        <a:rPr kumimoji="1" lang="ja-JP" altLang="en-US" sz="1200" dirty="0" smtClean="0">
                          <a:solidFill>
                            <a:schemeClr val="tx1"/>
                          </a:solidFill>
                          <a:latin typeface="メイリオ" pitchFamily="50" charset="-128"/>
                          <a:ea typeface="メイリオ" pitchFamily="50" charset="-128"/>
                          <a:cs typeface="メイリオ" pitchFamily="50" charset="-128"/>
                        </a:rPr>
                        <a:t>万</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国内メーカー、海外高級メーカー</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r>
                        <a:rPr kumimoji="1" lang="en-US" altLang="ja-JP" sz="1200" dirty="0" smtClean="0">
                          <a:solidFill>
                            <a:schemeClr val="tx1"/>
                          </a:solidFill>
                          <a:latin typeface="メイリオ" pitchFamily="50" charset="-128"/>
                          <a:ea typeface="メイリオ" pitchFamily="50" charset="-128"/>
                          <a:cs typeface="メイリオ" pitchFamily="50" charset="-128"/>
                        </a:rPr>
                        <a:t>15</a:t>
                      </a:r>
                      <a:r>
                        <a:rPr kumimoji="1" lang="ja-JP" altLang="en-US" sz="1200" dirty="0" smtClean="0">
                          <a:solidFill>
                            <a:schemeClr val="tx1"/>
                          </a:solidFill>
                          <a:latin typeface="メイリオ" pitchFamily="50" charset="-128"/>
                          <a:ea typeface="メイリオ" pitchFamily="50" charset="-128"/>
                          <a:cs typeface="メイリオ" pitchFamily="50" charset="-128"/>
                        </a:rPr>
                        <a:t>万～</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TREK</a:t>
                      </a:r>
                      <a:r>
                        <a:rPr kumimoji="1" lang="ja-JP" altLang="en-US" sz="1200" dirty="0" smtClean="0">
                          <a:solidFill>
                            <a:schemeClr val="tx1"/>
                          </a:solidFill>
                          <a:latin typeface="メイリオ" pitchFamily="50" charset="-128"/>
                          <a:ea typeface="メイリオ" pitchFamily="50" charset="-128"/>
                          <a:cs typeface="メイリオ" pitchFamily="50" charset="-128"/>
                        </a:rPr>
                        <a:t>が中心</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10</a:t>
                      </a:r>
                      <a:r>
                        <a:rPr kumimoji="1" lang="ja-JP" altLang="en-US" sz="1200" dirty="0" smtClean="0">
                          <a:solidFill>
                            <a:schemeClr val="tx1"/>
                          </a:solidFill>
                          <a:latin typeface="メイリオ" pitchFamily="50" charset="-128"/>
                          <a:ea typeface="メイリオ" pitchFamily="50" charset="-128"/>
                          <a:cs typeface="メイリオ" pitchFamily="50" charset="-128"/>
                        </a:rPr>
                        <a:t>万～</a:t>
                      </a:r>
                      <a:r>
                        <a:rPr kumimoji="1" lang="en-US" altLang="ja-JP" sz="1200" dirty="0" smtClean="0">
                          <a:solidFill>
                            <a:schemeClr val="tx1"/>
                          </a:solidFill>
                          <a:latin typeface="メイリオ" pitchFamily="50" charset="-128"/>
                          <a:ea typeface="メイリオ" pitchFamily="50" charset="-128"/>
                          <a:cs typeface="メイリオ" pitchFamily="50" charset="-128"/>
                        </a:rPr>
                        <a:t>40</a:t>
                      </a:r>
                      <a:r>
                        <a:rPr kumimoji="1" lang="ja-JP" altLang="en-US" sz="1200" dirty="0" smtClean="0">
                          <a:solidFill>
                            <a:schemeClr val="tx1"/>
                          </a:solidFill>
                          <a:latin typeface="メイリオ" pitchFamily="50" charset="-128"/>
                          <a:ea typeface="メイリオ" pitchFamily="50" charset="-128"/>
                          <a:cs typeface="メイリオ" pitchFamily="50" charset="-128"/>
                        </a:rPr>
                        <a:t>万</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その他</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サービス等</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プロロードレーサーとのイベント企画、メンテナンスやカウンセリング</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イベントは実施せず。</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ツーリングイベント充実</a:t>
                      </a: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その他</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プロ志向のロードレーサーがターゲット</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客層が広い</a:t>
                      </a:r>
                    </a:p>
                    <a:p>
                      <a:pPr algn="l"/>
                      <a:r>
                        <a:rPr kumimoji="1" lang="ja-JP" altLang="en-US" sz="1200" dirty="0" smtClean="0">
                          <a:solidFill>
                            <a:schemeClr val="tx1"/>
                          </a:solidFill>
                          <a:latin typeface="メイリオ" pitchFamily="50" charset="-128"/>
                          <a:ea typeface="メイリオ" pitchFamily="50" charset="-128"/>
                          <a:cs typeface="メイリオ" pitchFamily="50" charset="-128"/>
                        </a:rPr>
                        <a:t>中古取扱いあり</a:t>
                      </a:r>
                    </a:p>
                    <a:p>
                      <a:pPr algn="l"/>
                      <a:endParaRPr kumimoji="1" lang="ja-JP" altLang="en-US"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初心者から専門家まで対応可能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看板・ＨＰなし</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完全口コミ</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algn="l"/>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200" dirty="0" smtClean="0">
                          <a:solidFill>
                            <a:schemeClr val="tx1"/>
                          </a:solidFill>
                          <a:latin typeface="メイリオ" pitchFamily="50" charset="-128"/>
                          <a:ea typeface="メイリオ" pitchFamily="50" charset="-128"/>
                          <a:cs typeface="メイリオ" pitchFamily="50" charset="-128"/>
                        </a:rPr>
                        <a:t>TREK</a:t>
                      </a:r>
                      <a:r>
                        <a:rPr kumimoji="1" lang="ja-JP" altLang="en-US" sz="1200" dirty="0" smtClean="0">
                          <a:solidFill>
                            <a:schemeClr val="tx1"/>
                          </a:solidFill>
                          <a:latin typeface="メイリオ" pitchFamily="50" charset="-128"/>
                          <a:ea typeface="メイリオ" pitchFamily="50" charset="-128"/>
                          <a:cs typeface="メイリオ" pitchFamily="50" charset="-128"/>
                        </a:rPr>
                        <a:t>のバイクは国内で一定の人気</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005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マーケティング戦略</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293957249"/>
              </p:ext>
            </p:extLst>
          </p:nvPr>
        </p:nvGraphicFramePr>
        <p:xfrm>
          <a:off x="1207323" y="1720359"/>
          <a:ext cx="8407732" cy="4569608"/>
        </p:xfrm>
        <a:graphic>
          <a:graphicData uri="http://schemas.openxmlformats.org/drawingml/2006/table">
            <a:tbl>
              <a:tblPr firstRow="1" bandRow="1">
                <a:tableStyleId>{5C22544A-7EE6-4342-B048-85BDC9FD1C3A}</a:tableStyleId>
              </a:tblPr>
              <a:tblGrid>
                <a:gridCol w="4223659"/>
                <a:gridCol w="4184073"/>
              </a:tblGrid>
              <a:tr h="3668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商品・サービス（</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Product</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価格（</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Price</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632434">
                <a:tc>
                  <a:txBody>
                    <a:bodyPr/>
                    <a:lstStyle/>
                    <a:p>
                      <a:r>
                        <a:rPr kumimoji="1" lang="ja-JP" altLang="en-US" sz="1400" b="0" dirty="0" smtClean="0">
                          <a:solidFill>
                            <a:schemeClr val="tx1"/>
                          </a:solidFill>
                          <a:latin typeface="HG丸ｺﾞｼｯｸM-PRO" pitchFamily="50" charset="-128"/>
                          <a:ea typeface="HG丸ｺﾞｼｯｸM-PRO" pitchFamily="50" charset="-128"/>
                        </a:rPr>
                        <a:t>・高価格帯のロードレーサーの販売</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（国内メーカー</a:t>
                      </a:r>
                      <a:r>
                        <a:rPr kumimoji="1" lang="en-US" altLang="ja-JP" sz="1400" b="0" dirty="0" smtClean="0">
                          <a:solidFill>
                            <a:schemeClr val="tx1"/>
                          </a:solidFill>
                          <a:latin typeface="HG丸ｺﾞｼｯｸM-PRO" pitchFamily="50" charset="-128"/>
                          <a:ea typeface="HG丸ｺﾞｼｯｸM-PRO" pitchFamily="50" charset="-128"/>
                        </a:rPr>
                        <a:t>ANCHOR</a:t>
                      </a:r>
                      <a:r>
                        <a:rPr kumimoji="1" lang="ja-JP" altLang="en-US" sz="1400" b="0" dirty="0" err="1" smtClean="0">
                          <a:solidFill>
                            <a:schemeClr val="tx1"/>
                          </a:solidFill>
                          <a:latin typeface="HG丸ｺﾞｼｯｸM-PRO" pitchFamily="50" charset="-128"/>
                          <a:ea typeface="HG丸ｺﾞｼｯｸM-PRO" pitchFamily="50" charset="-128"/>
                        </a:rPr>
                        <a:t>、</a:t>
                      </a:r>
                      <a:r>
                        <a:rPr kumimoji="1" lang="en-US" altLang="ja-JP" sz="1400" b="0" dirty="0" smtClean="0">
                          <a:solidFill>
                            <a:schemeClr val="tx1"/>
                          </a:solidFill>
                          <a:latin typeface="HG丸ｺﾞｼｯｸM-PRO" pitchFamily="50" charset="-128"/>
                          <a:ea typeface="HG丸ｺﾞｼｯｸM-PRO" pitchFamily="50" charset="-128"/>
                        </a:rPr>
                        <a:t>MERIDA</a:t>
                      </a:r>
                      <a:r>
                        <a:rPr kumimoji="1" lang="ja-JP" altLang="en-US" sz="1400" b="0" dirty="0" smtClean="0">
                          <a:solidFill>
                            <a:schemeClr val="tx1"/>
                          </a:solidFill>
                          <a:latin typeface="HG丸ｺﾞｼｯｸM-PRO" pitchFamily="50" charset="-128"/>
                          <a:ea typeface="HG丸ｺﾞｼｯｸM-PRO" pitchFamily="50" charset="-128"/>
                        </a:rPr>
                        <a:t>）</a:t>
                      </a:r>
                    </a:p>
                    <a:p>
                      <a:r>
                        <a:rPr kumimoji="1" lang="ja-JP" altLang="en-US" sz="1400" b="0" dirty="0" smtClean="0">
                          <a:solidFill>
                            <a:schemeClr val="tx1"/>
                          </a:solidFill>
                          <a:latin typeface="HG丸ｺﾞｼｯｸM-PRO" pitchFamily="50" charset="-128"/>
                          <a:ea typeface="HG丸ｺﾞｼｯｸM-PRO" pitchFamily="50" charset="-128"/>
                        </a:rPr>
                        <a:t>・日本で取扱いの少ない海外メーカー（</a:t>
                      </a:r>
                      <a:r>
                        <a:rPr kumimoji="1" lang="en-US" altLang="ja-JP" sz="1400" b="0" dirty="0" smtClean="0">
                          <a:solidFill>
                            <a:schemeClr val="tx1"/>
                          </a:solidFill>
                          <a:latin typeface="HG丸ｺﾞｼｯｸM-PRO" pitchFamily="50" charset="-128"/>
                          <a:ea typeface="HG丸ｺﾞｼｯｸM-PRO" pitchFamily="50" charset="-128"/>
                        </a:rPr>
                        <a:t>COLNAGO</a:t>
                      </a:r>
                      <a:r>
                        <a:rPr kumimoji="1" lang="ja-JP" altLang="en-US" sz="1400" b="0" dirty="0" smtClean="0">
                          <a:solidFill>
                            <a:schemeClr val="tx1"/>
                          </a:solidFill>
                          <a:latin typeface="HG丸ｺﾞｼｯｸM-PRO" pitchFamily="50" charset="-128"/>
                          <a:ea typeface="HG丸ｺﾞｼｯｸM-PRO" pitchFamily="50" charset="-128"/>
                        </a:rPr>
                        <a:t>）の自転車を扱う</a:t>
                      </a:r>
                    </a:p>
                    <a:p>
                      <a:r>
                        <a:rPr kumimoji="1" lang="ja-JP" altLang="en-US" sz="1400" b="0" dirty="0" smtClean="0">
                          <a:solidFill>
                            <a:schemeClr val="tx1"/>
                          </a:solidFill>
                          <a:latin typeface="HG丸ｺﾞｼｯｸM-PRO" pitchFamily="50" charset="-128"/>
                          <a:ea typeface="HG丸ｺﾞｼｯｸM-PRO" pitchFamily="50" charset="-128"/>
                        </a:rPr>
                        <a:t>・プロショップ仕様のポジションチェックや正しい乗り方についてのカウンセリングサービス</a:t>
                      </a:r>
                    </a:p>
                    <a:p>
                      <a:r>
                        <a:rPr kumimoji="1" lang="ja-JP" altLang="en-US" sz="1400" b="0" dirty="0" smtClean="0">
                          <a:solidFill>
                            <a:schemeClr val="tx1"/>
                          </a:solidFill>
                          <a:latin typeface="HG丸ｺﾞｼｯｸM-PRO" pitchFamily="50" charset="-128"/>
                          <a:ea typeface="HG丸ｺﾞｼｯｸM-PRO" pitchFamily="50" charset="-128"/>
                        </a:rPr>
                        <a:t>・販売から修理・パーツ販売への割合のシフト</a:t>
                      </a:r>
                      <a:endParaRPr kumimoji="1" lang="en-US" altLang="ja-JP" sz="1400" b="0" dirty="0" smtClean="0">
                        <a:solidFill>
                          <a:schemeClr val="tx1"/>
                        </a:solidFill>
                        <a:latin typeface="HG丸ｺﾞｼｯｸM-PRO" pitchFamily="50" charset="-128"/>
                        <a:ea typeface="HG丸ｺﾞｼｯｸM-PRO"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chemeClr val="tx1"/>
                          </a:solidFill>
                          <a:latin typeface="HG丸ｺﾞｼｯｸM-PRO" pitchFamily="50" charset="-128"/>
                          <a:ea typeface="HG丸ｺﾞｼｯｸM-PRO" pitchFamily="50" charset="-128"/>
                        </a:rPr>
                        <a:t>・プロロードレーサーとのイベント</a:t>
                      </a:r>
                    </a:p>
                    <a:p>
                      <a:endParaRPr kumimoji="1" lang="ja-JP" altLang="en-US" sz="1400" b="0" dirty="0" smtClean="0">
                        <a:solidFill>
                          <a:schemeClr val="tx1"/>
                        </a:solidFill>
                        <a:latin typeface="HG丸ｺﾞｼｯｸM-PRO" pitchFamily="50" charset="-128"/>
                        <a:ea typeface="HG丸ｺﾞｼｯｸM-PRO"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smtClean="0">
                          <a:solidFill>
                            <a:schemeClr val="tx1"/>
                          </a:solidFill>
                          <a:latin typeface="HG丸ｺﾞｼｯｸM-PRO" pitchFamily="50" charset="-128"/>
                          <a:ea typeface="HG丸ｺﾞｼｯｸM-PRO" pitchFamily="50" charset="-128"/>
                        </a:rPr>
                        <a:t>・競合の価格分析を元にどの価格帯の商品を売るのかを検討</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・個別価格設定も競合価格を踏まえ検討</a:t>
                      </a:r>
                    </a:p>
                    <a:p>
                      <a:r>
                        <a:rPr kumimoji="1" lang="ja-JP" altLang="en-US" sz="1400" b="0" dirty="0" smtClean="0">
                          <a:solidFill>
                            <a:schemeClr val="tx1"/>
                          </a:solidFill>
                          <a:latin typeface="HG丸ｺﾞｼｯｸM-PRO" pitchFamily="50" charset="-128"/>
                          <a:ea typeface="HG丸ｺﾞｼｯｸM-PRO" pitchFamily="50" charset="-128"/>
                        </a:rPr>
                        <a:t>・パーツ、ヘルメット等のセット販売検討</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・商品購入後の一定期間メンテナンス無料サービス</a:t>
                      </a:r>
                    </a:p>
                    <a:p>
                      <a:r>
                        <a:rPr kumimoji="1" lang="ja-JP" altLang="en-US" sz="1400" b="0" dirty="0" smtClean="0">
                          <a:solidFill>
                            <a:schemeClr val="tx1"/>
                          </a:solidFill>
                          <a:latin typeface="HG丸ｺﾞｼｯｸM-PRO" pitchFamily="50" charset="-128"/>
                          <a:ea typeface="HG丸ｺﾞｼｯｸM-PRO" pitchFamily="50" charset="-128"/>
                        </a:rPr>
                        <a:t>・支払方法の検討（クレジットカード）</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・ショップカードによる値引きやサービス</a:t>
                      </a: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92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立地・流通チャネル（</a:t>
                      </a:r>
                      <a:r>
                        <a:rPr lang="en-US" altLang="ja-JP" sz="1800" b="0" kern="0" dirty="0" smtClean="0">
                          <a:latin typeface="HG丸ｺﾞｼｯｸM-PRO" pitchFamily="50" charset="-128"/>
                          <a:ea typeface="HG丸ｺﾞｼｯｸM-PRO" pitchFamily="50" charset="-128"/>
                          <a:cs typeface="メイリオ" pitchFamily="50" charset="-128"/>
                        </a:rPr>
                        <a:t>Place</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プロモーション（</a:t>
                      </a:r>
                      <a:r>
                        <a:rPr lang="en-US" altLang="ja-JP" sz="1800" b="0" kern="0" dirty="0" smtClean="0">
                          <a:latin typeface="HG丸ｺﾞｼｯｸM-PRO" pitchFamily="50" charset="-128"/>
                          <a:ea typeface="HG丸ｺﾞｼｯｸM-PRO" pitchFamily="50" charset="-128"/>
                          <a:cs typeface="メイリオ" pitchFamily="50" charset="-128"/>
                        </a:rPr>
                        <a:t>Promotion</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95484">
                <a:tc>
                  <a:txBody>
                    <a:bodyPr/>
                    <a:lstStyle/>
                    <a:p>
                      <a:r>
                        <a:rPr kumimoji="1" lang="ja-JP" altLang="en-US" sz="1400" b="0" dirty="0" smtClean="0">
                          <a:solidFill>
                            <a:schemeClr val="tx1"/>
                          </a:solidFill>
                          <a:latin typeface="HG丸ｺﾞｼｯｸM-PRO" pitchFamily="50" charset="-128"/>
                          <a:ea typeface="HG丸ｺﾞｼｯｸM-PRO" pitchFamily="50" charset="-128"/>
                        </a:rPr>
                        <a:t>・藤崎駅から徒歩圏、駐車場有る店舗</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・店舗での販売方法の検討（試乗販売等）</a:t>
                      </a:r>
                    </a:p>
                    <a:p>
                      <a:r>
                        <a:rPr kumimoji="1" lang="ja-JP" altLang="en-US" sz="1400" b="0" dirty="0" smtClean="0">
                          <a:solidFill>
                            <a:schemeClr val="tx1"/>
                          </a:solidFill>
                          <a:latin typeface="HG丸ｺﾞｼｯｸM-PRO" pitchFamily="50" charset="-128"/>
                          <a:ea typeface="HG丸ｺﾞｼｯｸM-PRO" pitchFamily="50" charset="-128"/>
                        </a:rPr>
                        <a:t>・ＥＣサイトでの販売の検討（パーツ販売）</a:t>
                      </a:r>
                    </a:p>
                    <a:p>
                      <a:r>
                        <a:rPr kumimoji="1" lang="ja-JP" altLang="en-US" sz="1400" b="0" dirty="0" smtClean="0">
                          <a:solidFill>
                            <a:schemeClr val="tx1"/>
                          </a:solidFill>
                          <a:latin typeface="HG丸ｺﾞｼｯｸM-PRO" pitchFamily="50" charset="-128"/>
                          <a:ea typeface="HG丸ｺﾞｼｯｸM-PRO" pitchFamily="50" charset="-128"/>
                        </a:rPr>
                        <a:t>・出張販売（イベント、展示会等）</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・人脈ルートからロードレーサーを仕入れ</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・関連グッズ等の仕入れ又は製造委託先の開拓</a:t>
                      </a: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smtClean="0">
                          <a:solidFill>
                            <a:schemeClr val="tx1"/>
                          </a:solidFill>
                          <a:latin typeface="HG丸ｺﾞｼｯｸM-PRO" pitchFamily="50" charset="-128"/>
                          <a:ea typeface="HG丸ｺﾞｼｯｸM-PRO" pitchFamily="50" charset="-128"/>
                        </a:rPr>
                        <a:t>・クラブチームからの顧客誘導</a:t>
                      </a:r>
                    </a:p>
                    <a:p>
                      <a:r>
                        <a:rPr kumimoji="1" lang="ja-JP" altLang="en-US" sz="1400" b="0" dirty="0" smtClean="0">
                          <a:solidFill>
                            <a:schemeClr val="tx1"/>
                          </a:solidFill>
                          <a:latin typeface="HG丸ｺﾞｼｯｸM-PRO" pitchFamily="50" charset="-128"/>
                          <a:ea typeface="HG丸ｺﾞｼｯｸM-PRO" pitchFamily="50" charset="-128"/>
                        </a:rPr>
                        <a:t>・チラシ、ＤＭ、自転車雑誌、タウン誌等への広告</a:t>
                      </a:r>
                    </a:p>
                    <a:p>
                      <a:r>
                        <a:rPr kumimoji="1" lang="ja-JP" altLang="en-US" sz="1400" b="0" dirty="0" smtClean="0">
                          <a:solidFill>
                            <a:schemeClr val="tx1"/>
                          </a:solidFill>
                          <a:latin typeface="HG丸ｺﾞｼｯｸM-PRO" pitchFamily="50" charset="-128"/>
                          <a:ea typeface="HG丸ｺﾞｼｯｸM-PRO" pitchFamily="50" charset="-128"/>
                        </a:rPr>
                        <a:t>・ＷＥＢサイトの充実、ブログ、ＳＮＳ（</a:t>
                      </a:r>
                      <a:r>
                        <a:rPr kumimoji="1" lang="en-US" altLang="ja-JP" sz="1400" b="0" dirty="0" smtClean="0">
                          <a:solidFill>
                            <a:schemeClr val="tx1"/>
                          </a:solidFill>
                          <a:latin typeface="HG丸ｺﾞｼｯｸM-PRO" pitchFamily="50" charset="-128"/>
                          <a:ea typeface="HG丸ｺﾞｼｯｸM-PRO" pitchFamily="50" charset="-128"/>
                        </a:rPr>
                        <a:t>Twitter</a:t>
                      </a:r>
                      <a:r>
                        <a:rPr kumimoji="1" lang="ja-JP" altLang="en-US" sz="1400" b="0" dirty="0" err="1" smtClean="0">
                          <a:solidFill>
                            <a:schemeClr val="tx1"/>
                          </a:solidFill>
                          <a:latin typeface="HG丸ｺﾞｼｯｸM-PRO" pitchFamily="50" charset="-128"/>
                          <a:ea typeface="HG丸ｺﾞｼｯｸM-PRO" pitchFamily="50" charset="-128"/>
                        </a:rPr>
                        <a:t>、</a:t>
                      </a:r>
                      <a:r>
                        <a:rPr kumimoji="1" lang="en-US" altLang="ja-JP" sz="1400" b="0" dirty="0" err="1" smtClean="0">
                          <a:solidFill>
                            <a:schemeClr val="tx1"/>
                          </a:solidFill>
                          <a:latin typeface="HG丸ｺﾞｼｯｸM-PRO" pitchFamily="50" charset="-128"/>
                          <a:ea typeface="HG丸ｺﾞｼｯｸM-PRO" pitchFamily="50" charset="-128"/>
                        </a:rPr>
                        <a:t>Facebook</a:t>
                      </a:r>
                      <a:r>
                        <a:rPr kumimoji="1" lang="ja-JP" altLang="en-US" sz="1400" b="0" dirty="0" smtClean="0">
                          <a:solidFill>
                            <a:schemeClr val="tx1"/>
                          </a:solidFill>
                          <a:latin typeface="HG丸ｺﾞｼｯｸM-PRO" pitchFamily="50" charset="-128"/>
                          <a:ea typeface="HG丸ｺﾞｼｯｸM-PRO" pitchFamily="50" charset="-128"/>
                        </a:rPr>
                        <a:t>等）の活用</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・パブリシティの活用</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・ショップのロゴ入りグッズの配布</a:t>
                      </a: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4777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ユーザー定義 3">
      <a:dk1>
        <a:sysClr val="windowText" lastClr="000000"/>
      </a:dk1>
      <a:lt1>
        <a:sysClr val="window" lastClr="FFFFFF"/>
      </a:lt1>
      <a:dk2>
        <a:srgbClr val="454551"/>
      </a:dk2>
      <a:lt2>
        <a:srgbClr val="D8D9DC"/>
      </a:lt2>
      <a:accent1>
        <a:srgbClr val="A9DB66"/>
      </a:accent1>
      <a:accent2>
        <a:srgbClr val="FD3573"/>
      </a:accent2>
      <a:accent3>
        <a:srgbClr val="4EA6DC"/>
      </a:accent3>
      <a:accent4>
        <a:srgbClr val="4775E7"/>
      </a:accent4>
      <a:accent5>
        <a:srgbClr val="8971E1"/>
      </a:accent5>
      <a:accent6>
        <a:srgbClr val="D54773"/>
      </a:accent6>
      <a:hlink>
        <a:srgbClr val="6B9F25"/>
      </a:hlink>
      <a:folHlink>
        <a:srgbClr val="8C8C8C"/>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670</TotalTime>
  <Words>1341</Words>
  <Application>Microsoft Office PowerPoint</Application>
  <PresentationFormat>ワイド画面</PresentationFormat>
  <Paragraphs>263</Paragraphs>
  <Slides>14</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HGPｺﾞｼｯｸE</vt:lpstr>
      <vt:lpstr>HG丸ｺﾞｼｯｸM-PRO</vt:lpstr>
      <vt:lpstr>ＭＳ Ｐゴシック</vt:lpstr>
      <vt:lpstr>メイリオ</vt:lpstr>
      <vt:lpstr>メイリオ </vt:lpstr>
      <vt:lpstr>Calibri</vt:lpstr>
      <vt:lpstr>レトロスペクト</vt:lpstr>
      <vt:lpstr>ロードレーサープロショップ “湘南の風” 開業計画書 </vt:lpstr>
      <vt:lpstr>開業の動機と略歴</vt:lpstr>
      <vt:lpstr>PowerPoint プレゼンテーション</vt:lpstr>
      <vt:lpstr>PowerPoint プレゼンテーション</vt:lpstr>
      <vt:lpstr>市場調査</vt:lpstr>
      <vt:lpstr>市場調査</vt:lpstr>
      <vt:lpstr>市場調査</vt:lpstr>
      <vt:lpstr>PowerPoint プレゼンテーション</vt:lpstr>
      <vt:lpstr>マーケティング戦略</vt:lpstr>
      <vt:lpstr>当社サービスの事例</vt:lpstr>
      <vt:lpstr>計数目標</vt:lpstr>
      <vt:lpstr>計数目標</vt:lpstr>
      <vt:lpstr>課題と対策</vt:lpstr>
      <vt:lpstr>コンティンジェンシープランと創業宣言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2016独立Navi テーマ「 </dc:title>
  <dc:creator>井上 雅晴</dc:creator>
  <cp:lastModifiedBy>井上 雅晴</cp:lastModifiedBy>
  <cp:revision>69</cp:revision>
  <cp:lastPrinted>2018-08-17T05:33:47Z</cp:lastPrinted>
  <dcterms:created xsi:type="dcterms:W3CDTF">2016-08-08T00:55:42Z</dcterms:created>
  <dcterms:modified xsi:type="dcterms:W3CDTF">2018-09-19T10:13:14Z</dcterms:modified>
</cp:coreProperties>
</file>