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7" r:id="rId1"/>
  </p:sldMasterIdLst>
  <p:notesMasterIdLst>
    <p:notesMasterId r:id="rId17"/>
  </p:notesMasterIdLst>
  <p:handoutMasterIdLst>
    <p:handoutMasterId r:id="rId18"/>
  </p:handoutMasterIdLst>
  <p:sldIdLst>
    <p:sldId id="322" r:id="rId2"/>
    <p:sldId id="338" r:id="rId3"/>
    <p:sldId id="354" r:id="rId4"/>
    <p:sldId id="356" r:id="rId5"/>
    <p:sldId id="361" r:id="rId6"/>
    <p:sldId id="362" r:id="rId7"/>
    <p:sldId id="360" r:id="rId8"/>
    <p:sldId id="359" r:id="rId9"/>
    <p:sldId id="357" r:id="rId10"/>
    <p:sldId id="358" r:id="rId11"/>
    <p:sldId id="349" r:id="rId12"/>
    <p:sldId id="351" r:id="rId13"/>
    <p:sldId id="350" r:id="rId14"/>
    <p:sldId id="352" r:id="rId15"/>
    <p:sldId id="336" r:id="rId16"/>
  </p:sldIdLst>
  <p:sldSz cx="6858000" cy="5143500"/>
  <p:notesSz cx="6735763" cy="98663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2935" userDrawn="1">
          <p15:clr>
            <a:srgbClr val="A4A3A4"/>
          </p15:clr>
        </p15:guide>
        <p15:guide id="3" pos="2160" userDrawn="1">
          <p15:clr>
            <a:srgbClr val="A4A3A4"/>
          </p15:clr>
        </p15:guide>
        <p15:guide id="4" pos="86" userDrawn="1">
          <p15:clr>
            <a:srgbClr val="A4A3A4"/>
          </p15:clr>
        </p15:guide>
        <p15:guide id="5" pos="423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9" userDrawn="1">
          <p15:clr>
            <a:srgbClr val="A4A3A4"/>
          </p15:clr>
        </p15:guide>
        <p15:guide id="2" pos="2138" userDrawn="1">
          <p15:clr>
            <a:srgbClr val="A4A3A4"/>
          </p15:clr>
        </p15:guide>
        <p15:guide id="3" orient="horz" pos="3107" userDrawn="1">
          <p15:clr>
            <a:srgbClr val="A4A3A4"/>
          </p15:clr>
        </p15:guide>
        <p15:guide id="4" pos="2122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EC" initials="N" lastIdx="2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FF99FF"/>
    <a:srgbClr val="800000"/>
    <a:srgbClr val="002B62"/>
    <a:srgbClr val="E64B00"/>
    <a:srgbClr val="4CB3C0"/>
    <a:srgbClr val="CCD5E0"/>
    <a:srgbClr val="AFD1FF"/>
    <a:srgbClr val="7A8BA2"/>
    <a:srgbClr val="D6E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27102A9-8310-4765-A935-A1911B00CA55}" styleName="淡色スタイル 1 - アクセント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E171933-4619-4E11-9A3F-F7608DF75F80}" styleName="中間スタイル 1 - アクセント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8D230F3-CF80-4859-8CE7-A43EE81993B5}" styleName="淡色スタイル 1 - アクセント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19" autoAdjust="0"/>
    <p:restoredTop sz="94294" autoAdjust="0"/>
  </p:normalViewPr>
  <p:slideViewPr>
    <p:cSldViewPr snapToGrid="0" snapToObjects="1">
      <p:cViewPr varScale="1">
        <p:scale>
          <a:sx n="92" d="100"/>
          <a:sy n="92" d="100"/>
        </p:scale>
        <p:origin x="1302" y="90"/>
      </p:cViewPr>
      <p:guideLst>
        <p:guide orient="horz" pos="2935"/>
        <p:guide pos="2160"/>
        <p:guide pos="86"/>
        <p:guide pos="423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0" d="100"/>
          <a:sy n="80" d="100"/>
        </p:scale>
        <p:origin x="3012" y="96"/>
      </p:cViewPr>
      <p:guideLst>
        <p:guide orient="horz" pos="3109"/>
        <p:guide pos="2138"/>
        <p:guide orient="horz" pos="3107"/>
        <p:guide pos="2122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918831" cy="493316"/>
          </a:xfrm>
          <a:prstGeom prst="rect">
            <a:avLst/>
          </a:prstGeom>
        </p:spPr>
        <p:txBody>
          <a:bodyPr vert="horz" lIns="91414" tIns="45707" rIns="91414" bIns="45707" rtlCol="0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15375" y="1"/>
            <a:ext cx="2918831" cy="493316"/>
          </a:xfrm>
          <a:prstGeom prst="rect">
            <a:avLst/>
          </a:prstGeom>
        </p:spPr>
        <p:txBody>
          <a:bodyPr vert="horz" lIns="91414" tIns="45707" rIns="91414" bIns="45707" rtlCol="0"/>
          <a:lstStyle>
            <a:lvl1pPr algn="r">
              <a:defRPr sz="1200"/>
            </a:lvl1pPr>
          </a:lstStyle>
          <a:p>
            <a:fld id="{D829EBEE-5DBD-45D0-BA62-80122688BEB8}" type="datetimeFigureOut">
              <a:rPr kumimoji="1" lang="ja-JP" altLang="en-US" smtClean="0"/>
              <a:t>2020/2/28</a:t>
            </a:fld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2" y="9371285"/>
            <a:ext cx="2918831" cy="493316"/>
          </a:xfrm>
          <a:prstGeom prst="rect">
            <a:avLst/>
          </a:prstGeom>
        </p:spPr>
        <p:txBody>
          <a:bodyPr vert="horz" lIns="91414" tIns="45707" rIns="91414" bIns="45707" rtlCol="0" anchor="b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15375" y="9371285"/>
            <a:ext cx="2918831" cy="493316"/>
          </a:xfrm>
          <a:prstGeom prst="rect">
            <a:avLst/>
          </a:prstGeom>
        </p:spPr>
        <p:txBody>
          <a:bodyPr vert="horz" lIns="91414" tIns="45707" rIns="91414" bIns="45707" rtlCol="0" anchor="b"/>
          <a:lstStyle>
            <a:lvl1pPr algn="r">
              <a:defRPr sz="1200"/>
            </a:lvl1pPr>
          </a:lstStyle>
          <a:p>
            <a:fld id="{6322DB22-2E22-491B-AA6C-F689DB200DBB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310505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2918831" cy="285884"/>
          </a:xfrm>
          <a:prstGeom prst="rect">
            <a:avLst/>
          </a:prstGeom>
        </p:spPr>
        <p:txBody>
          <a:bodyPr vert="horz" lIns="91414" tIns="45707" rIns="91414" bIns="45707" rtlCol="0"/>
          <a:lstStyle>
            <a:lvl1pPr algn="l">
              <a:defRPr sz="1000"/>
            </a:lvl1pPr>
          </a:lstStyle>
          <a:p>
            <a:endParaRPr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15375" y="0"/>
            <a:ext cx="2918831" cy="285884"/>
          </a:xfrm>
          <a:prstGeom prst="rect">
            <a:avLst/>
          </a:prstGeom>
        </p:spPr>
        <p:txBody>
          <a:bodyPr vert="horz" lIns="91414" tIns="45707" rIns="91414" bIns="45707" rtlCol="0"/>
          <a:lstStyle>
            <a:lvl1pPr algn="r">
              <a:defRPr sz="1000"/>
            </a:lvl1pPr>
          </a:lstStyle>
          <a:p>
            <a:fld id="{4B26993D-C081-44EB-B0F5-A9F467792B62}" type="datetimeFigureOut">
              <a:rPr lang="ja-JP" altLang="en-US" smtClean="0"/>
              <a:pPr/>
              <a:t>2020/2/28</a:t>
            </a:fld>
            <a:endParaRPr lang="ja-JP" altLang="en-US" dirty="0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903288" y="366713"/>
            <a:ext cx="4929187" cy="36972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14" tIns="45707" rIns="91414" bIns="45707" rtlCol="0" anchor="ctr"/>
          <a:lstStyle/>
          <a:p>
            <a:endParaRPr lang="ja-JP" altLang="en-US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90639" y="4204703"/>
            <a:ext cx="6554486" cy="5288855"/>
          </a:xfrm>
          <a:prstGeom prst="rect">
            <a:avLst/>
          </a:prstGeom>
        </p:spPr>
        <p:txBody>
          <a:bodyPr vert="horz" lIns="0" tIns="45707" rIns="0" bIns="45707" rtlCol="0"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2" y="9580429"/>
            <a:ext cx="2918831" cy="285884"/>
          </a:xfrm>
          <a:prstGeom prst="rect">
            <a:avLst/>
          </a:prstGeom>
        </p:spPr>
        <p:txBody>
          <a:bodyPr vert="horz" lIns="91414" tIns="45707" rIns="91414" bIns="45707" rtlCol="0" anchor="b"/>
          <a:lstStyle>
            <a:lvl1pPr algn="l">
              <a:defRPr sz="1000"/>
            </a:lvl1pPr>
          </a:lstStyle>
          <a:p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15375" y="9580429"/>
            <a:ext cx="2918831" cy="285884"/>
          </a:xfrm>
          <a:prstGeom prst="rect">
            <a:avLst/>
          </a:prstGeom>
        </p:spPr>
        <p:txBody>
          <a:bodyPr vert="horz" lIns="91414" tIns="45707" rIns="91414" bIns="45707" rtlCol="0" anchor="b"/>
          <a:lstStyle>
            <a:lvl1pPr algn="r">
              <a:defRPr sz="1000"/>
            </a:lvl1pPr>
          </a:lstStyle>
          <a:p>
            <a:fld id="{CFBBA293-708C-4261-9FD1-AE04041D5F7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525029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100" kern="1200">
        <a:solidFill>
          <a:schemeClr val="tx1"/>
        </a:solidFill>
        <a:latin typeface="+mn-lt"/>
        <a:ea typeface="+mn-ea"/>
        <a:cs typeface="+mn-cs"/>
      </a:defRPr>
    </a:lvl1pPr>
    <a:lvl2pPr marL="136525" indent="0" algn="l" defTabSz="914400" rtl="0" eaLnBrk="1" latinLnBrk="0" hangingPunct="1">
      <a:spcBef>
        <a:spcPts val="200"/>
      </a:spcBef>
      <a:defRPr kumimoji="1" sz="1050" kern="1200">
        <a:solidFill>
          <a:schemeClr val="tx1"/>
        </a:solidFill>
        <a:latin typeface="+mn-lt"/>
        <a:ea typeface="+mn-ea"/>
        <a:cs typeface="+mn-cs"/>
      </a:defRPr>
    </a:lvl2pPr>
    <a:lvl3pPr marL="273600" algn="l" defTabSz="914400" rtl="0" eaLnBrk="1" latinLnBrk="0" hangingPunct="1">
      <a:spcBef>
        <a:spcPts val="200"/>
      </a:spcBef>
      <a:defRPr kumimoji="1" sz="1050" kern="1200">
        <a:solidFill>
          <a:schemeClr val="tx1"/>
        </a:solidFill>
        <a:latin typeface="+mn-lt"/>
        <a:ea typeface="+mn-ea"/>
        <a:cs typeface="+mn-cs"/>
      </a:defRPr>
    </a:lvl3pPr>
    <a:lvl4pPr marL="403225" indent="0" algn="l" defTabSz="914400" rtl="0" eaLnBrk="1" latinLnBrk="0" hangingPunct="1">
      <a:spcBef>
        <a:spcPts val="200"/>
      </a:spcBef>
      <a:defRPr kumimoji="1" sz="1050" kern="1200">
        <a:solidFill>
          <a:schemeClr val="tx1"/>
        </a:solidFill>
        <a:latin typeface="+mn-lt"/>
        <a:ea typeface="+mn-ea"/>
        <a:cs typeface="+mn-cs"/>
      </a:defRPr>
    </a:lvl4pPr>
    <a:lvl5pPr marL="531813" indent="0" algn="l" defTabSz="914400" rtl="0" eaLnBrk="1" latinLnBrk="0" hangingPunct="1">
      <a:spcBef>
        <a:spcPts val="200"/>
      </a:spcBef>
      <a:defRPr kumimoji="1" sz="105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Titl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ltGray">
          <a:xfrm>
            <a:off x="0" y="0"/>
            <a:ext cx="6858000" cy="5143500"/>
          </a:xfrm>
          <a:prstGeom prst="rect">
            <a:avLst/>
          </a:prstGeom>
        </p:spPr>
      </p:pic>
      <p:sp>
        <p:nvSpPr>
          <p:cNvPr id="4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34635" y="2294319"/>
            <a:ext cx="6588000" cy="405683"/>
          </a:xfrm>
        </p:spPr>
        <p:txBody>
          <a:bodyPr tIns="36000" bIns="0" anchor="b" anchorCtr="0">
            <a:spAutoFit/>
          </a:bodyPr>
          <a:lstStyle>
            <a:lvl1pPr>
              <a:defRPr sz="2400">
                <a:solidFill>
                  <a:schemeClr val="accent6"/>
                </a:solidFill>
                <a:effectLst/>
              </a:defRPr>
            </a:lvl1pPr>
          </a:lstStyle>
          <a:p>
            <a:r>
              <a:rPr kumimoji="1" lang="ja-JP" altLang="en-US" dirty="0"/>
              <a:t>タイトルを入力</a:t>
            </a:r>
          </a:p>
        </p:txBody>
      </p:sp>
      <p:sp>
        <p:nvSpPr>
          <p:cNvPr id="7" name="テキスト プレースホルダー"/>
          <p:cNvSpPr>
            <a:spLocks noGrp="1"/>
          </p:cNvSpPr>
          <p:nvPr>
            <p:ph type="body" sz="quarter" idx="11" hasCustomPrompt="1"/>
          </p:nvPr>
        </p:nvSpPr>
        <p:spPr>
          <a:xfrm>
            <a:off x="134543" y="1043999"/>
            <a:ext cx="4536281" cy="360000"/>
          </a:xfrm>
        </p:spPr>
        <p:txBody>
          <a:bodyPr>
            <a:noAutofit/>
          </a:bodyPr>
          <a:lstStyle>
            <a:lvl1pPr marL="0" indent="0">
              <a:buNone/>
              <a:defRPr sz="1350"/>
            </a:lvl1pPr>
            <a:lvl2pPr marL="54000" indent="0">
              <a:buNone/>
              <a:defRPr/>
            </a:lvl2pPr>
            <a:lvl3pPr marL="167222" indent="0">
              <a:buNone/>
              <a:defRPr/>
            </a:lvl3pPr>
            <a:lvl4pPr marL="245840" indent="0">
              <a:buNone/>
              <a:defRPr/>
            </a:lvl4pPr>
            <a:lvl5pPr marL="233550" indent="0">
              <a:buNone/>
              <a:defRPr/>
            </a:lvl5pPr>
          </a:lstStyle>
          <a:p>
            <a:r>
              <a:rPr lang="ja-JP" altLang="en-US" dirty="0"/>
              <a:t>宛先がある場合は入力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invGray">
          <a:xfrm>
            <a:off x="134636" y="3019564"/>
            <a:ext cx="4914545" cy="325346"/>
          </a:xfrm>
        </p:spPr>
        <p:txBody>
          <a:bodyPr wrap="square">
            <a:spAutoFit/>
          </a:bodyPr>
          <a:lstStyle>
            <a:lvl1pPr marL="0" indent="0">
              <a:buNone/>
              <a:defRPr sz="1500" baseline="0">
                <a:solidFill>
                  <a:schemeClr val="bg1"/>
                </a:solidFill>
              </a:defRPr>
            </a:lvl1pPr>
            <a:lvl2pPr marL="54000" indent="0">
              <a:buNone/>
              <a:defRPr>
                <a:solidFill>
                  <a:schemeClr val="bg1"/>
                </a:solidFill>
              </a:defRPr>
            </a:lvl2pPr>
            <a:lvl3pPr marL="167222" indent="0">
              <a:buNone/>
              <a:defRPr>
                <a:solidFill>
                  <a:schemeClr val="bg1"/>
                </a:solidFill>
              </a:defRPr>
            </a:lvl3pPr>
            <a:lvl4pPr marL="245840" indent="0">
              <a:buNone/>
              <a:defRPr>
                <a:solidFill>
                  <a:schemeClr val="bg1"/>
                </a:solidFill>
              </a:defRPr>
            </a:lvl4pPr>
            <a:lvl5pPr marL="23355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 dirty="0"/>
              <a:t>年月　部署名　氏名など　適宜改行</a:t>
            </a:r>
          </a:p>
        </p:txBody>
      </p:sp>
    </p:spTree>
    <p:extLst>
      <p:ext uri="{BB962C8B-B14F-4D97-AF65-F5344CB8AC3E}">
        <p14:creationId xmlns:p14="http://schemas.microsoft.com/office/powerpoint/2010/main" val="2988715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rporate 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85846" y="626018"/>
            <a:ext cx="6686308" cy="3761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332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(blue)">
    <p:bg bwMode="ltGray"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ackground_TitleBlu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ltGray">
          <a:xfrm>
            <a:off x="0" y="0"/>
            <a:ext cx="6858000" cy="5143500"/>
          </a:xfrm>
          <a:prstGeom prst="rect">
            <a:avLst/>
          </a:prstGeom>
        </p:spPr>
      </p:pic>
      <p:sp>
        <p:nvSpPr>
          <p:cNvPr id="13" name="タイトル"/>
          <p:cNvSpPr>
            <a:spLocks noGrp="1"/>
          </p:cNvSpPr>
          <p:nvPr>
            <p:ph type="title" hasCustomPrompt="1"/>
          </p:nvPr>
        </p:nvSpPr>
        <p:spPr bwMode="invGray">
          <a:xfrm>
            <a:off x="135000" y="2111656"/>
            <a:ext cx="6588000" cy="405683"/>
          </a:xfrm>
        </p:spPr>
        <p:txBody>
          <a:bodyPr anchor="b" anchorCtr="0">
            <a:spAutoFit/>
          </a:bodyPr>
          <a:lstStyle>
            <a:lvl1pPr algn="l">
              <a:defRPr sz="2400">
                <a:solidFill>
                  <a:schemeClr val="bg1"/>
                </a:solidFill>
                <a:effectLst/>
              </a:defRPr>
            </a:lvl1pPr>
          </a:lstStyle>
          <a:p>
            <a:r>
              <a:rPr kumimoji="1" lang="ja-JP" altLang="en-US" dirty="0"/>
              <a:t>タイトルを入力</a:t>
            </a:r>
          </a:p>
        </p:txBody>
      </p:sp>
      <p:sp>
        <p:nvSpPr>
          <p:cNvPr id="16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invGray">
          <a:xfrm>
            <a:off x="134636" y="2836901"/>
            <a:ext cx="5076731" cy="325346"/>
          </a:xfrm>
        </p:spPr>
        <p:txBody>
          <a:bodyPr wrap="square">
            <a:spAutoFit/>
          </a:bodyPr>
          <a:lstStyle>
            <a:lvl1pPr marL="0" indent="0" algn="l">
              <a:buNone/>
              <a:defRPr sz="1500">
                <a:solidFill>
                  <a:schemeClr val="bg1"/>
                </a:solidFill>
              </a:defRPr>
            </a:lvl1pPr>
            <a:lvl2pPr marL="54000" indent="0">
              <a:buNone/>
              <a:defRPr>
                <a:solidFill>
                  <a:schemeClr val="bg1"/>
                </a:solidFill>
              </a:defRPr>
            </a:lvl2pPr>
            <a:lvl3pPr marL="167222" indent="0">
              <a:buNone/>
              <a:defRPr>
                <a:solidFill>
                  <a:schemeClr val="bg1"/>
                </a:solidFill>
              </a:defRPr>
            </a:lvl3pPr>
            <a:lvl4pPr marL="245840" indent="0">
              <a:buNone/>
              <a:defRPr>
                <a:solidFill>
                  <a:schemeClr val="bg1"/>
                </a:solidFill>
              </a:defRPr>
            </a:lvl4pPr>
            <a:lvl5pPr marL="23355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 dirty="0"/>
              <a:t>年月　部署名　氏名など　適宜改行</a:t>
            </a:r>
          </a:p>
        </p:txBody>
      </p:sp>
    </p:spTree>
    <p:extLst>
      <p:ext uri="{BB962C8B-B14F-4D97-AF65-F5344CB8AC3E}">
        <p14:creationId xmlns:p14="http://schemas.microsoft.com/office/powerpoint/2010/main" val="32776562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Content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ltGray">
          <a:xfrm>
            <a:off x="0" y="0"/>
            <a:ext cx="6858000" cy="51435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052735" y="481728"/>
            <a:ext cx="5670000" cy="313350"/>
          </a:xfrm>
        </p:spPr>
        <p:txBody>
          <a:bodyPr vert="horz" wrap="square" lIns="91440" tIns="36000" rIns="91440" bIns="0" rtlCol="0" anchor="b">
            <a:spAutoFit/>
          </a:bodyPr>
          <a:lstStyle>
            <a:lvl1pPr>
              <a:defRPr lang="ja-JP" altLang="en-US" dirty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kumimoji="1" lang="ja-JP" altLang="en-US" dirty="0"/>
              <a:t>目次 のタイトルを入力</a:t>
            </a:r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052737" y="931814"/>
            <a:ext cx="5669533" cy="3728168"/>
          </a:xfrm>
        </p:spPr>
        <p:txBody>
          <a:bodyPr vert="horz" wrap="square" lIns="91440" tIns="45720" rIns="91440" bIns="45720" rtlCol="0">
            <a:noAutofit/>
          </a:bodyPr>
          <a:lstStyle>
            <a:lvl1pPr marL="0" indent="0">
              <a:buNone/>
              <a:defRPr lang="en-US" altLang="ja-JP" sz="1500" dirty="0" smtClean="0"/>
            </a:lvl1pPr>
            <a:lvl2pPr marL="54000" indent="0">
              <a:buNone/>
              <a:defRPr lang="ja-JP" altLang="en-US" sz="1200" dirty="0" smtClean="0"/>
            </a:lvl2pPr>
            <a:lvl3pPr marL="167222" indent="0">
              <a:buNone/>
              <a:defRPr lang="ja-JP" altLang="en-US" sz="900" dirty="0" smtClean="0"/>
            </a:lvl3pPr>
            <a:lvl4pPr marL="245840" indent="0">
              <a:buNone/>
              <a:defRPr lang="ja-JP" altLang="en-US" sz="825" dirty="0" smtClean="0"/>
            </a:lvl4pPr>
          </a:lstStyle>
          <a:p>
            <a:pPr lvl="0"/>
            <a:r>
              <a:rPr kumimoji="1" lang="ja-JP" altLang="en-US" dirty="0"/>
              <a:t>項目を入力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</a:t>
            </a:r>
            <a:r>
              <a:rPr kumimoji="1" lang="en-US" altLang="ja-JP" dirty="0"/>
              <a:t>4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78785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SectionHeader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ltGray">
          <a:xfrm>
            <a:off x="0" y="0"/>
            <a:ext cx="6858000" cy="51435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invGray">
          <a:xfrm>
            <a:off x="134541" y="2313592"/>
            <a:ext cx="6570324" cy="336434"/>
          </a:xfrm>
        </p:spPr>
        <p:txBody>
          <a:bodyPr vert="horz" wrap="square" lIns="91440" tIns="36000" rIns="91440" bIns="0" rtlCol="0" anchor="b">
            <a:spAutoFit/>
          </a:bodyPr>
          <a:lstStyle>
            <a:lvl1pPr>
              <a:defRPr lang="ja-JP" altLang="en-US" sz="1950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タイトルを入力</a:t>
            </a:r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34542" y="2899172"/>
            <a:ext cx="4914639" cy="934744"/>
          </a:xfrm>
        </p:spPr>
        <p:txBody>
          <a:bodyPr wrap="square">
            <a:spAutoFit/>
          </a:bodyPr>
          <a:lstStyle>
            <a:lvl1pPr marL="0" indent="0">
              <a:buNone/>
              <a:defRPr b="0"/>
            </a:lvl1pPr>
            <a:lvl2pPr marL="54000" indent="0">
              <a:buNone/>
              <a:defRPr sz="1350" b="0"/>
            </a:lvl2pPr>
            <a:lvl3pPr marL="167222" indent="0">
              <a:buNone/>
              <a:defRPr b="0"/>
            </a:lvl3pPr>
            <a:lvl4pPr marL="245840" indent="0">
              <a:buNone/>
              <a:defRPr b="0"/>
            </a:lvl4pPr>
            <a:lvl5pPr marL="233550" indent="0">
              <a:buNone/>
              <a:defRPr b="0"/>
            </a:lvl5pPr>
          </a:lstStyle>
          <a:p>
            <a:pPr lvl="0"/>
            <a:r>
              <a:rPr kumimoji="1" lang="ja-JP" altLang="en-US" dirty="0"/>
              <a:t>サブタイトルを入力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176256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Background_White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gray">
          <a:xfrm>
            <a:off x="-11679" y="-742"/>
            <a:ext cx="6881357" cy="530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34635" y="28800"/>
            <a:ext cx="6588000" cy="468000"/>
          </a:xfrm>
        </p:spPr>
        <p:txBody>
          <a:bodyPr tIns="36000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タイトルを入力</a:t>
            </a:r>
          </a:p>
        </p:txBody>
      </p:sp>
    </p:spTree>
    <p:extLst>
      <p:ext uri="{BB962C8B-B14F-4D97-AF65-F5344CB8AC3E}">
        <p14:creationId xmlns:p14="http://schemas.microsoft.com/office/powerpoint/2010/main" val="87540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Background_White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gray">
          <a:xfrm>
            <a:off x="-11679" y="-742"/>
            <a:ext cx="6881357" cy="530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34635" y="28800"/>
            <a:ext cx="6588000" cy="468000"/>
          </a:xfrm>
        </p:spPr>
        <p:txBody>
          <a:bodyPr tIns="36000">
            <a:normAutofit/>
          </a:bodyPr>
          <a:lstStyle>
            <a:lvl1pPr>
              <a:defRPr sz="18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タイトルを入力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quarter" idx="10" hasCustomPrompt="1"/>
          </p:nvPr>
        </p:nvSpPr>
        <p:spPr>
          <a:xfrm>
            <a:off x="134541" y="612000"/>
            <a:ext cx="6587728" cy="4230000"/>
          </a:xfrm>
        </p:spPr>
        <p:txBody>
          <a:bodyPr/>
          <a:lstStyle>
            <a:lvl1pPr marL="135000" indent="-135000">
              <a:spcBef>
                <a:spcPts val="375"/>
              </a:spcBef>
              <a:defRPr/>
            </a:lvl1pPr>
            <a:lvl2pPr marL="270000" indent="-135000">
              <a:spcBef>
                <a:spcPts val="375"/>
              </a:spcBef>
              <a:defRPr/>
            </a:lvl2pPr>
            <a:lvl3pPr marL="351000" indent="-81000">
              <a:spcBef>
                <a:spcPts val="375"/>
              </a:spcBef>
              <a:defRPr/>
            </a:lvl3pPr>
            <a:lvl4pPr marL="432000" indent="-81000">
              <a:spcBef>
                <a:spcPts val="375"/>
              </a:spcBef>
              <a:defRPr/>
            </a:lvl4pPr>
          </a:lstStyle>
          <a:p>
            <a:pPr lvl="0"/>
            <a:r>
              <a:rPr kumimoji="1" lang="ja-JP" altLang="en-US" dirty="0"/>
              <a:t>本文を入力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857221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ackground_White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gray">
          <a:xfrm>
            <a:off x="-11679" y="-742"/>
            <a:ext cx="6881357" cy="530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34635" y="28800"/>
            <a:ext cx="6588000" cy="468000"/>
          </a:xfrm>
        </p:spPr>
        <p:txBody>
          <a:bodyPr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タイトルを入力</a:t>
            </a:r>
          </a:p>
        </p:txBody>
      </p:sp>
      <p:sp>
        <p:nvSpPr>
          <p:cNvPr id="10" name="コンテンツ プレースホルダー 3"/>
          <p:cNvSpPr>
            <a:spLocks noGrp="1"/>
          </p:cNvSpPr>
          <p:nvPr>
            <p:ph sz="quarter" idx="12" hasCustomPrompt="1"/>
          </p:nvPr>
        </p:nvSpPr>
        <p:spPr>
          <a:xfrm>
            <a:off x="134542" y="612000"/>
            <a:ext cx="3186447" cy="4230000"/>
          </a:xfrm>
        </p:spPr>
        <p:txBody>
          <a:bodyPr/>
          <a:lstStyle>
            <a:lvl1pPr marL="135000" indent="-135000">
              <a:spcBef>
                <a:spcPts val="375"/>
              </a:spcBef>
              <a:defRPr/>
            </a:lvl1pPr>
            <a:lvl2pPr marL="270000" indent="-135000">
              <a:spcBef>
                <a:spcPts val="375"/>
              </a:spcBef>
              <a:defRPr/>
            </a:lvl2pPr>
            <a:lvl3pPr marL="351000" indent="-81000">
              <a:spcBef>
                <a:spcPts val="375"/>
              </a:spcBef>
              <a:defRPr/>
            </a:lvl3pPr>
            <a:lvl4pPr marL="432000" indent="-81000">
              <a:spcBef>
                <a:spcPts val="375"/>
              </a:spcBef>
              <a:defRPr/>
            </a:lvl4pPr>
          </a:lstStyle>
          <a:p>
            <a:pPr lvl="0"/>
            <a:r>
              <a:rPr kumimoji="1" lang="ja-JP" altLang="en-US" dirty="0"/>
              <a:t>本文を入力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13" name="コンテンツ プレースホルダー 3"/>
          <p:cNvSpPr>
            <a:spLocks noGrp="1"/>
          </p:cNvSpPr>
          <p:nvPr>
            <p:ph sz="quarter" idx="13" hasCustomPrompt="1"/>
          </p:nvPr>
        </p:nvSpPr>
        <p:spPr>
          <a:xfrm>
            <a:off x="3535823" y="612000"/>
            <a:ext cx="3186447" cy="4230000"/>
          </a:xfrm>
        </p:spPr>
        <p:txBody>
          <a:bodyPr/>
          <a:lstStyle>
            <a:lvl1pPr marL="135000" indent="-135000">
              <a:spcBef>
                <a:spcPts val="375"/>
              </a:spcBef>
              <a:defRPr/>
            </a:lvl1pPr>
            <a:lvl2pPr marL="270000" indent="-135000">
              <a:spcBef>
                <a:spcPts val="375"/>
              </a:spcBef>
              <a:defRPr/>
            </a:lvl2pPr>
            <a:lvl3pPr marL="351000" indent="-81000">
              <a:spcBef>
                <a:spcPts val="375"/>
              </a:spcBef>
              <a:defRPr/>
            </a:lvl3pPr>
            <a:lvl4pPr marL="432000" indent="-81000">
              <a:spcBef>
                <a:spcPts val="375"/>
              </a:spcBef>
              <a:defRPr/>
            </a:lvl4pPr>
          </a:lstStyle>
          <a:p>
            <a:pPr lvl="0"/>
            <a:r>
              <a:rPr kumimoji="1" lang="ja-JP" altLang="en-US" dirty="0"/>
              <a:t>本文を入力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61328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6186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(blue)">
    <p:bg bwMode="ltGray"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ltGray">
          <a:xfrm>
            <a:off x="0" y="0"/>
            <a:ext cx="6871500" cy="530636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 userDrawn="1">
            <p:ph type="title" hasCustomPrompt="1"/>
          </p:nvPr>
        </p:nvSpPr>
        <p:spPr bwMode="gray">
          <a:xfrm>
            <a:off x="134635" y="28800"/>
            <a:ext cx="6588000" cy="468000"/>
          </a:xfrm>
        </p:spPr>
        <p:txBody>
          <a:bodyPr tIns="36000" bIns="0">
            <a:normAutofit/>
          </a:bodyPr>
          <a:lstStyle>
            <a:lvl1pPr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kumimoji="1" lang="ja-JP" altLang="en-US" dirty="0"/>
              <a:t>タイトルを入力</a:t>
            </a:r>
          </a:p>
        </p:txBody>
      </p:sp>
      <p:sp>
        <p:nvSpPr>
          <p:cNvPr id="4" name="コンテンツ プレースホルダー"/>
          <p:cNvSpPr>
            <a:spLocks noGrp="1"/>
          </p:cNvSpPr>
          <p:nvPr userDrawn="1">
            <p:ph sz="quarter" idx="10" hasCustomPrompt="1"/>
          </p:nvPr>
        </p:nvSpPr>
        <p:spPr bwMode="gray">
          <a:xfrm>
            <a:off x="134634" y="612000"/>
            <a:ext cx="6588732" cy="4228288"/>
          </a:xfrm>
        </p:spPr>
        <p:txBody>
          <a:bodyPr vert="horz" lIns="90000" tIns="46800" rIns="90000" bIns="45720" rtlCol="0">
            <a:normAutofit/>
          </a:bodyPr>
          <a:lstStyle>
            <a:lvl1pPr marL="135000" indent="-135000" eaLnBrk="1" hangingPunct="1">
              <a:spcBef>
                <a:spcPts val="38"/>
              </a:spcBef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1pPr>
            <a:lvl2pPr marL="270000" indent="-135000" eaLnBrk="1" hangingPunct="1">
              <a:spcBef>
                <a:spcPts val="375"/>
              </a:spcBef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2pPr>
            <a:lvl3pPr marL="351000" indent="-81000" eaLnBrk="1" hangingPunct="1">
              <a:spcBef>
                <a:spcPts val="375"/>
              </a:spcBef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3pPr>
            <a:lvl4pPr marL="432000" indent="-81000" eaLnBrk="1" hangingPunct="1">
              <a:spcBef>
                <a:spcPts val="375"/>
              </a:spcBef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4pPr>
            <a:lvl5pPr marL="189000" indent="135000" eaLnBrk="1" hangingPunct="1">
              <a:buClr>
                <a:schemeClr val="bg1"/>
              </a:buClr>
              <a:defRPr lang="ja-JP" altLang="en-US" baseline="0" dirty="0"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 dirty="0"/>
              <a:t>本文を入力</a:t>
            </a:r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</a:t>
            </a:r>
            <a:r>
              <a:rPr kumimoji="1" lang="en-US" altLang="ja-JP" dirty="0"/>
              <a:t>4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2735411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Footer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invGray">
          <a:xfrm>
            <a:off x="0" y="4918785"/>
            <a:ext cx="6860700" cy="228690"/>
          </a:xfrm>
          <a:prstGeom prst="rect">
            <a:avLst/>
          </a:prstGeom>
        </p:spPr>
      </p:pic>
      <p:sp>
        <p:nvSpPr>
          <p:cNvPr id="2" name="タイトル プレースホルダー"/>
          <p:cNvSpPr>
            <a:spLocks noGrp="1"/>
          </p:cNvSpPr>
          <p:nvPr>
            <p:ph type="title"/>
          </p:nvPr>
        </p:nvSpPr>
        <p:spPr bwMode="gray">
          <a:xfrm>
            <a:off x="134635" y="28800"/>
            <a:ext cx="6587634" cy="468000"/>
          </a:xfrm>
          <a:prstGeom prst="rect">
            <a:avLst/>
          </a:prstGeom>
        </p:spPr>
        <p:txBody>
          <a:bodyPr vert="horz" lIns="91440" tIns="36000" rIns="91440" bIns="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"/>
          <p:cNvSpPr>
            <a:spLocks noGrp="1"/>
          </p:cNvSpPr>
          <p:nvPr>
            <p:ph type="body" idx="1"/>
          </p:nvPr>
        </p:nvSpPr>
        <p:spPr bwMode="gray">
          <a:xfrm>
            <a:off x="134635" y="627534"/>
            <a:ext cx="6587635" cy="4212754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/>
          <a:p>
            <a:pPr marL="135000" lvl="0" indent="-135000">
              <a:spcBef>
                <a:spcPts val="375"/>
              </a:spcBef>
            </a:pPr>
            <a:r>
              <a:rPr kumimoji="1" lang="ja-JP" altLang="en-US" dirty="0"/>
              <a:t>マスター テキストの書式設定</a:t>
            </a:r>
          </a:p>
          <a:p>
            <a:pPr marL="270000" lvl="1" indent="-135000">
              <a:spcBef>
                <a:spcPts val="375"/>
              </a:spcBef>
            </a:pPr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</a:p>
          <a:p>
            <a:pPr marL="351000" lvl="2" indent="-81000">
              <a:spcBef>
                <a:spcPts val="375"/>
              </a:spcBef>
            </a:pPr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</a:p>
          <a:p>
            <a:pPr marL="432000" lvl="3" indent="-81000">
              <a:spcBef>
                <a:spcPts val="375"/>
              </a:spcBef>
            </a:pPr>
            <a:r>
              <a:rPr kumimoji="1" lang="ja-JP" altLang="en-US" dirty="0"/>
              <a:t>第</a:t>
            </a:r>
            <a:r>
              <a:rPr kumimoji="1" lang="en-US" altLang="ja-JP" dirty="0"/>
              <a:t>4</a:t>
            </a:r>
            <a:r>
              <a:rPr kumimoji="1" lang="ja-JP" altLang="en-US" dirty="0"/>
              <a:t>レベル</a:t>
            </a:r>
          </a:p>
        </p:txBody>
      </p:sp>
      <p:sp>
        <p:nvSpPr>
          <p:cNvPr id="10" name="PageNumber"/>
          <p:cNvSpPr txBox="1"/>
          <p:nvPr userDrawn="1"/>
        </p:nvSpPr>
        <p:spPr bwMode="gray">
          <a:xfrm>
            <a:off x="134634" y="4919974"/>
            <a:ext cx="608410" cy="230400"/>
          </a:xfrm>
          <a:prstGeom prst="rect">
            <a:avLst/>
          </a:prstGeom>
          <a:noFill/>
        </p:spPr>
        <p:txBody>
          <a:bodyPr wrap="square" lIns="67500" tIns="0" rIns="0" bIns="0" rtlCol="0" anchor="ctr" anchorCtr="0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BB99341-3773-4AA0-9F9D-94F83AE5E06F}" type="slidenum">
              <a:rPr lang="en-US" altLang="ja-JP" sz="600" b="0" baseline="0" smtClean="0">
                <a:solidFill>
                  <a:schemeClr val="bg1"/>
                </a:solidFill>
                <a:latin typeface="+mn-lt"/>
                <a:ea typeface="+mn-ea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ja-JP" sz="600" b="0" baseline="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11" name="Credit"/>
          <p:cNvSpPr txBox="1">
            <a:spLocks/>
          </p:cNvSpPr>
          <p:nvPr userDrawn="1"/>
        </p:nvSpPr>
        <p:spPr bwMode="gray">
          <a:xfrm>
            <a:off x="729000" y="4954384"/>
            <a:ext cx="1619250" cy="1615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ja-JP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9pPr>
          </a:lstStyle>
          <a:p>
            <a:r>
              <a:rPr lang="en-US" altLang="ja-JP" sz="600" b="0" baseline="0" dirty="0">
                <a:solidFill>
                  <a:schemeClr val="bg1"/>
                </a:solidFill>
                <a:latin typeface="+mn-lt"/>
                <a:ea typeface="+mn-ea"/>
              </a:rPr>
              <a:t>© NEC Corporation 2017</a:t>
            </a:r>
          </a:p>
        </p:txBody>
      </p:sp>
      <p:sp>
        <p:nvSpPr>
          <p:cNvPr id="12" name="Confidential"/>
          <p:cNvSpPr txBox="1">
            <a:spLocks/>
          </p:cNvSpPr>
          <p:nvPr userDrawn="1"/>
        </p:nvSpPr>
        <p:spPr bwMode="gray">
          <a:xfrm>
            <a:off x="2672917" y="4954384"/>
            <a:ext cx="1468139" cy="1615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ja-JP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9pPr>
          </a:lstStyle>
          <a:p>
            <a:pPr algn="ctr"/>
            <a:r>
              <a:rPr lang="en-US" altLang="ja-JP" sz="600" b="0" baseline="0" dirty="0">
                <a:solidFill>
                  <a:schemeClr val="bg1"/>
                </a:solidFill>
                <a:latin typeface="+mn-lt"/>
                <a:ea typeface="+mn-ea"/>
              </a:rPr>
              <a:t>NEC Group 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654157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69" r:id="rId2"/>
    <p:sldLayoutId id="2147483682" r:id="rId3"/>
    <p:sldLayoutId id="2147483681" r:id="rId4"/>
    <p:sldLayoutId id="2147483903" r:id="rId5"/>
    <p:sldLayoutId id="2147483912" r:id="rId6"/>
    <p:sldLayoutId id="2147483673" r:id="rId7"/>
    <p:sldLayoutId id="2147483907" r:id="rId8"/>
    <p:sldLayoutId id="2147483671" r:id="rId9"/>
    <p:sldLayoutId id="2147483902" r:id="rId10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1800" b="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1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1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1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1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5pPr>
      <a:lvl6pPr marL="342900" algn="l" rtl="0" fontAlgn="base">
        <a:spcBef>
          <a:spcPct val="0"/>
        </a:spcBef>
        <a:spcAft>
          <a:spcPct val="0"/>
        </a:spcAft>
        <a:defRPr kumimoji="1" sz="21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6pPr>
      <a:lvl7pPr marL="685800" algn="l" rtl="0" fontAlgn="base">
        <a:spcBef>
          <a:spcPct val="0"/>
        </a:spcBef>
        <a:spcAft>
          <a:spcPct val="0"/>
        </a:spcAft>
        <a:defRPr kumimoji="1" sz="21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7pPr>
      <a:lvl8pPr marL="1028700" algn="l" rtl="0" fontAlgn="base">
        <a:spcBef>
          <a:spcPct val="0"/>
        </a:spcBef>
        <a:spcAft>
          <a:spcPct val="0"/>
        </a:spcAft>
        <a:defRPr kumimoji="1" sz="21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8pPr>
      <a:lvl9pPr marL="1371600" algn="l" rtl="0" fontAlgn="base">
        <a:spcBef>
          <a:spcPct val="0"/>
        </a:spcBef>
        <a:spcAft>
          <a:spcPct val="0"/>
        </a:spcAft>
        <a:defRPr kumimoji="1" sz="21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9pPr>
    </p:titleStyle>
    <p:bodyStyle>
      <a:lvl1pPr marL="133350" indent="-133350" algn="l" rtl="0" eaLnBrk="0" fontAlgn="base" hangingPunct="0">
        <a:spcBef>
          <a:spcPct val="200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▌"/>
        <a:defRPr kumimoji="1" lang="ja-JP" altLang="en-US" sz="1500" b="0" i="0" u="none" strike="noStrike" kern="0" cap="none" spc="0" normalizeH="0" baseline="0" dirty="0" smtClean="0">
          <a:ln>
            <a:noFill/>
          </a:ln>
          <a:solidFill>
            <a:srgbClr val="000000"/>
          </a:solidFill>
          <a:effectLst/>
          <a:uLnTx/>
          <a:uFillTx/>
          <a:latin typeface="+mn-lt"/>
          <a:ea typeface="+mn-ea"/>
          <a:cs typeface="+mn-cs"/>
        </a:defRPr>
      </a:lvl1pPr>
      <a:lvl2pPr marL="81000" indent="-27000" algn="l" rtl="0" eaLnBrk="0" fontAlgn="base" hangingPunct="0">
        <a:spcBef>
          <a:spcPct val="20000"/>
        </a:spcBef>
        <a:spcAft>
          <a:spcPct val="0"/>
        </a:spcAft>
        <a:buClr>
          <a:schemeClr val="accent6"/>
        </a:buClr>
        <a:buFont typeface="Wingdings" pitchFamily="2" charset="2"/>
        <a:buChar char="l"/>
        <a:defRPr kumimoji="1" lang="ja-JP" altLang="en-US" sz="1200" b="0" i="0" u="none" strike="noStrike" kern="0" cap="none" spc="0" normalizeH="0" baseline="0" dirty="0" smtClean="0">
          <a:ln>
            <a:noFill/>
          </a:ln>
          <a:solidFill>
            <a:srgbClr val="000000"/>
          </a:solidFill>
          <a:effectLst/>
          <a:uLnTx/>
          <a:uFillTx/>
          <a:latin typeface="+mn-lt"/>
          <a:ea typeface="+mn-ea"/>
        </a:defRPr>
      </a:lvl2pPr>
      <a:lvl3pPr marL="484313" indent="-214313" algn="l" rtl="0" eaLnBrk="0" fontAlgn="base" hangingPunct="0">
        <a:spcBef>
          <a:spcPct val="200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•"/>
        <a:defRPr kumimoji="1" lang="ja-JP" altLang="en-US" sz="1050" b="0" i="0" u="none" strike="noStrike" kern="0" cap="none" spc="0" normalizeH="0" baseline="0" dirty="0" smtClean="0">
          <a:ln>
            <a:noFill/>
          </a:ln>
          <a:solidFill>
            <a:srgbClr val="000000"/>
          </a:solidFill>
          <a:effectLst/>
          <a:uLnTx/>
          <a:uFillTx/>
          <a:latin typeface="+mn-lt"/>
          <a:ea typeface="+mn-ea"/>
        </a:defRPr>
      </a:lvl3pPr>
      <a:lvl4pPr marL="479588" indent="-128588" algn="l" rtl="0" eaLnBrk="0" fontAlgn="base" hangingPunct="0">
        <a:spcBef>
          <a:spcPct val="20000"/>
        </a:spcBef>
        <a:spcAft>
          <a:spcPct val="0"/>
        </a:spcAft>
        <a:buClr>
          <a:schemeClr val="accent6"/>
        </a:buClr>
        <a:buFont typeface="Tahoma" pitchFamily="34" charset="0"/>
        <a:buChar char="–"/>
        <a:defRPr kumimoji="1" lang="ja-JP" altLang="en-US" sz="900" b="0" i="0" u="none" strike="noStrike" kern="0" cap="none" spc="0" normalizeH="0" baseline="0" dirty="0" smtClean="0">
          <a:ln>
            <a:noFill/>
          </a:ln>
          <a:solidFill>
            <a:srgbClr val="000000"/>
          </a:solidFill>
          <a:effectLst/>
          <a:uLnTx/>
          <a:uFillTx/>
          <a:latin typeface="+mn-lt"/>
          <a:ea typeface="+mn-ea"/>
        </a:defRPr>
      </a:lvl4pPr>
      <a:lvl5pPr marL="553641" indent="397669" algn="l" rtl="0" eaLnBrk="0" fontAlgn="base" hangingPunct="0">
        <a:spcBef>
          <a:spcPct val="20000"/>
        </a:spcBef>
        <a:spcAft>
          <a:spcPct val="0"/>
        </a:spcAft>
        <a:buClr>
          <a:schemeClr val="accent6"/>
        </a:buClr>
        <a:buChar char="≫"/>
        <a:defRPr kumimoji="1" sz="900" b="0">
          <a:solidFill>
            <a:schemeClr val="tx1"/>
          </a:solidFill>
          <a:latin typeface="+mj-lt"/>
          <a:ea typeface="+mn-ea"/>
        </a:defRPr>
      </a:lvl5pPr>
      <a:lvl6pPr marL="1885950" indent="-171450" algn="l" rtl="0" fontAlgn="base">
        <a:spcBef>
          <a:spcPct val="20000"/>
        </a:spcBef>
        <a:spcAft>
          <a:spcPct val="0"/>
        </a:spcAft>
        <a:buChar char="≫"/>
        <a:defRPr kumimoji="1" sz="1500">
          <a:solidFill>
            <a:schemeClr val="tx1"/>
          </a:solidFill>
          <a:latin typeface="Arial" charset="0"/>
          <a:ea typeface="+mn-ea"/>
        </a:defRPr>
      </a:lvl6pPr>
      <a:lvl7pPr marL="2228850" indent="-171450" algn="l" rtl="0" fontAlgn="base">
        <a:spcBef>
          <a:spcPct val="20000"/>
        </a:spcBef>
        <a:spcAft>
          <a:spcPct val="0"/>
        </a:spcAft>
        <a:buChar char="≫"/>
        <a:defRPr kumimoji="1" sz="1500">
          <a:solidFill>
            <a:schemeClr val="tx1"/>
          </a:solidFill>
          <a:latin typeface="Arial" charset="0"/>
          <a:ea typeface="+mn-ea"/>
        </a:defRPr>
      </a:lvl7pPr>
      <a:lvl8pPr marL="2571750" indent="-171450" algn="l" rtl="0" fontAlgn="base">
        <a:spcBef>
          <a:spcPct val="20000"/>
        </a:spcBef>
        <a:spcAft>
          <a:spcPct val="0"/>
        </a:spcAft>
        <a:buChar char="≫"/>
        <a:defRPr kumimoji="1" sz="1500">
          <a:solidFill>
            <a:schemeClr val="tx1"/>
          </a:solidFill>
          <a:latin typeface="Arial" charset="0"/>
          <a:ea typeface="+mn-ea"/>
        </a:defRPr>
      </a:lvl8pPr>
      <a:lvl9pPr marL="2914650" indent="-171450" algn="l" rtl="0" fontAlgn="base">
        <a:spcBef>
          <a:spcPct val="20000"/>
        </a:spcBef>
        <a:spcAft>
          <a:spcPct val="0"/>
        </a:spcAft>
        <a:buChar char="≫"/>
        <a:defRPr kumimoji="1" sz="15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ja-JP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タイトル 1"/>
          <p:cNvSpPr>
            <a:spLocks noGrp="1"/>
          </p:cNvSpPr>
          <p:nvPr>
            <p:ph type="title"/>
          </p:nvPr>
        </p:nvSpPr>
        <p:spPr>
          <a:xfrm>
            <a:off x="134635" y="2227609"/>
            <a:ext cx="6588000" cy="498016"/>
          </a:xfrm>
        </p:spPr>
        <p:txBody>
          <a:bodyPr/>
          <a:lstStyle/>
          <a:p>
            <a:pPr algn="ctr"/>
            <a:r>
              <a:rPr lang="ja-JP" altLang="en-US" sz="3000" b="1" dirty="0" smtClean="0">
                <a:latin typeface="+mn-ea"/>
                <a:ea typeface="+mn-ea"/>
              </a:rPr>
              <a:t>進化の自分</a:t>
            </a:r>
            <a:endParaRPr lang="ja-JP" altLang="en-US" sz="3000" b="1" dirty="0">
              <a:latin typeface="+mn-ea"/>
              <a:ea typeface="+mn-ea"/>
            </a:endParaRPr>
          </a:p>
        </p:txBody>
      </p:sp>
      <p:sp>
        <p:nvSpPr>
          <p:cNvPr id="16" name="テキスト プレースホルダー 3"/>
          <p:cNvSpPr>
            <a:spLocks noGrp="1"/>
          </p:cNvSpPr>
          <p:nvPr>
            <p:ph type="body" sz="quarter" idx="10"/>
          </p:nvPr>
        </p:nvSpPr>
        <p:spPr>
          <a:xfrm>
            <a:off x="134637" y="3024000"/>
            <a:ext cx="4914545" cy="325346"/>
          </a:xfrm>
        </p:spPr>
        <p:txBody>
          <a:bodyPr/>
          <a:lstStyle/>
          <a:p>
            <a:pPr hangingPunct="1"/>
            <a:r>
              <a:rPr lang="en-US" altLang="zh-TW" dirty="0" smtClean="0">
                <a:latin typeface="+mn-ea"/>
              </a:rPr>
              <a:t> </a:t>
            </a:r>
            <a:endParaRPr lang="zh-TW" altLang="en-US" dirty="0">
              <a:latin typeface="+mn-ea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0" y="3186675"/>
            <a:ext cx="5933440" cy="978927"/>
          </a:xfrm>
          <a:prstGeom prst="rect">
            <a:avLst/>
          </a:prstGeom>
        </p:spPr>
        <p:txBody>
          <a:bodyPr/>
          <a:lstStyle>
            <a:lvl1pPr marL="133350" indent="-133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1500" b="0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81000" indent="-270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200" b="0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defRPr>
            </a:lvl2pPr>
            <a:lvl3pPr marL="484313" indent="-2143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050" b="0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defRPr>
            </a:lvl3pPr>
            <a:lvl4pPr marL="479588" indent="-1285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900" b="0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defRPr>
            </a:lvl4pPr>
            <a:lvl5pPr marL="553641" indent="397669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900" b="0">
                <a:solidFill>
                  <a:schemeClr val="tx1"/>
                </a:solidFill>
                <a:latin typeface="+mj-lt"/>
                <a:ea typeface="+mn-ea"/>
              </a:defRPr>
            </a:lvl5pPr>
            <a:lvl6pPr marL="1885950" indent="-17145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15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228850" indent="-17145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15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2571750" indent="-17145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15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2914650" indent="-17145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15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eaLnBrk="1" hangingPunct="1"/>
            <a:r>
              <a:rPr lang="ja-JP" altLang="en-US" sz="1600" dirty="0" smtClean="0">
                <a:solidFill>
                  <a:schemeClr val="bg1"/>
                </a:solidFill>
              </a:rPr>
              <a:t>２０２０年３月６日</a:t>
            </a:r>
            <a:endParaRPr lang="en-US" altLang="ja-JP" sz="1600" dirty="0">
              <a:solidFill>
                <a:schemeClr val="bg1"/>
              </a:solidFill>
            </a:endParaRPr>
          </a:p>
          <a:p>
            <a:pPr eaLnBrk="1" hangingPunct="1"/>
            <a:r>
              <a:rPr lang="ja-JP" altLang="en-US" sz="1600" dirty="0" smtClean="0">
                <a:solidFill>
                  <a:schemeClr val="bg1"/>
                </a:solidFill>
              </a:rPr>
              <a:t>徐　洋</a:t>
            </a:r>
            <a:endParaRPr lang="ja-JP" altLang="en-US" sz="1600" dirty="0">
              <a:solidFill>
                <a:schemeClr val="bg1"/>
              </a:solidFill>
            </a:endParaRP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ltGray">
          <a:xfrm>
            <a:off x="4213506" y="645960"/>
            <a:ext cx="2623429" cy="4112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B4A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square" lIns="36000" tIns="36000" rIns="36000" bIns="3600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eaLnBrk="1" hangingPunct="1"/>
            <a:r>
              <a:rPr lang="en-US" altLang="ja-JP" sz="1050" dirty="0" smtClean="0">
                <a:solidFill>
                  <a:schemeClr val="accent2"/>
                </a:solidFill>
                <a:latin typeface="+mn-ea"/>
                <a:ea typeface="+mn-ea"/>
              </a:rPr>
              <a:t>【NEC</a:t>
            </a:r>
            <a:r>
              <a:rPr lang="ja-JP" altLang="en-US" sz="1050" dirty="0" smtClean="0">
                <a:solidFill>
                  <a:schemeClr val="accent2"/>
                </a:solidFill>
                <a:latin typeface="+mn-ea"/>
                <a:ea typeface="+mn-ea"/>
              </a:rPr>
              <a:t>グループ</a:t>
            </a:r>
            <a:r>
              <a:rPr lang="ja-JP" altLang="en-US" sz="1050" dirty="0">
                <a:solidFill>
                  <a:schemeClr val="accent2"/>
                </a:solidFill>
                <a:latin typeface="+mn-ea"/>
                <a:ea typeface="+mn-ea"/>
              </a:rPr>
              <a:t>外秘</a:t>
            </a:r>
            <a:r>
              <a:rPr lang="en-US" altLang="ja-JP" sz="1050" dirty="0" smtClean="0">
                <a:solidFill>
                  <a:schemeClr val="accent2"/>
                </a:solidFill>
                <a:latin typeface="+mn-ea"/>
                <a:ea typeface="+mn-ea"/>
              </a:rPr>
              <a:t>】</a:t>
            </a:r>
          </a:p>
          <a:p>
            <a:pPr algn="r"/>
            <a:r>
              <a:rPr lang="en-US" altLang="ja-JP" sz="1050" dirty="0">
                <a:solidFill>
                  <a:schemeClr val="accent2"/>
                </a:solidFill>
                <a:latin typeface="+mn-ea"/>
                <a:ea typeface="+mn-ea"/>
              </a:rPr>
              <a:t>【NEC Group Internal Use Only</a:t>
            </a:r>
            <a:r>
              <a:rPr lang="en-US" altLang="ja-JP" sz="1050" dirty="0" smtClean="0">
                <a:solidFill>
                  <a:schemeClr val="accent2"/>
                </a:solidFill>
                <a:latin typeface="+mn-ea"/>
                <a:ea typeface="+mn-ea"/>
              </a:rPr>
              <a:t>】</a:t>
            </a:r>
            <a:endParaRPr lang="en-US" altLang="ja-JP" sz="1050" dirty="0">
              <a:solidFill>
                <a:schemeClr val="accent2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53084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52735" y="481728"/>
            <a:ext cx="5670000" cy="313350"/>
          </a:xfrm>
        </p:spPr>
        <p:txBody>
          <a:bodyPr/>
          <a:lstStyle/>
          <a:p>
            <a:r>
              <a:rPr lang="ja-JP" altLang="en-US" dirty="0">
                <a:solidFill>
                  <a:schemeClr val="accent6">
                    <a:lumMod val="50000"/>
                    <a:lumOff val="50000"/>
                  </a:schemeClr>
                </a:solidFill>
                <a:latin typeface="+mn-ea"/>
              </a:rPr>
              <a:t>進化</a:t>
            </a:r>
            <a:r>
              <a:rPr lang="ja-JP" altLang="en-US" dirty="0" smtClean="0">
                <a:solidFill>
                  <a:schemeClr val="accent6">
                    <a:lumMod val="50000"/>
                    <a:lumOff val="50000"/>
                  </a:schemeClr>
                </a:solidFill>
                <a:latin typeface="+mn-ea"/>
              </a:rPr>
              <a:t>の自分③</a:t>
            </a:r>
            <a:r>
              <a:rPr lang="en-US" altLang="ja-JP" dirty="0" smtClean="0">
                <a:solidFill>
                  <a:schemeClr val="accent6">
                    <a:lumMod val="50000"/>
                    <a:lumOff val="50000"/>
                  </a:schemeClr>
                </a:solidFill>
                <a:latin typeface="+mn-ea"/>
              </a:rPr>
              <a:t>-</a:t>
            </a:r>
            <a:r>
              <a:rPr lang="ja-JP" altLang="en-US" dirty="0" smtClean="0">
                <a:solidFill>
                  <a:schemeClr val="accent6">
                    <a:lumMod val="50000"/>
                    <a:lumOff val="50000"/>
                  </a:schemeClr>
                </a:solidFill>
                <a:latin typeface="+mn-ea"/>
              </a:rPr>
              <a:t>マネジメント</a:t>
            </a:r>
            <a:endParaRPr kumimoji="1" lang="ja-JP" altLang="en-US" dirty="0"/>
          </a:p>
        </p:txBody>
      </p:sp>
      <p:grpSp>
        <p:nvGrpSpPr>
          <p:cNvPr id="11" name="Group 296">
            <a:extLst>
              <a:ext uri="{FF2B5EF4-FFF2-40B4-BE49-F238E27FC236}">
                <a16:creationId xmlns:a16="http://schemas.microsoft.com/office/drawing/2014/main" xmlns="" id="{3842FC64-AB39-42D7-A48C-0FE49F99806C}"/>
              </a:ext>
            </a:extLst>
          </p:cNvPr>
          <p:cNvGrpSpPr>
            <a:grpSpLocks/>
          </p:cNvGrpSpPr>
          <p:nvPr/>
        </p:nvGrpSpPr>
        <p:grpSpPr bwMode="auto">
          <a:xfrm>
            <a:off x="1136827" y="842282"/>
            <a:ext cx="788463" cy="755574"/>
            <a:chOff x="336" y="601"/>
            <a:chExt cx="850" cy="850"/>
          </a:xfrm>
        </p:grpSpPr>
        <p:sp>
          <p:nvSpPr>
            <p:cNvPr id="12" name="Oval 2">
              <a:extLst>
                <a:ext uri="{FF2B5EF4-FFF2-40B4-BE49-F238E27FC236}">
                  <a16:creationId xmlns:a16="http://schemas.microsoft.com/office/drawing/2014/main" xmlns="" id="{9267EE0A-4BA4-4E94-8745-FFA9A06F71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601"/>
              <a:ext cx="850" cy="850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333333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3" name="Oval 19">
              <a:extLst>
                <a:ext uri="{FF2B5EF4-FFF2-40B4-BE49-F238E27FC236}">
                  <a16:creationId xmlns:a16="http://schemas.microsoft.com/office/drawing/2014/main" xmlns="" id="{CC91C93B-224E-47BB-A4B4-F39EF6BD80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" y="618"/>
              <a:ext cx="817" cy="817"/>
            </a:xfrm>
            <a:prstGeom prst="ellipse">
              <a:avLst/>
            </a:prstGeom>
            <a:gradFill rotWithShape="1">
              <a:gsLst>
                <a:gs pos="0">
                  <a:srgbClr val="FF0000">
                    <a:gamma/>
                    <a:tint val="60392"/>
                    <a:invGamma/>
                  </a:srgbClr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4" name="Oval 20">
              <a:extLst>
                <a:ext uri="{FF2B5EF4-FFF2-40B4-BE49-F238E27FC236}">
                  <a16:creationId xmlns:a16="http://schemas.microsoft.com/office/drawing/2014/main" xmlns="" id="{9BD5F5FE-EFD9-4804-9B3B-C6D91AFF36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" y="663"/>
              <a:ext cx="454" cy="454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60001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grpSp>
          <p:nvGrpSpPr>
            <p:cNvPr id="15" name="Group 21">
              <a:extLst>
                <a:ext uri="{FF2B5EF4-FFF2-40B4-BE49-F238E27FC236}">
                  <a16:creationId xmlns:a16="http://schemas.microsoft.com/office/drawing/2014/main" xmlns="" id="{7DB5FE9B-6714-4B4D-AB94-45F20F7D5C8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5" y="1177"/>
              <a:ext cx="453" cy="212"/>
              <a:chOff x="580" y="1207"/>
              <a:chExt cx="363" cy="182"/>
            </a:xfrm>
          </p:grpSpPr>
          <p:sp>
            <p:nvSpPr>
              <p:cNvPr id="18" name="AutoShape 22">
                <a:extLst>
                  <a:ext uri="{FF2B5EF4-FFF2-40B4-BE49-F238E27FC236}">
                    <a16:creationId xmlns:a16="http://schemas.microsoft.com/office/drawing/2014/main" xmlns="" id="{4E5DF4CC-2B73-45EA-B083-30A68ED1FA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671" y="1116"/>
                <a:ext cx="182" cy="363"/>
              </a:xfrm>
              <a:prstGeom prst="moon">
                <a:avLst>
                  <a:gd name="adj" fmla="val 87500"/>
                </a:avLst>
              </a:prstGeom>
              <a:gradFill rotWithShape="1">
                <a:gsLst>
                  <a:gs pos="0">
                    <a:srgbClr val="FF99CC"/>
                  </a:gs>
                  <a:gs pos="100000">
                    <a:srgbClr val="CC000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>
                    <a:solidFill>
                      <a:srgbClr val="333333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19" name="Freeform 23">
                <a:extLst>
                  <a:ext uri="{FF2B5EF4-FFF2-40B4-BE49-F238E27FC236}">
                    <a16:creationId xmlns:a16="http://schemas.microsoft.com/office/drawing/2014/main" xmlns="" id="{A03184C6-4DC0-40F9-A025-A1F34226A1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5" y="1298"/>
                <a:ext cx="272" cy="91"/>
              </a:xfrm>
              <a:custGeom>
                <a:avLst/>
                <a:gdLst>
                  <a:gd name="T0" fmla="*/ 136 w 272"/>
                  <a:gd name="T1" fmla="*/ 136 h 136"/>
                  <a:gd name="T2" fmla="*/ 0 w 272"/>
                  <a:gd name="T3" fmla="*/ 45 h 136"/>
                  <a:gd name="T4" fmla="*/ 136 w 272"/>
                  <a:gd name="T5" fmla="*/ 0 h 136"/>
                  <a:gd name="T6" fmla="*/ 272 w 272"/>
                  <a:gd name="T7" fmla="*/ 45 h 136"/>
                  <a:gd name="T8" fmla="*/ 136 w 272"/>
                  <a:gd name="T9" fmla="*/ 136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2" h="136">
                    <a:moveTo>
                      <a:pt x="136" y="136"/>
                    </a:moveTo>
                    <a:cubicBezTo>
                      <a:pt x="91" y="136"/>
                      <a:pt x="0" y="68"/>
                      <a:pt x="0" y="45"/>
                    </a:cubicBezTo>
                    <a:cubicBezTo>
                      <a:pt x="0" y="22"/>
                      <a:pt x="91" y="0"/>
                      <a:pt x="136" y="0"/>
                    </a:cubicBezTo>
                    <a:cubicBezTo>
                      <a:pt x="181" y="0"/>
                      <a:pt x="272" y="22"/>
                      <a:pt x="272" y="45"/>
                    </a:cubicBezTo>
                    <a:cubicBezTo>
                      <a:pt x="272" y="68"/>
                      <a:pt x="181" y="136"/>
                      <a:pt x="136" y="136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FF0000">
                      <a:gamma/>
                      <a:shade val="46275"/>
                      <a:invGamma/>
                    </a:srgbClr>
                  </a:gs>
                  <a:gs pos="100000">
                    <a:srgbClr val="FF0000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FF0000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</p:grpSp>
        <p:sp>
          <p:nvSpPr>
            <p:cNvPr id="16" name="AutoShape 36">
              <a:extLst>
                <a:ext uri="{FF2B5EF4-FFF2-40B4-BE49-F238E27FC236}">
                  <a16:creationId xmlns:a16="http://schemas.microsoft.com/office/drawing/2014/main" xmlns="" id="{C65C2922-0F06-4601-991B-D9188A55C3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" y="890"/>
              <a:ext cx="272" cy="272"/>
            </a:xfrm>
            <a:custGeom>
              <a:avLst/>
              <a:gdLst>
                <a:gd name="G0" fmla="+- 8146 0 0"/>
                <a:gd name="G1" fmla="+- -11686764 0 0"/>
                <a:gd name="G2" fmla="+- 0 0 -11686764"/>
                <a:gd name="T0" fmla="*/ 0 256 1"/>
                <a:gd name="T1" fmla="*/ 180 256 1"/>
                <a:gd name="G3" fmla="+- -11686764 T0 T1"/>
                <a:gd name="T2" fmla="*/ 0 256 1"/>
                <a:gd name="T3" fmla="*/ 90 256 1"/>
                <a:gd name="G4" fmla="+- -11686764 T2 T3"/>
                <a:gd name="G5" fmla="*/ G4 2 1"/>
                <a:gd name="T4" fmla="*/ 90 256 1"/>
                <a:gd name="T5" fmla="*/ 0 256 1"/>
                <a:gd name="G6" fmla="+- -11686764 T4 T5"/>
                <a:gd name="G7" fmla="*/ G6 2 1"/>
                <a:gd name="G8" fmla="abs -11686764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8146"/>
                <a:gd name="G18" fmla="*/ 8146 1 2"/>
                <a:gd name="G19" fmla="+- G18 5400 0"/>
                <a:gd name="G20" fmla="cos G19 -11686764"/>
                <a:gd name="G21" fmla="sin G19 -11686764"/>
                <a:gd name="G22" fmla="+- G20 10800 0"/>
                <a:gd name="G23" fmla="+- G21 10800 0"/>
                <a:gd name="G24" fmla="+- 10800 0 G20"/>
                <a:gd name="G25" fmla="+- 8146 10800 0"/>
                <a:gd name="G26" fmla="?: G9 G17 G25"/>
                <a:gd name="G27" fmla="?: G9 0 21600"/>
                <a:gd name="G28" fmla="cos 10800 -11686764"/>
                <a:gd name="G29" fmla="sin 10800 -11686764"/>
                <a:gd name="G30" fmla="sin 8146 -11686764"/>
                <a:gd name="G31" fmla="+- G28 10800 0"/>
                <a:gd name="G32" fmla="+- G29 10800 0"/>
                <a:gd name="G33" fmla="+- G30 10800 0"/>
                <a:gd name="G34" fmla="?: G4 0 G31"/>
                <a:gd name="G35" fmla="?: -11686764 G34 0"/>
                <a:gd name="G36" fmla="?: G6 G35 G31"/>
                <a:gd name="G37" fmla="+- 21600 0 G36"/>
                <a:gd name="G38" fmla="?: G4 0 G33"/>
                <a:gd name="G39" fmla="?: -11686764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0 h 21600"/>
                <a:gd name="T14" fmla="*/ 1331 w 21600"/>
                <a:gd name="T15" fmla="*/ 10523 h 21600"/>
                <a:gd name="T16" fmla="*/ 10800 w 21600"/>
                <a:gd name="T17" fmla="*/ 2654 h 21600"/>
                <a:gd name="T18" fmla="*/ 20269 w 21600"/>
                <a:gd name="T19" fmla="*/ 10523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2657" y="10562"/>
                  </a:moveTo>
                  <a:cubicBezTo>
                    <a:pt x="2786" y="6157"/>
                    <a:pt x="6393" y="2654"/>
                    <a:pt x="10800" y="2654"/>
                  </a:cubicBezTo>
                  <a:cubicBezTo>
                    <a:pt x="15206" y="2654"/>
                    <a:pt x="18813" y="6157"/>
                    <a:pt x="18942" y="10562"/>
                  </a:cubicBezTo>
                  <a:lnTo>
                    <a:pt x="21595" y="10484"/>
                  </a:lnTo>
                  <a:cubicBezTo>
                    <a:pt x="21424" y="4645"/>
                    <a:pt x="16641" y="0"/>
                    <a:pt x="10799" y="0"/>
                  </a:cubicBezTo>
                  <a:cubicBezTo>
                    <a:pt x="4958" y="0"/>
                    <a:pt x="175" y="4645"/>
                    <a:pt x="4" y="1048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7" name="AutoShape 37">
              <a:extLst>
                <a:ext uri="{FF2B5EF4-FFF2-40B4-BE49-F238E27FC236}">
                  <a16:creationId xmlns:a16="http://schemas.microsoft.com/office/drawing/2014/main" xmlns="" id="{9028FBF9-F253-4134-8311-3707C3C5DB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7" y="890"/>
              <a:ext cx="272" cy="272"/>
            </a:xfrm>
            <a:custGeom>
              <a:avLst/>
              <a:gdLst>
                <a:gd name="G0" fmla="+- 8146 0 0"/>
                <a:gd name="G1" fmla="+- -11686764 0 0"/>
                <a:gd name="G2" fmla="+- 0 0 -11686764"/>
                <a:gd name="T0" fmla="*/ 0 256 1"/>
                <a:gd name="T1" fmla="*/ 180 256 1"/>
                <a:gd name="G3" fmla="+- -11686764 T0 T1"/>
                <a:gd name="T2" fmla="*/ 0 256 1"/>
                <a:gd name="T3" fmla="*/ 90 256 1"/>
                <a:gd name="G4" fmla="+- -11686764 T2 T3"/>
                <a:gd name="G5" fmla="*/ G4 2 1"/>
                <a:gd name="T4" fmla="*/ 90 256 1"/>
                <a:gd name="T5" fmla="*/ 0 256 1"/>
                <a:gd name="G6" fmla="+- -11686764 T4 T5"/>
                <a:gd name="G7" fmla="*/ G6 2 1"/>
                <a:gd name="G8" fmla="abs -11686764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8146"/>
                <a:gd name="G18" fmla="*/ 8146 1 2"/>
                <a:gd name="G19" fmla="+- G18 5400 0"/>
                <a:gd name="G20" fmla="cos G19 -11686764"/>
                <a:gd name="G21" fmla="sin G19 -11686764"/>
                <a:gd name="G22" fmla="+- G20 10800 0"/>
                <a:gd name="G23" fmla="+- G21 10800 0"/>
                <a:gd name="G24" fmla="+- 10800 0 G20"/>
                <a:gd name="G25" fmla="+- 8146 10800 0"/>
                <a:gd name="G26" fmla="?: G9 G17 G25"/>
                <a:gd name="G27" fmla="?: G9 0 21600"/>
                <a:gd name="G28" fmla="cos 10800 -11686764"/>
                <a:gd name="G29" fmla="sin 10800 -11686764"/>
                <a:gd name="G30" fmla="sin 8146 -11686764"/>
                <a:gd name="G31" fmla="+- G28 10800 0"/>
                <a:gd name="G32" fmla="+- G29 10800 0"/>
                <a:gd name="G33" fmla="+- G30 10800 0"/>
                <a:gd name="G34" fmla="?: G4 0 G31"/>
                <a:gd name="G35" fmla="?: -11686764 G34 0"/>
                <a:gd name="G36" fmla="?: G6 G35 G31"/>
                <a:gd name="G37" fmla="+- 21600 0 G36"/>
                <a:gd name="G38" fmla="?: G4 0 G33"/>
                <a:gd name="G39" fmla="?: -11686764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0 h 21600"/>
                <a:gd name="T14" fmla="*/ 1331 w 21600"/>
                <a:gd name="T15" fmla="*/ 10523 h 21600"/>
                <a:gd name="T16" fmla="*/ 10800 w 21600"/>
                <a:gd name="T17" fmla="*/ 2654 h 21600"/>
                <a:gd name="T18" fmla="*/ 20269 w 21600"/>
                <a:gd name="T19" fmla="*/ 10523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2657" y="10562"/>
                  </a:moveTo>
                  <a:cubicBezTo>
                    <a:pt x="2786" y="6157"/>
                    <a:pt x="6393" y="2654"/>
                    <a:pt x="10800" y="2654"/>
                  </a:cubicBezTo>
                  <a:cubicBezTo>
                    <a:pt x="15206" y="2654"/>
                    <a:pt x="18813" y="6157"/>
                    <a:pt x="18942" y="10562"/>
                  </a:cubicBezTo>
                  <a:lnTo>
                    <a:pt x="21595" y="10484"/>
                  </a:lnTo>
                  <a:cubicBezTo>
                    <a:pt x="21424" y="4645"/>
                    <a:pt x="16641" y="0"/>
                    <a:pt x="10799" y="0"/>
                  </a:cubicBezTo>
                  <a:cubicBezTo>
                    <a:pt x="4958" y="0"/>
                    <a:pt x="175" y="4645"/>
                    <a:pt x="4" y="1048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</p:grpSp>
      <p:sp>
        <p:nvSpPr>
          <p:cNvPr id="21" name="正方形/長方形 20"/>
          <p:cNvSpPr/>
          <p:nvPr/>
        </p:nvSpPr>
        <p:spPr bwMode="auto">
          <a:xfrm>
            <a:off x="2093186" y="910564"/>
            <a:ext cx="4629549" cy="3640654"/>
          </a:xfrm>
          <a:prstGeom prst="rect">
            <a:avLst/>
          </a:prstGeom>
          <a:noFill/>
          <a:ln>
            <a:solidFill>
              <a:srgbClr val="FFFF00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ja-JP" altLang="en-US" b="1" dirty="0" smtClean="0">
                <a:solidFill>
                  <a:srgbClr val="FF0000"/>
                </a:solidFill>
                <a:latin typeface="+mj-ea"/>
                <a:ea typeface="+mj-ea"/>
              </a:rPr>
              <a:t>・</a:t>
            </a:r>
            <a:endParaRPr lang="en-US" altLang="ja-JP" b="1" dirty="0" smtClean="0">
              <a:solidFill>
                <a:srgbClr val="FF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249580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52734" y="404783"/>
            <a:ext cx="5805265" cy="390295"/>
          </a:xfrm>
        </p:spPr>
        <p:txBody>
          <a:bodyPr/>
          <a:lstStyle/>
          <a:p>
            <a:r>
              <a:rPr lang="ja-JP" altLang="en-US" sz="2300" dirty="0">
                <a:solidFill>
                  <a:schemeClr val="accent6">
                    <a:lumMod val="50000"/>
                    <a:lumOff val="50000"/>
                  </a:schemeClr>
                </a:solidFill>
                <a:latin typeface="+mn-ea"/>
              </a:rPr>
              <a:t>超えるべき「Ｘ</a:t>
            </a:r>
            <a:r>
              <a:rPr lang="ja-JP" altLang="en-US" sz="2300" dirty="0" smtClean="0">
                <a:solidFill>
                  <a:schemeClr val="accent6">
                    <a:lumMod val="50000"/>
                    <a:lumOff val="50000"/>
                  </a:schemeClr>
                </a:solidFill>
                <a:latin typeface="+mn-ea"/>
              </a:rPr>
              <a:t>」、</a:t>
            </a:r>
            <a:r>
              <a:rPr lang="ja-JP" altLang="en-US" sz="2300" dirty="0">
                <a:solidFill>
                  <a:schemeClr val="accent6">
                    <a:lumMod val="50000"/>
                    <a:lumOff val="50000"/>
                  </a:schemeClr>
                </a:solidFill>
                <a:latin typeface="+mn-ea"/>
              </a:rPr>
              <a:t>これまでしてきた</a:t>
            </a:r>
            <a:r>
              <a:rPr lang="ja-JP" altLang="en-US" sz="2300" dirty="0" smtClean="0">
                <a:solidFill>
                  <a:schemeClr val="accent6">
                    <a:lumMod val="50000"/>
                    <a:lumOff val="50000"/>
                  </a:schemeClr>
                </a:solidFill>
                <a:latin typeface="+mn-ea"/>
              </a:rPr>
              <a:t>こと</a:t>
            </a:r>
            <a:endParaRPr kumimoji="1" lang="ja-JP" altLang="en-US" sz="2300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 smtClean="0"/>
              <a:t>■現場</a:t>
            </a:r>
            <a:r>
              <a:rPr kumimoji="1" lang="ja-JP" altLang="en-US" dirty="0" smtClean="0"/>
              <a:t>リーダーとしての</a:t>
            </a:r>
            <a:r>
              <a:rPr lang="ja-JP" altLang="en-US" dirty="0" smtClean="0"/>
              <a:t>活躍</a:t>
            </a:r>
            <a:endParaRPr lang="en-US" altLang="ja-JP" dirty="0" smtClean="0"/>
          </a:p>
          <a:p>
            <a:r>
              <a:rPr lang="ja-JP" altLang="en-US" dirty="0"/>
              <a:t>　</a:t>
            </a:r>
            <a:r>
              <a:rPr lang="en-US" altLang="ja-JP" dirty="0" smtClean="0"/>
              <a:t>【CRM</a:t>
            </a:r>
            <a:r>
              <a:rPr lang="ja-JP" altLang="en-US" dirty="0" smtClean="0"/>
              <a:t>プロジェクト移行対応</a:t>
            </a:r>
            <a:r>
              <a:rPr lang="en-US" altLang="ja-JP" dirty="0" smtClean="0"/>
              <a:t>】</a:t>
            </a:r>
          </a:p>
          <a:p>
            <a:r>
              <a:rPr kumimoji="1" lang="ja-JP" altLang="en-US" dirty="0"/>
              <a:t>　</a:t>
            </a:r>
            <a:r>
              <a:rPr kumimoji="1" lang="ja-JP" altLang="en-US" dirty="0" smtClean="0"/>
              <a:t>　○マネジメント能力</a:t>
            </a:r>
            <a:endParaRPr kumimoji="1" lang="en-US" altLang="ja-JP" dirty="0" smtClean="0"/>
          </a:p>
          <a:p>
            <a:r>
              <a:rPr lang="ja-JP" altLang="en-US" dirty="0"/>
              <a:t>　</a:t>
            </a:r>
            <a:r>
              <a:rPr lang="ja-JP" altLang="en-US" dirty="0" smtClean="0"/>
              <a:t>　　　・作業スケジュール管理</a:t>
            </a:r>
            <a:endParaRPr lang="en-US" altLang="ja-JP" dirty="0" smtClean="0"/>
          </a:p>
          <a:p>
            <a:r>
              <a:rPr kumimoji="1" lang="ja-JP" altLang="en-US" dirty="0"/>
              <a:t>　</a:t>
            </a:r>
            <a:r>
              <a:rPr kumimoji="1" lang="ja-JP" altLang="en-US" dirty="0" smtClean="0"/>
              <a:t>　　　・作業の配分</a:t>
            </a:r>
            <a:endParaRPr kumimoji="1" lang="en-US" altLang="ja-JP" dirty="0" smtClean="0"/>
          </a:p>
          <a:p>
            <a:r>
              <a:rPr lang="ja-JP" altLang="en-US" dirty="0"/>
              <a:t>　</a:t>
            </a:r>
            <a:r>
              <a:rPr lang="ja-JP" altLang="en-US" dirty="0" smtClean="0"/>
              <a:t>　　　・仕様の調整</a:t>
            </a:r>
            <a:endParaRPr kumimoji="1" lang="en-US" altLang="ja-JP" dirty="0" smtClean="0"/>
          </a:p>
          <a:p>
            <a:r>
              <a:rPr kumimoji="1" lang="ja-JP" altLang="en-US" dirty="0"/>
              <a:t>　</a:t>
            </a:r>
            <a:r>
              <a:rPr kumimoji="1" lang="ja-JP" altLang="en-US" dirty="0" smtClean="0"/>
              <a:t>　○生産性向上と品質向上のため、技術検討とメンバに展開</a:t>
            </a:r>
            <a:endParaRPr kumimoji="1" lang="en-US" altLang="ja-JP" dirty="0" smtClean="0"/>
          </a:p>
          <a:p>
            <a:r>
              <a:rPr lang="ja-JP" altLang="en-US" dirty="0"/>
              <a:t>　</a:t>
            </a:r>
            <a:r>
              <a:rPr lang="ja-JP" altLang="en-US" dirty="0" smtClean="0"/>
              <a:t>　　　・標準的な移行プログラム設計（生産性向上）</a:t>
            </a:r>
            <a:endParaRPr lang="en-US" altLang="ja-JP" dirty="0" smtClean="0"/>
          </a:p>
          <a:p>
            <a:r>
              <a:rPr kumimoji="1" lang="ja-JP" altLang="en-US" dirty="0"/>
              <a:t>　</a:t>
            </a:r>
            <a:r>
              <a:rPr kumimoji="1" lang="ja-JP" altLang="en-US" dirty="0" smtClean="0"/>
              <a:t>　　　・テスト自動化（品質向上）</a:t>
            </a:r>
            <a:r>
              <a:rPr lang="ja-JP" altLang="en-US" dirty="0"/>
              <a:t>　</a:t>
            </a:r>
            <a:r>
              <a:rPr lang="ja-JP" altLang="en-US" dirty="0" smtClean="0"/>
              <a:t>　　　</a:t>
            </a:r>
            <a:endParaRPr kumimoji="1" lang="en-US" altLang="ja-JP" dirty="0" smtClean="0"/>
          </a:p>
          <a:p>
            <a:endParaRPr lang="en-US" altLang="ja-JP" dirty="0" smtClean="0"/>
          </a:p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090658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52734" y="50840"/>
            <a:ext cx="5805265" cy="744238"/>
          </a:xfrm>
        </p:spPr>
        <p:txBody>
          <a:bodyPr/>
          <a:lstStyle/>
          <a:p>
            <a:r>
              <a:rPr lang="ja-JP" altLang="en-US" sz="2300" dirty="0">
                <a:solidFill>
                  <a:schemeClr val="accent6">
                    <a:lumMod val="50000"/>
                    <a:lumOff val="50000"/>
                  </a:schemeClr>
                </a:solidFill>
                <a:latin typeface="+mn-ea"/>
              </a:rPr>
              <a:t>超えるべき「Ｘ」、これまでしてきたこと</a:t>
            </a:r>
            <a:endParaRPr kumimoji="1" lang="ja-JP" altLang="en-US" sz="2300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■請負作業の兼務</a:t>
            </a:r>
            <a:endParaRPr lang="en-US" altLang="ja-JP" dirty="0"/>
          </a:p>
          <a:p>
            <a:r>
              <a:rPr lang="ja-JP" altLang="en-US" dirty="0"/>
              <a:t>　</a:t>
            </a:r>
            <a:r>
              <a:rPr lang="en-US" altLang="ja-JP" dirty="0"/>
              <a:t>【</a:t>
            </a:r>
            <a:r>
              <a:rPr lang="ja-JP" altLang="en-US" dirty="0"/>
              <a:t>官庁総合運用テスト支援ツール</a:t>
            </a:r>
            <a:r>
              <a:rPr lang="en-US" altLang="ja-JP" dirty="0"/>
              <a:t>】</a:t>
            </a:r>
          </a:p>
          <a:p>
            <a:r>
              <a:rPr lang="ja-JP" altLang="en-US" dirty="0"/>
              <a:t>　　</a:t>
            </a:r>
            <a:r>
              <a:rPr lang="ja-JP" altLang="en-US" dirty="0" smtClean="0"/>
              <a:t>○顧客</a:t>
            </a:r>
            <a:r>
              <a:rPr lang="ja-JP" altLang="en-US" dirty="0"/>
              <a:t>と</a:t>
            </a:r>
            <a:r>
              <a:rPr lang="ja-JP" altLang="en-US" dirty="0" smtClean="0"/>
              <a:t>作業スケジュール調整</a:t>
            </a:r>
            <a:endParaRPr lang="en-US" altLang="ja-JP" dirty="0" smtClean="0"/>
          </a:p>
          <a:p>
            <a:r>
              <a:rPr lang="ja-JP" altLang="en-US" dirty="0"/>
              <a:t>　</a:t>
            </a:r>
            <a:r>
              <a:rPr lang="ja-JP" altLang="en-US" dirty="0" smtClean="0"/>
              <a:t>　○顧客と仕様調整</a:t>
            </a:r>
            <a:endParaRPr lang="en-US" altLang="ja-JP" dirty="0"/>
          </a:p>
          <a:p>
            <a:r>
              <a:rPr lang="ja-JP" altLang="en-US" dirty="0"/>
              <a:t>　　</a:t>
            </a:r>
            <a:r>
              <a:rPr lang="ja-JP" altLang="en-US" dirty="0" smtClean="0"/>
              <a:t>○社内</a:t>
            </a:r>
            <a:r>
              <a:rPr lang="ja-JP" altLang="en-US" dirty="0"/>
              <a:t>開発メンバの</a:t>
            </a:r>
            <a:r>
              <a:rPr lang="ja-JP" altLang="en-US" dirty="0" smtClean="0"/>
              <a:t>管理とフォロー</a:t>
            </a:r>
            <a:endParaRPr lang="en-US" altLang="ja-JP" dirty="0" smtClean="0"/>
          </a:p>
          <a:p>
            <a:r>
              <a:rPr lang="ja-JP" altLang="en-US" dirty="0"/>
              <a:t>　</a:t>
            </a:r>
            <a:r>
              <a:rPr lang="ja-JP" altLang="en-US" dirty="0" smtClean="0"/>
              <a:t>　　・作業スケジュール管理</a:t>
            </a:r>
            <a:endParaRPr lang="en-US" altLang="ja-JP" dirty="0" smtClean="0"/>
          </a:p>
          <a:p>
            <a:r>
              <a:rPr lang="ja-JP" altLang="en-US" dirty="0"/>
              <a:t>　</a:t>
            </a:r>
            <a:r>
              <a:rPr lang="ja-JP" altLang="en-US" dirty="0" smtClean="0"/>
              <a:t>　　・作業の配分</a:t>
            </a:r>
            <a:endParaRPr lang="en-US" altLang="ja-JP" dirty="0" smtClean="0"/>
          </a:p>
          <a:p>
            <a:r>
              <a:rPr lang="ja-JP" altLang="en-US" dirty="0"/>
              <a:t>　</a:t>
            </a:r>
            <a:r>
              <a:rPr lang="ja-JP" altLang="en-US" dirty="0" smtClean="0"/>
              <a:t>　　・技術、仕様フォロー</a:t>
            </a:r>
            <a:endParaRPr lang="ja-JP" altLang="en-US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50337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52735" y="389395"/>
            <a:ext cx="5670000" cy="405683"/>
          </a:xfrm>
        </p:spPr>
        <p:txBody>
          <a:bodyPr/>
          <a:lstStyle/>
          <a:p>
            <a:r>
              <a:rPr kumimoji="1" lang="ja-JP" altLang="en-US" sz="2400" dirty="0" smtClean="0">
                <a:solidFill>
                  <a:srgbClr val="00B0F0"/>
                </a:solidFill>
              </a:rPr>
              <a:t>これから</a:t>
            </a:r>
            <a:endParaRPr kumimoji="1" lang="ja-JP" altLang="en-US" sz="2400" dirty="0">
              <a:solidFill>
                <a:srgbClr val="00B0F0"/>
              </a:solidFill>
            </a:endParaRP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 smtClean="0"/>
              <a:t>・リーダーシップを発揮し、団結、即戦力ありのチームを作って、現場開拓に注力する。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lang="ja-JP" altLang="en-US" dirty="0"/>
              <a:t>・上流から積極的に参加し、ワンステップ対応能力強化に</a:t>
            </a:r>
            <a:endParaRPr lang="en-US" altLang="ja-JP" dirty="0"/>
          </a:p>
          <a:p>
            <a:r>
              <a:rPr lang="ja-JP" altLang="en-US" dirty="0"/>
              <a:t>　注力する</a:t>
            </a:r>
            <a:r>
              <a:rPr lang="ja-JP" altLang="en-US" dirty="0" smtClean="0"/>
              <a:t>。</a:t>
            </a:r>
            <a:endParaRPr kumimoji="1" lang="en-US" altLang="ja-JP" dirty="0" smtClean="0"/>
          </a:p>
          <a:p>
            <a:endParaRPr lang="en-US" altLang="zh-CN" dirty="0"/>
          </a:p>
          <a:p>
            <a:r>
              <a:rPr kumimoji="1" lang="ja-JP" altLang="en-US" dirty="0" smtClean="0"/>
              <a:t>・アジャイルなどの新しい手法による請負にもチャレンジし、</a:t>
            </a:r>
            <a:endParaRPr kumimoji="1" lang="en-US" altLang="ja-JP" dirty="0" smtClean="0"/>
          </a:p>
          <a:p>
            <a:r>
              <a:rPr lang="ja-JP" altLang="en-US" dirty="0"/>
              <a:t>　</a:t>
            </a:r>
            <a:r>
              <a:rPr lang="ja-JP" altLang="en-US" dirty="0" smtClean="0"/>
              <a:t>社内開発への会社方針実現に</a:t>
            </a:r>
            <a:r>
              <a:rPr lang="ja-JP" altLang="en-US" dirty="0"/>
              <a:t>注力する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45258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 bwMode="auto">
          <a:xfrm>
            <a:off x="2369127" y="2057400"/>
            <a:ext cx="2556164" cy="101277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9600" b="1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+mj-ea"/>
                <a:ea typeface="+mj-ea"/>
              </a:rPr>
              <a:t>燃焼</a:t>
            </a:r>
            <a:endParaRPr kumimoji="1" lang="ja-JP" altLang="en-US" sz="9600" b="1" dirty="0"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4702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7918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214754" y="314110"/>
            <a:ext cx="5508000" cy="313350"/>
          </a:xfrm>
        </p:spPr>
        <p:txBody>
          <a:bodyPr/>
          <a:lstStyle/>
          <a:p>
            <a:r>
              <a:rPr kumimoji="1" lang="ja-JP" altLang="en-US" dirty="0" smtClean="0"/>
              <a:t>目次</a:t>
            </a:r>
            <a:endParaRPr kumimoji="1" lang="ja-JP" alt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314274" y="745068"/>
            <a:ext cx="5269406" cy="3877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Arial" pitchFamily="34" charset="0"/>
              <a:buChar char="▐"/>
              <a:defRPr kumimoji="1" sz="2200">
                <a:solidFill>
                  <a:schemeClr val="tx1"/>
                </a:solidFill>
                <a:latin typeface="Arial" pitchFamily="34" charset="0"/>
                <a:ea typeface="HGP創英角ｺﾞｼｯｸUB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pitchFamily="34" charset="0"/>
                <a:ea typeface="HGP創英角ｺﾞｼｯｸUB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Arial" pitchFamily="34" charset="0"/>
                <a:ea typeface="HGP創英角ｺﾞｼｯｸUB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Font typeface="Arial" pitchFamily="34" charset="0"/>
              <a:buChar char="–"/>
              <a:defRPr kumimoji="1" sz="1600">
                <a:solidFill>
                  <a:schemeClr val="tx1"/>
                </a:solidFill>
                <a:latin typeface="Arial" pitchFamily="34" charset="0"/>
                <a:ea typeface="HGP創英角ｺﾞｼｯｸUB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None/>
            </a:pPr>
            <a:r>
              <a:rPr lang="ja-JP" altLang="en-US" sz="1600" dirty="0">
                <a:solidFill>
                  <a:schemeClr val="accent6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１</a:t>
            </a:r>
            <a:r>
              <a:rPr lang="ja-JP" altLang="en-US" sz="1600" dirty="0" smtClean="0">
                <a:solidFill>
                  <a:schemeClr val="accent6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．履歴</a:t>
            </a:r>
            <a:r>
              <a:rPr lang="ja-JP" altLang="en-US" sz="1600" dirty="0" smtClean="0">
                <a:solidFill>
                  <a:schemeClr val="accent6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紹介（省略）</a:t>
            </a:r>
            <a:r>
              <a:rPr lang="en-US" altLang="ja-JP" sz="1600" dirty="0">
                <a:solidFill>
                  <a:schemeClr val="accent6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/>
            </a:r>
            <a:br>
              <a:rPr lang="en-US" altLang="ja-JP" sz="1600" dirty="0">
                <a:solidFill>
                  <a:schemeClr val="accent6">
                    <a:lumMod val="50000"/>
                    <a:lumOff val="50000"/>
                  </a:schemeClr>
                </a:solidFill>
                <a:latin typeface="+mn-ea"/>
                <a:ea typeface="+mn-ea"/>
              </a:rPr>
            </a:br>
            <a:r>
              <a:rPr lang="ja-JP" altLang="en-US" sz="1600" dirty="0">
                <a:solidFill>
                  <a:schemeClr val="accent6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２</a:t>
            </a:r>
            <a:r>
              <a:rPr lang="ja-JP" altLang="en-US" sz="1600" dirty="0" smtClean="0">
                <a:solidFill>
                  <a:schemeClr val="accent6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．進化の</a:t>
            </a:r>
            <a:r>
              <a:rPr lang="ja-JP" altLang="en-US" sz="1600" dirty="0" smtClean="0">
                <a:solidFill>
                  <a:schemeClr val="accent6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自分</a:t>
            </a:r>
            <a:r>
              <a:rPr lang="en-US" altLang="ja-JP" sz="1600" dirty="0" smtClean="0">
                <a:solidFill>
                  <a:schemeClr val="accent6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-</a:t>
            </a:r>
            <a:r>
              <a:rPr lang="ja-JP" altLang="en-US" sz="1600" dirty="0">
                <a:solidFill>
                  <a:schemeClr val="accent6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イベント</a:t>
            </a:r>
            <a:r>
              <a:rPr lang="ja-JP" altLang="en-US" sz="1600" dirty="0" smtClean="0">
                <a:solidFill>
                  <a:schemeClr val="accent6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積極的参加</a:t>
            </a:r>
            <a:endParaRPr lang="en-US" altLang="ja-JP" sz="1600" dirty="0" smtClean="0">
              <a:solidFill>
                <a:schemeClr val="accent6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None/>
            </a:pPr>
            <a:r>
              <a:rPr lang="ja-JP" altLang="en-US" sz="1600" dirty="0">
                <a:solidFill>
                  <a:schemeClr val="accent6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　</a:t>
            </a:r>
            <a:r>
              <a:rPr lang="ja-JP" altLang="en-US" sz="1600" dirty="0" smtClean="0">
                <a:solidFill>
                  <a:schemeClr val="accent6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　進化の自分</a:t>
            </a:r>
            <a:r>
              <a:rPr lang="en-US" altLang="ja-JP" sz="1600" dirty="0" smtClean="0">
                <a:solidFill>
                  <a:schemeClr val="accent6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-</a:t>
            </a:r>
            <a:r>
              <a:rPr lang="ja-JP" altLang="en-US" sz="1600" dirty="0" smtClean="0">
                <a:solidFill>
                  <a:schemeClr val="accent6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積極的に発言</a:t>
            </a:r>
            <a:endParaRPr lang="en-US" altLang="ja-JP" sz="1600" dirty="0" smtClean="0">
              <a:solidFill>
                <a:schemeClr val="accent6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None/>
            </a:pPr>
            <a:r>
              <a:rPr lang="ja-JP" altLang="en-US" sz="1600" dirty="0" smtClean="0">
                <a:solidFill>
                  <a:schemeClr val="accent6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　　進化の自分</a:t>
            </a:r>
            <a:r>
              <a:rPr lang="en-US" altLang="ja-JP" sz="1600" dirty="0" smtClean="0">
                <a:solidFill>
                  <a:schemeClr val="accent6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-</a:t>
            </a:r>
            <a:r>
              <a:rPr lang="ja-JP" altLang="en-US" sz="1600" dirty="0" smtClean="0">
                <a:solidFill>
                  <a:schemeClr val="accent6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技術でみんながハッピー</a:t>
            </a:r>
            <a:endParaRPr lang="en-US" altLang="ja-JP" sz="1600" dirty="0" smtClean="0">
              <a:solidFill>
                <a:schemeClr val="accent6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None/>
            </a:pPr>
            <a:r>
              <a:rPr lang="ja-JP" altLang="en-US" sz="1600" dirty="0">
                <a:solidFill>
                  <a:schemeClr val="accent6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　</a:t>
            </a:r>
            <a:r>
              <a:rPr lang="ja-JP" altLang="en-US" sz="1600" dirty="0" smtClean="0">
                <a:solidFill>
                  <a:schemeClr val="accent6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　進化の自分</a:t>
            </a:r>
            <a:r>
              <a:rPr lang="en-US" altLang="ja-JP" sz="1600" dirty="0" smtClean="0">
                <a:solidFill>
                  <a:schemeClr val="accent6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-</a:t>
            </a:r>
            <a:r>
              <a:rPr lang="ja-JP" altLang="en-US" sz="1600" dirty="0" smtClean="0">
                <a:solidFill>
                  <a:schemeClr val="accent6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高生産性と高品質</a:t>
            </a:r>
            <a:endParaRPr lang="en-US" altLang="ja-JP" sz="1600" dirty="0" smtClean="0">
              <a:solidFill>
                <a:schemeClr val="accent6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None/>
            </a:pPr>
            <a:r>
              <a:rPr lang="ja-JP" altLang="en-US" sz="1600" dirty="0">
                <a:solidFill>
                  <a:schemeClr val="accent6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　</a:t>
            </a:r>
            <a:r>
              <a:rPr lang="ja-JP" altLang="en-US" sz="1600" dirty="0" smtClean="0">
                <a:solidFill>
                  <a:schemeClr val="accent6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　</a:t>
            </a:r>
            <a:r>
              <a:rPr lang="ja-JP" altLang="en-US" sz="1600" dirty="0" smtClean="0">
                <a:solidFill>
                  <a:schemeClr val="accent6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進化の自分</a:t>
            </a:r>
            <a:r>
              <a:rPr lang="en-US" altLang="ja-JP" sz="1600" dirty="0" smtClean="0">
                <a:solidFill>
                  <a:schemeClr val="accent6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-</a:t>
            </a:r>
            <a:r>
              <a:rPr lang="ja-JP" altLang="en-US" sz="1600" dirty="0" smtClean="0">
                <a:solidFill>
                  <a:schemeClr val="accent6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マルチ対応</a:t>
            </a:r>
            <a:endParaRPr lang="en-US" altLang="ja-JP" sz="1600" dirty="0" smtClean="0">
              <a:solidFill>
                <a:schemeClr val="accent6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None/>
            </a:pPr>
            <a:r>
              <a:rPr lang="ja-JP" altLang="en-US" sz="1600" dirty="0">
                <a:solidFill>
                  <a:schemeClr val="accent6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　</a:t>
            </a:r>
            <a:r>
              <a:rPr lang="ja-JP" altLang="en-US" sz="1600" dirty="0" smtClean="0">
                <a:solidFill>
                  <a:schemeClr val="accent6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　進化の自分</a:t>
            </a:r>
            <a:r>
              <a:rPr lang="en-US" altLang="ja-JP" sz="1600" dirty="0" smtClean="0">
                <a:solidFill>
                  <a:schemeClr val="accent6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-</a:t>
            </a:r>
            <a:r>
              <a:rPr lang="ja-JP" altLang="en-US" sz="1600" dirty="0" smtClean="0">
                <a:solidFill>
                  <a:schemeClr val="accent6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チームリーダー</a:t>
            </a:r>
            <a:endParaRPr lang="en-US" altLang="ja-JP" sz="1600" dirty="0" smtClean="0">
              <a:solidFill>
                <a:schemeClr val="accent6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None/>
            </a:pPr>
            <a:r>
              <a:rPr lang="ja-JP" altLang="en-US" sz="1600" dirty="0">
                <a:solidFill>
                  <a:schemeClr val="accent6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　</a:t>
            </a:r>
            <a:r>
              <a:rPr lang="ja-JP" altLang="en-US" sz="1600" dirty="0" smtClean="0">
                <a:solidFill>
                  <a:schemeClr val="accent6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　進化の自分</a:t>
            </a:r>
            <a:r>
              <a:rPr lang="en-US" altLang="ja-JP" sz="1600" dirty="0" smtClean="0">
                <a:solidFill>
                  <a:schemeClr val="accent6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-</a:t>
            </a:r>
            <a:r>
              <a:rPr lang="ja-JP" altLang="en-US" sz="1600" dirty="0" smtClean="0">
                <a:solidFill>
                  <a:schemeClr val="accent6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現場以外の業務の兼務</a:t>
            </a:r>
            <a:endParaRPr lang="en-US" altLang="ja-JP" sz="1600" dirty="0" smtClean="0">
              <a:solidFill>
                <a:schemeClr val="accent6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None/>
            </a:pPr>
            <a:r>
              <a:rPr lang="ja-JP" altLang="en-US" sz="1600" dirty="0" smtClean="0">
                <a:solidFill>
                  <a:schemeClr val="accent6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３</a:t>
            </a:r>
            <a:r>
              <a:rPr lang="ja-JP" altLang="en-US" sz="1600" dirty="0">
                <a:solidFill>
                  <a:schemeClr val="accent6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．</a:t>
            </a:r>
            <a:r>
              <a:rPr lang="ja-JP" altLang="en-US" sz="1600" dirty="0" smtClean="0">
                <a:solidFill>
                  <a:schemeClr val="accent6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これから</a:t>
            </a:r>
            <a:endParaRPr lang="en-US" altLang="ja-JP" sz="1400" dirty="0">
              <a:latin typeface="+mn-ea"/>
              <a:ea typeface="+mn-ea"/>
            </a:endParaRPr>
          </a:p>
          <a:p>
            <a:pPr indent="538163" eaLnBrk="1" hangingPunct="1">
              <a:lnSpc>
                <a:spcPct val="150000"/>
              </a:lnSpc>
              <a:spcBef>
                <a:spcPct val="0"/>
              </a:spcBef>
              <a:buClrTx/>
              <a:buNone/>
            </a:pPr>
            <a:endParaRPr lang="en-US" altLang="ja-JP" sz="1400" dirty="0">
              <a:latin typeface="+mn-ea"/>
              <a:ea typeface="+mn-ea"/>
            </a:endParaRPr>
          </a:p>
          <a:p>
            <a:pPr indent="355600" eaLnBrk="1" hangingPunct="1">
              <a:spcBef>
                <a:spcPct val="0"/>
              </a:spcBef>
              <a:buClrTx/>
              <a:buNone/>
            </a:pPr>
            <a:endParaRPr lang="ja-JP" altLang="en-US" sz="1400" dirty="0">
              <a:latin typeface="+mn-ea"/>
              <a:ea typeface="+mn-ea"/>
            </a:endParaRPr>
          </a:p>
          <a:p>
            <a:pPr indent="355600" eaLnBrk="1" hangingPunct="1">
              <a:spcBef>
                <a:spcPct val="0"/>
              </a:spcBef>
              <a:buClrTx/>
              <a:buNone/>
            </a:pPr>
            <a:endParaRPr lang="en-US" altLang="ja-JP" sz="14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45003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52735" y="389395"/>
            <a:ext cx="5670000" cy="405683"/>
          </a:xfrm>
        </p:spPr>
        <p:txBody>
          <a:bodyPr/>
          <a:lstStyle/>
          <a:p>
            <a:r>
              <a:rPr lang="ja-JP" altLang="en-US" sz="2400" dirty="0">
                <a:solidFill>
                  <a:schemeClr val="accent6">
                    <a:lumMod val="50000"/>
                    <a:lumOff val="50000"/>
                  </a:schemeClr>
                </a:solidFill>
                <a:latin typeface="+mn-ea"/>
              </a:rPr>
              <a:t>進化</a:t>
            </a:r>
            <a:r>
              <a:rPr lang="ja-JP" altLang="en-US" sz="2400" dirty="0" smtClean="0">
                <a:solidFill>
                  <a:schemeClr val="accent6">
                    <a:lumMod val="50000"/>
                    <a:lumOff val="50000"/>
                  </a:schemeClr>
                </a:solidFill>
                <a:latin typeface="+mn-ea"/>
              </a:rPr>
              <a:t>の</a:t>
            </a:r>
            <a:r>
              <a:rPr lang="ja-JP" altLang="en-US" sz="2400" dirty="0" smtClean="0">
                <a:solidFill>
                  <a:schemeClr val="accent6">
                    <a:lumMod val="50000"/>
                    <a:lumOff val="50000"/>
                  </a:schemeClr>
                </a:solidFill>
                <a:latin typeface="+mn-ea"/>
              </a:rPr>
              <a:t>自分</a:t>
            </a:r>
            <a:r>
              <a:rPr lang="en-US" altLang="ja-JP" sz="2400" dirty="0" smtClean="0">
                <a:solidFill>
                  <a:schemeClr val="accent6">
                    <a:lumMod val="50000"/>
                    <a:lumOff val="50000"/>
                  </a:schemeClr>
                </a:solidFill>
                <a:latin typeface="+mn-ea"/>
              </a:rPr>
              <a:t>-</a:t>
            </a:r>
            <a:r>
              <a:rPr lang="ja-JP" altLang="en-US" sz="2400" dirty="0" smtClean="0">
                <a:solidFill>
                  <a:schemeClr val="accent6">
                    <a:lumMod val="50000"/>
                    <a:lumOff val="50000"/>
                  </a:schemeClr>
                </a:solidFill>
                <a:latin typeface="+mn-ea"/>
              </a:rPr>
              <a:t>イベント積極的に参加</a:t>
            </a:r>
            <a:endParaRPr kumimoji="1" lang="ja-JP" altLang="en-US" sz="2400" dirty="0"/>
          </a:p>
        </p:txBody>
      </p:sp>
      <p:grpSp>
        <p:nvGrpSpPr>
          <p:cNvPr id="4" name="Group 293">
            <a:extLst>
              <a:ext uri="{FF2B5EF4-FFF2-40B4-BE49-F238E27FC236}">
                <a16:creationId xmlns:a16="http://schemas.microsoft.com/office/drawing/2014/main" xmlns="" id="{FFC370BA-08BF-4CCE-A67B-D347FD899DBA}"/>
              </a:ext>
            </a:extLst>
          </p:cNvPr>
          <p:cNvGrpSpPr>
            <a:grpSpLocks/>
          </p:cNvGrpSpPr>
          <p:nvPr/>
        </p:nvGrpSpPr>
        <p:grpSpPr bwMode="auto">
          <a:xfrm>
            <a:off x="1273593" y="1135651"/>
            <a:ext cx="758259" cy="758259"/>
            <a:chOff x="5037" y="618"/>
            <a:chExt cx="850" cy="850"/>
          </a:xfrm>
        </p:grpSpPr>
        <p:sp>
          <p:nvSpPr>
            <p:cNvPr id="5" name="Oval 50">
              <a:extLst>
                <a:ext uri="{FF2B5EF4-FFF2-40B4-BE49-F238E27FC236}">
                  <a16:creationId xmlns:a16="http://schemas.microsoft.com/office/drawing/2014/main" xmlns="" id="{A9838AB5-C094-4377-A802-21CD3E3172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7" y="618"/>
              <a:ext cx="850" cy="850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333333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6" name="Oval 51">
              <a:extLst>
                <a:ext uri="{FF2B5EF4-FFF2-40B4-BE49-F238E27FC236}">
                  <a16:creationId xmlns:a16="http://schemas.microsoft.com/office/drawing/2014/main" xmlns="" id="{DD6D435C-0F60-4629-BD94-54821F2DE8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4" y="635"/>
              <a:ext cx="817" cy="817"/>
            </a:xfrm>
            <a:prstGeom prst="ellipse">
              <a:avLst/>
            </a:prstGeom>
            <a:gradFill rotWithShape="1">
              <a:gsLst>
                <a:gs pos="0">
                  <a:srgbClr val="CC0099">
                    <a:gamma/>
                    <a:tint val="60392"/>
                    <a:invGamma/>
                  </a:srgbClr>
                </a:gs>
                <a:gs pos="100000">
                  <a:srgbClr val="CC0099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7" name="Oval 52">
              <a:extLst>
                <a:ext uri="{FF2B5EF4-FFF2-40B4-BE49-F238E27FC236}">
                  <a16:creationId xmlns:a16="http://schemas.microsoft.com/office/drawing/2014/main" xmlns="" id="{2FF6B54B-606C-4B88-AD79-E1531E472E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26" y="680"/>
              <a:ext cx="454" cy="454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60001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8" name="Freeform 54">
              <a:extLst>
                <a:ext uri="{FF2B5EF4-FFF2-40B4-BE49-F238E27FC236}">
                  <a16:creationId xmlns:a16="http://schemas.microsoft.com/office/drawing/2014/main" xmlns="" id="{11B4C9EE-AFBE-4B95-89C4-2D73C9A5311C}"/>
                </a:ext>
              </a:extLst>
            </p:cNvPr>
            <p:cNvSpPr>
              <a:spLocks/>
            </p:cNvSpPr>
            <p:nvPr/>
          </p:nvSpPr>
          <p:spPr bwMode="auto">
            <a:xfrm rot="2700000">
              <a:off x="5207" y="935"/>
              <a:ext cx="182" cy="182"/>
            </a:xfrm>
            <a:custGeom>
              <a:avLst/>
              <a:gdLst>
                <a:gd name="T0" fmla="*/ 272 w 726"/>
                <a:gd name="T1" fmla="*/ 0 h 726"/>
                <a:gd name="T2" fmla="*/ 272 w 726"/>
                <a:gd name="T3" fmla="*/ 272 h 726"/>
                <a:gd name="T4" fmla="*/ 0 w 726"/>
                <a:gd name="T5" fmla="*/ 272 h 726"/>
                <a:gd name="T6" fmla="*/ 0 w 726"/>
                <a:gd name="T7" fmla="*/ 453 h 726"/>
                <a:gd name="T8" fmla="*/ 272 w 726"/>
                <a:gd name="T9" fmla="*/ 453 h 726"/>
                <a:gd name="T10" fmla="*/ 272 w 726"/>
                <a:gd name="T11" fmla="*/ 726 h 726"/>
                <a:gd name="T12" fmla="*/ 454 w 726"/>
                <a:gd name="T13" fmla="*/ 726 h 726"/>
                <a:gd name="T14" fmla="*/ 454 w 726"/>
                <a:gd name="T15" fmla="*/ 453 h 726"/>
                <a:gd name="T16" fmla="*/ 726 w 726"/>
                <a:gd name="T17" fmla="*/ 453 h 726"/>
                <a:gd name="T18" fmla="*/ 726 w 726"/>
                <a:gd name="T19" fmla="*/ 272 h 726"/>
                <a:gd name="T20" fmla="*/ 454 w 726"/>
                <a:gd name="T21" fmla="*/ 272 h 726"/>
                <a:gd name="T22" fmla="*/ 454 w 726"/>
                <a:gd name="T23" fmla="*/ 0 h 726"/>
                <a:gd name="T24" fmla="*/ 272 w 726"/>
                <a:gd name="T25" fmla="*/ 0 h 7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26" h="726">
                  <a:moveTo>
                    <a:pt x="272" y="0"/>
                  </a:moveTo>
                  <a:lnTo>
                    <a:pt x="272" y="272"/>
                  </a:lnTo>
                  <a:lnTo>
                    <a:pt x="0" y="272"/>
                  </a:lnTo>
                  <a:lnTo>
                    <a:pt x="0" y="453"/>
                  </a:lnTo>
                  <a:lnTo>
                    <a:pt x="272" y="453"/>
                  </a:lnTo>
                  <a:lnTo>
                    <a:pt x="272" y="726"/>
                  </a:lnTo>
                  <a:lnTo>
                    <a:pt x="454" y="726"/>
                  </a:lnTo>
                  <a:lnTo>
                    <a:pt x="454" y="453"/>
                  </a:lnTo>
                  <a:lnTo>
                    <a:pt x="726" y="453"/>
                  </a:lnTo>
                  <a:lnTo>
                    <a:pt x="726" y="272"/>
                  </a:lnTo>
                  <a:lnTo>
                    <a:pt x="454" y="272"/>
                  </a:lnTo>
                  <a:lnTo>
                    <a:pt x="454" y="0"/>
                  </a:lnTo>
                  <a:lnTo>
                    <a:pt x="272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FF0000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9" name="Freeform 55">
              <a:extLst>
                <a:ext uri="{FF2B5EF4-FFF2-40B4-BE49-F238E27FC236}">
                  <a16:creationId xmlns:a16="http://schemas.microsoft.com/office/drawing/2014/main" xmlns="" id="{61FD8900-59DC-4DF8-9E0F-FA65E3D087D7}"/>
                </a:ext>
              </a:extLst>
            </p:cNvPr>
            <p:cNvSpPr>
              <a:spLocks/>
            </p:cNvSpPr>
            <p:nvPr/>
          </p:nvSpPr>
          <p:spPr bwMode="auto">
            <a:xfrm rot="2700000">
              <a:off x="5524" y="935"/>
              <a:ext cx="182" cy="182"/>
            </a:xfrm>
            <a:custGeom>
              <a:avLst/>
              <a:gdLst>
                <a:gd name="T0" fmla="*/ 272 w 726"/>
                <a:gd name="T1" fmla="*/ 0 h 726"/>
                <a:gd name="T2" fmla="*/ 272 w 726"/>
                <a:gd name="T3" fmla="*/ 272 h 726"/>
                <a:gd name="T4" fmla="*/ 0 w 726"/>
                <a:gd name="T5" fmla="*/ 272 h 726"/>
                <a:gd name="T6" fmla="*/ 0 w 726"/>
                <a:gd name="T7" fmla="*/ 453 h 726"/>
                <a:gd name="T8" fmla="*/ 272 w 726"/>
                <a:gd name="T9" fmla="*/ 453 h 726"/>
                <a:gd name="T10" fmla="*/ 272 w 726"/>
                <a:gd name="T11" fmla="*/ 726 h 726"/>
                <a:gd name="T12" fmla="*/ 454 w 726"/>
                <a:gd name="T13" fmla="*/ 726 h 726"/>
                <a:gd name="T14" fmla="*/ 454 w 726"/>
                <a:gd name="T15" fmla="*/ 453 h 726"/>
                <a:gd name="T16" fmla="*/ 726 w 726"/>
                <a:gd name="T17" fmla="*/ 453 h 726"/>
                <a:gd name="T18" fmla="*/ 726 w 726"/>
                <a:gd name="T19" fmla="*/ 272 h 726"/>
                <a:gd name="T20" fmla="*/ 454 w 726"/>
                <a:gd name="T21" fmla="*/ 272 h 726"/>
                <a:gd name="T22" fmla="*/ 454 w 726"/>
                <a:gd name="T23" fmla="*/ 0 h 726"/>
                <a:gd name="T24" fmla="*/ 272 w 726"/>
                <a:gd name="T25" fmla="*/ 0 h 7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26" h="726">
                  <a:moveTo>
                    <a:pt x="272" y="0"/>
                  </a:moveTo>
                  <a:lnTo>
                    <a:pt x="272" y="272"/>
                  </a:lnTo>
                  <a:lnTo>
                    <a:pt x="0" y="272"/>
                  </a:lnTo>
                  <a:lnTo>
                    <a:pt x="0" y="453"/>
                  </a:lnTo>
                  <a:lnTo>
                    <a:pt x="272" y="453"/>
                  </a:lnTo>
                  <a:lnTo>
                    <a:pt x="272" y="726"/>
                  </a:lnTo>
                  <a:lnTo>
                    <a:pt x="454" y="726"/>
                  </a:lnTo>
                  <a:lnTo>
                    <a:pt x="454" y="453"/>
                  </a:lnTo>
                  <a:lnTo>
                    <a:pt x="726" y="453"/>
                  </a:lnTo>
                  <a:lnTo>
                    <a:pt x="726" y="272"/>
                  </a:lnTo>
                  <a:lnTo>
                    <a:pt x="454" y="272"/>
                  </a:lnTo>
                  <a:lnTo>
                    <a:pt x="454" y="0"/>
                  </a:lnTo>
                  <a:lnTo>
                    <a:pt x="272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FF0000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" name="AutoShape 59">
              <a:extLst>
                <a:ext uri="{FF2B5EF4-FFF2-40B4-BE49-F238E27FC236}">
                  <a16:creationId xmlns:a16="http://schemas.microsoft.com/office/drawing/2014/main" xmlns="" id="{8725B85B-EFDB-41AA-BF87-5BA5E80973E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000000">
              <a:off x="5456" y="1049"/>
              <a:ext cx="45" cy="453"/>
            </a:xfrm>
            <a:prstGeom prst="moon">
              <a:avLst>
                <a:gd name="adj" fmla="val 33329"/>
              </a:avLst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</p:grpSp>
      <p:grpSp>
        <p:nvGrpSpPr>
          <p:cNvPr id="11" name="Group 296">
            <a:extLst>
              <a:ext uri="{FF2B5EF4-FFF2-40B4-BE49-F238E27FC236}">
                <a16:creationId xmlns:a16="http://schemas.microsoft.com/office/drawing/2014/main" xmlns="" id="{3842FC64-AB39-42D7-A48C-0FE49F99806C}"/>
              </a:ext>
            </a:extLst>
          </p:cNvPr>
          <p:cNvGrpSpPr>
            <a:grpSpLocks/>
          </p:cNvGrpSpPr>
          <p:nvPr/>
        </p:nvGrpSpPr>
        <p:grpSpPr bwMode="auto">
          <a:xfrm>
            <a:off x="1294375" y="3136182"/>
            <a:ext cx="788463" cy="755574"/>
            <a:chOff x="336" y="601"/>
            <a:chExt cx="850" cy="850"/>
          </a:xfrm>
        </p:grpSpPr>
        <p:sp>
          <p:nvSpPr>
            <p:cNvPr id="12" name="Oval 2">
              <a:extLst>
                <a:ext uri="{FF2B5EF4-FFF2-40B4-BE49-F238E27FC236}">
                  <a16:creationId xmlns:a16="http://schemas.microsoft.com/office/drawing/2014/main" xmlns="" id="{9267EE0A-4BA4-4E94-8745-FFA9A06F71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601"/>
              <a:ext cx="850" cy="850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333333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3" name="Oval 19">
              <a:extLst>
                <a:ext uri="{FF2B5EF4-FFF2-40B4-BE49-F238E27FC236}">
                  <a16:creationId xmlns:a16="http://schemas.microsoft.com/office/drawing/2014/main" xmlns="" id="{CC91C93B-224E-47BB-A4B4-F39EF6BD80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" y="618"/>
              <a:ext cx="817" cy="817"/>
            </a:xfrm>
            <a:prstGeom prst="ellipse">
              <a:avLst/>
            </a:prstGeom>
            <a:gradFill rotWithShape="1">
              <a:gsLst>
                <a:gs pos="0">
                  <a:srgbClr val="FF0000">
                    <a:gamma/>
                    <a:tint val="60392"/>
                    <a:invGamma/>
                  </a:srgbClr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4" name="Oval 20">
              <a:extLst>
                <a:ext uri="{FF2B5EF4-FFF2-40B4-BE49-F238E27FC236}">
                  <a16:creationId xmlns:a16="http://schemas.microsoft.com/office/drawing/2014/main" xmlns="" id="{9BD5F5FE-EFD9-4804-9B3B-C6D91AFF36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" y="663"/>
              <a:ext cx="454" cy="454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60001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grpSp>
          <p:nvGrpSpPr>
            <p:cNvPr id="15" name="Group 21">
              <a:extLst>
                <a:ext uri="{FF2B5EF4-FFF2-40B4-BE49-F238E27FC236}">
                  <a16:creationId xmlns:a16="http://schemas.microsoft.com/office/drawing/2014/main" xmlns="" id="{7DB5FE9B-6714-4B4D-AB94-45F20F7D5C8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5" y="1177"/>
              <a:ext cx="453" cy="212"/>
              <a:chOff x="580" y="1207"/>
              <a:chExt cx="363" cy="182"/>
            </a:xfrm>
          </p:grpSpPr>
          <p:sp>
            <p:nvSpPr>
              <p:cNvPr id="18" name="AutoShape 22">
                <a:extLst>
                  <a:ext uri="{FF2B5EF4-FFF2-40B4-BE49-F238E27FC236}">
                    <a16:creationId xmlns:a16="http://schemas.microsoft.com/office/drawing/2014/main" xmlns="" id="{4E5DF4CC-2B73-45EA-B083-30A68ED1FA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671" y="1116"/>
                <a:ext cx="182" cy="363"/>
              </a:xfrm>
              <a:prstGeom prst="moon">
                <a:avLst>
                  <a:gd name="adj" fmla="val 87500"/>
                </a:avLst>
              </a:prstGeom>
              <a:gradFill rotWithShape="1">
                <a:gsLst>
                  <a:gs pos="0">
                    <a:srgbClr val="FF99CC"/>
                  </a:gs>
                  <a:gs pos="100000">
                    <a:srgbClr val="CC000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>
                    <a:solidFill>
                      <a:srgbClr val="333333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19" name="Freeform 23">
                <a:extLst>
                  <a:ext uri="{FF2B5EF4-FFF2-40B4-BE49-F238E27FC236}">
                    <a16:creationId xmlns:a16="http://schemas.microsoft.com/office/drawing/2014/main" xmlns="" id="{A03184C6-4DC0-40F9-A025-A1F34226A1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5" y="1298"/>
                <a:ext cx="272" cy="91"/>
              </a:xfrm>
              <a:custGeom>
                <a:avLst/>
                <a:gdLst>
                  <a:gd name="T0" fmla="*/ 136 w 272"/>
                  <a:gd name="T1" fmla="*/ 136 h 136"/>
                  <a:gd name="T2" fmla="*/ 0 w 272"/>
                  <a:gd name="T3" fmla="*/ 45 h 136"/>
                  <a:gd name="T4" fmla="*/ 136 w 272"/>
                  <a:gd name="T5" fmla="*/ 0 h 136"/>
                  <a:gd name="T6" fmla="*/ 272 w 272"/>
                  <a:gd name="T7" fmla="*/ 45 h 136"/>
                  <a:gd name="T8" fmla="*/ 136 w 272"/>
                  <a:gd name="T9" fmla="*/ 136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2" h="136">
                    <a:moveTo>
                      <a:pt x="136" y="136"/>
                    </a:moveTo>
                    <a:cubicBezTo>
                      <a:pt x="91" y="136"/>
                      <a:pt x="0" y="68"/>
                      <a:pt x="0" y="45"/>
                    </a:cubicBezTo>
                    <a:cubicBezTo>
                      <a:pt x="0" y="22"/>
                      <a:pt x="91" y="0"/>
                      <a:pt x="136" y="0"/>
                    </a:cubicBezTo>
                    <a:cubicBezTo>
                      <a:pt x="181" y="0"/>
                      <a:pt x="272" y="22"/>
                      <a:pt x="272" y="45"/>
                    </a:cubicBezTo>
                    <a:cubicBezTo>
                      <a:pt x="272" y="68"/>
                      <a:pt x="181" y="136"/>
                      <a:pt x="136" y="136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FF0000">
                      <a:gamma/>
                      <a:shade val="46275"/>
                      <a:invGamma/>
                    </a:srgbClr>
                  </a:gs>
                  <a:gs pos="100000">
                    <a:srgbClr val="FF0000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FF0000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</p:grpSp>
        <p:sp>
          <p:nvSpPr>
            <p:cNvPr id="16" name="AutoShape 36">
              <a:extLst>
                <a:ext uri="{FF2B5EF4-FFF2-40B4-BE49-F238E27FC236}">
                  <a16:creationId xmlns:a16="http://schemas.microsoft.com/office/drawing/2014/main" xmlns="" id="{C65C2922-0F06-4601-991B-D9188A55C3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" y="890"/>
              <a:ext cx="272" cy="272"/>
            </a:xfrm>
            <a:custGeom>
              <a:avLst/>
              <a:gdLst>
                <a:gd name="G0" fmla="+- 8146 0 0"/>
                <a:gd name="G1" fmla="+- -11686764 0 0"/>
                <a:gd name="G2" fmla="+- 0 0 -11686764"/>
                <a:gd name="T0" fmla="*/ 0 256 1"/>
                <a:gd name="T1" fmla="*/ 180 256 1"/>
                <a:gd name="G3" fmla="+- -11686764 T0 T1"/>
                <a:gd name="T2" fmla="*/ 0 256 1"/>
                <a:gd name="T3" fmla="*/ 90 256 1"/>
                <a:gd name="G4" fmla="+- -11686764 T2 T3"/>
                <a:gd name="G5" fmla="*/ G4 2 1"/>
                <a:gd name="T4" fmla="*/ 90 256 1"/>
                <a:gd name="T5" fmla="*/ 0 256 1"/>
                <a:gd name="G6" fmla="+- -11686764 T4 T5"/>
                <a:gd name="G7" fmla="*/ G6 2 1"/>
                <a:gd name="G8" fmla="abs -11686764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8146"/>
                <a:gd name="G18" fmla="*/ 8146 1 2"/>
                <a:gd name="G19" fmla="+- G18 5400 0"/>
                <a:gd name="G20" fmla="cos G19 -11686764"/>
                <a:gd name="G21" fmla="sin G19 -11686764"/>
                <a:gd name="G22" fmla="+- G20 10800 0"/>
                <a:gd name="G23" fmla="+- G21 10800 0"/>
                <a:gd name="G24" fmla="+- 10800 0 G20"/>
                <a:gd name="G25" fmla="+- 8146 10800 0"/>
                <a:gd name="G26" fmla="?: G9 G17 G25"/>
                <a:gd name="G27" fmla="?: G9 0 21600"/>
                <a:gd name="G28" fmla="cos 10800 -11686764"/>
                <a:gd name="G29" fmla="sin 10800 -11686764"/>
                <a:gd name="G30" fmla="sin 8146 -11686764"/>
                <a:gd name="G31" fmla="+- G28 10800 0"/>
                <a:gd name="G32" fmla="+- G29 10800 0"/>
                <a:gd name="G33" fmla="+- G30 10800 0"/>
                <a:gd name="G34" fmla="?: G4 0 G31"/>
                <a:gd name="G35" fmla="?: -11686764 G34 0"/>
                <a:gd name="G36" fmla="?: G6 G35 G31"/>
                <a:gd name="G37" fmla="+- 21600 0 G36"/>
                <a:gd name="G38" fmla="?: G4 0 G33"/>
                <a:gd name="G39" fmla="?: -11686764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0 h 21600"/>
                <a:gd name="T14" fmla="*/ 1331 w 21600"/>
                <a:gd name="T15" fmla="*/ 10523 h 21600"/>
                <a:gd name="T16" fmla="*/ 10800 w 21600"/>
                <a:gd name="T17" fmla="*/ 2654 h 21600"/>
                <a:gd name="T18" fmla="*/ 20269 w 21600"/>
                <a:gd name="T19" fmla="*/ 10523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2657" y="10562"/>
                  </a:moveTo>
                  <a:cubicBezTo>
                    <a:pt x="2786" y="6157"/>
                    <a:pt x="6393" y="2654"/>
                    <a:pt x="10800" y="2654"/>
                  </a:cubicBezTo>
                  <a:cubicBezTo>
                    <a:pt x="15206" y="2654"/>
                    <a:pt x="18813" y="6157"/>
                    <a:pt x="18942" y="10562"/>
                  </a:cubicBezTo>
                  <a:lnTo>
                    <a:pt x="21595" y="10484"/>
                  </a:lnTo>
                  <a:cubicBezTo>
                    <a:pt x="21424" y="4645"/>
                    <a:pt x="16641" y="0"/>
                    <a:pt x="10799" y="0"/>
                  </a:cubicBezTo>
                  <a:cubicBezTo>
                    <a:pt x="4958" y="0"/>
                    <a:pt x="175" y="4645"/>
                    <a:pt x="4" y="1048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7" name="AutoShape 37">
              <a:extLst>
                <a:ext uri="{FF2B5EF4-FFF2-40B4-BE49-F238E27FC236}">
                  <a16:creationId xmlns:a16="http://schemas.microsoft.com/office/drawing/2014/main" xmlns="" id="{9028FBF9-F253-4134-8311-3707C3C5DB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7" y="890"/>
              <a:ext cx="272" cy="272"/>
            </a:xfrm>
            <a:custGeom>
              <a:avLst/>
              <a:gdLst>
                <a:gd name="G0" fmla="+- 8146 0 0"/>
                <a:gd name="G1" fmla="+- -11686764 0 0"/>
                <a:gd name="G2" fmla="+- 0 0 -11686764"/>
                <a:gd name="T0" fmla="*/ 0 256 1"/>
                <a:gd name="T1" fmla="*/ 180 256 1"/>
                <a:gd name="G3" fmla="+- -11686764 T0 T1"/>
                <a:gd name="T2" fmla="*/ 0 256 1"/>
                <a:gd name="T3" fmla="*/ 90 256 1"/>
                <a:gd name="G4" fmla="+- -11686764 T2 T3"/>
                <a:gd name="G5" fmla="*/ G4 2 1"/>
                <a:gd name="T4" fmla="*/ 90 256 1"/>
                <a:gd name="T5" fmla="*/ 0 256 1"/>
                <a:gd name="G6" fmla="+- -11686764 T4 T5"/>
                <a:gd name="G7" fmla="*/ G6 2 1"/>
                <a:gd name="G8" fmla="abs -11686764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8146"/>
                <a:gd name="G18" fmla="*/ 8146 1 2"/>
                <a:gd name="G19" fmla="+- G18 5400 0"/>
                <a:gd name="G20" fmla="cos G19 -11686764"/>
                <a:gd name="G21" fmla="sin G19 -11686764"/>
                <a:gd name="G22" fmla="+- G20 10800 0"/>
                <a:gd name="G23" fmla="+- G21 10800 0"/>
                <a:gd name="G24" fmla="+- 10800 0 G20"/>
                <a:gd name="G25" fmla="+- 8146 10800 0"/>
                <a:gd name="G26" fmla="?: G9 G17 G25"/>
                <a:gd name="G27" fmla="?: G9 0 21600"/>
                <a:gd name="G28" fmla="cos 10800 -11686764"/>
                <a:gd name="G29" fmla="sin 10800 -11686764"/>
                <a:gd name="G30" fmla="sin 8146 -11686764"/>
                <a:gd name="G31" fmla="+- G28 10800 0"/>
                <a:gd name="G32" fmla="+- G29 10800 0"/>
                <a:gd name="G33" fmla="+- G30 10800 0"/>
                <a:gd name="G34" fmla="?: G4 0 G31"/>
                <a:gd name="G35" fmla="?: -11686764 G34 0"/>
                <a:gd name="G36" fmla="?: G6 G35 G31"/>
                <a:gd name="G37" fmla="+- 21600 0 G36"/>
                <a:gd name="G38" fmla="?: G4 0 G33"/>
                <a:gd name="G39" fmla="?: -11686764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0 h 21600"/>
                <a:gd name="T14" fmla="*/ 1331 w 21600"/>
                <a:gd name="T15" fmla="*/ 10523 h 21600"/>
                <a:gd name="T16" fmla="*/ 10800 w 21600"/>
                <a:gd name="T17" fmla="*/ 2654 h 21600"/>
                <a:gd name="T18" fmla="*/ 20269 w 21600"/>
                <a:gd name="T19" fmla="*/ 10523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2657" y="10562"/>
                  </a:moveTo>
                  <a:cubicBezTo>
                    <a:pt x="2786" y="6157"/>
                    <a:pt x="6393" y="2654"/>
                    <a:pt x="10800" y="2654"/>
                  </a:cubicBezTo>
                  <a:cubicBezTo>
                    <a:pt x="15206" y="2654"/>
                    <a:pt x="18813" y="6157"/>
                    <a:pt x="18942" y="10562"/>
                  </a:cubicBezTo>
                  <a:lnTo>
                    <a:pt x="21595" y="10484"/>
                  </a:lnTo>
                  <a:cubicBezTo>
                    <a:pt x="21424" y="4645"/>
                    <a:pt x="16641" y="0"/>
                    <a:pt x="10799" y="0"/>
                  </a:cubicBezTo>
                  <a:cubicBezTo>
                    <a:pt x="4958" y="0"/>
                    <a:pt x="175" y="4645"/>
                    <a:pt x="4" y="1048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</p:grpSp>
      <p:sp>
        <p:nvSpPr>
          <p:cNvPr id="20" name="正方形/長方形 19"/>
          <p:cNvSpPr/>
          <p:nvPr/>
        </p:nvSpPr>
        <p:spPr bwMode="auto">
          <a:xfrm>
            <a:off x="2306782" y="1190959"/>
            <a:ext cx="4083627" cy="702951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b="1" dirty="0" smtClean="0">
                <a:latin typeface="+mj-ea"/>
                <a:ea typeface="+mj-ea"/>
              </a:rPr>
              <a:t>会社のイベントあまり参加しなかった</a:t>
            </a:r>
            <a:endParaRPr kumimoji="1" lang="ja-JP" altLang="en-US" b="1" dirty="0">
              <a:latin typeface="+mj-ea"/>
              <a:ea typeface="+mj-ea"/>
            </a:endParaRPr>
          </a:p>
        </p:txBody>
      </p:sp>
      <p:sp>
        <p:nvSpPr>
          <p:cNvPr id="21" name="正方形/長方形 20"/>
          <p:cNvSpPr/>
          <p:nvPr/>
        </p:nvSpPr>
        <p:spPr bwMode="auto">
          <a:xfrm>
            <a:off x="2320304" y="3007596"/>
            <a:ext cx="4070105" cy="1356586"/>
          </a:xfrm>
          <a:prstGeom prst="rect">
            <a:avLst/>
          </a:prstGeom>
          <a:noFill/>
          <a:ln>
            <a:solidFill>
              <a:srgbClr val="FFFF00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ja-JP" altLang="en-US" b="1" dirty="0" smtClean="0">
                <a:solidFill>
                  <a:srgbClr val="0000CC"/>
                </a:solidFill>
                <a:latin typeface="+mj-ea"/>
                <a:ea typeface="+mj-ea"/>
              </a:rPr>
              <a:t>・</a:t>
            </a:r>
            <a:r>
              <a:rPr kumimoji="1" lang="ja-JP" altLang="en-US" b="1" dirty="0" smtClean="0">
                <a:solidFill>
                  <a:srgbClr val="FF0000"/>
                </a:solidFill>
                <a:latin typeface="+mj-ea"/>
                <a:ea typeface="+mj-ea"/>
              </a:rPr>
              <a:t>会社の飲み会</a:t>
            </a:r>
            <a:endParaRPr kumimoji="1" lang="en-US" altLang="ja-JP" b="1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ja-JP" altLang="en-US" b="1" dirty="0" smtClean="0">
                <a:solidFill>
                  <a:srgbClr val="0000CC"/>
                </a:solidFill>
                <a:latin typeface="+mj-ea"/>
                <a:ea typeface="+mj-ea"/>
              </a:rPr>
              <a:t>・</a:t>
            </a:r>
            <a:r>
              <a:rPr lang="ja-JP" altLang="en-US" b="1" dirty="0" smtClean="0">
                <a:solidFill>
                  <a:srgbClr val="FF0000"/>
                </a:solidFill>
                <a:latin typeface="+mj-ea"/>
                <a:ea typeface="+mj-ea"/>
              </a:rPr>
              <a:t>アジャイル社内研修</a:t>
            </a:r>
            <a:endParaRPr lang="en-US" altLang="ja-JP" b="1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kumimoji="1" lang="ja-JP" altLang="en-US" b="1" dirty="0" smtClean="0">
                <a:solidFill>
                  <a:srgbClr val="0000CC"/>
                </a:solidFill>
                <a:latin typeface="+mj-ea"/>
                <a:ea typeface="+mj-ea"/>
              </a:rPr>
              <a:t>・</a:t>
            </a:r>
            <a:r>
              <a:rPr kumimoji="1" lang="ja-JP" altLang="en-US" b="1" dirty="0" smtClean="0">
                <a:solidFill>
                  <a:srgbClr val="FF0000"/>
                </a:solidFill>
                <a:latin typeface="+mj-ea"/>
                <a:ea typeface="+mj-ea"/>
              </a:rPr>
              <a:t>運動会</a:t>
            </a:r>
            <a:endParaRPr kumimoji="1" lang="en-US" altLang="ja-JP" b="1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ja-JP" altLang="en-US" b="1" dirty="0" smtClean="0">
                <a:solidFill>
                  <a:srgbClr val="0000CC"/>
                </a:solidFill>
                <a:latin typeface="+mj-ea"/>
                <a:ea typeface="+mj-ea"/>
              </a:rPr>
              <a:t>・</a:t>
            </a:r>
            <a:r>
              <a:rPr lang="ja-JP" altLang="en-US" b="1" dirty="0" smtClean="0">
                <a:solidFill>
                  <a:srgbClr val="FF0000"/>
                </a:solidFill>
                <a:latin typeface="+mj-ea"/>
                <a:ea typeface="+mj-ea"/>
              </a:rPr>
              <a:t>第二シス部会（司会）</a:t>
            </a:r>
            <a:endParaRPr kumimoji="1" lang="ja-JP" altLang="en-US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956510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52735" y="389395"/>
            <a:ext cx="5670000" cy="405683"/>
          </a:xfrm>
        </p:spPr>
        <p:txBody>
          <a:bodyPr/>
          <a:lstStyle/>
          <a:p>
            <a:r>
              <a:rPr lang="ja-JP" altLang="en-US" sz="2400" dirty="0">
                <a:solidFill>
                  <a:schemeClr val="accent6">
                    <a:lumMod val="50000"/>
                    <a:lumOff val="50000"/>
                  </a:schemeClr>
                </a:solidFill>
                <a:latin typeface="+mn-ea"/>
              </a:rPr>
              <a:t>進化</a:t>
            </a:r>
            <a:r>
              <a:rPr lang="ja-JP" altLang="en-US" sz="2400" dirty="0" smtClean="0">
                <a:solidFill>
                  <a:schemeClr val="accent6">
                    <a:lumMod val="50000"/>
                    <a:lumOff val="50000"/>
                  </a:schemeClr>
                </a:solidFill>
                <a:latin typeface="+mn-ea"/>
              </a:rPr>
              <a:t>の</a:t>
            </a:r>
            <a:r>
              <a:rPr lang="ja-JP" altLang="en-US" sz="2400" dirty="0" smtClean="0">
                <a:solidFill>
                  <a:schemeClr val="accent6">
                    <a:lumMod val="50000"/>
                    <a:lumOff val="50000"/>
                  </a:schemeClr>
                </a:solidFill>
                <a:latin typeface="+mn-ea"/>
              </a:rPr>
              <a:t>自分</a:t>
            </a:r>
            <a:r>
              <a:rPr lang="en-US" altLang="ja-JP" sz="2400" dirty="0" smtClean="0">
                <a:solidFill>
                  <a:schemeClr val="accent6">
                    <a:lumMod val="50000"/>
                    <a:lumOff val="50000"/>
                  </a:schemeClr>
                </a:solidFill>
                <a:latin typeface="+mn-ea"/>
              </a:rPr>
              <a:t>-</a:t>
            </a:r>
            <a:r>
              <a:rPr lang="ja-JP" altLang="en-US" sz="2400" dirty="0">
                <a:solidFill>
                  <a:schemeClr val="accent6">
                    <a:lumMod val="50000"/>
                    <a:lumOff val="50000"/>
                  </a:schemeClr>
                </a:solidFill>
                <a:latin typeface="+mn-ea"/>
              </a:rPr>
              <a:t>積極的</a:t>
            </a:r>
            <a:r>
              <a:rPr lang="ja-JP" altLang="en-US" sz="2400" dirty="0" smtClean="0">
                <a:solidFill>
                  <a:schemeClr val="accent6">
                    <a:lumMod val="50000"/>
                    <a:lumOff val="50000"/>
                  </a:schemeClr>
                </a:solidFill>
                <a:latin typeface="+mn-ea"/>
              </a:rPr>
              <a:t>に発言</a:t>
            </a:r>
            <a:endParaRPr kumimoji="1" lang="ja-JP" altLang="en-US" sz="2400" dirty="0"/>
          </a:p>
        </p:txBody>
      </p:sp>
      <p:grpSp>
        <p:nvGrpSpPr>
          <p:cNvPr id="4" name="Group 293">
            <a:extLst>
              <a:ext uri="{FF2B5EF4-FFF2-40B4-BE49-F238E27FC236}">
                <a16:creationId xmlns:a16="http://schemas.microsoft.com/office/drawing/2014/main" xmlns="" id="{FFC370BA-08BF-4CCE-A67B-D347FD899DBA}"/>
              </a:ext>
            </a:extLst>
          </p:cNvPr>
          <p:cNvGrpSpPr>
            <a:grpSpLocks/>
          </p:cNvGrpSpPr>
          <p:nvPr/>
        </p:nvGrpSpPr>
        <p:grpSpPr bwMode="auto">
          <a:xfrm>
            <a:off x="1273593" y="1135651"/>
            <a:ext cx="758259" cy="758259"/>
            <a:chOff x="5037" y="618"/>
            <a:chExt cx="850" cy="850"/>
          </a:xfrm>
        </p:grpSpPr>
        <p:sp>
          <p:nvSpPr>
            <p:cNvPr id="5" name="Oval 50">
              <a:extLst>
                <a:ext uri="{FF2B5EF4-FFF2-40B4-BE49-F238E27FC236}">
                  <a16:creationId xmlns:a16="http://schemas.microsoft.com/office/drawing/2014/main" xmlns="" id="{A9838AB5-C094-4377-A802-21CD3E3172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7" y="618"/>
              <a:ext cx="850" cy="850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333333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6" name="Oval 51">
              <a:extLst>
                <a:ext uri="{FF2B5EF4-FFF2-40B4-BE49-F238E27FC236}">
                  <a16:creationId xmlns:a16="http://schemas.microsoft.com/office/drawing/2014/main" xmlns="" id="{DD6D435C-0F60-4629-BD94-54821F2DE8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4" y="635"/>
              <a:ext cx="817" cy="817"/>
            </a:xfrm>
            <a:prstGeom prst="ellipse">
              <a:avLst/>
            </a:prstGeom>
            <a:gradFill rotWithShape="1">
              <a:gsLst>
                <a:gs pos="0">
                  <a:srgbClr val="CC0099">
                    <a:gamma/>
                    <a:tint val="60392"/>
                    <a:invGamma/>
                  </a:srgbClr>
                </a:gs>
                <a:gs pos="100000">
                  <a:srgbClr val="CC0099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7" name="Oval 52">
              <a:extLst>
                <a:ext uri="{FF2B5EF4-FFF2-40B4-BE49-F238E27FC236}">
                  <a16:creationId xmlns:a16="http://schemas.microsoft.com/office/drawing/2014/main" xmlns="" id="{2FF6B54B-606C-4B88-AD79-E1531E472E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26" y="680"/>
              <a:ext cx="454" cy="454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60001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8" name="Freeform 54">
              <a:extLst>
                <a:ext uri="{FF2B5EF4-FFF2-40B4-BE49-F238E27FC236}">
                  <a16:creationId xmlns:a16="http://schemas.microsoft.com/office/drawing/2014/main" xmlns="" id="{11B4C9EE-AFBE-4B95-89C4-2D73C9A5311C}"/>
                </a:ext>
              </a:extLst>
            </p:cNvPr>
            <p:cNvSpPr>
              <a:spLocks/>
            </p:cNvSpPr>
            <p:nvPr/>
          </p:nvSpPr>
          <p:spPr bwMode="auto">
            <a:xfrm rot="2700000">
              <a:off x="5207" y="935"/>
              <a:ext cx="182" cy="182"/>
            </a:xfrm>
            <a:custGeom>
              <a:avLst/>
              <a:gdLst>
                <a:gd name="T0" fmla="*/ 272 w 726"/>
                <a:gd name="T1" fmla="*/ 0 h 726"/>
                <a:gd name="T2" fmla="*/ 272 w 726"/>
                <a:gd name="T3" fmla="*/ 272 h 726"/>
                <a:gd name="T4" fmla="*/ 0 w 726"/>
                <a:gd name="T5" fmla="*/ 272 h 726"/>
                <a:gd name="T6" fmla="*/ 0 w 726"/>
                <a:gd name="T7" fmla="*/ 453 h 726"/>
                <a:gd name="T8" fmla="*/ 272 w 726"/>
                <a:gd name="T9" fmla="*/ 453 h 726"/>
                <a:gd name="T10" fmla="*/ 272 w 726"/>
                <a:gd name="T11" fmla="*/ 726 h 726"/>
                <a:gd name="T12" fmla="*/ 454 w 726"/>
                <a:gd name="T13" fmla="*/ 726 h 726"/>
                <a:gd name="T14" fmla="*/ 454 w 726"/>
                <a:gd name="T15" fmla="*/ 453 h 726"/>
                <a:gd name="T16" fmla="*/ 726 w 726"/>
                <a:gd name="T17" fmla="*/ 453 h 726"/>
                <a:gd name="T18" fmla="*/ 726 w 726"/>
                <a:gd name="T19" fmla="*/ 272 h 726"/>
                <a:gd name="T20" fmla="*/ 454 w 726"/>
                <a:gd name="T21" fmla="*/ 272 h 726"/>
                <a:gd name="T22" fmla="*/ 454 w 726"/>
                <a:gd name="T23" fmla="*/ 0 h 726"/>
                <a:gd name="T24" fmla="*/ 272 w 726"/>
                <a:gd name="T25" fmla="*/ 0 h 7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26" h="726">
                  <a:moveTo>
                    <a:pt x="272" y="0"/>
                  </a:moveTo>
                  <a:lnTo>
                    <a:pt x="272" y="272"/>
                  </a:lnTo>
                  <a:lnTo>
                    <a:pt x="0" y="272"/>
                  </a:lnTo>
                  <a:lnTo>
                    <a:pt x="0" y="453"/>
                  </a:lnTo>
                  <a:lnTo>
                    <a:pt x="272" y="453"/>
                  </a:lnTo>
                  <a:lnTo>
                    <a:pt x="272" y="726"/>
                  </a:lnTo>
                  <a:lnTo>
                    <a:pt x="454" y="726"/>
                  </a:lnTo>
                  <a:lnTo>
                    <a:pt x="454" y="453"/>
                  </a:lnTo>
                  <a:lnTo>
                    <a:pt x="726" y="453"/>
                  </a:lnTo>
                  <a:lnTo>
                    <a:pt x="726" y="272"/>
                  </a:lnTo>
                  <a:lnTo>
                    <a:pt x="454" y="272"/>
                  </a:lnTo>
                  <a:lnTo>
                    <a:pt x="454" y="0"/>
                  </a:lnTo>
                  <a:lnTo>
                    <a:pt x="272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FF0000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9" name="Freeform 55">
              <a:extLst>
                <a:ext uri="{FF2B5EF4-FFF2-40B4-BE49-F238E27FC236}">
                  <a16:creationId xmlns:a16="http://schemas.microsoft.com/office/drawing/2014/main" xmlns="" id="{61FD8900-59DC-4DF8-9E0F-FA65E3D087D7}"/>
                </a:ext>
              </a:extLst>
            </p:cNvPr>
            <p:cNvSpPr>
              <a:spLocks/>
            </p:cNvSpPr>
            <p:nvPr/>
          </p:nvSpPr>
          <p:spPr bwMode="auto">
            <a:xfrm rot="2700000">
              <a:off x="5524" y="935"/>
              <a:ext cx="182" cy="182"/>
            </a:xfrm>
            <a:custGeom>
              <a:avLst/>
              <a:gdLst>
                <a:gd name="T0" fmla="*/ 272 w 726"/>
                <a:gd name="T1" fmla="*/ 0 h 726"/>
                <a:gd name="T2" fmla="*/ 272 w 726"/>
                <a:gd name="T3" fmla="*/ 272 h 726"/>
                <a:gd name="T4" fmla="*/ 0 w 726"/>
                <a:gd name="T5" fmla="*/ 272 h 726"/>
                <a:gd name="T6" fmla="*/ 0 w 726"/>
                <a:gd name="T7" fmla="*/ 453 h 726"/>
                <a:gd name="T8" fmla="*/ 272 w 726"/>
                <a:gd name="T9" fmla="*/ 453 h 726"/>
                <a:gd name="T10" fmla="*/ 272 w 726"/>
                <a:gd name="T11" fmla="*/ 726 h 726"/>
                <a:gd name="T12" fmla="*/ 454 w 726"/>
                <a:gd name="T13" fmla="*/ 726 h 726"/>
                <a:gd name="T14" fmla="*/ 454 w 726"/>
                <a:gd name="T15" fmla="*/ 453 h 726"/>
                <a:gd name="T16" fmla="*/ 726 w 726"/>
                <a:gd name="T17" fmla="*/ 453 h 726"/>
                <a:gd name="T18" fmla="*/ 726 w 726"/>
                <a:gd name="T19" fmla="*/ 272 h 726"/>
                <a:gd name="T20" fmla="*/ 454 w 726"/>
                <a:gd name="T21" fmla="*/ 272 h 726"/>
                <a:gd name="T22" fmla="*/ 454 w 726"/>
                <a:gd name="T23" fmla="*/ 0 h 726"/>
                <a:gd name="T24" fmla="*/ 272 w 726"/>
                <a:gd name="T25" fmla="*/ 0 h 7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26" h="726">
                  <a:moveTo>
                    <a:pt x="272" y="0"/>
                  </a:moveTo>
                  <a:lnTo>
                    <a:pt x="272" y="272"/>
                  </a:lnTo>
                  <a:lnTo>
                    <a:pt x="0" y="272"/>
                  </a:lnTo>
                  <a:lnTo>
                    <a:pt x="0" y="453"/>
                  </a:lnTo>
                  <a:lnTo>
                    <a:pt x="272" y="453"/>
                  </a:lnTo>
                  <a:lnTo>
                    <a:pt x="272" y="726"/>
                  </a:lnTo>
                  <a:lnTo>
                    <a:pt x="454" y="726"/>
                  </a:lnTo>
                  <a:lnTo>
                    <a:pt x="454" y="453"/>
                  </a:lnTo>
                  <a:lnTo>
                    <a:pt x="726" y="453"/>
                  </a:lnTo>
                  <a:lnTo>
                    <a:pt x="726" y="272"/>
                  </a:lnTo>
                  <a:lnTo>
                    <a:pt x="454" y="272"/>
                  </a:lnTo>
                  <a:lnTo>
                    <a:pt x="454" y="0"/>
                  </a:lnTo>
                  <a:lnTo>
                    <a:pt x="272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FF0000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" name="AutoShape 59">
              <a:extLst>
                <a:ext uri="{FF2B5EF4-FFF2-40B4-BE49-F238E27FC236}">
                  <a16:creationId xmlns:a16="http://schemas.microsoft.com/office/drawing/2014/main" xmlns="" id="{8725B85B-EFDB-41AA-BF87-5BA5E80973E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000000">
              <a:off x="5456" y="1049"/>
              <a:ext cx="45" cy="453"/>
            </a:xfrm>
            <a:prstGeom prst="moon">
              <a:avLst>
                <a:gd name="adj" fmla="val 33329"/>
              </a:avLst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</p:grpSp>
      <p:grpSp>
        <p:nvGrpSpPr>
          <p:cNvPr id="11" name="Group 296">
            <a:extLst>
              <a:ext uri="{FF2B5EF4-FFF2-40B4-BE49-F238E27FC236}">
                <a16:creationId xmlns:a16="http://schemas.microsoft.com/office/drawing/2014/main" xmlns="" id="{3842FC64-AB39-42D7-A48C-0FE49F99806C}"/>
              </a:ext>
            </a:extLst>
          </p:cNvPr>
          <p:cNvGrpSpPr>
            <a:grpSpLocks/>
          </p:cNvGrpSpPr>
          <p:nvPr/>
        </p:nvGrpSpPr>
        <p:grpSpPr bwMode="auto">
          <a:xfrm>
            <a:off x="1294375" y="2435720"/>
            <a:ext cx="788463" cy="755574"/>
            <a:chOff x="336" y="601"/>
            <a:chExt cx="850" cy="850"/>
          </a:xfrm>
        </p:grpSpPr>
        <p:sp>
          <p:nvSpPr>
            <p:cNvPr id="12" name="Oval 2">
              <a:extLst>
                <a:ext uri="{FF2B5EF4-FFF2-40B4-BE49-F238E27FC236}">
                  <a16:creationId xmlns:a16="http://schemas.microsoft.com/office/drawing/2014/main" xmlns="" id="{9267EE0A-4BA4-4E94-8745-FFA9A06F71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601"/>
              <a:ext cx="850" cy="850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333333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3" name="Oval 19">
              <a:extLst>
                <a:ext uri="{FF2B5EF4-FFF2-40B4-BE49-F238E27FC236}">
                  <a16:creationId xmlns:a16="http://schemas.microsoft.com/office/drawing/2014/main" xmlns="" id="{CC91C93B-224E-47BB-A4B4-F39EF6BD80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" y="618"/>
              <a:ext cx="817" cy="817"/>
            </a:xfrm>
            <a:prstGeom prst="ellipse">
              <a:avLst/>
            </a:prstGeom>
            <a:gradFill rotWithShape="1">
              <a:gsLst>
                <a:gs pos="0">
                  <a:srgbClr val="FF0000">
                    <a:gamma/>
                    <a:tint val="60392"/>
                    <a:invGamma/>
                  </a:srgbClr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4" name="Oval 20">
              <a:extLst>
                <a:ext uri="{FF2B5EF4-FFF2-40B4-BE49-F238E27FC236}">
                  <a16:creationId xmlns:a16="http://schemas.microsoft.com/office/drawing/2014/main" xmlns="" id="{9BD5F5FE-EFD9-4804-9B3B-C6D91AFF36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" y="663"/>
              <a:ext cx="454" cy="454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60001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grpSp>
          <p:nvGrpSpPr>
            <p:cNvPr id="15" name="Group 21">
              <a:extLst>
                <a:ext uri="{FF2B5EF4-FFF2-40B4-BE49-F238E27FC236}">
                  <a16:creationId xmlns:a16="http://schemas.microsoft.com/office/drawing/2014/main" xmlns="" id="{7DB5FE9B-6714-4B4D-AB94-45F20F7D5C8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5" y="1177"/>
              <a:ext cx="453" cy="212"/>
              <a:chOff x="580" y="1207"/>
              <a:chExt cx="363" cy="182"/>
            </a:xfrm>
          </p:grpSpPr>
          <p:sp>
            <p:nvSpPr>
              <p:cNvPr id="18" name="AutoShape 22">
                <a:extLst>
                  <a:ext uri="{FF2B5EF4-FFF2-40B4-BE49-F238E27FC236}">
                    <a16:creationId xmlns:a16="http://schemas.microsoft.com/office/drawing/2014/main" xmlns="" id="{4E5DF4CC-2B73-45EA-B083-30A68ED1FA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671" y="1116"/>
                <a:ext cx="182" cy="363"/>
              </a:xfrm>
              <a:prstGeom prst="moon">
                <a:avLst>
                  <a:gd name="adj" fmla="val 87500"/>
                </a:avLst>
              </a:prstGeom>
              <a:gradFill rotWithShape="1">
                <a:gsLst>
                  <a:gs pos="0">
                    <a:srgbClr val="FF99CC"/>
                  </a:gs>
                  <a:gs pos="100000">
                    <a:srgbClr val="CC000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>
                    <a:solidFill>
                      <a:srgbClr val="333333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19" name="Freeform 23">
                <a:extLst>
                  <a:ext uri="{FF2B5EF4-FFF2-40B4-BE49-F238E27FC236}">
                    <a16:creationId xmlns:a16="http://schemas.microsoft.com/office/drawing/2014/main" xmlns="" id="{A03184C6-4DC0-40F9-A025-A1F34226A1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5" y="1298"/>
                <a:ext cx="272" cy="91"/>
              </a:xfrm>
              <a:custGeom>
                <a:avLst/>
                <a:gdLst>
                  <a:gd name="T0" fmla="*/ 136 w 272"/>
                  <a:gd name="T1" fmla="*/ 136 h 136"/>
                  <a:gd name="T2" fmla="*/ 0 w 272"/>
                  <a:gd name="T3" fmla="*/ 45 h 136"/>
                  <a:gd name="T4" fmla="*/ 136 w 272"/>
                  <a:gd name="T5" fmla="*/ 0 h 136"/>
                  <a:gd name="T6" fmla="*/ 272 w 272"/>
                  <a:gd name="T7" fmla="*/ 45 h 136"/>
                  <a:gd name="T8" fmla="*/ 136 w 272"/>
                  <a:gd name="T9" fmla="*/ 136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2" h="136">
                    <a:moveTo>
                      <a:pt x="136" y="136"/>
                    </a:moveTo>
                    <a:cubicBezTo>
                      <a:pt x="91" y="136"/>
                      <a:pt x="0" y="68"/>
                      <a:pt x="0" y="45"/>
                    </a:cubicBezTo>
                    <a:cubicBezTo>
                      <a:pt x="0" y="22"/>
                      <a:pt x="91" y="0"/>
                      <a:pt x="136" y="0"/>
                    </a:cubicBezTo>
                    <a:cubicBezTo>
                      <a:pt x="181" y="0"/>
                      <a:pt x="272" y="22"/>
                      <a:pt x="272" y="45"/>
                    </a:cubicBezTo>
                    <a:cubicBezTo>
                      <a:pt x="272" y="68"/>
                      <a:pt x="181" y="136"/>
                      <a:pt x="136" y="136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FF0000">
                      <a:gamma/>
                      <a:shade val="46275"/>
                      <a:invGamma/>
                    </a:srgbClr>
                  </a:gs>
                  <a:gs pos="100000">
                    <a:srgbClr val="FF0000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FF0000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</p:grpSp>
        <p:sp>
          <p:nvSpPr>
            <p:cNvPr id="16" name="AutoShape 36">
              <a:extLst>
                <a:ext uri="{FF2B5EF4-FFF2-40B4-BE49-F238E27FC236}">
                  <a16:creationId xmlns:a16="http://schemas.microsoft.com/office/drawing/2014/main" xmlns="" id="{C65C2922-0F06-4601-991B-D9188A55C3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" y="890"/>
              <a:ext cx="272" cy="272"/>
            </a:xfrm>
            <a:custGeom>
              <a:avLst/>
              <a:gdLst>
                <a:gd name="G0" fmla="+- 8146 0 0"/>
                <a:gd name="G1" fmla="+- -11686764 0 0"/>
                <a:gd name="G2" fmla="+- 0 0 -11686764"/>
                <a:gd name="T0" fmla="*/ 0 256 1"/>
                <a:gd name="T1" fmla="*/ 180 256 1"/>
                <a:gd name="G3" fmla="+- -11686764 T0 T1"/>
                <a:gd name="T2" fmla="*/ 0 256 1"/>
                <a:gd name="T3" fmla="*/ 90 256 1"/>
                <a:gd name="G4" fmla="+- -11686764 T2 T3"/>
                <a:gd name="G5" fmla="*/ G4 2 1"/>
                <a:gd name="T4" fmla="*/ 90 256 1"/>
                <a:gd name="T5" fmla="*/ 0 256 1"/>
                <a:gd name="G6" fmla="+- -11686764 T4 T5"/>
                <a:gd name="G7" fmla="*/ G6 2 1"/>
                <a:gd name="G8" fmla="abs -11686764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8146"/>
                <a:gd name="G18" fmla="*/ 8146 1 2"/>
                <a:gd name="G19" fmla="+- G18 5400 0"/>
                <a:gd name="G20" fmla="cos G19 -11686764"/>
                <a:gd name="G21" fmla="sin G19 -11686764"/>
                <a:gd name="G22" fmla="+- G20 10800 0"/>
                <a:gd name="G23" fmla="+- G21 10800 0"/>
                <a:gd name="G24" fmla="+- 10800 0 G20"/>
                <a:gd name="G25" fmla="+- 8146 10800 0"/>
                <a:gd name="G26" fmla="?: G9 G17 G25"/>
                <a:gd name="G27" fmla="?: G9 0 21600"/>
                <a:gd name="G28" fmla="cos 10800 -11686764"/>
                <a:gd name="G29" fmla="sin 10800 -11686764"/>
                <a:gd name="G30" fmla="sin 8146 -11686764"/>
                <a:gd name="G31" fmla="+- G28 10800 0"/>
                <a:gd name="G32" fmla="+- G29 10800 0"/>
                <a:gd name="G33" fmla="+- G30 10800 0"/>
                <a:gd name="G34" fmla="?: G4 0 G31"/>
                <a:gd name="G35" fmla="?: -11686764 G34 0"/>
                <a:gd name="G36" fmla="?: G6 G35 G31"/>
                <a:gd name="G37" fmla="+- 21600 0 G36"/>
                <a:gd name="G38" fmla="?: G4 0 G33"/>
                <a:gd name="G39" fmla="?: -11686764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0 h 21600"/>
                <a:gd name="T14" fmla="*/ 1331 w 21600"/>
                <a:gd name="T15" fmla="*/ 10523 h 21600"/>
                <a:gd name="T16" fmla="*/ 10800 w 21600"/>
                <a:gd name="T17" fmla="*/ 2654 h 21600"/>
                <a:gd name="T18" fmla="*/ 20269 w 21600"/>
                <a:gd name="T19" fmla="*/ 10523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2657" y="10562"/>
                  </a:moveTo>
                  <a:cubicBezTo>
                    <a:pt x="2786" y="6157"/>
                    <a:pt x="6393" y="2654"/>
                    <a:pt x="10800" y="2654"/>
                  </a:cubicBezTo>
                  <a:cubicBezTo>
                    <a:pt x="15206" y="2654"/>
                    <a:pt x="18813" y="6157"/>
                    <a:pt x="18942" y="10562"/>
                  </a:cubicBezTo>
                  <a:lnTo>
                    <a:pt x="21595" y="10484"/>
                  </a:lnTo>
                  <a:cubicBezTo>
                    <a:pt x="21424" y="4645"/>
                    <a:pt x="16641" y="0"/>
                    <a:pt x="10799" y="0"/>
                  </a:cubicBezTo>
                  <a:cubicBezTo>
                    <a:pt x="4958" y="0"/>
                    <a:pt x="175" y="4645"/>
                    <a:pt x="4" y="1048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7" name="AutoShape 37">
              <a:extLst>
                <a:ext uri="{FF2B5EF4-FFF2-40B4-BE49-F238E27FC236}">
                  <a16:creationId xmlns:a16="http://schemas.microsoft.com/office/drawing/2014/main" xmlns="" id="{9028FBF9-F253-4134-8311-3707C3C5DB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7" y="890"/>
              <a:ext cx="272" cy="272"/>
            </a:xfrm>
            <a:custGeom>
              <a:avLst/>
              <a:gdLst>
                <a:gd name="G0" fmla="+- 8146 0 0"/>
                <a:gd name="G1" fmla="+- -11686764 0 0"/>
                <a:gd name="G2" fmla="+- 0 0 -11686764"/>
                <a:gd name="T0" fmla="*/ 0 256 1"/>
                <a:gd name="T1" fmla="*/ 180 256 1"/>
                <a:gd name="G3" fmla="+- -11686764 T0 T1"/>
                <a:gd name="T2" fmla="*/ 0 256 1"/>
                <a:gd name="T3" fmla="*/ 90 256 1"/>
                <a:gd name="G4" fmla="+- -11686764 T2 T3"/>
                <a:gd name="G5" fmla="*/ G4 2 1"/>
                <a:gd name="T4" fmla="*/ 90 256 1"/>
                <a:gd name="T5" fmla="*/ 0 256 1"/>
                <a:gd name="G6" fmla="+- -11686764 T4 T5"/>
                <a:gd name="G7" fmla="*/ G6 2 1"/>
                <a:gd name="G8" fmla="abs -11686764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8146"/>
                <a:gd name="G18" fmla="*/ 8146 1 2"/>
                <a:gd name="G19" fmla="+- G18 5400 0"/>
                <a:gd name="G20" fmla="cos G19 -11686764"/>
                <a:gd name="G21" fmla="sin G19 -11686764"/>
                <a:gd name="G22" fmla="+- G20 10800 0"/>
                <a:gd name="G23" fmla="+- G21 10800 0"/>
                <a:gd name="G24" fmla="+- 10800 0 G20"/>
                <a:gd name="G25" fmla="+- 8146 10800 0"/>
                <a:gd name="G26" fmla="?: G9 G17 G25"/>
                <a:gd name="G27" fmla="?: G9 0 21600"/>
                <a:gd name="G28" fmla="cos 10800 -11686764"/>
                <a:gd name="G29" fmla="sin 10800 -11686764"/>
                <a:gd name="G30" fmla="sin 8146 -11686764"/>
                <a:gd name="G31" fmla="+- G28 10800 0"/>
                <a:gd name="G32" fmla="+- G29 10800 0"/>
                <a:gd name="G33" fmla="+- G30 10800 0"/>
                <a:gd name="G34" fmla="?: G4 0 G31"/>
                <a:gd name="G35" fmla="?: -11686764 G34 0"/>
                <a:gd name="G36" fmla="?: G6 G35 G31"/>
                <a:gd name="G37" fmla="+- 21600 0 G36"/>
                <a:gd name="G38" fmla="?: G4 0 G33"/>
                <a:gd name="G39" fmla="?: -11686764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0 h 21600"/>
                <a:gd name="T14" fmla="*/ 1331 w 21600"/>
                <a:gd name="T15" fmla="*/ 10523 h 21600"/>
                <a:gd name="T16" fmla="*/ 10800 w 21600"/>
                <a:gd name="T17" fmla="*/ 2654 h 21600"/>
                <a:gd name="T18" fmla="*/ 20269 w 21600"/>
                <a:gd name="T19" fmla="*/ 10523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2657" y="10562"/>
                  </a:moveTo>
                  <a:cubicBezTo>
                    <a:pt x="2786" y="6157"/>
                    <a:pt x="6393" y="2654"/>
                    <a:pt x="10800" y="2654"/>
                  </a:cubicBezTo>
                  <a:cubicBezTo>
                    <a:pt x="15206" y="2654"/>
                    <a:pt x="18813" y="6157"/>
                    <a:pt x="18942" y="10562"/>
                  </a:cubicBezTo>
                  <a:lnTo>
                    <a:pt x="21595" y="10484"/>
                  </a:lnTo>
                  <a:cubicBezTo>
                    <a:pt x="21424" y="4645"/>
                    <a:pt x="16641" y="0"/>
                    <a:pt x="10799" y="0"/>
                  </a:cubicBezTo>
                  <a:cubicBezTo>
                    <a:pt x="4958" y="0"/>
                    <a:pt x="175" y="4645"/>
                    <a:pt x="4" y="1048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</p:grpSp>
      <p:sp>
        <p:nvSpPr>
          <p:cNvPr id="20" name="正方形/長方形 19"/>
          <p:cNvSpPr/>
          <p:nvPr/>
        </p:nvSpPr>
        <p:spPr bwMode="auto">
          <a:xfrm>
            <a:off x="2306782" y="1190959"/>
            <a:ext cx="4322618" cy="702951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ja-JP" altLang="en-US" b="1" dirty="0" smtClean="0">
                <a:latin typeface="+mj-ea"/>
                <a:ea typeface="+mj-ea"/>
              </a:rPr>
              <a:t>恥ずかしいから、自分</a:t>
            </a:r>
            <a:r>
              <a:rPr lang="ja-JP" altLang="en-US" b="1" dirty="0" smtClean="0">
                <a:latin typeface="+mj-ea"/>
                <a:ea typeface="+mj-ea"/>
              </a:rPr>
              <a:t>から積極的に発言しなかった</a:t>
            </a:r>
            <a:endParaRPr kumimoji="1" lang="ja-JP" altLang="en-US" b="1" dirty="0">
              <a:latin typeface="+mj-ea"/>
              <a:ea typeface="+mj-ea"/>
            </a:endParaRPr>
          </a:p>
        </p:txBody>
      </p:sp>
      <p:sp>
        <p:nvSpPr>
          <p:cNvPr id="21" name="正方形/長方形 20"/>
          <p:cNvSpPr/>
          <p:nvPr/>
        </p:nvSpPr>
        <p:spPr bwMode="auto">
          <a:xfrm>
            <a:off x="2324755" y="2289791"/>
            <a:ext cx="4397980" cy="2396509"/>
          </a:xfrm>
          <a:prstGeom prst="rect">
            <a:avLst/>
          </a:prstGeom>
          <a:noFill/>
          <a:ln>
            <a:solidFill>
              <a:srgbClr val="FFFF00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kumimoji="1" lang="ja-JP" altLang="en-US" b="1" dirty="0" smtClean="0">
                <a:solidFill>
                  <a:srgbClr val="FF0000"/>
                </a:solidFill>
                <a:latin typeface="+mj-ea"/>
                <a:ea typeface="+mj-ea"/>
              </a:rPr>
              <a:t>自分</a:t>
            </a:r>
            <a:r>
              <a:rPr kumimoji="1" lang="ja-JP" altLang="en-US" b="1" dirty="0" smtClean="0">
                <a:solidFill>
                  <a:srgbClr val="FF0000"/>
                </a:solidFill>
                <a:latin typeface="+mj-ea"/>
                <a:ea typeface="+mj-ea"/>
              </a:rPr>
              <a:t>の意見、アディアが積極的に言え</a:t>
            </a:r>
            <a:r>
              <a:rPr lang="ja-JP" altLang="en-US" b="1" dirty="0">
                <a:solidFill>
                  <a:srgbClr val="FF0000"/>
                </a:solidFill>
                <a:latin typeface="+mj-ea"/>
                <a:ea typeface="+mj-ea"/>
              </a:rPr>
              <a:t>た</a:t>
            </a:r>
            <a:r>
              <a:rPr kumimoji="1" lang="ja-JP" altLang="en-US" b="1" dirty="0" smtClean="0">
                <a:solidFill>
                  <a:srgbClr val="FF0000"/>
                </a:solidFill>
                <a:latin typeface="+mj-ea"/>
                <a:ea typeface="+mj-ea"/>
              </a:rPr>
              <a:t>。</a:t>
            </a:r>
            <a:endParaRPr kumimoji="1" lang="en-US" altLang="ja-JP" b="1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pPr marL="342900" indent="-342900">
              <a:buFont typeface="+mj-lt"/>
              <a:buAutoNum type="arabicPeriod"/>
            </a:pPr>
            <a:r>
              <a:rPr lang="ja-JP" altLang="en-US" b="1" dirty="0" smtClean="0">
                <a:solidFill>
                  <a:srgbClr val="FF0000"/>
                </a:solidFill>
                <a:latin typeface="+mj-ea"/>
                <a:ea typeface="+mj-ea"/>
              </a:rPr>
              <a:t>話題</a:t>
            </a:r>
            <a:r>
              <a:rPr lang="ja-JP" altLang="en-US" b="1" dirty="0" smtClean="0">
                <a:solidFill>
                  <a:srgbClr val="FF0000"/>
                </a:solidFill>
                <a:latin typeface="+mj-ea"/>
                <a:ea typeface="+mj-ea"/>
              </a:rPr>
              <a:t>を自ら探して、現場同士とよくコンミュニケーションがよく取った</a:t>
            </a:r>
            <a:endParaRPr lang="en-US" altLang="ja-JP" b="1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pPr marL="342900" indent="-342900">
              <a:buFont typeface="+mj-lt"/>
              <a:buAutoNum type="arabicPeriod"/>
            </a:pPr>
            <a:r>
              <a:rPr lang="ja-JP" altLang="en-US" b="1" dirty="0" smtClean="0">
                <a:solidFill>
                  <a:srgbClr val="FF0000"/>
                </a:solidFill>
                <a:latin typeface="+mj-ea"/>
                <a:ea typeface="+mj-ea"/>
              </a:rPr>
              <a:t>アジャイル</a:t>
            </a:r>
            <a:r>
              <a:rPr lang="ja-JP" altLang="en-US" b="1" dirty="0" smtClean="0">
                <a:solidFill>
                  <a:srgbClr val="FF0000"/>
                </a:solidFill>
                <a:latin typeface="+mj-ea"/>
                <a:ea typeface="+mj-ea"/>
              </a:rPr>
              <a:t>研修で、積極的に作ったものをアピールした。（四チームの中で２位）</a:t>
            </a:r>
            <a:endParaRPr lang="en-US" altLang="ja-JP" b="1" dirty="0" smtClean="0">
              <a:solidFill>
                <a:srgbClr val="FF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985787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52735" y="389395"/>
            <a:ext cx="5670000" cy="405683"/>
          </a:xfrm>
        </p:spPr>
        <p:txBody>
          <a:bodyPr/>
          <a:lstStyle/>
          <a:p>
            <a:r>
              <a:rPr lang="ja-JP" altLang="en-US" sz="2400" dirty="0">
                <a:solidFill>
                  <a:schemeClr val="accent6">
                    <a:lumMod val="50000"/>
                    <a:lumOff val="50000"/>
                  </a:schemeClr>
                </a:solidFill>
                <a:latin typeface="+mn-ea"/>
              </a:rPr>
              <a:t>進化</a:t>
            </a:r>
            <a:r>
              <a:rPr lang="ja-JP" altLang="en-US" sz="2400" dirty="0" smtClean="0">
                <a:solidFill>
                  <a:schemeClr val="accent6">
                    <a:lumMod val="50000"/>
                    <a:lumOff val="50000"/>
                  </a:schemeClr>
                </a:solidFill>
                <a:latin typeface="+mn-ea"/>
              </a:rPr>
              <a:t>の</a:t>
            </a:r>
            <a:r>
              <a:rPr lang="ja-JP" altLang="en-US" sz="2400" dirty="0" smtClean="0">
                <a:solidFill>
                  <a:schemeClr val="accent6">
                    <a:lumMod val="50000"/>
                    <a:lumOff val="50000"/>
                  </a:schemeClr>
                </a:solidFill>
                <a:latin typeface="+mn-ea"/>
              </a:rPr>
              <a:t>自分</a:t>
            </a:r>
            <a:r>
              <a:rPr lang="en-US" altLang="ja-JP" sz="2400" dirty="0" smtClean="0">
                <a:solidFill>
                  <a:schemeClr val="accent6">
                    <a:lumMod val="50000"/>
                    <a:lumOff val="50000"/>
                  </a:schemeClr>
                </a:solidFill>
                <a:latin typeface="+mn-ea"/>
              </a:rPr>
              <a:t>-</a:t>
            </a:r>
            <a:r>
              <a:rPr lang="ja-JP" altLang="en-US" sz="2400" dirty="0" smtClean="0">
                <a:solidFill>
                  <a:schemeClr val="accent6">
                    <a:lumMod val="50000"/>
                    <a:lumOff val="50000"/>
                  </a:schemeClr>
                </a:solidFill>
                <a:latin typeface="+mn-ea"/>
              </a:rPr>
              <a:t>技術</a:t>
            </a:r>
            <a:r>
              <a:rPr lang="ja-JP" altLang="en-US" sz="2400" dirty="0" smtClean="0">
                <a:solidFill>
                  <a:schemeClr val="accent6">
                    <a:lumMod val="50000"/>
                    <a:lumOff val="50000"/>
                  </a:schemeClr>
                </a:solidFill>
                <a:latin typeface="+mn-ea"/>
              </a:rPr>
              <a:t>で</a:t>
            </a:r>
            <a:r>
              <a:rPr lang="ja-JP" altLang="en-US" sz="2400" dirty="0" smtClean="0">
                <a:solidFill>
                  <a:schemeClr val="accent6">
                    <a:lumMod val="50000"/>
                    <a:lumOff val="50000"/>
                  </a:schemeClr>
                </a:solidFill>
                <a:latin typeface="+mn-ea"/>
              </a:rPr>
              <a:t>みんながハッピー</a:t>
            </a:r>
            <a:endParaRPr kumimoji="1" lang="ja-JP" altLang="en-US" sz="2400" dirty="0"/>
          </a:p>
        </p:txBody>
      </p:sp>
      <p:grpSp>
        <p:nvGrpSpPr>
          <p:cNvPr id="11" name="Group 296">
            <a:extLst>
              <a:ext uri="{FF2B5EF4-FFF2-40B4-BE49-F238E27FC236}">
                <a16:creationId xmlns:a16="http://schemas.microsoft.com/office/drawing/2014/main" xmlns="" id="{3842FC64-AB39-42D7-A48C-0FE49F99806C}"/>
              </a:ext>
            </a:extLst>
          </p:cNvPr>
          <p:cNvGrpSpPr>
            <a:grpSpLocks/>
          </p:cNvGrpSpPr>
          <p:nvPr/>
        </p:nvGrpSpPr>
        <p:grpSpPr bwMode="auto">
          <a:xfrm>
            <a:off x="1298616" y="2473505"/>
            <a:ext cx="788463" cy="755574"/>
            <a:chOff x="336" y="601"/>
            <a:chExt cx="850" cy="850"/>
          </a:xfrm>
        </p:grpSpPr>
        <p:sp>
          <p:nvSpPr>
            <p:cNvPr id="12" name="Oval 2">
              <a:extLst>
                <a:ext uri="{FF2B5EF4-FFF2-40B4-BE49-F238E27FC236}">
                  <a16:creationId xmlns:a16="http://schemas.microsoft.com/office/drawing/2014/main" xmlns="" id="{9267EE0A-4BA4-4E94-8745-FFA9A06F71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601"/>
              <a:ext cx="850" cy="850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333333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3" name="Oval 19">
              <a:extLst>
                <a:ext uri="{FF2B5EF4-FFF2-40B4-BE49-F238E27FC236}">
                  <a16:creationId xmlns:a16="http://schemas.microsoft.com/office/drawing/2014/main" xmlns="" id="{CC91C93B-224E-47BB-A4B4-F39EF6BD80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" y="618"/>
              <a:ext cx="817" cy="817"/>
            </a:xfrm>
            <a:prstGeom prst="ellipse">
              <a:avLst/>
            </a:prstGeom>
            <a:gradFill rotWithShape="1">
              <a:gsLst>
                <a:gs pos="0">
                  <a:srgbClr val="FF0000">
                    <a:gamma/>
                    <a:tint val="60392"/>
                    <a:invGamma/>
                  </a:srgbClr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4" name="Oval 20">
              <a:extLst>
                <a:ext uri="{FF2B5EF4-FFF2-40B4-BE49-F238E27FC236}">
                  <a16:creationId xmlns:a16="http://schemas.microsoft.com/office/drawing/2014/main" xmlns="" id="{9BD5F5FE-EFD9-4804-9B3B-C6D91AFF36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" y="663"/>
              <a:ext cx="454" cy="454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60001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grpSp>
          <p:nvGrpSpPr>
            <p:cNvPr id="15" name="Group 21">
              <a:extLst>
                <a:ext uri="{FF2B5EF4-FFF2-40B4-BE49-F238E27FC236}">
                  <a16:creationId xmlns:a16="http://schemas.microsoft.com/office/drawing/2014/main" xmlns="" id="{7DB5FE9B-6714-4B4D-AB94-45F20F7D5C8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5" y="1177"/>
              <a:ext cx="453" cy="212"/>
              <a:chOff x="580" y="1207"/>
              <a:chExt cx="363" cy="182"/>
            </a:xfrm>
          </p:grpSpPr>
          <p:sp>
            <p:nvSpPr>
              <p:cNvPr id="18" name="AutoShape 22">
                <a:extLst>
                  <a:ext uri="{FF2B5EF4-FFF2-40B4-BE49-F238E27FC236}">
                    <a16:creationId xmlns:a16="http://schemas.microsoft.com/office/drawing/2014/main" xmlns="" id="{4E5DF4CC-2B73-45EA-B083-30A68ED1FA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671" y="1116"/>
                <a:ext cx="182" cy="363"/>
              </a:xfrm>
              <a:prstGeom prst="moon">
                <a:avLst>
                  <a:gd name="adj" fmla="val 87500"/>
                </a:avLst>
              </a:prstGeom>
              <a:gradFill rotWithShape="1">
                <a:gsLst>
                  <a:gs pos="0">
                    <a:srgbClr val="FF99CC"/>
                  </a:gs>
                  <a:gs pos="100000">
                    <a:srgbClr val="CC000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>
                    <a:solidFill>
                      <a:srgbClr val="333333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19" name="Freeform 23">
                <a:extLst>
                  <a:ext uri="{FF2B5EF4-FFF2-40B4-BE49-F238E27FC236}">
                    <a16:creationId xmlns:a16="http://schemas.microsoft.com/office/drawing/2014/main" xmlns="" id="{A03184C6-4DC0-40F9-A025-A1F34226A1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5" y="1298"/>
                <a:ext cx="272" cy="91"/>
              </a:xfrm>
              <a:custGeom>
                <a:avLst/>
                <a:gdLst>
                  <a:gd name="T0" fmla="*/ 136 w 272"/>
                  <a:gd name="T1" fmla="*/ 136 h 136"/>
                  <a:gd name="T2" fmla="*/ 0 w 272"/>
                  <a:gd name="T3" fmla="*/ 45 h 136"/>
                  <a:gd name="T4" fmla="*/ 136 w 272"/>
                  <a:gd name="T5" fmla="*/ 0 h 136"/>
                  <a:gd name="T6" fmla="*/ 272 w 272"/>
                  <a:gd name="T7" fmla="*/ 45 h 136"/>
                  <a:gd name="T8" fmla="*/ 136 w 272"/>
                  <a:gd name="T9" fmla="*/ 136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2" h="136">
                    <a:moveTo>
                      <a:pt x="136" y="136"/>
                    </a:moveTo>
                    <a:cubicBezTo>
                      <a:pt x="91" y="136"/>
                      <a:pt x="0" y="68"/>
                      <a:pt x="0" y="45"/>
                    </a:cubicBezTo>
                    <a:cubicBezTo>
                      <a:pt x="0" y="22"/>
                      <a:pt x="91" y="0"/>
                      <a:pt x="136" y="0"/>
                    </a:cubicBezTo>
                    <a:cubicBezTo>
                      <a:pt x="181" y="0"/>
                      <a:pt x="272" y="22"/>
                      <a:pt x="272" y="45"/>
                    </a:cubicBezTo>
                    <a:cubicBezTo>
                      <a:pt x="272" y="68"/>
                      <a:pt x="181" y="136"/>
                      <a:pt x="136" y="136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FF0000">
                      <a:gamma/>
                      <a:shade val="46275"/>
                      <a:invGamma/>
                    </a:srgbClr>
                  </a:gs>
                  <a:gs pos="100000">
                    <a:srgbClr val="FF0000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FF0000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</p:grpSp>
        <p:sp>
          <p:nvSpPr>
            <p:cNvPr id="16" name="AutoShape 36">
              <a:extLst>
                <a:ext uri="{FF2B5EF4-FFF2-40B4-BE49-F238E27FC236}">
                  <a16:creationId xmlns:a16="http://schemas.microsoft.com/office/drawing/2014/main" xmlns="" id="{C65C2922-0F06-4601-991B-D9188A55C3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" y="890"/>
              <a:ext cx="272" cy="272"/>
            </a:xfrm>
            <a:custGeom>
              <a:avLst/>
              <a:gdLst>
                <a:gd name="G0" fmla="+- 8146 0 0"/>
                <a:gd name="G1" fmla="+- -11686764 0 0"/>
                <a:gd name="G2" fmla="+- 0 0 -11686764"/>
                <a:gd name="T0" fmla="*/ 0 256 1"/>
                <a:gd name="T1" fmla="*/ 180 256 1"/>
                <a:gd name="G3" fmla="+- -11686764 T0 T1"/>
                <a:gd name="T2" fmla="*/ 0 256 1"/>
                <a:gd name="T3" fmla="*/ 90 256 1"/>
                <a:gd name="G4" fmla="+- -11686764 T2 T3"/>
                <a:gd name="G5" fmla="*/ G4 2 1"/>
                <a:gd name="T4" fmla="*/ 90 256 1"/>
                <a:gd name="T5" fmla="*/ 0 256 1"/>
                <a:gd name="G6" fmla="+- -11686764 T4 T5"/>
                <a:gd name="G7" fmla="*/ G6 2 1"/>
                <a:gd name="G8" fmla="abs -11686764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8146"/>
                <a:gd name="G18" fmla="*/ 8146 1 2"/>
                <a:gd name="G19" fmla="+- G18 5400 0"/>
                <a:gd name="G20" fmla="cos G19 -11686764"/>
                <a:gd name="G21" fmla="sin G19 -11686764"/>
                <a:gd name="G22" fmla="+- G20 10800 0"/>
                <a:gd name="G23" fmla="+- G21 10800 0"/>
                <a:gd name="G24" fmla="+- 10800 0 G20"/>
                <a:gd name="G25" fmla="+- 8146 10800 0"/>
                <a:gd name="G26" fmla="?: G9 G17 G25"/>
                <a:gd name="G27" fmla="?: G9 0 21600"/>
                <a:gd name="G28" fmla="cos 10800 -11686764"/>
                <a:gd name="G29" fmla="sin 10800 -11686764"/>
                <a:gd name="G30" fmla="sin 8146 -11686764"/>
                <a:gd name="G31" fmla="+- G28 10800 0"/>
                <a:gd name="G32" fmla="+- G29 10800 0"/>
                <a:gd name="G33" fmla="+- G30 10800 0"/>
                <a:gd name="G34" fmla="?: G4 0 G31"/>
                <a:gd name="G35" fmla="?: -11686764 G34 0"/>
                <a:gd name="G36" fmla="?: G6 G35 G31"/>
                <a:gd name="G37" fmla="+- 21600 0 G36"/>
                <a:gd name="G38" fmla="?: G4 0 G33"/>
                <a:gd name="G39" fmla="?: -11686764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0 h 21600"/>
                <a:gd name="T14" fmla="*/ 1331 w 21600"/>
                <a:gd name="T15" fmla="*/ 10523 h 21600"/>
                <a:gd name="T16" fmla="*/ 10800 w 21600"/>
                <a:gd name="T17" fmla="*/ 2654 h 21600"/>
                <a:gd name="T18" fmla="*/ 20269 w 21600"/>
                <a:gd name="T19" fmla="*/ 10523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2657" y="10562"/>
                  </a:moveTo>
                  <a:cubicBezTo>
                    <a:pt x="2786" y="6157"/>
                    <a:pt x="6393" y="2654"/>
                    <a:pt x="10800" y="2654"/>
                  </a:cubicBezTo>
                  <a:cubicBezTo>
                    <a:pt x="15206" y="2654"/>
                    <a:pt x="18813" y="6157"/>
                    <a:pt x="18942" y="10562"/>
                  </a:cubicBezTo>
                  <a:lnTo>
                    <a:pt x="21595" y="10484"/>
                  </a:lnTo>
                  <a:cubicBezTo>
                    <a:pt x="21424" y="4645"/>
                    <a:pt x="16641" y="0"/>
                    <a:pt x="10799" y="0"/>
                  </a:cubicBezTo>
                  <a:cubicBezTo>
                    <a:pt x="4958" y="0"/>
                    <a:pt x="175" y="4645"/>
                    <a:pt x="4" y="1048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7" name="AutoShape 37">
              <a:extLst>
                <a:ext uri="{FF2B5EF4-FFF2-40B4-BE49-F238E27FC236}">
                  <a16:creationId xmlns:a16="http://schemas.microsoft.com/office/drawing/2014/main" xmlns="" id="{9028FBF9-F253-4134-8311-3707C3C5DB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7" y="890"/>
              <a:ext cx="272" cy="272"/>
            </a:xfrm>
            <a:custGeom>
              <a:avLst/>
              <a:gdLst>
                <a:gd name="G0" fmla="+- 8146 0 0"/>
                <a:gd name="G1" fmla="+- -11686764 0 0"/>
                <a:gd name="G2" fmla="+- 0 0 -11686764"/>
                <a:gd name="T0" fmla="*/ 0 256 1"/>
                <a:gd name="T1" fmla="*/ 180 256 1"/>
                <a:gd name="G3" fmla="+- -11686764 T0 T1"/>
                <a:gd name="T2" fmla="*/ 0 256 1"/>
                <a:gd name="T3" fmla="*/ 90 256 1"/>
                <a:gd name="G4" fmla="+- -11686764 T2 T3"/>
                <a:gd name="G5" fmla="*/ G4 2 1"/>
                <a:gd name="T4" fmla="*/ 90 256 1"/>
                <a:gd name="T5" fmla="*/ 0 256 1"/>
                <a:gd name="G6" fmla="+- -11686764 T4 T5"/>
                <a:gd name="G7" fmla="*/ G6 2 1"/>
                <a:gd name="G8" fmla="abs -11686764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8146"/>
                <a:gd name="G18" fmla="*/ 8146 1 2"/>
                <a:gd name="G19" fmla="+- G18 5400 0"/>
                <a:gd name="G20" fmla="cos G19 -11686764"/>
                <a:gd name="G21" fmla="sin G19 -11686764"/>
                <a:gd name="G22" fmla="+- G20 10800 0"/>
                <a:gd name="G23" fmla="+- G21 10800 0"/>
                <a:gd name="G24" fmla="+- 10800 0 G20"/>
                <a:gd name="G25" fmla="+- 8146 10800 0"/>
                <a:gd name="G26" fmla="?: G9 G17 G25"/>
                <a:gd name="G27" fmla="?: G9 0 21600"/>
                <a:gd name="G28" fmla="cos 10800 -11686764"/>
                <a:gd name="G29" fmla="sin 10800 -11686764"/>
                <a:gd name="G30" fmla="sin 8146 -11686764"/>
                <a:gd name="G31" fmla="+- G28 10800 0"/>
                <a:gd name="G32" fmla="+- G29 10800 0"/>
                <a:gd name="G33" fmla="+- G30 10800 0"/>
                <a:gd name="G34" fmla="?: G4 0 G31"/>
                <a:gd name="G35" fmla="?: -11686764 G34 0"/>
                <a:gd name="G36" fmla="?: G6 G35 G31"/>
                <a:gd name="G37" fmla="+- 21600 0 G36"/>
                <a:gd name="G38" fmla="?: G4 0 G33"/>
                <a:gd name="G39" fmla="?: -11686764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0 h 21600"/>
                <a:gd name="T14" fmla="*/ 1331 w 21600"/>
                <a:gd name="T15" fmla="*/ 10523 h 21600"/>
                <a:gd name="T16" fmla="*/ 10800 w 21600"/>
                <a:gd name="T17" fmla="*/ 2654 h 21600"/>
                <a:gd name="T18" fmla="*/ 20269 w 21600"/>
                <a:gd name="T19" fmla="*/ 10523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2657" y="10562"/>
                  </a:moveTo>
                  <a:cubicBezTo>
                    <a:pt x="2786" y="6157"/>
                    <a:pt x="6393" y="2654"/>
                    <a:pt x="10800" y="2654"/>
                  </a:cubicBezTo>
                  <a:cubicBezTo>
                    <a:pt x="15206" y="2654"/>
                    <a:pt x="18813" y="6157"/>
                    <a:pt x="18942" y="10562"/>
                  </a:cubicBezTo>
                  <a:lnTo>
                    <a:pt x="21595" y="10484"/>
                  </a:lnTo>
                  <a:cubicBezTo>
                    <a:pt x="21424" y="4645"/>
                    <a:pt x="16641" y="0"/>
                    <a:pt x="10799" y="0"/>
                  </a:cubicBezTo>
                  <a:cubicBezTo>
                    <a:pt x="4958" y="0"/>
                    <a:pt x="175" y="4645"/>
                    <a:pt x="4" y="1048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</p:grpSp>
      <p:grpSp>
        <p:nvGrpSpPr>
          <p:cNvPr id="20" name="Group 293">
            <a:extLst>
              <a:ext uri="{FF2B5EF4-FFF2-40B4-BE49-F238E27FC236}">
                <a16:creationId xmlns:a16="http://schemas.microsoft.com/office/drawing/2014/main" xmlns="" id="{FFC370BA-08BF-4CCE-A67B-D347FD899DBA}"/>
              </a:ext>
            </a:extLst>
          </p:cNvPr>
          <p:cNvGrpSpPr>
            <a:grpSpLocks/>
          </p:cNvGrpSpPr>
          <p:nvPr/>
        </p:nvGrpSpPr>
        <p:grpSpPr bwMode="auto">
          <a:xfrm>
            <a:off x="1268158" y="984000"/>
            <a:ext cx="758259" cy="758259"/>
            <a:chOff x="5037" y="618"/>
            <a:chExt cx="850" cy="850"/>
          </a:xfrm>
        </p:grpSpPr>
        <p:sp>
          <p:nvSpPr>
            <p:cNvPr id="22" name="Oval 50">
              <a:extLst>
                <a:ext uri="{FF2B5EF4-FFF2-40B4-BE49-F238E27FC236}">
                  <a16:creationId xmlns:a16="http://schemas.microsoft.com/office/drawing/2014/main" xmlns="" id="{A9838AB5-C094-4377-A802-21CD3E3172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7" y="618"/>
              <a:ext cx="850" cy="850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333333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23" name="Oval 51">
              <a:extLst>
                <a:ext uri="{FF2B5EF4-FFF2-40B4-BE49-F238E27FC236}">
                  <a16:creationId xmlns:a16="http://schemas.microsoft.com/office/drawing/2014/main" xmlns="" id="{DD6D435C-0F60-4629-BD94-54821F2DE8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4" y="635"/>
              <a:ext cx="817" cy="817"/>
            </a:xfrm>
            <a:prstGeom prst="ellipse">
              <a:avLst/>
            </a:prstGeom>
            <a:gradFill rotWithShape="1">
              <a:gsLst>
                <a:gs pos="0">
                  <a:srgbClr val="CC0099">
                    <a:gamma/>
                    <a:tint val="60392"/>
                    <a:invGamma/>
                  </a:srgbClr>
                </a:gs>
                <a:gs pos="100000">
                  <a:srgbClr val="CC0099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24" name="Oval 52">
              <a:extLst>
                <a:ext uri="{FF2B5EF4-FFF2-40B4-BE49-F238E27FC236}">
                  <a16:creationId xmlns:a16="http://schemas.microsoft.com/office/drawing/2014/main" xmlns="" id="{2FF6B54B-606C-4B88-AD79-E1531E472E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26" y="680"/>
              <a:ext cx="454" cy="454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60001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25" name="Freeform 54">
              <a:extLst>
                <a:ext uri="{FF2B5EF4-FFF2-40B4-BE49-F238E27FC236}">
                  <a16:creationId xmlns:a16="http://schemas.microsoft.com/office/drawing/2014/main" xmlns="" id="{11B4C9EE-AFBE-4B95-89C4-2D73C9A5311C}"/>
                </a:ext>
              </a:extLst>
            </p:cNvPr>
            <p:cNvSpPr>
              <a:spLocks/>
            </p:cNvSpPr>
            <p:nvPr/>
          </p:nvSpPr>
          <p:spPr bwMode="auto">
            <a:xfrm rot="2700000">
              <a:off x="5207" y="935"/>
              <a:ext cx="182" cy="182"/>
            </a:xfrm>
            <a:custGeom>
              <a:avLst/>
              <a:gdLst>
                <a:gd name="T0" fmla="*/ 272 w 726"/>
                <a:gd name="T1" fmla="*/ 0 h 726"/>
                <a:gd name="T2" fmla="*/ 272 w 726"/>
                <a:gd name="T3" fmla="*/ 272 h 726"/>
                <a:gd name="T4" fmla="*/ 0 w 726"/>
                <a:gd name="T5" fmla="*/ 272 h 726"/>
                <a:gd name="T6" fmla="*/ 0 w 726"/>
                <a:gd name="T7" fmla="*/ 453 h 726"/>
                <a:gd name="T8" fmla="*/ 272 w 726"/>
                <a:gd name="T9" fmla="*/ 453 h 726"/>
                <a:gd name="T10" fmla="*/ 272 w 726"/>
                <a:gd name="T11" fmla="*/ 726 h 726"/>
                <a:gd name="T12" fmla="*/ 454 w 726"/>
                <a:gd name="T13" fmla="*/ 726 h 726"/>
                <a:gd name="T14" fmla="*/ 454 w 726"/>
                <a:gd name="T15" fmla="*/ 453 h 726"/>
                <a:gd name="T16" fmla="*/ 726 w 726"/>
                <a:gd name="T17" fmla="*/ 453 h 726"/>
                <a:gd name="T18" fmla="*/ 726 w 726"/>
                <a:gd name="T19" fmla="*/ 272 h 726"/>
                <a:gd name="T20" fmla="*/ 454 w 726"/>
                <a:gd name="T21" fmla="*/ 272 h 726"/>
                <a:gd name="T22" fmla="*/ 454 w 726"/>
                <a:gd name="T23" fmla="*/ 0 h 726"/>
                <a:gd name="T24" fmla="*/ 272 w 726"/>
                <a:gd name="T25" fmla="*/ 0 h 7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26" h="726">
                  <a:moveTo>
                    <a:pt x="272" y="0"/>
                  </a:moveTo>
                  <a:lnTo>
                    <a:pt x="272" y="272"/>
                  </a:lnTo>
                  <a:lnTo>
                    <a:pt x="0" y="272"/>
                  </a:lnTo>
                  <a:lnTo>
                    <a:pt x="0" y="453"/>
                  </a:lnTo>
                  <a:lnTo>
                    <a:pt x="272" y="453"/>
                  </a:lnTo>
                  <a:lnTo>
                    <a:pt x="272" y="726"/>
                  </a:lnTo>
                  <a:lnTo>
                    <a:pt x="454" y="726"/>
                  </a:lnTo>
                  <a:lnTo>
                    <a:pt x="454" y="453"/>
                  </a:lnTo>
                  <a:lnTo>
                    <a:pt x="726" y="453"/>
                  </a:lnTo>
                  <a:lnTo>
                    <a:pt x="726" y="272"/>
                  </a:lnTo>
                  <a:lnTo>
                    <a:pt x="454" y="272"/>
                  </a:lnTo>
                  <a:lnTo>
                    <a:pt x="454" y="0"/>
                  </a:lnTo>
                  <a:lnTo>
                    <a:pt x="272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FF0000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6" name="Freeform 55">
              <a:extLst>
                <a:ext uri="{FF2B5EF4-FFF2-40B4-BE49-F238E27FC236}">
                  <a16:creationId xmlns:a16="http://schemas.microsoft.com/office/drawing/2014/main" xmlns="" id="{61FD8900-59DC-4DF8-9E0F-FA65E3D087D7}"/>
                </a:ext>
              </a:extLst>
            </p:cNvPr>
            <p:cNvSpPr>
              <a:spLocks/>
            </p:cNvSpPr>
            <p:nvPr/>
          </p:nvSpPr>
          <p:spPr bwMode="auto">
            <a:xfrm rot="2700000">
              <a:off x="5524" y="935"/>
              <a:ext cx="182" cy="182"/>
            </a:xfrm>
            <a:custGeom>
              <a:avLst/>
              <a:gdLst>
                <a:gd name="T0" fmla="*/ 272 w 726"/>
                <a:gd name="T1" fmla="*/ 0 h 726"/>
                <a:gd name="T2" fmla="*/ 272 w 726"/>
                <a:gd name="T3" fmla="*/ 272 h 726"/>
                <a:gd name="T4" fmla="*/ 0 w 726"/>
                <a:gd name="T5" fmla="*/ 272 h 726"/>
                <a:gd name="T6" fmla="*/ 0 w 726"/>
                <a:gd name="T7" fmla="*/ 453 h 726"/>
                <a:gd name="T8" fmla="*/ 272 w 726"/>
                <a:gd name="T9" fmla="*/ 453 h 726"/>
                <a:gd name="T10" fmla="*/ 272 w 726"/>
                <a:gd name="T11" fmla="*/ 726 h 726"/>
                <a:gd name="T12" fmla="*/ 454 w 726"/>
                <a:gd name="T13" fmla="*/ 726 h 726"/>
                <a:gd name="T14" fmla="*/ 454 w 726"/>
                <a:gd name="T15" fmla="*/ 453 h 726"/>
                <a:gd name="T16" fmla="*/ 726 w 726"/>
                <a:gd name="T17" fmla="*/ 453 h 726"/>
                <a:gd name="T18" fmla="*/ 726 w 726"/>
                <a:gd name="T19" fmla="*/ 272 h 726"/>
                <a:gd name="T20" fmla="*/ 454 w 726"/>
                <a:gd name="T21" fmla="*/ 272 h 726"/>
                <a:gd name="T22" fmla="*/ 454 w 726"/>
                <a:gd name="T23" fmla="*/ 0 h 726"/>
                <a:gd name="T24" fmla="*/ 272 w 726"/>
                <a:gd name="T25" fmla="*/ 0 h 7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26" h="726">
                  <a:moveTo>
                    <a:pt x="272" y="0"/>
                  </a:moveTo>
                  <a:lnTo>
                    <a:pt x="272" y="272"/>
                  </a:lnTo>
                  <a:lnTo>
                    <a:pt x="0" y="272"/>
                  </a:lnTo>
                  <a:lnTo>
                    <a:pt x="0" y="453"/>
                  </a:lnTo>
                  <a:lnTo>
                    <a:pt x="272" y="453"/>
                  </a:lnTo>
                  <a:lnTo>
                    <a:pt x="272" y="726"/>
                  </a:lnTo>
                  <a:lnTo>
                    <a:pt x="454" y="726"/>
                  </a:lnTo>
                  <a:lnTo>
                    <a:pt x="454" y="453"/>
                  </a:lnTo>
                  <a:lnTo>
                    <a:pt x="726" y="453"/>
                  </a:lnTo>
                  <a:lnTo>
                    <a:pt x="726" y="272"/>
                  </a:lnTo>
                  <a:lnTo>
                    <a:pt x="454" y="272"/>
                  </a:lnTo>
                  <a:lnTo>
                    <a:pt x="454" y="0"/>
                  </a:lnTo>
                  <a:lnTo>
                    <a:pt x="272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FF0000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7" name="AutoShape 59">
              <a:extLst>
                <a:ext uri="{FF2B5EF4-FFF2-40B4-BE49-F238E27FC236}">
                  <a16:creationId xmlns:a16="http://schemas.microsoft.com/office/drawing/2014/main" xmlns="" id="{8725B85B-EFDB-41AA-BF87-5BA5E80973E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000000">
              <a:off x="5456" y="1049"/>
              <a:ext cx="45" cy="453"/>
            </a:xfrm>
            <a:prstGeom prst="moon">
              <a:avLst>
                <a:gd name="adj" fmla="val 33329"/>
              </a:avLst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</p:grpSp>
      <p:sp>
        <p:nvSpPr>
          <p:cNvPr id="28" name="正方形/長方形 27"/>
          <p:cNvSpPr/>
          <p:nvPr/>
        </p:nvSpPr>
        <p:spPr bwMode="auto">
          <a:xfrm>
            <a:off x="2306741" y="973609"/>
            <a:ext cx="4415993" cy="702951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ja-JP" altLang="en-US" b="1" dirty="0" smtClean="0">
                <a:latin typeface="+mj-ea"/>
                <a:ea typeface="+mj-ea"/>
              </a:rPr>
              <a:t>誰かの成果を使って、楽にした。</a:t>
            </a:r>
            <a:endParaRPr kumimoji="1" lang="ja-JP" altLang="en-US" b="1" dirty="0">
              <a:latin typeface="+mj-ea"/>
              <a:ea typeface="+mj-ea"/>
            </a:endParaRPr>
          </a:p>
        </p:txBody>
      </p:sp>
      <p:sp>
        <p:nvSpPr>
          <p:cNvPr id="29" name="正方形/長方形 28"/>
          <p:cNvSpPr/>
          <p:nvPr/>
        </p:nvSpPr>
        <p:spPr bwMode="auto">
          <a:xfrm>
            <a:off x="2324755" y="2289791"/>
            <a:ext cx="4397980" cy="2396509"/>
          </a:xfrm>
          <a:prstGeom prst="rect">
            <a:avLst/>
          </a:prstGeom>
          <a:noFill/>
          <a:ln>
            <a:solidFill>
              <a:srgbClr val="FFFF00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b="1" dirty="0" smtClean="0">
                <a:solidFill>
                  <a:srgbClr val="FF0000"/>
                </a:solidFill>
                <a:latin typeface="+mj-ea"/>
              </a:rPr>
              <a:t>自分から問題を発見し、ツールを作って、みんなを</a:t>
            </a:r>
            <a:r>
              <a:rPr lang="ja-JP" altLang="en-US" b="1" dirty="0" err="1" smtClean="0">
                <a:solidFill>
                  <a:srgbClr val="FF0000"/>
                </a:solidFill>
                <a:latin typeface="+mj-ea"/>
              </a:rPr>
              <a:t>楽させた</a:t>
            </a:r>
            <a:r>
              <a:rPr lang="ja-JP" altLang="en-US" b="1" dirty="0">
                <a:solidFill>
                  <a:srgbClr val="FF0000"/>
                </a:solidFill>
                <a:latin typeface="+mj-ea"/>
              </a:rPr>
              <a:t>。</a:t>
            </a:r>
            <a:endParaRPr lang="en-US" altLang="ja-JP" b="1" dirty="0">
              <a:solidFill>
                <a:srgbClr val="FF0000"/>
              </a:solidFill>
              <a:latin typeface="+mj-ea"/>
            </a:endParaRPr>
          </a:p>
          <a:p>
            <a:r>
              <a:rPr lang="ja-JP" altLang="en-US" b="1" dirty="0">
                <a:solidFill>
                  <a:srgbClr val="FF0000"/>
                </a:solidFill>
                <a:latin typeface="+mj-ea"/>
              </a:rPr>
              <a:t>　事績：</a:t>
            </a:r>
            <a:endParaRPr lang="en-US" altLang="ja-JP" b="1" dirty="0">
              <a:solidFill>
                <a:srgbClr val="FF0000"/>
              </a:solidFill>
              <a:latin typeface="+mj-ea"/>
            </a:endParaRPr>
          </a:p>
          <a:p>
            <a:r>
              <a:rPr lang="ja-JP" altLang="en-US" b="1" dirty="0">
                <a:solidFill>
                  <a:srgbClr val="FF0000"/>
                </a:solidFill>
                <a:latin typeface="+mj-ea"/>
              </a:rPr>
              <a:t>　 ①バッチ集信ファイル作成ツール</a:t>
            </a:r>
            <a:endParaRPr lang="en-US" altLang="ja-JP" b="1" dirty="0">
              <a:solidFill>
                <a:srgbClr val="FF0000"/>
              </a:solidFill>
              <a:latin typeface="+mj-ea"/>
            </a:endParaRPr>
          </a:p>
          <a:p>
            <a:r>
              <a:rPr lang="ja-JP" altLang="en-US" b="1" dirty="0">
                <a:solidFill>
                  <a:srgbClr val="FF0000"/>
                </a:solidFill>
                <a:latin typeface="+mj-ea"/>
              </a:rPr>
              <a:t>　 ②集計ツール</a:t>
            </a:r>
            <a:endParaRPr lang="en-US" altLang="ja-JP" b="1" dirty="0">
              <a:solidFill>
                <a:srgbClr val="FF0000"/>
              </a:solidFill>
              <a:latin typeface="+mj-ea"/>
            </a:endParaRPr>
          </a:p>
          <a:p>
            <a:r>
              <a:rPr lang="ja-JP" altLang="en-US" b="1" dirty="0">
                <a:solidFill>
                  <a:srgbClr val="FF0000"/>
                </a:solidFill>
                <a:latin typeface="+mj-ea"/>
              </a:rPr>
              <a:t>　 ③性能測定メモリと</a:t>
            </a:r>
            <a:r>
              <a:rPr lang="en-US" altLang="ja-JP" b="1" dirty="0">
                <a:solidFill>
                  <a:srgbClr val="FF0000"/>
                </a:solidFill>
                <a:latin typeface="+mj-ea"/>
              </a:rPr>
              <a:t>CPU</a:t>
            </a:r>
            <a:r>
              <a:rPr lang="ja-JP" altLang="en-US" b="1" dirty="0">
                <a:solidFill>
                  <a:srgbClr val="FF0000"/>
                </a:solidFill>
                <a:latin typeface="+mj-ea"/>
              </a:rPr>
              <a:t>計測ツール</a:t>
            </a:r>
            <a:endParaRPr lang="en-US" altLang="ja-JP" b="1" dirty="0">
              <a:solidFill>
                <a:srgbClr val="FF0000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867382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853" y="811006"/>
            <a:ext cx="3527812" cy="1889716"/>
          </a:xfrm>
          <a:prstGeom prst="rect">
            <a:avLst/>
          </a:prstGeom>
        </p:spPr>
      </p:pic>
      <p:sp>
        <p:nvSpPr>
          <p:cNvPr id="5" name="タイトル 1"/>
          <p:cNvSpPr>
            <a:spLocks noGrp="1"/>
          </p:cNvSpPr>
          <p:nvPr>
            <p:ph type="title"/>
          </p:nvPr>
        </p:nvSpPr>
        <p:spPr>
          <a:xfrm>
            <a:off x="1052735" y="389395"/>
            <a:ext cx="5670000" cy="405683"/>
          </a:xfrm>
        </p:spPr>
        <p:txBody>
          <a:bodyPr/>
          <a:lstStyle/>
          <a:p>
            <a:r>
              <a:rPr lang="ja-JP" altLang="en-US" sz="2400" dirty="0">
                <a:solidFill>
                  <a:schemeClr val="accent6">
                    <a:lumMod val="50000"/>
                    <a:lumOff val="50000"/>
                  </a:schemeClr>
                </a:solidFill>
                <a:latin typeface="+mn-ea"/>
              </a:rPr>
              <a:t>進化</a:t>
            </a:r>
            <a:r>
              <a:rPr lang="ja-JP" altLang="en-US" sz="2400" dirty="0" smtClean="0">
                <a:solidFill>
                  <a:schemeClr val="accent6">
                    <a:lumMod val="50000"/>
                    <a:lumOff val="50000"/>
                  </a:schemeClr>
                </a:solidFill>
                <a:latin typeface="+mn-ea"/>
              </a:rPr>
              <a:t>の</a:t>
            </a:r>
            <a:r>
              <a:rPr lang="ja-JP" altLang="en-US" sz="2400" dirty="0" smtClean="0">
                <a:solidFill>
                  <a:schemeClr val="accent6">
                    <a:lumMod val="50000"/>
                    <a:lumOff val="50000"/>
                  </a:schemeClr>
                </a:solidFill>
                <a:latin typeface="+mn-ea"/>
              </a:rPr>
              <a:t>自分</a:t>
            </a:r>
            <a:r>
              <a:rPr lang="en-US" altLang="ja-JP" sz="2400" dirty="0" smtClean="0">
                <a:solidFill>
                  <a:schemeClr val="accent6">
                    <a:lumMod val="50000"/>
                    <a:lumOff val="50000"/>
                  </a:schemeClr>
                </a:solidFill>
                <a:latin typeface="+mn-ea"/>
              </a:rPr>
              <a:t>-</a:t>
            </a:r>
            <a:r>
              <a:rPr lang="ja-JP" altLang="en-US" sz="2400" dirty="0" smtClean="0">
                <a:solidFill>
                  <a:schemeClr val="accent6">
                    <a:lumMod val="50000"/>
                    <a:lumOff val="50000"/>
                  </a:schemeClr>
                </a:solidFill>
                <a:latin typeface="+mn-ea"/>
              </a:rPr>
              <a:t>技術</a:t>
            </a:r>
            <a:r>
              <a:rPr lang="ja-JP" altLang="en-US" sz="2400" dirty="0" smtClean="0">
                <a:solidFill>
                  <a:schemeClr val="accent6">
                    <a:lumMod val="50000"/>
                    <a:lumOff val="50000"/>
                  </a:schemeClr>
                </a:solidFill>
                <a:latin typeface="+mn-ea"/>
              </a:rPr>
              <a:t>で</a:t>
            </a:r>
            <a:r>
              <a:rPr lang="ja-JP" altLang="en-US" sz="2400" dirty="0" smtClean="0">
                <a:solidFill>
                  <a:schemeClr val="accent6">
                    <a:lumMod val="50000"/>
                    <a:lumOff val="50000"/>
                  </a:schemeClr>
                </a:solidFill>
                <a:latin typeface="+mn-ea"/>
              </a:rPr>
              <a:t>みんながハッピー</a:t>
            </a:r>
            <a:endParaRPr kumimoji="1" lang="ja-JP" altLang="en-US" sz="2400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0198" y="2879384"/>
            <a:ext cx="3584249" cy="1919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602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52735" y="389395"/>
            <a:ext cx="5670000" cy="405683"/>
          </a:xfrm>
        </p:spPr>
        <p:txBody>
          <a:bodyPr/>
          <a:lstStyle/>
          <a:p>
            <a:r>
              <a:rPr lang="ja-JP" altLang="en-US" sz="2400" dirty="0">
                <a:solidFill>
                  <a:schemeClr val="accent6">
                    <a:lumMod val="50000"/>
                    <a:lumOff val="50000"/>
                  </a:schemeClr>
                </a:solidFill>
                <a:latin typeface="+mn-ea"/>
              </a:rPr>
              <a:t>進化</a:t>
            </a:r>
            <a:r>
              <a:rPr lang="ja-JP" altLang="en-US" sz="2400" dirty="0" smtClean="0">
                <a:solidFill>
                  <a:schemeClr val="accent6">
                    <a:lumMod val="50000"/>
                    <a:lumOff val="50000"/>
                  </a:schemeClr>
                </a:solidFill>
                <a:latin typeface="+mn-ea"/>
              </a:rPr>
              <a:t>の</a:t>
            </a:r>
            <a:r>
              <a:rPr lang="ja-JP" altLang="en-US" sz="2400" dirty="0" smtClean="0">
                <a:solidFill>
                  <a:schemeClr val="accent6">
                    <a:lumMod val="50000"/>
                    <a:lumOff val="50000"/>
                  </a:schemeClr>
                </a:solidFill>
                <a:latin typeface="+mn-ea"/>
              </a:rPr>
              <a:t>自分</a:t>
            </a:r>
            <a:r>
              <a:rPr lang="en-US" altLang="ja-JP" sz="2400" dirty="0" smtClean="0">
                <a:solidFill>
                  <a:schemeClr val="accent6">
                    <a:lumMod val="50000"/>
                    <a:lumOff val="50000"/>
                  </a:schemeClr>
                </a:solidFill>
                <a:latin typeface="+mn-ea"/>
              </a:rPr>
              <a:t>-</a:t>
            </a:r>
            <a:r>
              <a:rPr lang="ja-JP" altLang="en-US" sz="2400" dirty="0" smtClean="0">
                <a:solidFill>
                  <a:schemeClr val="accent6">
                    <a:lumMod val="50000"/>
                    <a:lumOff val="50000"/>
                  </a:schemeClr>
                </a:solidFill>
                <a:latin typeface="+mn-ea"/>
              </a:rPr>
              <a:t>マルチ対応</a:t>
            </a:r>
            <a:endParaRPr kumimoji="1" lang="ja-JP" altLang="en-US" sz="2400" dirty="0"/>
          </a:p>
        </p:txBody>
      </p:sp>
      <p:grpSp>
        <p:nvGrpSpPr>
          <p:cNvPr id="11" name="Group 296">
            <a:extLst>
              <a:ext uri="{FF2B5EF4-FFF2-40B4-BE49-F238E27FC236}">
                <a16:creationId xmlns:a16="http://schemas.microsoft.com/office/drawing/2014/main" xmlns="" id="{3842FC64-AB39-42D7-A48C-0FE49F99806C}"/>
              </a:ext>
            </a:extLst>
          </p:cNvPr>
          <p:cNvGrpSpPr>
            <a:grpSpLocks/>
          </p:cNvGrpSpPr>
          <p:nvPr/>
        </p:nvGrpSpPr>
        <p:grpSpPr bwMode="auto">
          <a:xfrm>
            <a:off x="1234107" y="2636016"/>
            <a:ext cx="788463" cy="755574"/>
            <a:chOff x="336" y="601"/>
            <a:chExt cx="850" cy="850"/>
          </a:xfrm>
        </p:grpSpPr>
        <p:sp>
          <p:nvSpPr>
            <p:cNvPr id="12" name="Oval 2">
              <a:extLst>
                <a:ext uri="{FF2B5EF4-FFF2-40B4-BE49-F238E27FC236}">
                  <a16:creationId xmlns:a16="http://schemas.microsoft.com/office/drawing/2014/main" xmlns="" id="{9267EE0A-4BA4-4E94-8745-FFA9A06F71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601"/>
              <a:ext cx="850" cy="850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333333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3" name="Oval 19">
              <a:extLst>
                <a:ext uri="{FF2B5EF4-FFF2-40B4-BE49-F238E27FC236}">
                  <a16:creationId xmlns:a16="http://schemas.microsoft.com/office/drawing/2014/main" xmlns="" id="{CC91C93B-224E-47BB-A4B4-F39EF6BD80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" y="618"/>
              <a:ext cx="817" cy="817"/>
            </a:xfrm>
            <a:prstGeom prst="ellipse">
              <a:avLst/>
            </a:prstGeom>
            <a:gradFill rotWithShape="1">
              <a:gsLst>
                <a:gs pos="0">
                  <a:srgbClr val="FF0000">
                    <a:gamma/>
                    <a:tint val="60392"/>
                    <a:invGamma/>
                  </a:srgbClr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4" name="Oval 20">
              <a:extLst>
                <a:ext uri="{FF2B5EF4-FFF2-40B4-BE49-F238E27FC236}">
                  <a16:creationId xmlns:a16="http://schemas.microsoft.com/office/drawing/2014/main" xmlns="" id="{9BD5F5FE-EFD9-4804-9B3B-C6D91AFF36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" y="663"/>
              <a:ext cx="454" cy="454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60001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grpSp>
          <p:nvGrpSpPr>
            <p:cNvPr id="15" name="Group 21">
              <a:extLst>
                <a:ext uri="{FF2B5EF4-FFF2-40B4-BE49-F238E27FC236}">
                  <a16:creationId xmlns:a16="http://schemas.microsoft.com/office/drawing/2014/main" xmlns="" id="{7DB5FE9B-6714-4B4D-AB94-45F20F7D5C8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5" y="1177"/>
              <a:ext cx="453" cy="212"/>
              <a:chOff x="580" y="1207"/>
              <a:chExt cx="363" cy="182"/>
            </a:xfrm>
          </p:grpSpPr>
          <p:sp>
            <p:nvSpPr>
              <p:cNvPr id="18" name="AutoShape 22">
                <a:extLst>
                  <a:ext uri="{FF2B5EF4-FFF2-40B4-BE49-F238E27FC236}">
                    <a16:creationId xmlns:a16="http://schemas.microsoft.com/office/drawing/2014/main" xmlns="" id="{4E5DF4CC-2B73-45EA-B083-30A68ED1FA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671" y="1116"/>
                <a:ext cx="182" cy="363"/>
              </a:xfrm>
              <a:prstGeom prst="moon">
                <a:avLst>
                  <a:gd name="adj" fmla="val 87500"/>
                </a:avLst>
              </a:prstGeom>
              <a:gradFill rotWithShape="1">
                <a:gsLst>
                  <a:gs pos="0">
                    <a:srgbClr val="FF99CC"/>
                  </a:gs>
                  <a:gs pos="100000">
                    <a:srgbClr val="CC000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>
                    <a:solidFill>
                      <a:srgbClr val="333333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19" name="Freeform 23">
                <a:extLst>
                  <a:ext uri="{FF2B5EF4-FFF2-40B4-BE49-F238E27FC236}">
                    <a16:creationId xmlns:a16="http://schemas.microsoft.com/office/drawing/2014/main" xmlns="" id="{A03184C6-4DC0-40F9-A025-A1F34226A1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5" y="1298"/>
                <a:ext cx="272" cy="91"/>
              </a:xfrm>
              <a:custGeom>
                <a:avLst/>
                <a:gdLst>
                  <a:gd name="T0" fmla="*/ 136 w 272"/>
                  <a:gd name="T1" fmla="*/ 136 h 136"/>
                  <a:gd name="T2" fmla="*/ 0 w 272"/>
                  <a:gd name="T3" fmla="*/ 45 h 136"/>
                  <a:gd name="T4" fmla="*/ 136 w 272"/>
                  <a:gd name="T5" fmla="*/ 0 h 136"/>
                  <a:gd name="T6" fmla="*/ 272 w 272"/>
                  <a:gd name="T7" fmla="*/ 45 h 136"/>
                  <a:gd name="T8" fmla="*/ 136 w 272"/>
                  <a:gd name="T9" fmla="*/ 136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2" h="136">
                    <a:moveTo>
                      <a:pt x="136" y="136"/>
                    </a:moveTo>
                    <a:cubicBezTo>
                      <a:pt x="91" y="136"/>
                      <a:pt x="0" y="68"/>
                      <a:pt x="0" y="45"/>
                    </a:cubicBezTo>
                    <a:cubicBezTo>
                      <a:pt x="0" y="22"/>
                      <a:pt x="91" y="0"/>
                      <a:pt x="136" y="0"/>
                    </a:cubicBezTo>
                    <a:cubicBezTo>
                      <a:pt x="181" y="0"/>
                      <a:pt x="272" y="22"/>
                      <a:pt x="272" y="45"/>
                    </a:cubicBezTo>
                    <a:cubicBezTo>
                      <a:pt x="272" y="68"/>
                      <a:pt x="181" y="136"/>
                      <a:pt x="136" y="136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FF0000">
                      <a:gamma/>
                      <a:shade val="46275"/>
                      <a:invGamma/>
                    </a:srgbClr>
                  </a:gs>
                  <a:gs pos="100000">
                    <a:srgbClr val="FF0000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FF0000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</p:grpSp>
        <p:sp>
          <p:nvSpPr>
            <p:cNvPr id="16" name="AutoShape 36">
              <a:extLst>
                <a:ext uri="{FF2B5EF4-FFF2-40B4-BE49-F238E27FC236}">
                  <a16:creationId xmlns:a16="http://schemas.microsoft.com/office/drawing/2014/main" xmlns="" id="{C65C2922-0F06-4601-991B-D9188A55C3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" y="890"/>
              <a:ext cx="272" cy="272"/>
            </a:xfrm>
            <a:custGeom>
              <a:avLst/>
              <a:gdLst>
                <a:gd name="G0" fmla="+- 8146 0 0"/>
                <a:gd name="G1" fmla="+- -11686764 0 0"/>
                <a:gd name="G2" fmla="+- 0 0 -11686764"/>
                <a:gd name="T0" fmla="*/ 0 256 1"/>
                <a:gd name="T1" fmla="*/ 180 256 1"/>
                <a:gd name="G3" fmla="+- -11686764 T0 T1"/>
                <a:gd name="T2" fmla="*/ 0 256 1"/>
                <a:gd name="T3" fmla="*/ 90 256 1"/>
                <a:gd name="G4" fmla="+- -11686764 T2 T3"/>
                <a:gd name="G5" fmla="*/ G4 2 1"/>
                <a:gd name="T4" fmla="*/ 90 256 1"/>
                <a:gd name="T5" fmla="*/ 0 256 1"/>
                <a:gd name="G6" fmla="+- -11686764 T4 T5"/>
                <a:gd name="G7" fmla="*/ G6 2 1"/>
                <a:gd name="G8" fmla="abs -11686764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8146"/>
                <a:gd name="G18" fmla="*/ 8146 1 2"/>
                <a:gd name="G19" fmla="+- G18 5400 0"/>
                <a:gd name="G20" fmla="cos G19 -11686764"/>
                <a:gd name="G21" fmla="sin G19 -11686764"/>
                <a:gd name="G22" fmla="+- G20 10800 0"/>
                <a:gd name="G23" fmla="+- G21 10800 0"/>
                <a:gd name="G24" fmla="+- 10800 0 G20"/>
                <a:gd name="G25" fmla="+- 8146 10800 0"/>
                <a:gd name="G26" fmla="?: G9 G17 G25"/>
                <a:gd name="G27" fmla="?: G9 0 21600"/>
                <a:gd name="G28" fmla="cos 10800 -11686764"/>
                <a:gd name="G29" fmla="sin 10800 -11686764"/>
                <a:gd name="G30" fmla="sin 8146 -11686764"/>
                <a:gd name="G31" fmla="+- G28 10800 0"/>
                <a:gd name="G32" fmla="+- G29 10800 0"/>
                <a:gd name="G33" fmla="+- G30 10800 0"/>
                <a:gd name="G34" fmla="?: G4 0 G31"/>
                <a:gd name="G35" fmla="?: -11686764 G34 0"/>
                <a:gd name="G36" fmla="?: G6 G35 G31"/>
                <a:gd name="G37" fmla="+- 21600 0 G36"/>
                <a:gd name="G38" fmla="?: G4 0 G33"/>
                <a:gd name="G39" fmla="?: -11686764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0 h 21600"/>
                <a:gd name="T14" fmla="*/ 1331 w 21600"/>
                <a:gd name="T15" fmla="*/ 10523 h 21600"/>
                <a:gd name="T16" fmla="*/ 10800 w 21600"/>
                <a:gd name="T17" fmla="*/ 2654 h 21600"/>
                <a:gd name="T18" fmla="*/ 20269 w 21600"/>
                <a:gd name="T19" fmla="*/ 10523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2657" y="10562"/>
                  </a:moveTo>
                  <a:cubicBezTo>
                    <a:pt x="2786" y="6157"/>
                    <a:pt x="6393" y="2654"/>
                    <a:pt x="10800" y="2654"/>
                  </a:cubicBezTo>
                  <a:cubicBezTo>
                    <a:pt x="15206" y="2654"/>
                    <a:pt x="18813" y="6157"/>
                    <a:pt x="18942" y="10562"/>
                  </a:cubicBezTo>
                  <a:lnTo>
                    <a:pt x="21595" y="10484"/>
                  </a:lnTo>
                  <a:cubicBezTo>
                    <a:pt x="21424" y="4645"/>
                    <a:pt x="16641" y="0"/>
                    <a:pt x="10799" y="0"/>
                  </a:cubicBezTo>
                  <a:cubicBezTo>
                    <a:pt x="4958" y="0"/>
                    <a:pt x="175" y="4645"/>
                    <a:pt x="4" y="1048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7" name="AutoShape 37">
              <a:extLst>
                <a:ext uri="{FF2B5EF4-FFF2-40B4-BE49-F238E27FC236}">
                  <a16:creationId xmlns:a16="http://schemas.microsoft.com/office/drawing/2014/main" xmlns="" id="{9028FBF9-F253-4134-8311-3707C3C5DB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7" y="890"/>
              <a:ext cx="272" cy="272"/>
            </a:xfrm>
            <a:custGeom>
              <a:avLst/>
              <a:gdLst>
                <a:gd name="G0" fmla="+- 8146 0 0"/>
                <a:gd name="G1" fmla="+- -11686764 0 0"/>
                <a:gd name="G2" fmla="+- 0 0 -11686764"/>
                <a:gd name="T0" fmla="*/ 0 256 1"/>
                <a:gd name="T1" fmla="*/ 180 256 1"/>
                <a:gd name="G3" fmla="+- -11686764 T0 T1"/>
                <a:gd name="T2" fmla="*/ 0 256 1"/>
                <a:gd name="T3" fmla="*/ 90 256 1"/>
                <a:gd name="G4" fmla="+- -11686764 T2 T3"/>
                <a:gd name="G5" fmla="*/ G4 2 1"/>
                <a:gd name="T4" fmla="*/ 90 256 1"/>
                <a:gd name="T5" fmla="*/ 0 256 1"/>
                <a:gd name="G6" fmla="+- -11686764 T4 T5"/>
                <a:gd name="G7" fmla="*/ G6 2 1"/>
                <a:gd name="G8" fmla="abs -11686764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8146"/>
                <a:gd name="G18" fmla="*/ 8146 1 2"/>
                <a:gd name="G19" fmla="+- G18 5400 0"/>
                <a:gd name="G20" fmla="cos G19 -11686764"/>
                <a:gd name="G21" fmla="sin G19 -11686764"/>
                <a:gd name="G22" fmla="+- G20 10800 0"/>
                <a:gd name="G23" fmla="+- G21 10800 0"/>
                <a:gd name="G24" fmla="+- 10800 0 G20"/>
                <a:gd name="G25" fmla="+- 8146 10800 0"/>
                <a:gd name="G26" fmla="?: G9 G17 G25"/>
                <a:gd name="G27" fmla="?: G9 0 21600"/>
                <a:gd name="G28" fmla="cos 10800 -11686764"/>
                <a:gd name="G29" fmla="sin 10800 -11686764"/>
                <a:gd name="G30" fmla="sin 8146 -11686764"/>
                <a:gd name="G31" fmla="+- G28 10800 0"/>
                <a:gd name="G32" fmla="+- G29 10800 0"/>
                <a:gd name="G33" fmla="+- G30 10800 0"/>
                <a:gd name="G34" fmla="?: G4 0 G31"/>
                <a:gd name="G35" fmla="?: -11686764 G34 0"/>
                <a:gd name="G36" fmla="?: G6 G35 G31"/>
                <a:gd name="G37" fmla="+- 21600 0 G36"/>
                <a:gd name="G38" fmla="?: G4 0 G33"/>
                <a:gd name="G39" fmla="?: -11686764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0 h 21600"/>
                <a:gd name="T14" fmla="*/ 1331 w 21600"/>
                <a:gd name="T15" fmla="*/ 10523 h 21600"/>
                <a:gd name="T16" fmla="*/ 10800 w 21600"/>
                <a:gd name="T17" fmla="*/ 2654 h 21600"/>
                <a:gd name="T18" fmla="*/ 20269 w 21600"/>
                <a:gd name="T19" fmla="*/ 10523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2657" y="10562"/>
                  </a:moveTo>
                  <a:cubicBezTo>
                    <a:pt x="2786" y="6157"/>
                    <a:pt x="6393" y="2654"/>
                    <a:pt x="10800" y="2654"/>
                  </a:cubicBezTo>
                  <a:cubicBezTo>
                    <a:pt x="15206" y="2654"/>
                    <a:pt x="18813" y="6157"/>
                    <a:pt x="18942" y="10562"/>
                  </a:cubicBezTo>
                  <a:lnTo>
                    <a:pt x="21595" y="10484"/>
                  </a:lnTo>
                  <a:cubicBezTo>
                    <a:pt x="21424" y="4645"/>
                    <a:pt x="16641" y="0"/>
                    <a:pt x="10799" y="0"/>
                  </a:cubicBezTo>
                  <a:cubicBezTo>
                    <a:pt x="4958" y="0"/>
                    <a:pt x="175" y="4645"/>
                    <a:pt x="4" y="1048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</p:grpSp>
      <p:sp>
        <p:nvSpPr>
          <p:cNvPr id="21" name="正方形/長方形 20"/>
          <p:cNvSpPr/>
          <p:nvPr/>
        </p:nvSpPr>
        <p:spPr bwMode="auto">
          <a:xfrm>
            <a:off x="2389179" y="2618509"/>
            <a:ext cx="4261005" cy="1943099"/>
          </a:xfrm>
          <a:prstGeom prst="rect">
            <a:avLst/>
          </a:prstGeom>
          <a:noFill/>
          <a:ln>
            <a:solidFill>
              <a:srgbClr val="FFFF00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ja-JP" altLang="en-US" b="1" dirty="0" smtClean="0">
                <a:solidFill>
                  <a:srgbClr val="FF0000"/>
                </a:solidFill>
                <a:latin typeface="+mj-ea"/>
                <a:ea typeface="+mj-ea"/>
              </a:rPr>
              <a:t>現場で、</a:t>
            </a:r>
            <a:r>
              <a:rPr lang="en-US" altLang="ja-JP" b="1" dirty="0" smtClean="0">
                <a:solidFill>
                  <a:srgbClr val="FF0000"/>
                </a:solidFill>
                <a:latin typeface="+mj-ea"/>
                <a:ea typeface="+mj-ea"/>
              </a:rPr>
              <a:t>CRM</a:t>
            </a:r>
            <a:r>
              <a:rPr lang="ja-JP" altLang="en-US" b="1" dirty="0" err="1" smtClean="0">
                <a:solidFill>
                  <a:srgbClr val="FF0000"/>
                </a:solidFill>
                <a:latin typeface="+mj-ea"/>
                <a:ea typeface="+mj-ea"/>
              </a:rPr>
              <a:t>、</a:t>
            </a:r>
            <a:r>
              <a:rPr lang="en-US" altLang="ja-JP" b="1" dirty="0" smtClean="0">
                <a:solidFill>
                  <a:srgbClr val="FF0000"/>
                </a:solidFill>
                <a:latin typeface="+mj-ea"/>
                <a:ea typeface="+mj-ea"/>
              </a:rPr>
              <a:t>DCMHD</a:t>
            </a:r>
            <a:r>
              <a:rPr lang="ja-JP" altLang="en-US" b="1" dirty="0" err="1" smtClean="0">
                <a:solidFill>
                  <a:srgbClr val="FF0000"/>
                </a:solidFill>
                <a:latin typeface="+mj-ea"/>
                <a:ea typeface="+mj-ea"/>
              </a:rPr>
              <a:t>、</a:t>
            </a:r>
            <a:r>
              <a:rPr lang="en-US" altLang="ja-JP" b="1" dirty="0" smtClean="0">
                <a:solidFill>
                  <a:srgbClr val="FF0000"/>
                </a:solidFill>
                <a:latin typeface="+mj-ea"/>
                <a:ea typeface="+mj-ea"/>
              </a:rPr>
              <a:t>MARK2</a:t>
            </a:r>
            <a:r>
              <a:rPr lang="ja-JP" altLang="en-US" b="1" dirty="0" smtClean="0">
                <a:solidFill>
                  <a:srgbClr val="FF0000"/>
                </a:solidFill>
                <a:latin typeface="+mj-ea"/>
                <a:ea typeface="+mj-ea"/>
              </a:rPr>
              <a:t>複数のプロジェクトを平行で対応し　　ている。</a:t>
            </a:r>
            <a:endParaRPr lang="en-US" altLang="ja-JP" b="1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pPr marL="342900" indent="-342900">
              <a:buFont typeface="+mj-lt"/>
              <a:buAutoNum type="arabicPeriod"/>
            </a:pPr>
            <a:r>
              <a:rPr lang="ja-JP" altLang="en-US" b="1" dirty="0" smtClean="0">
                <a:solidFill>
                  <a:srgbClr val="FF0000"/>
                </a:solidFill>
                <a:latin typeface="+mj-ea"/>
                <a:ea typeface="+mj-ea"/>
              </a:rPr>
              <a:t>画面、</a:t>
            </a:r>
            <a:r>
              <a:rPr lang="en-US" altLang="ja-JP" b="1" dirty="0" smtClean="0">
                <a:solidFill>
                  <a:srgbClr val="FF0000"/>
                </a:solidFill>
                <a:latin typeface="+mj-ea"/>
                <a:ea typeface="+mj-ea"/>
              </a:rPr>
              <a:t>API</a:t>
            </a:r>
            <a:r>
              <a:rPr lang="ja-JP" altLang="en-US" b="1" dirty="0" err="1" smtClean="0">
                <a:solidFill>
                  <a:srgbClr val="FF0000"/>
                </a:solidFill>
                <a:latin typeface="+mj-ea"/>
                <a:ea typeface="+mj-ea"/>
              </a:rPr>
              <a:t>、</a:t>
            </a:r>
            <a:r>
              <a:rPr lang="ja-JP" altLang="en-US" b="1" dirty="0" smtClean="0">
                <a:solidFill>
                  <a:srgbClr val="FF0000"/>
                </a:solidFill>
                <a:latin typeface="+mj-ea"/>
                <a:ea typeface="+mj-ea"/>
              </a:rPr>
              <a:t>バッチ開発も全対応</a:t>
            </a:r>
            <a:endParaRPr lang="en-US" altLang="ja-JP" b="1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pPr marL="342900" indent="-342900">
              <a:buFont typeface="+mj-lt"/>
              <a:buAutoNum type="arabicPeriod"/>
            </a:pPr>
            <a:r>
              <a:rPr lang="ja-JP" altLang="en-US" b="1" dirty="0" smtClean="0">
                <a:solidFill>
                  <a:srgbClr val="FF0000"/>
                </a:solidFill>
                <a:latin typeface="+mj-ea"/>
                <a:ea typeface="+mj-ea"/>
              </a:rPr>
              <a:t>設計から、リリース、運用・保守まで一貫対応</a:t>
            </a:r>
            <a:endParaRPr lang="en-US" altLang="ja-JP" b="1" dirty="0" smtClean="0">
              <a:solidFill>
                <a:srgbClr val="FF0000"/>
              </a:solidFill>
              <a:latin typeface="+mj-ea"/>
              <a:ea typeface="+mj-ea"/>
            </a:endParaRPr>
          </a:p>
        </p:txBody>
      </p:sp>
      <p:grpSp>
        <p:nvGrpSpPr>
          <p:cNvPr id="20" name="Group 293">
            <a:extLst>
              <a:ext uri="{FF2B5EF4-FFF2-40B4-BE49-F238E27FC236}">
                <a16:creationId xmlns:a16="http://schemas.microsoft.com/office/drawing/2014/main" xmlns="" id="{FFC370BA-08BF-4CCE-A67B-D347FD899DBA}"/>
              </a:ext>
            </a:extLst>
          </p:cNvPr>
          <p:cNvGrpSpPr>
            <a:grpSpLocks/>
          </p:cNvGrpSpPr>
          <p:nvPr/>
        </p:nvGrpSpPr>
        <p:grpSpPr bwMode="auto">
          <a:xfrm>
            <a:off x="1268158" y="984000"/>
            <a:ext cx="758259" cy="758259"/>
            <a:chOff x="5037" y="618"/>
            <a:chExt cx="850" cy="850"/>
          </a:xfrm>
        </p:grpSpPr>
        <p:sp>
          <p:nvSpPr>
            <p:cNvPr id="22" name="Oval 50">
              <a:extLst>
                <a:ext uri="{FF2B5EF4-FFF2-40B4-BE49-F238E27FC236}">
                  <a16:creationId xmlns:a16="http://schemas.microsoft.com/office/drawing/2014/main" xmlns="" id="{A9838AB5-C094-4377-A802-21CD3E3172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7" y="618"/>
              <a:ext cx="850" cy="850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333333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23" name="Oval 51">
              <a:extLst>
                <a:ext uri="{FF2B5EF4-FFF2-40B4-BE49-F238E27FC236}">
                  <a16:creationId xmlns:a16="http://schemas.microsoft.com/office/drawing/2014/main" xmlns="" id="{DD6D435C-0F60-4629-BD94-54821F2DE8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4" y="635"/>
              <a:ext cx="817" cy="817"/>
            </a:xfrm>
            <a:prstGeom prst="ellipse">
              <a:avLst/>
            </a:prstGeom>
            <a:gradFill rotWithShape="1">
              <a:gsLst>
                <a:gs pos="0">
                  <a:srgbClr val="CC0099">
                    <a:gamma/>
                    <a:tint val="60392"/>
                    <a:invGamma/>
                  </a:srgbClr>
                </a:gs>
                <a:gs pos="100000">
                  <a:srgbClr val="CC0099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24" name="Oval 52">
              <a:extLst>
                <a:ext uri="{FF2B5EF4-FFF2-40B4-BE49-F238E27FC236}">
                  <a16:creationId xmlns:a16="http://schemas.microsoft.com/office/drawing/2014/main" xmlns="" id="{2FF6B54B-606C-4B88-AD79-E1531E472E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26" y="680"/>
              <a:ext cx="454" cy="454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60001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25" name="Freeform 54">
              <a:extLst>
                <a:ext uri="{FF2B5EF4-FFF2-40B4-BE49-F238E27FC236}">
                  <a16:creationId xmlns:a16="http://schemas.microsoft.com/office/drawing/2014/main" xmlns="" id="{11B4C9EE-AFBE-4B95-89C4-2D73C9A5311C}"/>
                </a:ext>
              </a:extLst>
            </p:cNvPr>
            <p:cNvSpPr>
              <a:spLocks/>
            </p:cNvSpPr>
            <p:nvPr/>
          </p:nvSpPr>
          <p:spPr bwMode="auto">
            <a:xfrm rot="2700000">
              <a:off x="5207" y="935"/>
              <a:ext cx="182" cy="182"/>
            </a:xfrm>
            <a:custGeom>
              <a:avLst/>
              <a:gdLst>
                <a:gd name="T0" fmla="*/ 272 w 726"/>
                <a:gd name="T1" fmla="*/ 0 h 726"/>
                <a:gd name="T2" fmla="*/ 272 w 726"/>
                <a:gd name="T3" fmla="*/ 272 h 726"/>
                <a:gd name="T4" fmla="*/ 0 w 726"/>
                <a:gd name="T5" fmla="*/ 272 h 726"/>
                <a:gd name="T6" fmla="*/ 0 w 726"/>
                <a:gd name="T7" fmla="*/ 453 h 726"/>
                <a:gd name="T8" fmla="*/ 272 w 726"/>
                <a:gd name="T9" fmla="*/ 453 h 726"/>
                <a:gd name="T10" fmla="*/ 272 w 726"/>
                <a:gd name="T11" fmla="*/ 726 h 726"/>
                <a:gd name="T12" fmla="*/ 454 w 726"/>
                <a:gd name="T13" fmla="*/ 726 h 726"/>
                <a:gd name="T14" fmla="*/ 454 w 726"/>
                <a:gd name="T15" fmla="*/ 453 h 726"/>
                <a:gd name="T16" fmla="*/ 726 w 726"/>
                <a:gd name="T17" fmla="*/ 453 h 726"/>
                <a:gd name="T18" fmla="*/ 726 w 726"/>
                <a:gd name="T19" fmla="*/ 272 h 726"/>
                <a:gd name="T20" fmla="*/ 454 w 726"/>
                <a:gd name="T21" fmla="*/ 272 h 726"/>
                <a:gd name="T22" fmla="*/ 454 w 726"/>
                <a:gd name="T23" fmla="*/ 0 h 726"/>
                <a:gd name="T24" fmla="*/ 272 w 726"/>
                <a:gd name="T25" fmla="*/ 0 h 7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26" h="726">
                  <a:moveTo>
                    <a:pt x="272" y="0"/>
                  </a:moveTo>
                  <a:lnTo>
                    <a:pt x="272" y="272"/>
                  </a:lnTo>
                  <a:lnTo>
                    <a:pt x="0" y="272"/>
                  </a:lnTo>
                  <a:lnTo>
                    <a:pt x="0" y="453"/>
                  </a:lnTo>
                  <a:lnTo>
                    <a:pt x="272" y="453"/>
                  </a:lnTo>
                  <a:lnTo>
                    <a:pt x="272" y="726"/>
                  </a:lnTo>
                  <a:lnTo>
                    <a:pt x="454" y="726"/>
                  </a:lnTo>
                  <a:lnTo>
                    <a:pt x="454" y="453"/>
                  </a:lnTo>
                  <a:lnTo>
                    <a:pt x="726" y="453"/>
                  </a:lnTo>
                  <a:lnTo>
                    <a:pt x="726" y="272"/>
                  </a:lnTo>
                  <a:lnTo>
                    <a:pt x="454" y="272"/>
                  </a:lnTo>
                  <a:lnTo>
                    <a:pt x="454" y="0"/>
                  </a:lnTo>
                  <a:lnTo>
                    <a:pt x="272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FF0000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6" name="Freeform 55">
              <a:extLst>
                <a:ext uri="{FF2B5EF4-FFF2-40B4-BE49-F238E27FC236}">
                  <a16:creationId xmlns:a16="http://schemas.microsoft.com/office/drawing/2014/main" xmlns="" id="{61FD8900-59DC-4DF8-9E0F-FA65E3D087D7}"/>
                </a:ext>
              </a:extLst>
            </p:cNvPr>
            <p:cNvSpPr>
              <a:spLocks/>
            </p:cNvSpPr>
            <p:nvPr/>
          </p:nvSpPr>
          <p:spPr bwMode="auto">
            <a:xfrm rot="2700000">
              <a:off x="5524" y="935"/>
              <a:ext cx="182" cy="182"/>
            </a:xfrm>
            <a:custGeom>
              <a:avLst/>
              <a:gdLst>
                <a:gd name="T0" fmla="*/ 272 w 726"/>
                <a:gd name="T1" fmla="*/ 0 h 726"/>
                <a:gd name="T2" fmla="*/ 272 w 726"/>
                <a:gd name="T3" fmla="*/ 272 h 726"/>
                <a:gd name="T4" fmla="*/ 0 w 726"/>
                <a:gd name="T5" fmla="*/ 272 h 726"/>
                <a:gd name="T6" fmla="*/ 0 w 726"/>
                <a:gd name="T7" fmla="*/ 453 h 726"/>
                <a:gd name="T8" fmla="*/ 272 w 726"/>
                <a:gd name="T9" fmla="*/ 453 h 726"/>
                <a:gd name="T10" fmla="*/ 272 w 726"/>
                <a:gd name="T11" fmla="*/ 726 h 726"/>
                <a:gd name="T12" fmla="*/ 454 w 726"/>
                <a:gd name="T13" fmla="*/ 726 h 726"/>
                <a:gd name="T14" fmla="*/ 454 w 726"/>
                <a:gd name="T15" fmla="*/ 453 h 726"/>
                <a:gd name="T16" fmla="*/ 726 w 726"/>
                <a:gd name="T17" fmla="*/ 453 h 726"/>
                <a:gd name="T18" fmla="*/ 726 w 726"/>
                <a:gd name="T19" fmla="*/ 272 h 726"/>
                <a:gd name="T20" fmla="*/ 454 w 726"/>
                <a:gd name="T21" fmla="*/ 272 h 726"/>
                <a:gd name="T22" fmla="*/ 454 w 726"/>
                <a:gd name="T23" fmla="*/ 0 h 726"/>
                <a:gd name="T24" fmla="*/ 272 w 726"/>
                <a:gd name="T25" fmla="*/ 0 h 7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26" h="726">
                  <a:moveTo>
                    <a:pt x="272" y="0"/>
                  </a:moveTo>
                  <a:lnTo>
                    <a:pt x="272" y="272"/>
                  </a:lnTo>
                  <a:lnTo>
                    <a:pt x="0" y="272"/>
                  </a:lnTo>
                  <a:lnTo>
                    <a:pt x="0" y="453"/>
                  </a:lnTo>
                  <a:lnTo>
                    <a:pt x="272" y="453"/>
                  </a:lnTo>
                  <a:lnTo>
                    <a:pt x="272" y="726"/>
                  </a:lnTo>
                  <a:lnTo>
                    <a:pt x="454" y="726"/>
                  </a:lnTo>
                  <a:lnTo>
                    <a:pt x="454" y="453"/>
                  </a:lnTo>
                  <a:lnTo>
                    <a:pt x="726" y="453"/>
                  </a:lnTo>
                  <a:lnTo>
                    <a:pt x="726" y="272"/>
                  </a:lnTo>
                  <a:lnTo>
                    <a:pt x="454" y="272"/>
                  </a:lnTo>
                  <a:lnTo>
                    <a:pt x="454" y="0"/>
                  </a:lnTo>
                  <a:lnTo>
                    <a:pt x="272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FF0000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7" name="AutoShape 59">
              <a:extLst>
                <a:ext uri="{FF2B5EF4-FFF2-40B4-BE49-F238E27FC236}">
                  <a16:creationId xmlns:a16="http://schemas.microsoft.com/office/drawing/2014/main" xmlns="" id="{8725B85B-EFDB-41AA-BF87-5BA5E80973E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000000">
              <a:off x="5456" y="1049"/>
              <a:ext cx="45" cy="453"/>
            </a:xfrm>
            <a:prstGeom prst="moon">
              <a:avLst>
                <a:gd name="adj" fmla="val 33329"/>
              </a:avLst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</p:grpSp>
      <p:sp>
        <p:nvSpPr>
          <p:cNvPr id="28" name="正方形/長方形 27"/>
          <p:cNvSpPr/>
          <p:nvPr/>
        </p:nvSpPr>
        <p:spPr bwMode="auto">
          <a:xfrm>
            <a:off x="2306741" y="973609"/>
            <a:ext cx="4343443" cy="702951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b="1" dirty="0" smtClean="0">
                <a:latin typeface="+mj-ea"/>
                <a:ea typeface="+mj-ea"/>
              </a:rPr>
              <a:t>一つの作業しか集中できなかった。</a:t>
            </a:r>
            <a:endParaRPr kumimoji="1" lang="ja-JP" altLang="en-US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26199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52735" y="404783"/>
            <a:ext cx="5670000" cy="390295"/>
          </a:xfrm>
        </p:spPr>
        <p:txBody>
          <a:bodyPr/>
          <a:lstStyle/>
          <a:p>
            <a:r>
              <a:rPr lang="ja-JP" altLang="en-US" sz="2300" dirty="0">
                <a:solidFill>
                  <a:schemeClr val="accent6">
                    <a:lumMod val="50000"/>
                    <a:lumOff val="50000"/>
                  </a:schemeClr>
                </a:solidFill>
                <a:latin typeface="+mn-ea"/>
              </a:rPr>
              <a:t>進化</a:t>
            </a:r>
            <a:r>
              <a:rPr lang="ja-JP" altLang="en-US" sz="2300" dirty="0" smtClean="0">
                <a:solidFill>
                  <a:schemeClr val="accent6">
                    <a:lumMod val="50000"/>
                    <a:lumOff val="50000"/>
                  </a:schemeClr>
                </a:solidFill>
                <a:latin typeface="+mn-ea"/>
              </a:rPr>
              <a:t>の</a:t>
            </a:r>
            <a:r>
              <a:rPr lang="ja-JP" altLang="en-US" sz="2300" dirty="0" smtClean="0">
                <a:solidFill>
                  <a:schemeClr val="accent6">
                    <a:lumMod val="50000"/>
                    <a:lumOff val="50000"/>
                  </a:schemeClr>
                </a:solidFill>
                <a:latin typeface="+mn-ea"/>
              </a:rPr>
              <a:t>自分</a:t>
            </a:r>
            <a:r>
              <a:rPr lang="en-US" altLang="ja-JP" sz="2300" dirty="0" smtClean="0">
                <a:solidFill>
                  <a:schemeClr val="accent6">
                    <a:lumMod val="50000"/>
                    <a:lumOff val="50000"/>
                  </a:schemeClr>
                </a:solidFill>
                <a:latin typeface="+mn-ea"/>
              </a:rPr>
              <a:t>-</a:t>
            </a:r>
            <a:r>
              <a:rPr lang="ja-JP" altLang="en-US" sz="2300" dirty="0" smtClean="0">
                <a:solidFill>
                  <a:schemeClr val="accent6">
                    <a:lumMod val="50000"/>
                    <a:lumOff val="50000"/>
                  </a:schemeClr>
                </a:solidFill>
                <a:latin typeface="+mn-ea"/>
              </a:rPr>
              <a:t>高生産性と高品質</a:t>
            </a:r>
            <a:endParaRPr kumimoji="1" lang="ja-JP" altLang="en-US" sz="2300" dirty="0"/>
          </a:p>
        </p:txBody>
      </p:sp>
      <p:grpSp>
        <p:nvGrpSpPr>
          <p:cNvPr id="11" name="Group 296">
            <a:extLst>
              <a:ext uri="{FF2B5EF4-FFF2-40B4-BE49-F238E27FC236}">
                <a16:creationId xmlns:a16="http://schemas.microsoft.com/office/drawing/2014/main" xmlns="" id="{3842FC64-AB39-42D7-A48C-0FE49F99806C}"/>
              </a:ext>
            </a:extLst>
          </p:cNvPr>
          <p:cNvGrpSpPr>
            <a:grpSpLocks/>
          </p:cNvGrpSpPr>
          <p:nvPr/>
        </p:nvGrpSpPr>
        <p:grpSpPr bwMode="auto">
          <a:xfrm>
            <a:off x="1254710" y="2163149"/>
            <a:ext cx="788463" cy="755574"/>
            <a:chOff x="336" y="601"/>
            <a:chExt cx="850" cy="850"/>
          </a:xfrm>
        </p:grpSpPr>
        <p:sp>
          <p:nvSpPr>
            <p:cNvPr id="12" name="Oval 2">
              <a:extLst>
                <a:ext uri="{FF2B5EF4-FFF2-40B4-BE49-F238E27FC236}">
                  <a16:creationId xmlns:a16="http://schemas.microsoft.com/office/drawing/2014/main" xmlns="" id="{9267EE0A-4BA4-4E94-8745-FFA9A06F71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601"/>
              <a:ext cx="850" cy="850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333333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3" name="Oval 19">
              <a:extLst>
                <a:ext uri="{FF2B5EF4-FFF2-40B4-BE49-F238E27FC236}">
                  <a16:creationId xmlns:a16="http://schemas.microsoft.com/office/drawing/2014/main" xmlns="" id="{CC91C93B-224E-47BB-A4B4-F39EF6BD80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" y="618"/>
              <a:ext cx="817" cy="817"/>
            </a:xfrm>
            <a:prstGeom prst="ellipse">
              <a:avLst/>
            </a:prstGeom>
            <a:gradFill rotWithShape="1">
              <a:gsLst>
                <a:gs pos="0">
                  <a:srgbClr val="FF0000">
                    <a:gamma/>
                    <a:tint val="60392"/>
                    <a:invGamma/>
                  </a:srgbClr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4" name="Oval 20">
              <a:extLst>
                <a:ext uri="{FF2B5EF4-FFF2-40B4-BE49-F238E27FC236}">
                  <a16:creationId xmlns:a16="http://schemas.microsoft.com/office/drawing/2014/main" xmlns="" id="{9BD5F5FE-EFD9-4804-9B3B-C6D91AFF36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" y="663"/>
              <a:ext cx="454" cy="454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60001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grpSp>
          <p:nvGrpSpPr>
            <p:cNvPr id="15" name="Group 21">
              <a:extLst>
                <a:ext uri="{FF2B5EF4-FFF2-40B4-BE49-F238E27FC236}">
                  <a16:creationId xmlns:a16="http://schemas.microsoft.com/office/drawing/2014/main" xmlns="" id="{7DB5FE9B-6714-4B4D-AB94-45F20F7D5C8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5" y="1177"/>
              <a:ext cx="453" cy="212"/>
              <a:chOff x="580" y="1207"/>
              <a:chExt cx="363" cy="182"/>
            </a:xfrm>
          </p:grpSpPr>
          <p:sp>
            <p:nvSpPr>
              <p:cNvPr id="18" name="AutoShape 22">
                <a:extLst>
                  <a:ext uri="{FF2B5EF4-FFF2-40B4-BE49-F238E27FC236}">
                    <a16:creationId xmlns:a16="http://schemas.microsoft.com/office/drawing/2014/main" xmlns="" id="{4E5DF4CC-2B73-45EA-B083-30A68ED1FA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671" y="1116"/>
                <a:ext cx="182" cy="363"/>
              </a:xfrm>
              <a:prstGeom prst="moon">
                <a:avLst>
                  <a:gd name="adj" fmla="val 87500"/>
                </a:avLst>
              </a:prstGeom>
              <a:gradFill rotWithShape="1">
                <a:gsLst>
                  <a:gs pos="0">
                    <a:srgbClr val="FF99CC"/>
                  </a:gs>
                  <a:gs pos="100000">
                    <a:srgbClr val="CC000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>
                    <a:solidFill>
                      <a:srgbClr val="333333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19" name="Freeform 23">
                <a:extLst>
                  <a:ext uri="{FF2B5EF4-FFF2-40B4-BE49-F238E27FC236}">
                    <a16:creationId xmlns:a16="http://schemas.microsoft.com/office/drawing/2014/main" xmlns="" id="{A03184C6-4DC0-40F9-A025-A1F34226A1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5" y="1298"/>
                <a:ext cx="272" cy="91"/>
              </a:xfrm>
              <a:custGeom>
                <a:avLst/>
                <a:gdLst>
                  <a:gd name="T0" fmla="*/ 136 w 272"/>
                  <a:gd name="T1" fmla="*/ 136 h 136"/>
                  <a:gd name="T2" fmla="*/ 0 w 272"/>
                  <a:gd name="T3" fmla="*/ 45 h 136"/>
                  <a:gd name="T4" fmla="*/ 136 w 272"/>
                  <a:gd name="T5" fmla="*/ 0 h 136"/>
                  <a:gd name="T6" fmla="*/ 272 w 272"/>
                  <a:gd name="T7" fmla="*/ 45 h 136"/>
                  <a:gd name="T8" fmla="*/ 136 w 272"/>
                  <a:gd name="T9" fmla="*/ 136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2" h="136">
                    <a:moveTo>
                      <a:pt x="136" y="136"/>
                    </a:moveTo>
                    <a:cubicBezTo>
                      <a:pt x="91" y="136"/>
                      <a:pt x="0" y="68"/>
                      <a:pt x="0" y="45"/>
                    </a:cubicBezTo>
                    <a:cubicBezTo>
                      <a:pt x="0" y="22"/>
                      <a:pt x="91" y="0"/>
                      <a:pt x="136" y="0"/>
                    </a:cubicBezTo>
                    <a:cubicBezTo>
                      <a:pt x="181" y="0"/>
                      <a:pt x="272" y="22"/>
                      <a:pt x="272" y="45"/>
                    </a:cubicBezTo>
                    <a:cubicBezTo>
                      <a:pt x="272" y="68"/>
                      <a:pt x="181" y="136"/>
                      <a:pt x="136" y="136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FF0000">
                      <a:gamma/>
                      <a:shade val="46275"/>
                      <a:invGamma/>
                    </a:srgbClr>
                  </a:gs>
                  <a:gs pos="100000">
                    <a:srgbClr val="FF0000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FF0000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</p:grpSp>
        <p:sp>
          <p:nvSpPr>
            <p:cNvPr id="16" name="AutoShape 36">
              <a:extLst>
                <a:ext uri="{FF2B5EF4-FFF2-40B4-BE49-F238E27FC236}">
                  <a16:creationId xmlns:a16="http://schemas.microsoft.com/office/drawing/2014/main" xmlns="" id="{C65C2922-0F06-4601-991B-D9188A55C3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" y="890"/>
              <a:ext cx="272" cy="272"/>
            </a:xfrm>
            <a:custGeom>
              <a:avLst/>
              <a:gdLst>
                <a:gd name="G0" fmla="+- 8146 0 0"/>
                <a:gd name="G1" fmla="+- -11686764 0 0"/>
                <a:gd name="G2" fmla="+- 0 0 -11686764"/>
                <a:gd name="T0" fmla="*/ 0 256 1"/>
                <a:gd name="T1" fmla="*/ 180 256 1"/>
                <a:gd name="G3" fmla="+- -11686764 T0 T1"/>
                <a:gd name="T2" fmla="*/ 0 256 1"/>
                <a:gd name="T3" fmla="*/ 90 256 1"/>
                <a:gd name="G4" fmla="+- -11686764 T2 T3"/>
                <a:gd name="G5" fmla="*/ G4 2 1"/>
                <a:gd name="T4" fmla="*/ 90 256 1"/>
                <a:gd name="T5" fmla="*/ 0 256 1"/>
                <a:gd name="G6" fmla="+- -11686764 T4 T5"/>
                <a:gd name="G7" fmla="*/ G6 2 1"/>
                <a:gd name="G8" fmla="abs -11686764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8146"/>
                <a:gd name="G18" fmla="*/ 8146 1 2"/>
                <a:gd name="G19" fmla="+- G18 5400 0"/>
                <a:gd name="G20" fmla="cos G19 -11686764"/>
                <a:gd name="G21" fmla="sin G19 -11686764"/>
                <a:gd name="G22" fmla="+- G20 10800 0"/>
                <a:gd name="G23" fmla="+- G21 10800 0"/>
                <a:gd name="G24" fmla="+- 10800 0 G20"/>
                <a:gd name="G25" fmla="+- 8146 10800 0"/>
                <a:gd name="G26" fmla="?: G9 G17 G25"/>
                <a:gd name="G27" fmla="?: G9 0 21600"/>
                <a:gd name="G28" fmla="cos 10800 -11686764"/>
                <a:gd name="G29" fmla="sin 10800 -11686764"/>
                <a:gd name="G30" fmla="sin 8146 -11686764"/>
                <a:gd name="G31" fmla="+- G28 10800 0"/>
                <a:gd name="G32" fmla="+- G29 10800 0"/>
                <a:gd name="G33" fmla="+- G30 10800 0"/>
                <a:gd name="G34" fmla="?: G4 0 G31"/>
                <a:gd name="G35" fmla="?: -11686764 G34 0"/>
                <a:gd name="G36" fmla="?: G6 G35 G31"/>
                <a:gd name="G37" fmla="+- 21600 0 G36"/>
                <a:gd name="G38" fmla="?: G4 0 G33"/>
                <a:gd name="G39" fmla="?: -11686764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0 h 21600"/>
                <a:gd name="T14" fmla="*/ 1331 w 21600"/>
                <a:gd name="T15" fmla="*/ 10523 h 21600"/>
                <a:gd name="T16" fmla="*/ 10800 w 21600"/>
                <a:gd name="T17" fmla="*/ 2654 h 21600"/>
                <a:gd name="T18" fmla="*/ 20269 w 21600"/>
                <a:gd name="T19" fmla="*/ 10523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2657" y="10562"/>
                  </a:moveTo>
                  <a:cubicBezTo>
                    <a:pt x="2786" y="6157"/>
                    <a:pt x="6393" y="2654"/>
                    <a:pt x="10800" y="2654"/>
                  </a:cubicBezTo>
                  <a:cubicBezTo>
                    <a:pt x="15206" y="2654"/>
                    <a:pt x="18813" y="6157"/>
                    <a:pt x="18942" y="10562"/>
                  </a:cubicBezTo>
                  <a:lnTo>
                    <a:pt x="21595" y="10484"/>
                  </a:lnTo>
                  <a:cubicBezTo>
                    <a:pt x="21424" y="4645"/>
                    <a:pt x="16641" y="0"/>
                    <a:pt x="10799" y="0"/>
                  </a:cubicBezTo>
                  <a:cubicBezTo>
                    <a:pt x="4958" y="0"/>
                    <a:pt x="175" y="4645"/>
                    <a:pt x="4" y="1048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7" name="AutoShape 37">
              <a:extLst>
                <a:ext uri="{FF2B5EF4-FFF2-40B4-BE49-F238E27FC236}">
                  <a16:creationId xmlns:a16="http://schemas.microsoft.com/office/drawing/2014/main" xmlns="" id="{9028FBF9-F253-4134-8311-3707C3C5DB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7" y="890"/>
              <a:ext cx="272" cy="272"/>
            </a:xfrm>
            <a:custGeom>
              <a:avLst/>
              <a:gdLst>
                <a:gd name="G0" fmla="+- 8146 0 0"/>
                <a:gd name="G1" fmla="+- -11686764 0 0"/>
                <a:gd name="G2" fmla="+- 0 0 -11686764"/>
                <a:gd name="T0" fmla="*/ 0 256 1"/>
                <a:gd name="T1" fmla="*/ 180 256 1"/>
                <a:gd name="G3" fmla="+- -11686764 T0 T1"/>
                <a:gd name="T2" fmla="*/ 0 256 1"/>
                <a:gd name="T3" fmla="*/ 90 256 1"/>
                <a:gd name="G4" fmla="+- -11686764 T2 T3"/>
                <a:gd name="G5" fmla="*/ G4 2 1"/>
                <a:gd name="T4" fmla="*/ 90 256 1"/>
                <a:gd name="T5" fmla="*/ 0 256 1"/>
                <a:gd name="G6" fmla="+- -11686764 T4 T5"/>
                <a:gd name="G7" fmla="*/ G6 2 1"/>
                <a:gd name="G8" fmla="abs -11686764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8146"/>
                <a:gd name="G18" fmla="*/ 8146 1 2"/>
                <a:gd name="G19" fmla="+- G18 5400 0"/>
                <a:gd name="G20" fmla="cos G19 -11686764"/>
                <a:gd name="G21" fmla="sin G19 -11686764"/>
                <a:gd name="G22" fmla="+- G20 10800 0"/>
                <a:gd name="G23" fmla="+- G21 10800 0"/>
                <a:gd name="G24" fmla="+- 10800 0 G20"/>
                <a:gd name="G25" fmla="+- 8146 10800 0"/>
                <a:gd name="G26" fmla="?: G9 G17 G25"/>
                <a:gd name="G27" fmla="?: G9 0 21600"/>
                <a:gd name="G28" fmla="cos 10800 -11686764"/>
                <a:gd name="G29" fmla="sin 10800 -11686764"/>
                <a:gd name="G30" fmla="sin 8146 -11686764"/>
                <a:gd name="G31" fmla="+- G28 10800 0"/>
                <a:gd name="G32" fmla="+- G29 10800 0"/>
                <a:gd name="G33" fmla="+- G30 10800 0"/>
                <a:gd name="G34" fmla="?: G4 0 G31"/>
                <a:gd name="G35" fmla="?: -11686764 G34 0"/>
                <a:gd name="G36" fmla="?: G6 G35 G31"/>
                <a:gd name="G37" fmla="+- 21600 0 G36"/>
                <a:gd name="G38" fmla="?: G4 0 G33"/>
                <a:gd name="G39" fmla="?: -11686764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0 h 21600"/>
                <a:gd name="T14" fmla="*/ 1331 w 21600"/>
                <a:gd name="T15" fmla="*/ 10523 h 21600"/>
                <a:gd name="T16" fmla="*/ 10800 w 21600"/>
                <a:gd name="T17" fmla="*/ 2654 h 21600"/>
                <a:gd name="T18" fmla="*/ 20269 w 21600"/>
                <a:gd name="T19" fmla="*/ 10523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2657" y="10562"/>
                  </a:moveTo>
                  <a:cubicBezTo>
                    <a:pt x="2786" y="6157"/>
                    <a:pt x="6393" y="2654"/>
                    <a:pt x="10800" y="2654"/>
                  </a:cubicBezTo>
                  <a:cubicBezTo>
                    <a:pt x="15206" y="2654"/>
                    <a:pt x="18813" y="6157"/>
                    <a:pt x="18942" y="10562"/>
                  </a:cubicBezTo>
                  <a:lnTo>
                    <a:pt x="21595" y="10484"/>
                  </a:lnTo>
                  <a:cubicBezTo>
                    <a:pt x="21424" y="4645"/>
                    <a:pt x="16641" y="0"/>
                    <a:pt x="10799" y="0"/>
                  </a:cubicBezTo>
                  <a:cubicBezTo>
                    <a:pt x="4958" y="0"/>
                    <a:pt x="175" y="4645"/>
                    <a:pt x="4" y="1048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</p:grpSp>
      <p:sp>
        <p:nvSpPr>
          <p:cNvPr id="21" name="正方形/長方形 20"/>
          <p:cNvSpPr/>
          <p:nvPr/>
        </p:nvSpPr>
        <p:spPr bwMode="auto">
          <a:xfrm>
            <a:off x="2378788" y="2119747"/>
            <a:ext cx="4261005" cy="2670463"/>
          </a:xfrm>
          <a:prstGeom prst="rect">
            <a:avLst/>
          </a:prstGeom>
          <a:noFill/>
          <a:ln>
            <a:solidFill>
              <a:srgbClr val="FFFF00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b="1" dirty="0" smtClean="0">
                <a:solidFill>
                  <a:srgbClr val="FF0000"/>
                </a:solidFill>
                <a:latin typeface="+mj-ea"/>
                <a:ea typeface="+mj-ea"/>
              </a:rPr>
              <a:t>高生産性と高</a:t>
            </a:r>
            <a:r>
              <a:rPr lang="ja-JP" altLang="en-US" b="1" dirty="0" smtClean="0">
                <a:solidFill>
                  <a:srgbClr val="FF0000"/>
                </a:solidFill>
                <a:latin typeface="+mj-ea"/>
                <a:ea typeface="+mj-ea"/>
              </a:rPr>
              <a:t>品質の対応で、現場の上層に信頼され、いつも</a:t>
            </a:r>
            <a:r>
              <a:rPr lang="ja-JP" altLang="en-US" b="1" dirty="0" smtClean="0">
                <a:solidFill>
                  <a:srgbClr val="FF0000"/>
                </a:solidFill>
                <a:latin typeface="+mj-ea"/>
                <a:ea typeface="+mj-ea"/>
              </a:rPr>
              <a:t>コア機能を</a:t>
            </a:r>
            <a:r>
              <a:rPr lang="ja-JP" altLang="en-US" b="1" dirty="0" smtClean="0">
                <a:solidFill>
                  <a:srgbClr val="FF0000"/>
                </a:solidFill>
                <a:latin typeface="+mj-ea"/>
                <a:ea typeface="+mj-ea"/>
              </a:rPr>
              <a:t>担当させている。</a:t>
            </a:r>
            <a:endParaRPr lang="en-US" altLang="ja-JP" b="1" dirty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ja-JP" altLang="en-US" b="1" dirty="0" smtClean="0">
                <a:solidFill>
                  <a:srgbClr val="FF0000"/>
                </a:solidFill>
                <a:latin typeface="+mj-ea"/>
                <a:ea typeface="+mj-ea"/>
              </a:rPr>
              <a:t>　</a:t>
            </a:r>
            <a:r>
              <a:rPr lang="ja-JP" altLang="en-US" b="1" dirty="0" smtClean="0">
                <a:solidFill>
                  <a:srgbClr val="FF0000"/>
                </a:solidFill>
                <a:latin typeface="+mj-ea"/>
                <a:ea typeface="+mj-ea"/>
              </a:rPr>
              <a:t> ・</a:t>
            </a:r>
            <a:r>
              <a:rPr lang="ja-JP" altLang="en-US" b="1" dirty="0" smtClean="0">
                <a:solidFill>
                  <a:srgbClr val="FF0000"/>
                </a:solidFill>
                <a:latin typeface="+mj-ea"/>
                <a:ea typeface="+mj-ea"/>
              </a:rPr>
              <a:t>ポイント突合（規模：</a:t>
            </a:r>
            <a:r>
              <a:rPr lang="en-US" altLang="ja-JP" b="1" dirty="0" smtClean="0">
                <a:solidFill>
                  <a:srgbClr val="FF0000"/>
                </a:solidFill>
                <a:latin typeface="+mj-ea"/>
                <a:ea typeface="+mj-ea"/>
              </a:rPr>
              <a:t>4k</a:t>
            </a:r>
            <a:r>
              <a:rPr lang="ja-JP" altLang="en-US" b="1" dirty="0" smtClean="0">
                <a:solidFill>
                  <a:srgbClr val="FF0000"/>
                </a:solidFill>
                <a:latin typeface="+mj-ea"/>
                <a:ea typeface="+mj-ea"/>
              </a:rPr>
              <a:t>）</a:t>
            </a:r>
            <a:endParaRPr lang="en-US" altLang="ja-JP" b="1" dirty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ja-JP" altLang="en-US" b="1" dirty="0">
                <a:solidFill>
                  <a:srgbClr val="FF0000"/>
                </a:solidFill>
                <a:latin typeface="+mj-ea"/>
                <a:ea typeface="+mj-ea"/>
              </a:rPr>
              <a:t>　</a:t>
            </a:r>
            <a:r>
              <a:rPr lang="ja-JP" altLang="en-US" b="1" dirty="0" smtClean="0">
                <a:solidFill>
                  <a:srgbClr val="FF0000"/>
                </a:solidFill>
                <a:latin typeface="+mj-ea"/>
                <a:ea typeface="+mj-ea"/>
              </a:rPr>
              <a:t> ・</a:t>
            </a:r>
            <a:r>
              <a:rPr lang="ja-JP" altLang="en-US" b="1" dirty="0" smtClean="0">
                <a:solidFill>
                  <a:srgbClr val="FF0000"/>
                </a:solidFill>
                <a:latin typeface="+mj-ea"/>
                <a:ea typeface="+mj-ea"/>
              </a:rPr>
              <a:t>新規会員予約入会（規模：</a:t>
            </a:r>
            <a:r>
              <a:rPr lang="en-US" altLang="ja-JP" b="1" dirty="0" smtClean="0">
                <a:solidFill>
                  <a:srgbClr val="FF0000"/>
                </a:solidFill>
                <a:latin typeface="+mj-ea"/>
                <a:ea typeface="+mj-ea"/>
              </a:rPr>
              <a:t>7k</a:t>
            </a:r>
            <a:r>
              <a:rPr lang="ja-JP" altLang="en-US" b="1" dirty="0" smtClean="0">
                <a:solidFill>
                  <a:srgbClr val="FF0000"/>
                </a:solidFill>
                <a:latin typeface="+mj-ea"/>
                <a:ea typeface="+mj-ea"/>
              </a:rPr>
              <a:t>）</a:t>
            </a:r>
            <a:endParaRPr lang="en-US" altLang="ja-JP" b="1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ja-JP" altLang="en-US" b="1" dirty="0" smtClean="0">
                <a:solidFill>
                  <a:srgbClr val="FF0000"/>
                </a:solidFill>
                <a:latin typeface="+mj-ea"/>
                <a:ea typeface="+mj-ea"/>
              </a:rPr>
              <a:t>    ・従業員アップロード</a:t>
            </a:r>
            <a:r>
              <a:rPr lang="ja-JP" altLang="en-US" b="1" dirty="0" smtClean="0">
                <a:solidFill>
                  <a:srgbClr val="FF0000"/>
                </a:solidFill>
                <a:latin typeface="+mj-ea"/>
                <a:ea typeface="+mj-ea"/>
              </a:rPr>
              <a:t>（規模：</a:t>
            </a:r>
            <a:r>
              <a:rPr lang="en-US" altLang="ja-JP" b="1" dirty="0" smtClean="0">
                <a:solidFill>
                  <a:srgbClr val="FF0000"/>
                </a:solidFill>
                <a:latin typeface="+mj-ea"/>
                <a:ea typeface="+mj-ea"/>
              </a:rPr>
              <a:t>2k</a:t>
            </a:r>
            <a:r>
              <a:rPr lang="ja-JP" altLang="en-US" b="1" dirty="0" smtClean="0">
                <a:solidFill>
                  <a:srgbClr val="FF0000"/>
                </a:solidFill>
                <a:latin typeface="+mj-ea"/>
                <a:ea typeface="+mj-ea"/>
              </a:rPr>
              <a:t>）</a:t>
            </a:r>
            <a:endParaRPr lang="en-US" altLang="ja-JP" b="1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en-US" altLang="ja-JP" b="1" dirty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lang="en-US" altLang="ja-JP" b="1" dirty="0" smtClean="0">
                <a:solidFill>
                  <a:srgbClr val="FF0000"/>
                </a:solidFill>
                <a:latin typeface="+mj-ea"/>
                <a:ea typeface="+mj-ea"/>
              </a:rPr>
              <a:t>    </a:t>
            </a:r>
            <a:r>
              <a:rPr lang="ja-JP" altLang="en-US" b="1" dirty="0" smtClean="0">
                <a:solidFill>
                  <a:srgbClr val="FF0000"/>
                </a:solidFill>
                <a:latin typeface="+mj-ea"/>
                <a:ea typeface="+mj-ea"/>
              </a:rPr>
              <a:t>など</a:t>
            </a:r>
            <a:r>
              <a:rPr lang="en-US" altLang="ja-JP" b="1" dirty="0" smtClean="0">
                <a:solidFill>
                  <a:srgbClr val="FF0000"/>
                </a:solidFill>
                <a:latin typeface="+mj-ea"/>
                <a:ea typeface="+mj-ea"/>
              </a:rPr>
              <a:t>…</a:t>
            </a:r>
            <a:endParaRPr lang="en-US" altLang="ja-JP" b="1" dirty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ja-JP" altLang="en-US" b="1" dirty="0" smtClean="0">
                <a:solidFill>
                  <a:srgbClr val="002060"/>
                </a:solidFill>
                <a:latin typeface="+mj-ea"/>
                <a:ea typeface="+mj-ea"/>
              </a:rPr>
              <a:t>　　</a:t>
            </a:r>
            <a:r>
              <a:rPr lang="ja-JP" altLang="en-US" sz="2400" b="1" dirty="0" smtClean="0">
                <a:solidFill>
                  <a:srgbClr val="002060"/>
                </a:solidFill>
                <a:latin typeface="+mj-ea"/>
                <a:ea typeface="+mj-ea"/>
              </a:rPr>
              <a:t>私＝品質と納期の担保</a:t>
            </a:r>
            <a:endParaRPr lang="en-US" altLang="ja-JP" sz="2400" b="1" dirty="0" smtClean="0">
              <a:solidFill>
                <a:srgbClr val="002060"/>
              </a:solidFill>
              <a:latin typeface="+mj-ea"/>
              <a:ea typeface="+mj-ea"/>
            </a:endParaRPr>
          </a:p>
          <a:p>
            <a:r>
              <a:rPr lang="ja-JP" altLang="en-US" b="1" dirty="0">
                <a:solidFill>
                  <a:srgbClr val="FF0000"/>
                </a:solidFill>
                <a:latin typeface="+mj-ea"/>
                <a:ea typeface="+mj-ea"/>
              </a:rPr>
              <a:t>　</a:t>
            </a:r>
            <a:endParaRPr lang="en-US" altLang="ja-JP" b="1" dirty="0" smtClean="0">
              <a:solidFill>
                <a:srgbClr val="FF0000"/>
              </a:solidFill>
              <a:latin typeface="+mj-ea"/>
              <a:ea typeface="+mj-ea"/>
            </a:endParaRPr>
          </a:p>
        </p:txBody>
      </p:sp>
      <p:grpSp>
        <p:nvGrpSpPr>
          <p:cNvPr id="20" name="Group 293">
            <a:extLst>
              <a:ext uri="{FF2B5EF4-FFF2-40B4-BE49-F238E27FC236}">
                <a16:creationId xmlns:a16="http://schemas.microsoft.com/office/drawing/2014/main" xmlns="" id="{FFC370BA-08BF-4CCE-A67B-D347FD899DBA}"/>
              </a:ext>
            </a:extLst>
          </p:cNvPr>
          <p:cNvGrpSpPr>
            <a:grpSpLocks/>
          </p:cNvGrpSpPr>
          <p:nvPr/>
        </p:nvGrpSpPr>
        <p:grpSpPr bwMode="auto">
          <a:xfrm>
            <a:off x="1268158" y="984000"/>
            <a:ext cx="758259" cy="758259"/>
            <a:chOff x="5037" y="618"/>
            <a:chExt cx="850" cy="850"/>
          </a:xfrm>
        </p:grpSpPr>
        <p:sp>
          <p:nvSpPr>
            <p:cNvPr id="22" name="Oval 50">
              <a:extLst>
                <a:ext uri="{FF2B5EF4-FFF2-40B4-BE49-F238E27FC236}">
                  <a16:creationId xmlns:a16="http://schemas.microsoft.com/office/drawing/2014/main" xmlns="" id="{A9838AB5-C094-4377-A802-21CD3E3172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7" y="618"/>
              <a:ext cx="850" cy="850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333333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23" name="Oval 51">
              <a:extLst>
                <a:ext uri="{FF2B5EF4-FFF2-40B4-BE49-F238E27FC236}">
                  <a16:creationId xmlns:a16="http://schemas.microsoft.com/office/drawing/2014/main" xmlns="" id="{DD6D435C-0F60-4629-BD94-54821F2DE8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4" y="635"/>
              <a:ext cx="817" cy="817"/>
            </a:xfrm>
            <a:prstGeom prst="ellipse">
              <a:avLst/>
            </a:prstGeom>
            <a:gradFill rotWithShape="1">
              <a:gsLst>
                <a:gs pos="0">
                  <a:srgbClr val="CC0099">
                    <a:gamma/>
                    <a:tint val="60392"/>
                    <a:invGamma/>
                  </a:srgbClr>
                </a:gs>
                <a:gs pos="100000">
                  <a:srgbClr val="CC0099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24" name="Oval 52">
              <a:extLst>
                <a:ext uri="{FF2B5EF4-FFF2-40B4-BE49-F238E27FC236}">
                  <a16:creationId xmlns:a16="http://schemas.microsoft.com/office/drawing/2014/main" xmlns="" id="{2FF6B54B-606C-4B88-AD79-E1531E472E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26" y="680"/>
              <a:ext cx="454" cy="454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60001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25" name="Freeform 54">
              <a:extLst>
                <a:ext uri="{FF2B5EF4-FFF2-40B4-BE49-F238E27FC236}">
                  <a16:creationId xmlns:a16="http://schemas.microsoft.com/office/drawing/2014/main" xmlns="" id="{11B4C9EE-AFBE-4B95-89C4-2D73C9A5311C}"/>
                </a:ext>
              </a:extLst>
            </p:cNvPr>
            <p:cNvSpPr>
              <a:spLocks/>
            </p:cNvSpPr>
            <p:nvPr/>
          </p:nvSpPr>
          <p:spPr bwMode="auto">
            <a:xfrm rot="2700000">
              <a:off x="5207" y="935"/>
              <a:ext cx="182" cy="182"/>
            </a:xfrm>
            <a:custGeom>
              <a:avLst/>
              <a:gdLst>
                <a:gd name="T0" fmla="*/ 272 w 726"/>
                <a:gd name="T1" fmla="*/ 0 h 726"/>
                <a:gd name="T2" fmla="*/ 272 w 726"/>
                <a:gd name="T3" fmla="*/ 272 h 726"/>
                <a:gd name="T4" fmla="*/ 0 w 726"/>
                <a:gd name="T5" fmla="*/ 272 h 726"/>
                <a:gd name="T6" fmla="*/ 0 w 726"/>
                <a:gd name="T7" fmla="*/ 453 h 726"/>
                <a:gd name="T8" fmla="*/ 272 w 726"/>
                <a:gd name="T9" fmla="*/ 453 h 726"/>
                <a:gd name="T10" fmla="*/ 272 w 726"/>
                <a:gd name="T11" fmla="*/ 726 h 726"/>
                <a:gd name="T12" fmla="*/ 454 w 726"/>
                <a:gd name="T13" fmla="*/ 726 h 726"/>
                <a:gd name="T14" fmla="*/ 454 w 726"/>
                <a:gd name="T15" fmla="*/ 453 h 726"/>
                <a:gd name="T16" fmla="*/ 726 w 726"/>
                <a:gd name="T17" fmla="*/ 453 h 726"/>
                <a:gd name="T18" fmla="*/ 726 w 726"/>
                <a:gd name="T19" fmla="*/ 272 h 726"/>
                <a:gd name="T20" fmla="*/ 454 w 726"/>
                <a:gd name="T21" fmla="*/ 272 h 726"/>
                <a:gd name="T22" fmla="*/ 454 w 726"/>
                <a:gd name="T23" fmla="*/ 0 h 726"/>
                <a:gd name="T24" fmla="*/ 272 w 726"/>
                <a:gd name="T25" fmla="*/ 0 h 7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26" h="726">
                  <a:moveTo>
                    <a:pt x="272" y="0"/>
                  </a:moveTo>
                  <a:lnTo>
                    <a:pt x="272" y="272"/>
                  </a:lnTo>
                  <a:lnTo>
                    <a:pt x="0" y="272"/>
                  </a:lnTo>
                  <a:lnTo>
                    <a:pt x="0" y="453"/>
                  </a:lnTo>
                  <a:lnTo>
                    <a:pt x="272" y="453"/>
                  </a:lnTo>
                  <a:lnTo>
                    <a:pt x="272" y="726"/>
                  </a:lnTo>
                  <a:lnTo>
                    <a:pt x="454" y="726"/>
                  </a:lnTo>
                  <a:lnTo>
                    <a:pt x="454" y="453"/>
                  </a:lnTo>
                  <a:lnTo>
                    <a:pt x="726" y="453"/>
                  </a:lnTo>
                  <a:lnTo>
                    <a:pt x="726" y="272"/>
                  </a:lnTo>
                  <a:lnTo>
                    <a:pt x="454" y="272"/>
                  </a:lnTo>
                  <a:lnTo>
                    <a:pt x="454" y="0"/>
                  </a:lnTo>
                  <a:lnTo>
                    <a:pt x="272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FF0000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6" name="Freeform 55">
              <a:extLst>
                <a:ext uri="{FF2B5EF4-FFF2-40B4-BE49-F238E27FC236}">
                  <a16:creationId xmlns:a16="http://schemas.microsoft.com/office/drawing/2014/main" xmlns="" id="{61FD8900-59DC-4DF8-9E0F-FA65E3D087D7}"/>
                </a:ext>
              </a:extLst>
            </p:cNvPr>
            <p:cNvSpPr>
              <a:spLocks/>
            </p:cNvSpPr>
            <p:nvPr/>
          </p:nvSpPr>
          <p:spPr bwMode="auto">
            <a:xfrm rot="2700000">
              <a:off x="5524" y="935"/>
              <a:ext cx="182" cy="182"/>
            </a:xfrm>
            <a:custGeom>
              <a:avLst/>
              <a:gdLst>
                <a:gd name="T0" fmla="*/ 272 w 726"/>
                <a:gd name="T1" fmla="*/ 0 h 726"/>
                <a:gd name="T2" fmla="*/ 272 w 726"/>
                <a:gd name="T3" fmla="*/ 272 h 726"/>
                <a:gd name="T4" fmla="*/ 0 w 726"/>
                <a:gd name="T5" fmla="*/ 272 h 726"/>
                <a:gd name="T6" fmla="*/ 0 w 726"/>
                <a:gd name="T7" fmla="*/ 453 h 726"/>
                <a:gd name="T8" fmla="*/ 272 w 726"/>
                <a:gd name="T9" fmla="*/ 453 h 726"/>
                <a:gd name="T10" fmla="*/ 272 w 726"/>
                <a:gd name="T11" fmla="*/ 726 h 726"/>
                <a:gd name="T12" fmla="*/ 454 w 726"/>
                <a:gd name="T13" fmla="*/ 726 h 726"/>
                <a:gd name="T14" fmla="*/ 454 w 726"/>
                <a:gd name="T15" fmla="*/ 453 h 726"/>
                <a:gd name="T16" fmla="*/ 726 w 726"/>
                <a:gd name="T17" fmla="*/ 453 h 726"/>
                <a:gd name="T18" fmla="*/ 726 w 726"/>
                <a:gd name="T19" fmla="*/ 272 h 726"/>
                <a:gd name="T20" fmla="*/ 454 w 726"/>
                <a:gd name="T21" fmla="*/ 272 h 726"/>
                <a:gd name="T22" fmla="*/ 454 w 726"/>
                <a:gd name="T23" fmla="*/ 0 h 726"/>
                <a:gd name="T24" fmla="*/ 272 w 726"/>
                <a:gd name="T25" fmla="*/ 0 h 7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26" h="726">
                  <a:moveTo>
                    <a:pt x="272" y="0"/>
                  </a:moveTo>
                  <a:lnTo>
                    <a:pt x="272" y="272"/>
                  </a:lnTo>
                  <a:lnTo>
                    <a:pt x="0" y="272"/>
                  </a:lnTo>
                  <a:lnTo>
                    <a:pt x="0" y="453"/>
                  </a:lnTo>
                  <a:lnTo>
                    <a:pt x="272" y="453"/>
                  </a:lnTo>
                  <a:lnTo>
                    <a:pt x="272" y="726"/>
                  </a:lnTo>
                  <a:lnTo>
                    <a:pt x="454" y="726"/>
                  </a:lnTo>
                  <a:lnTo>
                    <a:pt x="454" y="453"/>
                  </a:lnTo>
                  <a:lnTo>
                    <a:pt x="726" y="453"/>
                  </a:lnTo>
                  <a:lnTo>
                    <a:pt x="726" y="272"/>
                  </a:lnTo>
                  <a:lnTo>
                    <a:pt x="454" y="272"/>
                  </a:lnTo>
                  <a:lnTo>
                    <a:pt x="454" y="0"/>
                  </a:lnTo>
                  <a:lnTo>
                    <a:pt x="272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FF0000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7" name="AutoShape 59">
              <a:extLst>
                <a:ext uri="{FF2B5EF4-FFF2-40B4-BE49-F238E27FC236}">
                  <a16:creationId xmlns:a16="http://schemas.microsoft.com/office/drawing/2014/main" xmlns="" id="{8725B85B-EFDB-41AA-BF87-5BA5E80973E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000000">
              <a:off x="5456" y="1049"/>
              <a:ext cx="45" cy="453"/>
            </a:xfrm>
            <a:prstGeom prst="moon">
              <a:avLst>
                <a:gd name="adj" fmla="val 33329"/>
              </a:avLst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</p:grpSp>
      <p:sp>
        <p:nvSpPr>
          <p:cNvPr id="28" name="正方形/長方形 27"/>
          <p:cNvSpPr/>
          <p:nvPr/>
        </p:nvSpPr>
        <p:spPr bwMode="auto">
          <a:xfrm>
            <a:off x="2348305" y="973609"/>
            <a:ext cx="4343443" cy="702951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kumimoji="1" lang="ja-JP" altLang="en-US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465294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52735" y="481728"/>
            <a:ext cx="5670000" cy="313350"/>
          </a:xfrm>
        </p:spPr>
        <p:txBody>
          <a:bodyPr/>
          <a:lstStyle/>
          <a:p>
            <a:r>
              <a:rPr lang="ja-JP" altLang="en-US" dirty="0">
                <a:solidFill>
                  <a:schemeClr val="accent6">
                    <a:lumMod val="50000"/>
                    <a:lumOff val="50000"/>
                  </a:schemeClr>
                </a:solidFill>
                <a:latin typeface="+mn-ea"/>
              </a:rPr>
              <a:t>進化</a:t>
            </a:r>
            <a:r>
              <a:rPr lang="ja-JP" altLang="en-US" dirty="0" smtClean="0">
                <a:solidFill>
                  <a:schemeClr val="accent6">
                    <a:lumMod val="50000"/>
                    <a:lumOff val="50000"/>
                  </a:schemeClr>
                </a:solidFill>
                <a:latin typeface="+mn-ea"/>
              </a:rPr>
              <a:t>の</a:t>
            </a:r>
            <a:r>
              <a:rPr lang="ja-JP" altLang="en-US" dirty="0" smtClean="0">
                <a:solidFill>
                  <a:schemeClr val="accent6">
                    <a:lumMod val="50000"/>
                    <a:lumOff val="50000"/>
                  </a:schemeClr>
                </a:solidFill>
                <a:latin typeface="+mn-ea"/>
              </a:rPr>
              <a:t>自分</a:t>
            </a:r>
            <a:r>
              <a:rPr lang="en-US" altLang="ja-JP" dirty="0" smtClean="0">
                <a:solidFill>
                  <a:schemeClr val="accent6">
                    <a:lumMod val="50000"/>
                    <a:lumOff val="50000"/>
                  </a:schemeClr>
                </a:solidFill>
                <a:latin typeface="+mn-ea"/>
              </a:rPr>
              <a:t>-</a:t>
            </a:r>
            <a:r>
              <a:rPr lang="ja-JP" altLang="en-US" dirty="0" smtClean="0">
                <a:solidFill>
                  <a:schemeClr val="accent6">
                    <a:lumMod val="50000"/>
                    <a:lumOff val="50000"/>
                  </a:schemeClr>
                </a:solidFill>
                <a:latin typeface="+mn-ea"/>
              </a:rPr>
              <a:t>マネジメント</a:t>
            </a:r>
            <a:endParaRPr kumimoji="1" lang="ja-JP" altLang="en-US" dirty="0"/>
          </a:p>
        </p:txBody>
      </p:sp>
      <p:grpSp>
        <p:nvGrpSpPr>
          <p:cNvPr id="11" name="Group 296">
            <a:extLst>
              <a:ext uri="{FF2B5EF4-FFF2-40B4-BE49-F238E27FC236}">
                <a16:creationId xmlns:a16="http://schemas.microsoft.com/office/drawing/2014/main" xmlns="" id="{3842FC64-AB39-42D7-A48C-0FE49F99806C}"/>
              </a:ext>
            </a:extLst>
          </p:cNvPr>
          <p:cNvGrpSpPr>
            <a:grpSpLocks/>
          </p:cNvGrpSpPr>
          <p:nvPr/>
        </p:nvGrpSpPr>
        <p:grpSpPr bwMode="auto">
          <a:xfrm>
            <a:off x="1214776" y="1051322"/>
            <a:ext cx="788463" cy="755574"/>
            <a:chOff x="336" y="601"/>
            <a:chExt cx="850" cy="850"/>
          </a:xfrm>
        </p:grpSpPr>
        <p:sp>
          <p:nvSpPr>
            <p:cNvPr id="12" name="Oval 2">
              <a:extLst>
                <a:ext uri="{FF2B5EF4-FFF2-40B4-BE49-F238E27FC236}">
                  <a16:creationId xmlns:a16="http://schemas.microsoft.com/office/drawing/2014/main" xmlns="" id="{9267EE0A-4BA4-4E94-8745-FFA9A06F71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601"/>
              <a:ext cx="850" cy="850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333333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3" name="Oval 19">
              <a:extLst>
                <a:ext uri="{FF2B5EF4-FFF2-40B4-BE49-F238E27FC236}">
                  <a16:creationId xmlns:a16="http://schemas.microsoft.com/office/drawing/2014/main" xmlns="" id="{CC91C93B-224E-47BB-A4B4-F39EF6BD80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" y="618"/>
              <a:ext cx="817" cy="817"/>
            </a:xfrm>
            <a:prstGeom prst="ellipse">
              <a:avLst/>
            </a:prstGeom>
            <a:gradFill rotWithShape="1">
              <a:gsLst>
                <a:gs pos="0">
                  <a:srgbClr val="FF0000">
                    <a:gamma/>
                    <a:tint val="60392"/>
                    <a:invGamma/>
                  </a:srgbClr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4" name="Oval 20">
              <a:extLst>
                <a:ext uri="{FF2B5EF4-FFF2-40B4-BE49-F238E27FC236}">
                  <a16:creationId xmlns:a16="http://schemas.microsoft.com/office/drawing/2014/main" xmlns="" id="{9BD5F5FE-EFD9-4804-9B3B-C6D91AFF36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" y="663"/>
              <a:ext cx="454" cy="454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60001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grpSp>
          <p:nvGrpSpPr>
            <p:cNvPr id="15" name="Group 21">
              <a:extLst>
                <a:ext uri="{FF2B5EF4-FFF2-40B4-BE49-F238E27FC236}">
                  <a16:creationId xmlns:a16="http://schemas.microsoft.com/office/drawing/2014/main" xmlns="" id="{7DB5FE9B-6714-4B4D-AB94-45F20F7D5C8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5" y="1177"/>
              <a:ext cx="453" cy="212"/>
              <a:chOff x="580" y="1207"/>
              <a:chExt cx="363" cy="182"/>
            </a:xfrm>
          </p:grpSpPr>
          <p:sp>
            <p:nvSpPr>
              <p:cNvPr id="18" name="AutoShape 22">
                <a:extLst>
                  <a:ext uri="{FF2B5EF4-FFF2-40B4-BE49-F238E27FC236}">
                    <a16:creationId xmlns:a16="http://schemas.microsoft.com/office/drawing/2014/main" xmlns="" id="{4E5DF4CC-2B73-45EA-B083-30A68ED1FA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671" y="1116"/>
                <a:ext cx="182" cy="363"/>
              </a:xfrm>
              <a:prstGeom prst="moon">
                <a:avLst>
                  <a:gd name="adj" fmla="val 87500"/>
                </a:avLst>
              </a:prstGeom>
              <a:gradFill rotWithShape="1">
                <a:gsLst>
                  <a:gs pos="0">
                    <a:srgbClr val="FF99CC"/>
                  </a:gs>
                  <a:gs pos="100000">
                    <a:srgbClr val="CC000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>
                    <a:solidFill>
                      <a:srgbClr val="333333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19" name="Freeform 23">
                <a:extLst>
                  <a:ext uri="{FF2B5EF4-FFF2-40B4-BE49-F238E27FC236}">
                    <a16:creationId xmlns:a16="http://schemas.microsoft.com/office/drawing/2014/main" xmlns="" id="{A03184C6-4DC0-40F9-A025-A1F34226A1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5" y="1298"/>
                <a:ext cx="272" cy="91"/>
              </a:xfrm>
              <a:custGeom>
                <a:avLst/>
                <a:gdLst>
                  <a:gd name="T0" fmla="*/ 136 w 272"/>
                  <a:gd name="T1" fmla="*/ 136 h 136"/>
                  <a:gd name="T2" fmla="*/ 0 w 272"/>
                  <a:gd name="T3" fmla="*/ 45 h 136"/>
                  <a:gd name="T4" fmla="*/ 136 w 272"/>
                  <a:gd name="T5" fmla="*/ 0 h 136"/>
                  <a:gd name="T6" fmla="*/ 272 w 272"/>
                  <a:gd name="T7" fmla="*/ 45 h 136"/>
                  <a:gd name="T8" fmla="*/ 136 w 272"/>
                  <a:gd name="T9" fmla="*/ 136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2" h="136">
                    <a:moveTo>
                      <a:pt x="136" y="136"/>
                    </a:moveTo>
                    <a:cubicBezTo>
                      <a:pt x="91" y="136"/>
                      <a:pt x="0" y="68"/>
                      <a:pt x="0" y="45"/>
                    </a:cubicBezTo>
                    <a:cubicBezTo>
                      <a:pt x="0" y="22"/>
                      <a:pt x="91" y="0"/>
                      <a:pt x="136" y="0"/>
                    </a:cubicBezTo>
                    <a:cubicBezTo>
                      <a:pt x="181" y="0"/>
                      <a:pt x="272" y="22"/>
                      <a:pt x="272" y="45"/>
                    </a:cubicBezTo>
                    <a:cubicBezTo>
                      <a:pt x="272" y="68"/>
                      <a:pt x="181" y="136"/>
                      <a:pt x="136" y="136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FF0000">
                      <a:gamma/>
                      <a:shade val="46275"/>
                      <a:invGamma/>
                    </a:srgbClr>
                  </a:gs>
                  <a:gs pos="100000">
                    <a:srgbClr val="FF0000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FF0000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</p:grpSp>
        <p:sp>
          <p:nvSpPr>
            <p:cNvPr id="16" name="AutoShape 36">
              <a:extLst>
                <a:ext uri="{FF2B5EF4-FFF2-40B4-BE49-F238E27FC236}">
                  <a16:creationId xmlns:a16="http://schemas.microsoft.com/office/drawing/2014/main" xmlns="" id="{C65C2922-0F06-4601-991B-D9188A55C3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" y="890"/>
              <a:ext cx="272" cy="272"/>
            </a:xfrm>
            <a:custGeom>
              <a:avLst/>
              <a:gdLst>
                <a:gd name="G0" fmla="+- 8146 0 0"/>
                <a:gd name="G1" fmla="+- -11686764 0 0"/>
                <a:gd name="G2" fmla="+- 0 0 -11686764"/>
                <a:gd name="T0" fmla="*/ 0 256 1"/>
                <a:gd name="T1" fmla="*/ 180 256 1"/>
                <a:gd name="G3" fmla="+- -11686764 T0 T1"/>
                <a:gd name="T2" fmla="*/ 0 256 1"/>
                <a:gd name="T3" fmla="*/ 90 256 1"/>
                <a:gd name="G4" fmla="+- -11686764 T2 T3"/>
                <a:gd name="G5" fmla="*/ G4 2 1"/>
                <a:gd name="T4" fmla="*/ 90 256 1"/>
                <a:gd name="T5" fmla="*/ 0 256 1"/>
                <a:gd name="G6" fmla="+- -11686764 T4 T5"/>
                <a:gd name="G7" fmla="*/ G6 2 1"/>
                <a:gd name="G8" fmla="abs -11686764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8146"/>
                <a:gd name="G18" fmla="*/ 8146 1 2"/>
                <a:gd name="G19" fmla="+- G18 5400 0"/>
                <a:gd name="G20" fmla="cos G19 -11686764"/>
                <a:gd name="G21" fmla="sin G19 -11686764"/>
                <a:gd name="G22" fmla="+- G20 10800 0"/>
                <a:gd name="G23" fmla="+- G21 10800 0"/>
                <a:gd name="G24" fmla="+- 10800 0 G20"/>
                <a:gd name="G25" fmla="+- 8146 10800 0"/>
                <a:gd name="G26" fmla="?: G9 G17 G25"/>
                <a:gd name="G27" fmla="?: G9 0 21600"/>
                <a:gd name="G28" fmla="cos 10800 -11686764"/>
                <a:gd name="G29" fmla="sin 10800 -11686764"/>
                <a:gd name="G30" fmla="sin 8146 -11686764"/>
                <a:gd name="G31" fmla="+- G28 10800 0"/>
                <a:gd name="G32" fmla="+- G29 10800 0"/>
                <a:gd name="G33" fmla="+- G30 10800 0"/>
                <a:gd name="G34" fmla="?: G4 0 G31"/>
                <a:gd name="G35" fmla="?: -11686764 G34 0"/>
                <a:gd name="G36" fmla="?: G6 G35 G31"/>
                <a:gd name="G37" fmla="+- 21600 0 G36"/>
                <a:gd name="G38" fmla="?: G4 0 G33"/>
                <a:gd name="G39" fmla="?: -11686764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0 h 21600"/>
                <a:gd name="T14" fmla="*/ 1331 w 21600"/>
                <a:gd name="T15" fmla="*/ 10523 h 21600"/>
                <a:gd name="T16" fmla="*/ 10800 w 21600"/>
                <a:gd name="T17" fmla="*/ 2654 h 21600"/>
                <a:gd name="T18" fmla="*/ 20269 w 21600"/>
                <a:gd name="T19" fmla="*/ 10523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2657" y="10562"/>
                  </a:moveTo>
                  <a:cubicBezTo>
                    <a:pt x="2786" y="6157"/>
                    <a:pt x="6393" y="2654"/>
                    <a:pt x="10800" y="2654"/>
                  </a:cubicBezTo>
                  <a:cubicBezTo>
                    <a:pt x="15206" y="2654"/>
                    <a:pt x="18813" y="6157"/>
                    <a:pt x="18942" y="10562"/>
                  </a:cubicBezTo>
                  <a:lnTo>
                    <a:pt x="21595" y="10484"/>
                  </a:lnTo>
                  <a:cubicBezTo>
                    <a:pt x="21424" y="4645"/>
                    <a:pt x="16641" y="0"/>
                    <a:pt x="10799" y="0"/>
                  </a:cubicBezTo>
                  <a:cubicBezTo>
                    <a:pt x="4958" y="0"/>
                    <a:pt x="175" y="4645"/>
                    <a:pt x="4" y="1048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7" name="AutoShape 37">
              <a:extLst>
                <a:ext uri="{FF2B5EF4-FFF2-40B4-BE49-F238E27FC236}">
                  <a16:creationId xmlns:a16="http://schemas.microsoft.com/office/drawing/2014/main" xmlns="" id="{9028FBF9-F253-4134-8311-3707C3C5DB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7" y="890"/>
              <a:ext cx="272" cy="272"/>
            </a:xfrm>
            <a:custGeom>
              <a:avLst/>
              <a:gdLst>
                <a:gd name="G0" fmla="+- 8146 0 0"/>
                <a:gd name="G1" fmla="+- -11686764 0 0"/>
                <a:gd name="G2" fmla="+- 0 0 -11686764"/>
                <a:gd name="T0" fmla="*/ 0 256 1"/>
                <a:gd name="T1" fmla="*/ 180 256 1"/>
                <a:gd name="G3" fmla="+- -11686764 T0 T1"/>
                <a:gd name="T2" fmla="*/ 0 256 1"/>
                <a:gd name="T3" fmla="*/ 90 256 1"/>
                <a:gd name="G4" fmla="+- -11686764 T2 T3"/>
                <a:gd name="G5" fmla="*/ G4 2 1"/>
                <a:gd name="T4" fmla="*/ 90 256 1"/>
                <a:gd name="T5" fmla="*/ 0 256 1"/>
                <a:gd name="G6" fmla="+- -11686764 T4 T5"/>
                <a:gd name="G7" fmla="*/ G6 2 1"/>
                <a:gd name="G8" fmla="abs -11686764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8146"/>
                <a:gd name="G18" fmla="*/ 8146 1 2"/>
                <a:gd name="G19" fmla="+- G18 5400 0"/>
                <a:gd name="G20" fmla="cos G19 -11686764"/>
                <a:gd name="G21" fmla="sin G19 -11686764"/>
                <a:gd name="G22" fmla="+- G20 10800 0"/>
                <a:gd name="G23" fmla="+- G21 10800 0"/>
                <a:gd name="G24" fmla="+- 10800 0 G20"/>
                <a:gd name="G25" fmla="+- 8146 10800 0"/>
                <a:gd name="G26" fmla="?: G9 G17 G25"/>
                <a:gd name="G27" fmla="?: G9 0 21600"/>
                <a:gd name="G28" fmla="cos 10800 -11686764"/>
                <a:gd name="G29" fmla="sin 10800 -11686764"/>
                <a:gd name="G30" fmla="sin 8146 -11686764"/>
                <a:gd name="G31" fmla="+- G28 10800 0"/>
                <a:gd name="G32" fmla="+- G29 10800 0"/>
                <a:gd name="G33" fmla="+- G30 10800 0"/>
                <a:gd name="G34" fmla="?: G4 0 G31"/>
                <a:gd name="G35" fmla="?: -11686764 G34 0"/>
                <a:gd name="G36" fmla="?: G6 G35 G31"/>
                <a:gd name="G37" fmla="+- 21600 0 G36"/>
                <a:gd name="G38" fmla="?: G4 0 G33"/>
                <a:gd name="G39" fmla="?: -11686764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0 h 21600"/>
                <a:gd name="T14" fmla="*/ 1331 w 21600"/>
                <a:gd name="T15" fmla="*/ 10523 h 21600"/>
                <a:gd name="T16" fmla="*/ 10800 w 21600"/>
                <a:gd name="T17" fmla="*/ 2654 h 21600"/>
                <a:gd name="T18" fmla="*/ 20269 w 21600"/>
                <a:gd name="T19" fmla="*/ 10523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2657" y="10562"/>
                  </a:moveTo>
                  <a:cubicBezTo>
                    <a:pt x="2786" y="6157"/>
                    <a:pt x="6393" y="2654"/>
                    <a:pt x="10800" y="2654"/>
                  </a:cubicBezTo>
                  <a:cubicBezTo>
                    <a:pt x="15206" y="2654"/>
                    <a:pt x="18813" y="6157"/>
                    <a:pt x="18942" y="10562"/>
                  </a:cubicBezTo>
                  <a:lnTo>
                    <a:pt x="21595" y="10484"/>
                  </a:lnTo>
                  <a:cubicBezTo>
                    <a:pt x="21424" y="4645"/>
                    <a:pt x="16641" y="0"/>
                    <a:pt x="10799" y="0"/>
                  </a:cubicBezTo>
                  <a:cubicBezTo>
                    <a:pt x="4958" y="0"/>
                    <a:pt x="175" y="4645"/>
                    <a:pt x="4" y="1048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40378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C_standard_16_9_2015">
  <a:themeElements>
    <a:clrScheme name="orchestratedcolor_C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ユーザー定義 2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エレメント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6"/>
        </a:solidFill>
        <a:ln>
          <a:noFill/>
        </a:ln>
        <a:effectLst/>
        <a:ex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b="1" dirty="0">
            <a:latin typeface="+mj-ea"/>
            <a:ea typeface="+mj-ea"/>
          </a:defRPr>
        </a:defPPr>
      </a:lstStyle>
    </a:spDef>
    <a:lnDef>
      <a:spPr bwMode="auto">
        <a:solidFill>
          <a:schemeClr val="bg1"/>
        </a:solidFill>
        <a:ln w="9525" cap="flat" cmpd="sng" algn="ctr">
          <a:solidFill>
            <a:schemeClr val="accent6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tx1">
                    <a:alpha val="50000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1_stream_st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1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??テーマ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??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20108</TotalTime>
  <Words>303</Words>
  <Application>Microsoft Office PowerPoint</Application>
  <PresentationFormat>ユーザー設定</PresentationFormat>
  <Paragraphs>79</Paragraphs>
  <Slides>15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15</vt:i4>
      </vt:variant>
    </vt:vector>
  </HeadingPairs>
  <TitlesOfParts>
    <vt:vector size="23" baseType="lpstr">
      <vt:lpstr>HGP創英角ｺﾞｼｯｸUB</vt:lpstr>
      <vt:lpstr>ＭＳ Ｐゴシック</vt:lpstr>
      <vt:lpstr>メイリオ</vt:lpstr>
      <vt:lpstr>Arial</vt:lpstr>
      <vt:lpstr>Calibri</vt:lpstr>
      <vt:lpstr>Tahoma</vt:lpstr>
      <vt:lpstr>Wingdings</vt:lpstr>
      <vt:lpstr>NEC_standard_16_9_2015</vt:lpstr>
      <vt:lpstr>進化の自分</vt:lpstr>
      <vt:lpstr>目次</vt:lpstr>
      <vt:lpstr>進化の自分-イベント積極的に参加</vt:lpstr>
      <vt:lpstr>進化の自分-積極的に発言</vt:lpstr>
      <vt:lpstr>進化の自分-技術でみんながハッピー</vt:lpstr>
      <vt:lpstr>進化の自分-技術でみんながハッピー</vt:lpstr>
      <vt:lpstr>進化の自分-マルチ対応</vt:lpstr>
      <vt:lpstr>進化の自分-高生産性と高品質</vt:lpstr>
      <vt:lpstr>進化の自分-マネジメント</vt:lpstr>
      <vt:lpstr>進化の自分③-マネジメント</vt:lpstr>
      <vt:lpstr>超えるべき「Ｘ」、これまでしてきたこと</vt:lpstr>
      <vt:lpstr>超えるべき「Ｘ」、これまでしてきたこと</vt:lpstr>
      <vt:lpstr>これから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necuser</dc:creator>
  <cp:lastModifiedBy>1149950002820</cp:lastModifiedBy>
  <cp:revision>538</cp:revision>
  <cp:lastPrinted>2019-07-08T07:22:07Z</cp:lastPrinted>
  <dcterms:created xsi:type="dcterms:W3CDTF">2015-04-16T03:28:40Z</dcterms:created>
  <dcterms:modified xsi:type="dcterms:W3CDTF">2020-02-28T08:16:45Z</dcterms:modified>
</cp:coreProperties>
</file>