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7" r:id="rId1"/>
  </p:sldMasterIdLst>
  <p:notesMasterIdLst>
    <p:notesMasterId r:id="rId15"/>
  </p:notesMasterIdLst>
  <p:handoutMasterIdLst>
    <p:handoutMasterId r:id="rId16"/>
  </p:handoutMasterIdLst>
  <p:sldIdLst>
    <p:sldId id="322" r:id="rId2"/>
    <p:sldId id="338" r:id="rId3"/>
    <p:sldId id="369" r:id="rId4"/>
    <p:sldId id="370" r:id="rId5"/>
    <p:sldId id="371" r:id="rId6"/>
    <p:sldId id="372" r:id="rId7"/>
    <p:sldId id="357" r:id="rId8"/>
    <p:sldId id="365" r:id="rId9"/>
    <p:sldId id="363" r:id="rId10"/>
    <p:sldId id="364" r:id="rId11"/>
    <p:sldId id="368" r:id="rId12"/>
    <p:sldId id="350" r:id="rId13"/>
    <p:sldId id="336" r:id="rId14"/>
  </p:sldIdLst>
  <p:sldSz cx="6858000" cy="51435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35" userDrawn="1">
          <p15:clr>
            <a:srgbClr val="A4A3A4"/>
          </p15:clr>
        </p15:guide>
        <p15:guide id="3" pos="2160" userDrawn="1">
          <p15:clr>
            <a:srgbClr val="A4A3A4"/>
          </p15:clr>
        </p15:guide>
        <p15:guide id="4" pos="86" userDrawn="1">
          <p15:clr>
            <a:srgbClr val="A4A3A4"/>
          </p15:clr>
        </p15:guide>
        <p15:guide id="5" pos="42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38" userDrawn="1">
          <p15:clr>
            <a:srgbClr val="A4A3A4"/>
          </p15:clr>
        </p15:guide>
        <p15:guide id="3" orient="horz" pos="3107" userDrawn="1">
          <p15:clr>
            <a:srgbClr val="A4A3A4"/>
          </p15:clr>
        </p15:guide>
        <p15:guide id="4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C" initials="N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FF"/>
    <a:srgbClr val="800000"/>
    <a:srgbClr val="002B62"/>
    <a:srgbClr val="E64B00"/>
    <a:srgbClr val="4CB3C0"/>
    <a:srgbClr val="CCD5E0"/>
    <a:srgbClr val="AFD1FF"/>
    <a:srgbClr val="7A8BA2"/>
    <a:srgbClr val="D6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9" autoAdjust="0"/>
    <p:restoredTop sz="94294" autoAdjust="0"/>
  </p:normalViewPr>
  <p:slideViewPr>
    <p:cSldViewPr snapToGrid="0" snapToObjects="1">
      <p:cViewPr varScale="1">
        <p:scale>
          <a:sx n="92" d="100"/>
          <a:sy n="92" d="100"/>
        </p:scale>
        <p:origin x="1302" y="90"/>
      </p:cViewPr>
      <p:guideLst>
        <p:guide orient="horz" pos="2935"/>
        <p:guide pos="2160"/>
        <p:guide pos="86"/>
        <p:guide pos="42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3012" y="96"/>
      </p:cViewPr>
      <p:guideLst>
        <p:guide orient="horz" pos="3109"/>
        <p:guide pos="2138"/>
        <p:guide orient="horz" pos="3107"/>
        <p:guide pos="21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5" y="1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/>
              <a:t>2020/3/2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371285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l">
              <a:defRPr sz="1000"/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r">
              <a:defRPr sz="1000"/>
            </a:lvl1pPr>
          </a:lstStyle>
          <a:p>
            <a:fld id="{4B26993D-C081-44EB-B0F5-A9F467792B62}" type="datetimeFigureOut">
              <a:rPr lang="ja-JP" altLang="en-US" smtClean="0"/>
              <a:pPr/>
              <a:t>2020/3/2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366713"/>
            <a:ext cx="4929187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7" rIns="91414" bIns="45707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0639" y="4204703"/>
            <a:ext cx="6554486" cy="5288855"/>
          </a:xfrm>
          <a:prstGeom prst="rect">
            <a:avLst/>
          </a:prstGeom>
        </p:spPr>
        <p:txBody>
          <a:bodyPr vert="horz" lIns="0" tIns="45707" rIns="0" bIns="45707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580429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l">
              <a:defRPr sz="100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580429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r">
              <a:defRPr sz="1000"/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1pPr>
    <a:lvl2pPr marL="136525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2pPr>
    <a:lvl3pPr marL="27360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3pPr>
    <a:lvl4pPr marL="403225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4pPr>
    <a:lvl5pPr marL="531813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982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1960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5661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861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294319"/>
            <a:ext cx="6588000" cy="405683"/>
          </a:xfrm>
        </p:spPr>
        <p:txBody>
          <a:bodyPr tIns="36000" bIns="0" anchor="b" anchorCtr="0">
            <a:spAutoFit/>
          </a:bodyPr>
          <a:lstStyle>
            <a:lvl1pPr>
              <a:defRPr sz="24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7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34543" y="1043999"/>
            <a:ext cx="4536281" cy="360000"/>
          </a:xfrm>
        </p:spPr>
        <p:txBody>
          <a:bodyPr>
            <a:noAutofit/>
          </a:bodyPr>
          <a:lstStyle>
            <a:lvl1pPr marL="0" indent="0">
              <a:buNone/>
              <a:defRPr sz="1350"/>
            </a:lvl1pPr>
            <a:lvl2pPr marL="54000" indent="0">
              <a:buNone/>
              <a:defRPr/>
            </a:lvl2pPr>
            <a:lvl3pPr marL="167222" indent="0">
              <a:buNone/>
              <a:defRPr/>
            </a:lvl3pPr>
            <a:lvl4pPr marL="245840" indent="0">
              <a:buNone/>
              <a:defRPr/>
            </a:lvl4pPr>
            <a:lvl5pPr marL="233550" indent="0">
              <a:buNone/>
              <a:defRPr/>
            </a:lvl5pPr>
          </a:lstStyle>
          <a:p>
            <a:r>
              <a:rPr lang="ja-JP" altLang="en-US" dirty="0"/>
              <a:t>宛先がある場合は入力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4636" y="3019564"/>
            <a:ext cx="4914545" cy="325346"/>
          </a:xfrm>
        </p:spPr>
        <p:txBody>
          <a:bodyPr wrap="square">
            <a:sp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 marL="54000" indent="0">
              <a:buNone/>
              <a:defRPr>
                <a:solidFill>
                  <a:schemeClr val="bg1"/>
                </a:solidFill>
              </a:defRPr>
            </a:lvl2pPr>
            <a:lvl3pPr marL="167222" indent="0">
              <a:buNone/>
              <a:defRPr>
                <a:solidFill>
                  <a:schemeClr val="bg1"/>
                </a:solidFill>
              </a:defRPr>
            </a:lvl3pPr>
            <a:lvl4pPr marL="245840" indent="0">
              <a:buNone/>
              <a:defRPr>
                <a:solidFill>
                  <a:schemeClr val="bg1"/>
                </a:solidFill>
              </a:defRPr>
            </a:lvl4pPr>
            <a:lvl5pPr marL="2335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5846" y="626018"/>
            <a:ext cx="6686308" cy="376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3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35000" y="2111656"/>
            <a:ext cx="6588000" cy="405683"/>
          </a:xfrm>
        </p:spPr>
        <p:txBody>
          <a:bodyPr anchor="b" anchorCtr="0">
            <a:spAutoFit/>
          </a:bodyPr>
          <a:lstStyle>
            <a:lvl1pPr algn="l">
              <a:defRPr sz="2400">
                <a:solidFill>
                  <a:schemeClr val="bg1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4636" y="2836901"/>
            <a:ext cx="5076731" cy="325346"/>
          </a:xfrm>
        </p:spPr>
        <p:txBody>
          <a:bodyPr wrap="square">
            <a:sp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54000" indent="0">
              <a:buNone/>
              <a:defRPr>
                <a:solidFill>
                  <a:schemeClr val="bg1"/>
                </a:solidFill>
              </a:defRPr>
            </a:lvl2pPr>
            <a:lvl3pPr marL="167222" indent="0">
              <a:buNone/>
              <a:defRPr>
                <a:solidFill>
                  <a:schemeClr val="bg1"/>
                </a:solidFill>
              </a:defRPr>
            </a:lvl3pPr>
            <a:lvl4pPr marL="245840" indent="0">
              <a:buNone/>
              <a:defRPr>
                <a:solidFill>
                  <a:schemeClr val="bg1"/>
                </a:solidFill>
              </a:defRPr>
            </a:lvl4pPr>
            <a:lvl5pPr marL="2335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052735" y="481728"/>
            <a:ext cx="5670000" cy="313350"/>
          </a:xfrm>
        </p:spPr>
        <p:txBody>
          <a:bodyPr vert="horz" wrap="square" lIns="91440" tIns="36000" rIns="91440" bIns="0" rtlCol="0" anchor="b">
            <a:spAutoFit/>
          </a:bodyPr>
          <a:lstStyle>
            <a:lvl1pPr>
              <a:defRPr lang="ja-JP" altLang="en-US" dirty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52737" y="931814"/>
            <a:ext cx="5669533" cy="3728168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en-US" altLang="ja-JP" sz="1500" dirty="0" smtClean="0"/>
            </a:lvl1pPr>
            <a:lvl2pPr marL="54000" indent="0">
              <a:buNone/>
              <a:defRPr lang="ja-JP" altLang="en-US" sz="1200" dirty="0" smtClean="0"/>
            </a:lvl2pPr>
            <a:lvl3pPr marL="167222" indent="0">
              <a:buNone/>
              <a:defRPr lang="ja-JP" altLang="en-US" sz="900" dirty="0" smtClean="0"/>
            </a:lvl3pPr>
            <a:lvl4pPr marL="245840" indent="0">
              <a:buNone/>
              <a:defRPr lang="ja-JP" altLang="en-US" sz="825" dirty="0" smtClean="0"/>
            </a:lvl4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34541" y="2313592"/>
            <a:ext cx="6570324" cy="336434"/>
          </a:xfrm>
        </p:spPr>
        <p:txBody>
          <a:bodyPr vert="horz" wrap="square" lIns="91440" tIns="36000" rIns="91440" bIns="0" rtlCol="0" anchor="b">
            <a:spAutoFit/>
          </a:bodyPr>
          <a:lstStyle>
            <a:lvl1pPr>
              <a:defRPr lang="ja-JP" altLang="en-US" sz="1950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34542" y="2899172"/>
            <a:ext cx="4914639" cy="934744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54000" indent="0">
              <a:buNone/>
              <a:defRPr sz="1350" b="0"/>
            </a:lvl2pPr>
            <a:lvl3pPr marL="167222" indent="0">
              <a:buNone/>
              <a:defRPr b="0"/>
            </a:lvl3pPr>
            <a:lvl4pPr marL="245840" indent="0">
              <a:buNone/>
              <a:defRPr b="0"/>
            </a:lvl4pPr>
            <a:lvl5pPr marL="23355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8754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0" hasCustomPrompt="1"/>
          </p:nvPr>
        </p:nvSpPr>
        <p:spPr>
          <a:xfrm>
            <a:off x="134541" y="612000"/>
            <a:ext cx="6587728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5722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quarter" idx="12" hasCustomPrompt="1"/>
          </p:nvPr>
        </p:nvSpPr>
        <p:spPr>
          <a:xfrm>
            <a:off x="134542" y="612000"/>
            <a:ext cx="3186447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コンテンツ プレースホルダー 3"/>
          <p:cNvSpPr>
            <a:spLocks noGrp="1"/>
          </p:cNvSpPr>
          <p:nvPr>
            <p:ph sz="quarter" idx="13" hasCustomPrompt="1"/>
          </p:nvPr>
        </p:nvSpPr>
        <p:spPr>
          <a:xfrm>
            <a:off x="3535823" y="612000"/>
            <a:ext cx="3186447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18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71500" cy="530636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 bIns="0">
            <a:normAutofit/>
          </a:bodyPr>
          <a:lstStyle>
            <a:lvl1pPr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"/>
          <p:cNvSpPr>
            <a:spLocks noGrp="1"/>
          </p:cNvSpPr>
          <p:nvPr userDrawn="1">
            <p:ph sz="quarter" idx="10" hasCustomPrompt="1"/>
          </p:nvPr>
        </p:nvSpPr>
        <p:spPr bwMode="gray">
          <a:xfrm>
            <a:off x="134634" y="612000"/>
            <a:ext cx="6588732" cy="4228288"/>
          </a:xfrm>
        </p:spPr>
        <p:txBody>
          <a:bodyPr vert="horz" lIns="90000" tIns="46800" rIns="90000" bIns="45720" rtlCol="0">
            <a:normAutofit/>
          </a:bodyPr>
          <a:lstStyle>
            <a:lvl1pPr marL="135000" indent="-135000" eaLnBrk="1" hangingPunct="1">
              <a:spcBef>
                <a:spcPts val="38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270000" indent="-135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351000" indent="-81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432000" indent="-81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189000" indent="135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ooter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0" y="4918785"/>
            <a:ext cx="6860700" cy="22869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34635" y="28800"/>
            <a:ext cx="6587634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34635" y="627534"/>
            <a:ext cx="6587635" cy="421275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marL="135000" lvl="0" indent="-135000">
              <a:spcBef>
                <a:spcPts val="375"/>
              </a:spcBef>
            </a:pPr>
            <a:r>
              <a:rPr kumimoji="1" lang="ja-JP" altLang="en-US" dirty="0"/>
              <a:t>マスター テキストの書式設定</a:t>
            </a:r>
          </a:p>
          <a:p>
            <a:pPr marL="270000" lvl="1" indent="-135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L="351000" lvl="2" indent="-81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L="432000" lvl="3" indent="-81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0" name="PageNumber"/>
          <p:cNvSpPr txBox="1"/>
          <p:nvPr userDrawn="1"/>
        </p:nvSpPr>
        <p:spPr bwMode="gray">
          <a:xfrm>
            <a:off x="134634" y="4919974"/>
            <a:ext cx="608410" cy="230400"/>
          </a:xfrm>
          <a:prstGeom prst="rect">
            <a:avLst/>
          </a:prstGeom>
          <a:noFill/>
        </p:spPr>
        <p:txBody>
          <a:bodyPr wrap="square" lIns="675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600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600" b="0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Credit"/>
          <p:cNvSpPr txBox="1">
            <a:spLocks/>
          </p:cNvSpPr>
          <p:nvPr userDrawn="1"/>
        </p:nvSpPr>
        <p:spPr bwMode="gray">
          <a:xfrm>
            <a:off x="729000" y="4954384"/>
            <a:ext cx="1619250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sz="600" b="0" baseline="0" dirty="0">
                <a:solidFill>
                  <a:schemeClr val="bg1"/>
                </a:solidFill>
                <a:latin typeface="+mn-lt"/>
                <a:ea typeface="+mn-ea"/>
              </a:rPr>
              <a:t>© NEC Corporation 2017</a:t>
            </a:r>
          </a:p>
        </p:txBody>
      </p:sp>
      <p:sp>
        <p:nvSpPr>
          <p:cNvPr id="12" name="Confidential"/>
          <p:cNvSpPr txBox="1">
            <a:spLocks/>
          </p:cNvSpPr>
          <p:nvPr userDrawn="1"/>
        </p:nvSpPr>
        <p:spPr bwMode="gray">
          <a:xfrm>
            <a:off x="2672917" y="4954384"/>
            <a:ext cx="1468139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pPr algn="ctr"/>
            <a:r>
              <a:rPr lang="en-US" altLang="ja-JP" sz="600" b="0" baseline="0" dirty="0">
                <a:solidFill>
                  <a:schemeClr val="bg1"/>
                </a:solidFill>
                <a:latin typeface="+mn-lt"/>
                <a:ea typeface="+mn-ea"/>
              </a:rPr>
              <a:t>NEC Group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2" r:id="rId3"/>
    <p:sldLayoutId id="2147483681" r:id="rId4"/>
    <p:sldLayoutId id="2147483903" r:id="rId5"/>
    <p:sldLayoutId id="2147483912" r:id="rId6"/>
    <p:sldLayoutId id="2147483673" r:id="rId7"/>
    <p:sldLayoutId id="2147483907" r:id="rId8"/>
    <p:sldLayoutId id="2147483671" r:id="rId9"/>
    <p:sldLayoutId id="214748390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8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3429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6858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33350" indent="-13335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lang="ja-JP" altLang="en-US" sz="15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  <a:cs typeface="+mn-cs"/>
        </a:defRPr>
      </a:lvl1pPr>
      <a:lvl2pPr marL="81000" indent="-2700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lang="ja-JP" altLang="en-US" sz="12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2pPr>
      <a:lvl3pPr marL="484313" indent="-21431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lang="ja-JP" altLang="en-US" sz="105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3pPr>
      <a:lvl4pPr marL="479588" indent="-128588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lang="ja-JP" altLang="en-US" sz="9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4pPr>
      <a:lvl5pPr marL="553641" indent="397669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900" b="0">
          <a:solidFill>
            <a:schemeClr val="tx1"/>
          </a:solidFill>
          <a:latin typeface="+mj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34635" y="2227609"/>
            <a:ext cx="6588000" cy="498016"/>
          </a:xfrm>
        </p:spPr>
        <p:txBody>
          <a:bodyPr/>
          <a:lstStyle/>
          <a:p>
            <a:pPr algn="ctr"/>
            <a:r>
              <a:rPr lang="ja-JP" altLang="en-US" sz="3000" b="1" dirty="0" smtClean="0">
                <a:latin typeface="+mn-ea"/>
                <a:ea typeface="+mn-ea"/>
              </a:rPr>
              <a:t>進化の自分</a:t>
            </a:r>
            <a:endParaRPr lang="ja-JP" altLang="en-US" sz="3000" b="1" dirty="0">
              <a:latin typeface="+mn-ea"/>
              <a:ea typeface="+mn-ea"/>
            </a:endParaRPr>
          </a:p>
        </p:txBody>
      </p:sp>
      <p:sp>
        <p:nvSpPr>
          <p:cNvPr id="16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34637" y="3024000"/>
            <a:ext cx="4914545" cy="325346"/>
          </a:xfrm>
        </p:spPr>
        <p:txBody>
          <a:bodyPr/>
          <a:lstStyle/>
          <a:p>
            <a:pPr hangingPunct="1"/>
            <a:r>
              <a:rPr lang="en-US" altLang="zh-TW" dirty="0" smtClean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15" y="3186675"/>
            <a:ext cx="5933440" cy="978927"/>
          </a:xfrm>
          <a:prstGeom prst="rect">
            <a:avLst/>
          </a:prstGeom>
        </p:spPr>
        <p:txBody>
          <a:bodyPr/>
          <a:lstStyle>
            <a:lvl1pPr marL="133350" indent="-133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15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81000" indent="-27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2pPr>
            <a:lvl3pPr marL="4843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05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3pPr>
            <a:lvl4pPr marL="479588" indent="-128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9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4pPr>
            <a:lvl5pPr marL="553641" indent="39766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9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algn="ctr" eaLnBrk="1" hangingPunct="1"/>
            <a:r>
              <a:rPr lang="ja-JP" altLang="en-US" sz="1600" dirty="0" smtClean="0">
                <a:solidFill>
                  <a:schemeClr val="bg1"/>
                </a:solidFill>
              </a:rPr>
              <a:t>徐　洋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ltGray">
          <a:xfrm>
            <a:off x="4213506" y="645960"/>
            <a:ext cx="2623429" cy="41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【NEC</a:t>
            </a:r>
            <a:r>
              <a:rPr lang="ja-JP" altLang="en-US" sz="1050" dirty="0" smtClean="0">
                <a:solidFill>
                  <a:schemeClr val="accent2"/>
                </a:solidFill>
                <a:latin typeface="+mn-ea"/>
                <a:ea typeface="+mn-ea"/>
              </a:rPr>
              <a:t>グループ</a:t>
            </a:r>
            <a:r>
              <a:rPr lang="ja-JP" altLang="en-US" sz="1050" dirty="0">
                <a:solidFill>
                  <a:schemeClr val="accent2"/>
                </a:solidFill>
                <a:latin typeface="+mn-ea"/>
                <a:ea typeface="+mn-ea"/>
              </a:rPr>
              <a:t>外秘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</a:p>
          <a:p>
            <a:pPr algn="r"/>
            <a:r>
              <a:rPr lang="en-US" altLang="ja-JP" sz="1050" dirty="0">
                <a:solidFill>
                  <a:schemeClr val="accent2"/>
                </a:solidFill>
                <a:latin typeface="+mn-ea"/>
                <a:ea typeface="+mn-ea"/>
              </a:rPr>
              <a:t>【NEC Group Internal Use Only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  <a:endParaRPr lang="en-US" altLang="ja-JP" sz="105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3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現場以外の業務の兼務</a:t>
            </a:r>
            <a:endParaRPr kumimoji="1" lang="ja-JP" altLang="en-US" dirty="0"/>
          </a:p>
        </p:txBody>
      </p: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14776" y="1036692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255547" y="1051322"/>
            <a:ext cx="4261005" cy="359383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dirty="0">
                <a:solidFill>
                  <a:srgbClr val="00B050"/>
                </a:solidFill>
                <a:latin typeface="+mj-ea"/>
              </a:rPr>
              <a:t>【</a:t>
            </a:r>
            <a:r>
              <a:rPr lang="ja-JP" altLang="en-US" dirty="0">
                <a:solidFill>
                  <a:srgbClr val="00B050"/>
                </a:solidFill>
                <a:latin typeface="+mj-ea"/>
              </a:rPr>
              <a:t>官庁総合運用テスト支援ツール</a:t>
            </a:r>
            <a:r>
              <a:rPr lang="en-US" altLang="ja-JP" dirty="0">
                <a:solidFill>
                  <a:srgbClr val="00B050"/>
                </a:solidFill>
                <a:latin typeface="+mj-ea"/>
              </a:rPr>
              <a:t>】</a:t>
            </a:r>
          </a:p>
          <a:p>
            <a:r>
              <a:rPr lang="ja-JP" altLang="en-US" dirty="0">
                <a:solidFill>
                  <a:srgbClr val="00B050"/>
                </a:solidFill>
                <a:latin typeface="+mj-ea"/>
              </a:rPr>
              <a:t>社内で２名開発メンバーの</a:t>
            </a:r>
            <a:r>
              <a:rPr lang="ja-JP" altLang="en-US" dirty="0" smtClean="0">
                <a:solidFill>
                  <a:srgbClr val="00B050"/>
                </a:solidFill>
                <a:latin typeface="+mj-ea"/>
              </a:rPr>
              <a:t>リーダー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厳しいスケジュールで、顧客と調整し、二段階納品。</a:t>
            </a:r>
            <a:endParaRPr lang="en-US" altLang="ja-JP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パートナーさんがメールなどがない</a:t>
            </a:r>
            <a:r>
              <a:rPr lang="ja-JP" altLang="en-US" dirty="0">
                <a:solidFill>
                  <a:srgbClr val="FF0000"/>
                </a:solidFill>
                <a:latin typeface="+mj-ea"/>
                <a:ea typeface="+mj-ea"/>
              </a:rPr>
              <a:t>ので、</a:t>
            </a:r>
            <a:r>
              <a:rPr lang="en-US" altLang="ja-JP" dirty="0">
                <a:solidFill>
                  <a:srgbClr val="FF0000"/>
                </a:solidFill>
                <a:latin typeface="+mj-ea"/>
                <a:ea typeface="+mj-ea"/>
              </a:rPr>
              <a:t>WeChat</a:t>
            </a:r>
            <a:r>
              <a:rPr lang="ja-JP" altLang="en-US" dirty="0">
                <a:solidFill>
                  <a:srgbClr val="FF0000"/>
                </a:solidFill>
                <a:latin typeface="+mj-ea"/>
                <a:ea typeface="+mj-ea"/>
              </a:rPr>
              <a:t>などを活用し、コミュニケーションを取った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。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成果物を最終的にチェックと整理し、顧客に</a:t>
            </a:r>
            <a:r>
              <a:rPr lang="ja-JP" altLang="en-US" dirty="0">
                <a:solidFill>
                  <a:srgbClr val="FF0000"/>
                </a:solidFill>
                <a:latin typeface="+mj-ea"/>
                <a:ea typeface="+mj-ea"/>
              </a:rPr>
              <a:t>提出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。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42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成長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技術があり、業務ノウハウの吸収も早い、長年高生産性、高品質的作業対応により</a:t>
            </a:r>
            <a:r>
              <a:rPr lang="en-US" altLang="ja-JP" dirty="0"/>
              <a:t>NCJ</a:t>
            </a:r>
            <a:r>
              <a:rPr lang="ja-JP" altLang="en-US" dirty="0"/>
              <a:t>の評価に繋がった。</a:t>
            </a:r>
          </a:p>
          <a:p>
            <a:r>
              <a:rPr lang="ja-JP" altLang="en-US" dirty="0"/>
              <a:t>この一年チームリーダーとしての現場作業調整等マネジメント能力も備えており、</a:t>
            </a:r>
          </a:p>
          <a:p>
            <a:r>
              <a:rPr lang="ja-JP" altLang="en-US" dirty="0"/>
              <a:t>自分現場以外の業務にも兼務できるようになっており、</a:t>
            </a:r>
            <a:r>
              <a:rPr lang="en-US" altLang="ja-JP" dirty="0"/>
              <a:t>NCJ</a:t>
            </a:r>
            <a:r>
              <a:rPr lang="ja-JP" altLang="en-US" dirty="0"/>
              <a:t>の業務拡大、現場開拓に力になっている。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281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kumimoji="1" lang="ja-JP" altLang="en-US" sz="2400" dirty="0" smtClean="0">
                <a:solidFill>
                  <a:srgbClr val="00B0F0"/>
                </a:solidFill>
              </a:rPr>
              <a:t>これから</a:t>
            </a:r>
            <a:endParaRPr kumimoji="1" lang="ja-JP" altLang="en-US" sz="2400" dirty="0">
              <a:solidFill>
                <a:srgbClr val="00B0F0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sz="1800" b="1" dirty="0" smtClean="0">
                <a:solidFill>
                  <a:srgbClr val="0000CC"/>
                </a:solidFill>
              </a:rPr>
              <a:t>・</a:t>
            </a:r>
            <a:r>
              <a:rPr kumimoji="1" lang="en-US" altLang="ja-JP" sz="1800" b="1" dirty="0" smtClean="0">
                <a:solidFill>
                  <a:srgbClr val="0000CC"/>
                </a:solidFill>
              </a:rPr>
              <a:t>CRM</a:t>
            </a:r>
            <a:r>
              <a:rPr kumimoji="1" lang="ja-JP" altLang="en-US" sz="1800" b="1" dirty="0" smtClean="0">
                <a:solidFill>
                  <a:srgbClr val="0000CC"/>
                </a:solidFill>
              </a:rPr>
              <a:t>で育て来た技術力とマネジメント力を生かして、２</a:t>
            </a:r>
            <a:r>
              <a:rPr lang="ja-JP" altLang="en-US" sz="1800" b="1" dirty="0" smtClean="0">
                <a:solidFill>
                  <a:srgbClr val="0000CC"/>
                </a:solidFill>
              </a:rPr>
              <a:t>、３人のチームリーダーになって</a:t>
            </a:r>
            <a:r>
              <a:rPr kumimoji="1" lang="ja-JP" altLang="en-US" sz="1800" b="1" dirty="0" smtClean="0">
                <a:solidFill>
                  <a:srgbClr val="0000CC"/>
                </a:solidFill>
              </a:rPr>
              <a:t>、</a:t>
            </a:r>
            <a:r>
              <a:rPr lang="ja-JP" altLang="en-US" sz="1800" b="1" dirty="0">
                <a:solidFill>
                  <a:srgbClr val="0000CC"/>
                </a:solidFill>
              </a:rPr>
              <a:t>会社</a:t>
            </a:r>
            <a:r>
              <a:rPr kumimoji="1" lang="ja-JP" altLang="en-US" sz="1800" b="1" dirty="0" smtClean="0">
                <a:solidFill>
                  <a:srgbClr val="0000CC"/>
                </a:solidFill>
              </a:rPr>
              <a:t>に今まで、また携わってない領域に一歩を踏み込んで、現場開拓に注力する。</a:t>
            </a:r>
            <a:endParaRPr lang="en-US" altLang="zh-CN" sz="1800" dirty="0">
              <a:solidFill>
                <a:srgbClr val="0000CC"/>
              </a:solidFill>
            </a:endParaRPr>
          </a:p>
          <a:p>
            <a:endParaRPr lang="en-US" altLang="zh-CN" sz="1800" dirty="0">
              <a:solidFill>
                <a:srgbClr val="0000CC"/>
              </a:solidFill>
            </a:endParaRPr>
          </a:p>
          <a:p>
            <a:r>
              <a:rPr kumimoji="1" lang="ja-JP" altLang="en-US" sz="1800" b="1" dirty="0" smtClean="0">
                <a:solidFill>
                  <a:srgbClr val="0000CC"/>
                </a:solidFill>
              </a:rPr>
              <a:t>・アジャイルなどの新しい手法による請負にもチャレンジし、</a:t>
            </a:r>
            <a:r>
              <a:rPr lang="ja-JP" altLang="en-US" sz="1800" b="1" dirty="0" smtClean="0">
                <a:solidFill>
                  <a:srgbClr val="0000CC"/>
                </a:solidFill>
              </a:rPr>
              <a:t>社内開発への会社方針実現に</a:t>
            </a:r>
            <a:r>
              <a:rPr lang="ja-JP" altLang="en-US" sz="1800" b="1" dirty="0">
                <a:solidFill>
                  <a:srgbClr val="0000CC"/>
                </a:solidFill>
              </a:rPr>
              <a:t>注力する</a:t>
            </a:r>
            <a:r>
              <a:rPr lang="ja-JP" altLang="en-US" sz="1800" b="1" dirty="0" smtClean="0">
                <a:solidFill>
                  <a:srgbClr val="0000CC"/>
                </a:solidFill>
              </a:rPr>
              <a:t>。</a:t>
            </a:r>
            <a:endParaRPr lang="en-US" altLang="ja-JP" sz="1800" b="1" dirty="0" smtClean="0">
              <a:solidFill>
                <a:srgbClr val="0000CC"/>
              </a:solidFill>
            </a:endParaRPr>
          </a:p>
          <a:p>
            <a:endParaRPr lang="en-US" altLang="zh-CN" sz="1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4754" y="314110"/>
            <a:ext cx="5508000" cy="313350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14274" y="745068"/>
            <a:ext cx="5269406" cy="387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▐"/>
              <a:defRPr kumimoji="1" sz="22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latin typeface="+mn-ea"/>
                <a:ea typeface="+mn-ea"/>
              </a:rPr>
              <a:t>１</a:t>
            </a:r>
            <a:r>
              <a:rPr lang="ja-JP" altLang="en-US" sz="1600" dirty="0" smtClean="0">
                <a:latin typeface="+mn-ea"/>
                <a:ea typeface="+mn-ea"/>
              </a:rPr>
              <a:t>．履歴紹介（省略）</a:t>
            </a:r>
            <a:endParaRPr lang="en-US" altLang="ja-JP" sz="16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latin typeface="+mn-ea"/>
                <a:ea typeface="+mn-ea"/>
              </a:rPr>
              <a:t>２．自分にとっての超えるべき「</a:t>
            </a:r>
            <a:r>
              <a:rPr lang="en-US" altLang="ja-JP" sz="1600" dirty="0" smtClean="0">
                <a:latin typeface="+mn-ea"/>
                <a:ea typeface="+mn-ea"/>
              </a:rPr>
              <a:t>X</a:t>
            </a:r>
            <a:r>
              <a:rPr lang="ja-JP" altLang="en-US" sz="1600" dirty="0" smtClean="0">
                <a:latin typeface="+mn-ea"/>
                <a:ea typeface="+mn-ea"/>
              </a:rPr>
              <a:t>」</a:t>
            </a:r>
            <a:endParaRPr lang="en-US" altLang="ja-JP" sz="16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latin typeface="+mn-ea"/>
                <a:ea typeface="+mn-ea"/>
              </a:rPr>
              <a:t>３．不足点分析</a:t>
            </a:r>
            <a:r>
              <a:rPr lang="en-US" altLang="ja-JP" sz="1600" dirty="0">
                <a:latin typeface="+mn-ea"/>
                <a:ea typeface="+mn-ea"/>
              </a:rPr>
              <a:t/>
            </a:r>
            <a:br>
              <a:rPr lang="en-US" altLang="ja-JP" sz="1600" dirty="0">
                <a:latin typeface="+mn-ea"/>
                <a:ea typeface="+mn-ea"/>
              </a:rPr>
            </a:br>
            <a:r>
              <a:rPr lang="ja-JP" altLang="en-US" sz="1600" dirty="0">
                <a:latin typeface="+mn-ea"/>
                <a:ea typeface="+mn-ea"/>
              </a:rPr>
              <a:t>２</a:t>
            </a:r>
            <a:r>
              <a:rPr lang="ja-JP" altLang="en-US" sz="1600" dirty="0" smtClean="0">
                <a:latin typeface="+mn-ea"/>
                <a:ea typeface="+mn-ea"/>
              </a:rPr>
              <a:t>．進化の自分</a:t>
            </a:r>
            <a:r>
              <a:rPr lang="en-US" altLang="ja-JP" sz="1600" dirty="0" smtClean="0">
                <a:latin typeface="+mn-ea"/>
                <a:ea typeface="+mn-ea"/>
              </a:rPr>
              <a:t>-</a:t>
            </a:r>
            <a:r>
              <a:rPr lang="ja-JP" altLang="en-US" sz="1600" dirty="0">
                <a:latin typeface="+mn-ea"/>
                <a:ea typeface="+mn-ea"/>
              </a:rPr>
              <a:t>イベント</a:t>
            </a:r>
            <a:r>
              <a:rPr lang="ja-JP" altLang="en-US" sz="1600" dirty="0" smtClean="0">
                <a:latin typeface="+mn-ea"/>
                <a:ea typeface="+mn-ea"/>
              </a:rPr>
              <a:t>積極的参加</a:t>
            </a:r>
            <a:endParaRPr lang="en-US" altLang="ja-JP" sz="16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latin typeface="+mn-ea"/>
                <a:ea typeface="+mn-ea"/>
              </a:rPr>
              <a:t>　</a:t>
            </a:r>
            <a:r>
              <a:rPr lang="ja-JP" altLang="en-US" sz="1600" dirty="0" smtClean="0">
                <a:latin typeface="+mn-ea"/>
                <a:ea typeface="+mn-ea"/>
              </a:rPr>
              <a:t>　進化の自分</a:t>
            </a:r>
            <a:r>
              <a:rPr lang="en-US" altLang="ja-JP" sz="1600" dirty="0" smtClean="0">
                <a:latin typeface="+mn-ea"/>
                <a:ea typeface="+mn-ea"/>
              </a:rPr>
              <a:t>-</a:t>
            </a:r>
            <a:r>
              <a:rPr lang="ja-JP" altLang="en-US" sz="1600" dirty="0" smtClean="0">
                <a:latin typeface="+mn-ea"/>
                <a:ea typeface="+mn-ea"/>
              </a:rPr>
              <a:t>チームリーダー</a:t>
            </a:r>
            <a:endParaRPr lang="en-US" altLang="ja-JP" sz="16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latin typeface="+mn-ea"/>
                <a:ea typeface="+mn-ea"/>
              </a:rPr>
              <a:t>　</a:t>
            </a:r>
            <a:r>
              <a:rPr lang="ja-JP" altLang="en-US" sz="1600" dirty="0" smtClean="0">
                <a:latin typeface="+mn-ea"/>
                <a:ea typeface="+mn-ea"/>
              </a:rPr>
              <a:t>　進化の自分</a:t>
            </a:r>
            <a:r>
              <a:rPr lang="en-US" altLang="ja-JP" sz="1600" dirty="0" smtClean="0">
                <a:latin typeface="+mn-ea"/>
                <a:ea typeface="+mn-ea"/>
              </a:rPr>
              <a:t>-</a:t>
            </a:r>
            <a:r>
              <a:rPr lang="ja-JP" altLang="en-US" sz="1600" dirty="0" smtClean="0">
                <a:latin typeface="+mn-ea"/>
                <a:ea typeface="+mn-ea"/>
              </a:rPr>
              <a:t>現場以外の業務の兼務</a:t>
            </a:r>
            <a:endParaRPr lang="en-US" altLang="ja-JP" sz="16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latin typeface="+mn-ea"/>
                <a:ea typeface="+mn-ea"/>
              </a:rPr>
              <a:t>９．これから</a:t>
            </a:r>
            <a:endParaRPr lang="en-US" altLang="ja-JP" sz="1400" dirty="0">
              <a:latin typeface="+mn-ea"/>
              <a:ea typeface="+mn-ea"/>
            </a:endParaRPr>
          </a:p>
          <a:p>
            <a:pPr indent="538163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endParaRPr lang="en-US" altLang="ja-JP" sz="1400" dirty="0">
              <a:latin typeface="+mn-ea"/>
              <a:ea typeface="+mn-ea"/>
            </a:endParaRPr>
          </a:p>
          <a:p>
            <a:pPr indent="355600" eaLnBrk="1" hangingPunct="1">
              <a:spcBef>
                <a:spcPct val="0"/>
              </a:spcBef>
              <a:buClrTx/>
              <a:buNone/>
            </a:pPr>
            <a:endParaRPr lang="ja-JP" altLang="en-US" sz="1400" dirty="0">
              <a:latin typeface="+mn-ea"/>
              <a:ea typeface="+mn-ea"/>
            </a:endParaRPr>
          </a:p>
          <a:p>
            <a:pPr indent="355600" eaLnBrk="1" hangingPunct="1">
              <a:spcBef>
                <a:spcPct val="0"/>
              </a:spcBef>
              <a:buClrTx/>
              <a:buNone/>
            </a:pPr>
            <a:endParaRPr lang="en-US" altLang="ja-JP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50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ea typeface="HGP創英角ｺﾞｼｯｸUB" panose="020B0900000000000000" pitchFamily="50" charset="-128"/>
              </a:rPr>
              <a:t>自分自身にとっての超えるべき「</a:t>
            </a:r>
            <a:r>
              <a:rPr lang="en-US" altLang="ja-JP" sz="2400" b="1" dirty="0" smtClean="0">
                <a:ea typeface="HGP創英角ｺﾞｼｯｸUB" panose="020B0900000000000000" pitchFamily="50" charset="-128"/>
              </a:rPr>
              <a:t>X</a:t>
            </a:r>
            <a:r>
              <a:rPr lang="ja-JP" altLang="en-US" sz="2400" b="1" dirty="0" smtClean="0">
                <a:ea typeface="HGP創英角ｺﾞｼｯｸUB" panose="020B0900000000000000" pitchFamily="50" charset="-128"/>
              </a:rPr>
              <a:t>」</a:t>
            </a:r>
            <a:endParaRPr lang="ja-JP" altLang="en-US" sz="2400" b="1" dirty="0"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270620" y="814995"/>
            <a:ext cx="6318716" cy="398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r>
              <a:rPr lang="ja-JP" altLang="en-US" sz="2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会社のイベントを積極的に参加し、コンミュニケーション力と認知度を高め、人脈を広げる。</a:t>
            </a:r>
            <a:endParaRPr lang="en-US" altLang="ja-JP" sz="2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en-US" altLang="ja-JP" sz="28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r>
              <a:rPr lang="ja-JP" altLang="en-US" sz="2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チームリーダになって、マネジメント力を高める。</a:t>
            </a:r>
            <a:endParaRPr lang="en-US" altLang="ja-JP" sz="2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en-US" altLang="ja-JP" sz="15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en-US" altLang="ja-JP" sz="15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en-US" altLang="ja-JP" sz="15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ja-JP" altLang="en-US" sz="15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36614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ea typeface="HGP創英角ｺﾞｼｯｸUB" panose="020B0900000000000000" pitchFamily="50" charset="-128"/>
              </a:rPr>
              <a:t>不足点分析</a:t>
            </a:r>
            <a:endParaRPr lang="ja-JP" altLang="en-US" sz="2400" b="1" dirty="0"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433944" y="846168"/>
            <a:ext cx="5155391" cy="412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chemeClr val="bg1">
                  <a:lumMod val="50000"/>
                </a:schemeClr>
              </a:buClr>
              <a:buFont typeface="Arial" charset="0"/>
              <a:buChar char="▌"/>
              <a:defRPr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HGP創英角ｺﾞｼｯｸUB"/>
              </a:rPr>
              <a:t>自己ペースで、会社のイベントを無関心で、社内メンバと交流が少なかった。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en-US" altLang="ja-JP" sz="28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chemeClr val="bg1">
                  <a:lumMod val="50000"/>
                </a:schemeClr>
              </a:buClr>
              <a:buFont typeface="Arial" charset="0"/>
              <a:buChar char="▌"/>
              <a:defRPr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HGP創英角ｺﾞｼｯｸUB"/>
              </a:rPr>
              <a:t>自分の作業を優先し、定時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HGP創英角ｺﾞｼｯｸUB"/>
              </a:rPr>
              <a:t>ダッシュ。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HGP創英角ｺﾞｼｯｸUB"/>
              </a:rPr>
              <a:t>技術しか興味持ってなかった。</a:t>
            </a:r>
            <a:endParaRPr lang="en-US" altLang="ja-JP" sz="15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en-US" altLang="ja-JP" sz="15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en-US" altLang="ja-JP" sz="15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ja-JP" altLang="en-US" sz="15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  <p:grpSp>
        <p:nvGrpSpPr>
          <p:cNvPr id="4" name="Group 293">
            <a:extLst>
              <a:ext uri="{FF2B5EF4-FFF2-40B4-BE49-F238E27FC236}">
                <a16:creationId xmlns="" xmlns:a16="http://schemas.microsoft.com/office/drawing/2014/main" id="{FFC370BA-08BF-4CCE-A67B-D347FD899DBA}"/>
              </a:ext>
            </a:extLst>
          </p:cNvPr>
          <p:cNvGrpSpPr>
            <a:grpSpLocks/>
          </p:cNvGrpSpPr>
          <p:nvPr/>
        </p:nvGrpSpPr>
        <p:grpSpPr bwMode="auto">
          <a:xfrm>
            <a:off x="252083" y="825195"/>
            <a:ext cx="848801" cy="848801"/>
            <a:chOff x="5037" y="618"/>
            <a:chExt cx="850" cy="850"/>
          </a:xfrm>
        </p:grpSpPr>
        <p:sp>
          <p:nvSpPr>
            <p:cNvPr id="6" name="Oval 50">
              <a:extLst>
                <a:ext uri="{FF2B5EF4-FFF2-40B4-BE49-F238E27FC236}">
                  <a16:creationId xmlns="" xmlns:a16="http://schemas.microsoft.com/office/drawing/2014/main" id="{A9838AB5-C094-4377-A802-21CD3E31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618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" name="Oval 51">
              <a:extLst>
                <a:ext uri="{FF2B5EF4-FFF2-40B4-BE49-F238E27FC236}">
                  <a16:creationId xmlns="" xmlns:a16="http://schemas.microsoft.com/office/drawing/2014/main" id="{DD6D435C-0F60-4629-BD94-54821F2D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635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CC0099">
                    <a:gamma/>
                    <a:tint val="60392"/>
                    <a:invGamma/>
                  </a:srgbClr>
                </a:gs>
                <a:gs pos="100000">
                  <a:srgbClr val="CC00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Oval 52">
              <a:extLst>
                <a:ext uri="{FF2B5EF4-FFF2-40B4-BE49-F238E27FC236}">
                  <a16:creationId xmlns="" xmlns:a16="http://schemas.microsoft.com/office/drawing/2014/main" id="{2FF6B54B-606C-4B88-AD79-E1531E47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680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" name="Freeform 54">
              <a:extLst>
                <a:ext uri="{FF2B5EF4-FFF2-40B4-BE49-F238E27FC236}">
                  <a16:creationId xmlns="" xmlns:a16="http://schemas.microsoft.com/office/drawing/2014/main" id="{11B4C9EE-AFBE-4B95-89C4-2D73C9A5311C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207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55">
              <a:extLst>
                <a:ext uri="{FF2B5EF4-FFF2-40B4-BE49-F238E27FC236}">
                  <a16:creationId xmlns="" xmlns:a16="http://schemas.microsoft.com/office/drawing/2014/main" id="{61FD8900-59DC-4DF8-9E0F-FA65E3D087D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524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AutoShape 59">
              <a:extLst>
                <a:ext uri="{FF2B5EF4-FFF2-40B4-BE49-F238E27FC236}">
                  <a16:creationId xmlns="" xmlns:a16="http://schemas.microsoft.com/office/drawing/2014/main" id="{8725B85B-EFDB-41AA-BF87-5BA5E80973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5456" y="1049"/>
              <a:ext cx="45" cy="453"/>
            </a:xfrm>
            <a:prstGeom prst="moon">
              <a:avLst>
                <a:gd name="adj" fmla="val 33329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85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ea typeface="HGP創英角ｺﾞｼｯｸUB" panose="020B0900000000000000" pitchFamily="50" charset="-128"/>
              </a:rPr>
              <a:t>進化の自分</a:t>
            </a:r>
            <a:r>
              <a:rPr lang="en-US" altLang="ja-JP" sz="2400" b="1" dirty="0" smtClean="0">
                <a:ea typeface="HGP創英角ｺﾞｼｯｸUB" panose="020B0900000000000000" pitchFamily="50" charset="-128"/>
              </a:rPr>
              <a:t>-</a:t>
            </a:r>
            <a:r>
              <a:rPr lang="ja-JP" altLang="en-US" sz="2400" b="1" dirty="0" smtClean="0">
                <a:ea typeface="HGP創英角ｺﾞｼｯｸUB" panose="020B0900000000000000" pitchFamily="50" charset="-128"/>
              </a:rPr>
              <a:t>積極的に交流、人脈を作る</a:t>
            </a:r>
            <a:endParaRPr lang="ja-JP" altLang="en-US" sz="2400" b="1" dirty="0"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159510" y="846168"/>
            <a:ext cx="5429826" cy="371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会社の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飲み会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r>
              <a:rPr lang="ja-JP" altLang="en-US" sz="1800" dirty="0">
                <a:latin typeface="+mj-lt"/>
                <a:ea typeface="HGP創英角ｺﾞｼｯｸUB"/>
              </a:rPr>
              <a:t>　</a:t>
            </a:r>
            <a:r>
              <a:rPr lang="ja-JP" altLang="en-US" sz="1800" dirty="0" smtClean="0">
                <a:latin typeface="+mn-lt"/>
                <a:ea typeface="HGP創英角ｺﾞｼｯｸUB"/>
              </a:rPr>
              <a:t>・</a:t>
            </a:r>
            <a:r>
              <a:rPr lang="ja-JP" altLang="en-US" sz="1400" dirty="0" smtClean="0">
                <a:latin typeface="+mn-lt"/>
                <a:ea typeface="HGP創英角ｺﾞｼｯｸUB"/>
              </a:rPr>
              <a:t>両期</a:t>
            </a:r>
            <a:r>
              <a:rPr lang="ja-JP" altLang="en-US" sz="1400" dirty="0">
                <a:latin typeface="+mn-lt"/>
                <a:ea typeface="HGP創英角ｺﾞｼｯｸUB"/>
              </a:rPr>
              <a:t>の</a:t>
            </a:r>
            <a:r>
              <a:rPr lang="ja-JP" altLang="en-US" sz="1400" dirty="0" smtClean="0">
                <a:latin typeface="+mn-lt"/>
                <a:ea typeface="HGP創英角ｺﾞｼｯｸUB"/>
              </a:rPr>
              <a:t>キックオフ</a:t>
            </a:r>
            <a:endParaRPr lang="en-US" altLang="ja-JP" sz="1400" dirty="0">
              <a:latin typeface="+mn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n-lt"/>
                <a:ea typeface="HGP創英角ｺﾞｼｯｸUB"/>
              </a:rPr>
              <a:t>　　・</a:t>
            </a:r>
            <a:r>
              <a:rPr lang="ja-JP" altLang="en-US" sz="1400" dirty="0" smtClean="0">
                <a:latin typeface="+mn-lt"/>
                <a:ea typeface="HGP創英角ｺﾞｼｯｸUB"/>
              </a:rPr>
              <a:t>忘年会</a:t>
            </a:r>
            <a:endParaRPr lang="en-US" altLang="ja-JP" sz="1400" dirty="0" smtClean="0">
              <a:latin typeface="+mn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>
                <a:solidFill>
                  <a:srgbClr val="000000"/>
                </a:solidFill>
                <a:latin typeface="+mn-lt"/>
                <a:ea typeface="HGP創英角ｺﾞｼｯｸUB"/>
              </a:rPr>
              <a:t>　</a:t>
            </a:r>
            <a:r>
              <a:rPr lang="ja-JP" altLang="en-US" sz="1800" dirty="0" smtClean="0">
                <a:solidFill>
                  <a:srgbClr val="000000"/>
                </a:solidFill>
                <a:latin typeface="+mn-lt"/>
                <a:ea typeface="HGP創英角ｺﾞｼｯｸUB"/>
              </a:rPr>
              <a:t>　・</a:t>
            </a:r>
            <a:r>
              <a:rPr lang="ja-JP" altLang="en-US" sz="1400" dirty="0" smtClean="0">
                <a:latin typeface="+mn-lt"/>
                <a:ea typeface="HGP創英角ｺﾞｼｯｸUB"/>
              </a:rPr>
              <a:t>年末納会</a:t>
            </a:r>
            <a:endParaRPr lang="en-US" altLang="ja-JP" sz="1400" dirty="0">
              <a:solidFill>
                <a:srgbClr val="000000"/>
              </a:solidFill>
              <a:latin typeface="+mn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運動会</a:t>
            </a:r>
            <a:endParaRPr lang="en-US" altLang="ja-JP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1800" dirty="0">
                <a:solidFill>
                  <a:srgbClr val="000000"/>
                </a:solidFill>
                <a:latin typeface="+mj-lt"/>
                <a:ea typeface="HGP創英角ｺﾞｼｯｸUB"/>
              </a:rPr>
              <a:t>第二</a:t>
            </a: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シス</a:t>
            </a: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部会</a:t>
            </a: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（司会）</a:t>
            </a:r>
            <a:endParaRPr lang="en-US" altLang="ja-JP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アジャ</a:t>
            </a:r>
            <a:r>
              <a:rPr lang="ja-JP" altLang="en-US" sz="1800" dirty="0">
                <a:solidFill>
                  <a:srgbClr val="000000"/>
                </a:solidFill>
                <a:latin typeface="+mj-lt"/>
                <a:ea typeface="HGP創英角ｺﾞｼｯｸUB"/>
              </a:rPr>
              <a:t>イル</a:t>
            </a: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開発社内研修</a:t>
            </a:r>
            <a:endParaRPr lang="en-US" altLang="ja-JP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en-US" altLang="ja-JP" sz="18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普段に違う現場、違う部署の方々と交流し、相手</a:t>
            </a: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はどう</a:t>
            </a:r>
            <a:r>
              <a:rPr lang="ja-JP" altLang="en-US" sz="1800" dirty="0" err="1" smtClean="0">
                <a:solidFill>
                  <a:srgbClr val="000000"/>
                </a:solidFill>
                <a:latin typeface="+mj-lt"/>
                <a:ea typeface="HGP創英角ｺﾞｼｯｸUB"/>
              </a:rPr>
              <a:t>な</a:t>
            </a: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仕事をしているか、どんな悩みを持っているか、</a:t>
            </a:r>
            <a:endParaRPr lang="en-US" altLang="ja-JP" sz="18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ja-JP" altLang="en-US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  <p:grpSp>
        <p:nvGrpSpPr>
          <p:cNvPr id="12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203150" y="767976"/>
            <a:ext cx="788463" cy="755574"/>
            <a:chOff x="336" y="601"/>
            <a:chExt cx="850" cy="850"/>
          </a:xfrm>
        </p:grpSpPr>
        <p:sp>
          <p:nvSpPr>
            <p:cNvPr id="13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6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9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7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16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ea typeface="HGP創英角ｺﾞｼｯｸUB" panose="020B0900000000000000" pitchFamily="50" charset="-128"/>
              </a:rPr>
              <a:t>進化の自分</a:t>
            </a:r>
            <a:r>
              <a:rPr lang="en-US" altLang="ja-JP" sz="2400" b="1" dirty="0" smtClean="0">
                <a:ea typeface="HGP創英角ｺﾞｼｯｸUB" panose="020B0900000000000000" pitchFamily="50" charset="-128"/>
              </a:rPr>
              <a:t>-</a:t>
            </a:r>
            <a:r>
              <a:rPr lang="ja-JP" altLang="en-US" sz="2400" b="1" dirty="0" smtClean="0">
                <a:ea typeface="HGP創英角ｺﾞｼｯｸUB" panose="020B0900000000000000" pitchFamily="50" charset="-128"/>
              </a:rPr>
              <a:t>チームリーダー</a:t>
            </a:r>
            <a:endParaRPr lang="ja-JP" altLang="en-US" sz="2400" b="1" dirty="0"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159510" y="846168"/>
            <a:ext cx="5429826" cy="173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en-US" altLang="ja-JP" sz="1800" dirty="0" smtClean="0">
                <a:latin typeface="+mj-lt"/>
                <a:ea typeface="HGP創英角ｺﾞｼｯｸUB"/>
              </a:rPr>
              <a:t>CRM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移行プロジェクト対応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チーム人数：３人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　</a:t>
            </a:r>
            <a:endParaRPr lang="en-US" altLang="ja-JP" sz="1800" dirty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ja-JP" altLang="en-US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  <p:grpSp>
        <p:nvGrpSpPr>
          <p:cNvPr id="12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203150" y="767976"/>
            <a:ext cx="788463" cy="755574"/>
            <a:chOff x="336" y="601"/>
            <a:chExt cx="850" cy="850"/>
          </a:xfrm>
        </p:grpSpPr>
        <p:sp>
          <p:nvSpPr>
            <p:cNvPr id="13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6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9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7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7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チームリーダー</a:t>
            </a:r>
            <a:endParaRPr kumimoji="1" lang="ja-JP" altLang="en-US" dirty="0"/>
          </a:p>
        </p:txBody>
      </p: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14776" y="988976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255547" y="885065"/>
            <a:ext cx="4261005" cy="3863579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dirty="0" smtClean="0">
                <a:solidFill>
                  <a:srgbClr val="00B050"/>
                </a:solidFill>
                <a:latin typeface="+mj-ea"/>
                <a:ea typeface="+mj-ea"/>
              </a:rPr>
              <a:t>【CRM</a:t>
            </a:r>
            <a:r>
              <a:rPr lang="ja-JP" altLang="en-US" dirty="0" smtClean="0">
                <a:solidFill>
                  <a:srgbClr val="00B050"/>
                </a:solidFill>
                <a:latin typeface="+mj-ea"/>
                <a:ea typeface="+mj-ea"/>
              </a:rPr>
              <a:t>プロジェクト移行対応</a:t>
            </a:r>
            <a:r>
              <a:rPr lang="en-US" altLang="ja-JP" dirty="0" smtClean="0">
                <a:solidFill>
                  <a:srgbClr val="00B050"/>
                </a:solidFill>
                <a:latin typeface="+mj-ea"/>
                <a:ea typeface="+mj-ea"/>
              </a:rPr>
              <a:t>】</a:t>
            </a:r>
          </a:p>
          <a:p>
            <a:r>
              <a:rPr lang="ja-JP" altLang="en-US" dirty="0" smtClean="0">
                <a:solidFill>
                  <a:srgbClr val="00B050"/>
                </a:solidFill>
                <a:latin typeface="+mj-ea"/>
                <a:ea typeface="+mj-ea"/>
              </a:rPr>
              <a:t>３人開発チームのリーダー</a:t>
            </a:r>
            <a:endParaRPr lang="en-US" altLang="ja-JP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endParaRPr lang="en-US" altLang="ja-JP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FF0000"/>
                </a:solidFill>
                <a:latin typeface="+mj-ea"/>
              </a:rPr>
              <a:t>最後の納品日をしっかり守って、マイルストーンを設定し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</a:rPr>
              <a:t>、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WBS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を作成した。タスクとスケジュール管理。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週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回進捗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MTG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を設定し、各自の作業進捗や問題点を確認。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率先的に技術検討、多数の移行インターフェースによって、標準的な移行プログラムの設計を行って、作業効率をアップ。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03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チームリーダー</a:t>
            </a:r>
            <a:endParaRPr kumimoji="1" lang="ja-JP" altLang="en-US" dirty="0"/>
          </a:p>
        </p:txBody>
      </p: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14776" y="1051322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255547" y="1051322"/>
            <a:ext cx="4261005" cy="359383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dirty="0" smtClean="0">
                <a:solidFill>
                  <a:srgbClr val="00B050"/>
                </a:solidFill>
                <a:latin typeface="+mj-ea"/>
                <a:ea typeface="+mj-ea"/>
              </a:rPr>
              <a:t>【CRM</a:t>
            </a:r>
            <a:r>
              <a:rPr lang="ja-JP" altLang="en-US" dirty="0" smtClean="0">
                <a:solidFill>
                  <a:srgbClr val="00B050"/>
                </a:solidFill>
                <a:latin typeface="+mj-ea"/>
                <a:ea typeface="+mj-ea"/>
              </a:rPr>
              <a:t>プロジェクト移行対応</a:t>
            </a:r>
            <a:r>
              <a:rPr lang="en-US" altLang="ja-JP" dirty="0" smtClean="0">
                <a:solidFill>
                  <a:srgbClr val="00B050"/>
                </a:solidFill>
                <a:latin typeface="+mj-ea"/>
                <a:ea typeface="+mj-ea"/>
              </a:rPr>
              <a:t>】</a:t>
            </a:r>
          </a:p>
          <a:p>
            <a:r>
              <a:rPr lang="ja-JP" altLang="en-US" dirty="0" smtClean="0">
                <a:solidFill>
                  <a:srgbClr val="00B050"/>
                </a:solidFill>
                <a:latin typeface="+mj-ea"/>
                <a:ea typeface="+mj-ea"/>
              </a:rPr>
              <a:t>３人開発チームのリーダー</a:t>
            </a:r>
            <a:endParaRPr lang="en-US" altLang="ja-JP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endParaRPr lang="en-US" altLang="ja-JP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開発中にメンバーのフォロー、実現方法の調査、アドバイスを与え、全体の作業を円滑に進行させる。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移行の主導者として、本番作業タイムチャートと作業手順書の作成とメンバに展開。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926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現場以外の業務の兼務</a:t>
            </a:r>
            <a:endParaRPr kumimoji="1" lang="ja-JP" altLang="en-US" dirty="0"/>
          </a:p>
        </p:txBody>
      </p: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14776" y="1036692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255547" y="1051322"/>
            <a:ext cx="4261005" cy="359383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dirty="0" smtClean="0">
                <a:solidFill>
                  <a:srgbClr val="00B050"/>
                </a:solidFill>
                <a:latin typeface="+mj-ea"/>
                <a:ea typeface="+mj-ea"/>
              </a:rPr>
              <a:t>【</a:t>
            </a:r>
            <a:r>
              <a:rPr lang="ja-JP" altLang="en-US" dirty="0" smtClean="0">
                <a:solidFill>
                  <a:srgbClr val="00B050"/>
                </a:solidFill>
                <a:latin typeface="+mj-ea"/>
                <a:ea typeface="+mj-ea"/>
              </a:rPr>
              <a:t>官庁総合運用テスト支援ツール</a:t>
            </a:r>
            <a:r>
              <a:rPr lang="en-US" altLang="ja-JP" dirty="0" smtClean="0">
                <a:solidFill>
                  <a:srgbClr val="00B050"/>
                </a:solidFill>
                <a:latin typeface="+mj-ea"/>
                <a:ea typeface="+mj-ea"/>
              </a:rPr>
              <a:t>】</a:t>
            </a:r>
          </a:p>
          <a:p>
            <a:r>
              <a:rPr lang="ja-JP" altLang="en-US" dirty="0" smtClean="0">
                <a:solidFill>
                  <a:srgbClr val="00B050"/>
                </a:solidFill>
                <a:latin typeface="+mj-ea"/>
                <a:ea typeface="+mj-ea"/>
              </a:rPr>
              <a:t>社内で２名開発メンバーのリーダー</a:t>
            </a:r>
            <a:endParaRPr lang="en-US" altLang="ja-JP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endParaRPr lang="en-US" altLang="ja-JP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毎日作業進捗を顧客に報告。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週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回顧客先で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MTG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で、仕様を確認。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開発メンバと同じ空間で一緒に仕事してなかったので、問題に対して、課題一覧を作成し対応。即対応するもの、電話で解決。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35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_16_9_2015">
  <a:themeElements>
    <a:clrScheme name="orchestratedcolor_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エレメント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21802</TotalTime>
  <Words>562</Words>
  <Application>Microsoft Office PowerPoint</Application>
  <PresentationFormat>ユーザー設定</PresentationFormat>
  <Paragraphs>94</Paragraphs>
  <Slides>13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NEC_standard_16_9_2015</vt:lpstr>
      <vt:lpstr>進化の自分</vt:lpstr>
      <vt:lpstr>目次</vt:lpstr>
      <vt:lpstr>自分自身にとっての超えるべき「X」</vt:lpstr>
      <vt:lpstr>不足点分析</vt:lpstr>
      <vt:lpstr>進化の自分-積極的に交流、人脈を作る</vt:lpstr>
      <vt:lpstr>進化の自分-チームリーダー</vt:lpstr>
      <vt:lpstr>進化の自分-チームリーダー</vt:lpstr>
      <vt:lpstr>進化の自分-チームリーダー</vt:lpstr>
      <vt:lpstr>進化の自分-現場以外の業務の兼務</vt:lpstr>
      <vt:lpstr>進化の自分-現場以外の業務の兼務</vt:lpstr>
      <vt:lpstr>成長</vt:lpstr>
      <vt:lpstr>これから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necuser</dc:creator>
  <cp:lastModifiedBy>1149950002820</cp:lastModifiedBy>
  <cp:revision>593</cp:revision>
  <cp:lastPrinted>2019-07-08T07:22:07Z</cp:lastPrinted>
  <dcterms:created xsi:type="dcterms:W3CDTF">2015-04-16T03:28:40Z</dcterms:created>
  <dcterms:modified xsi:type="dcterms:W3CDTF">2020-03-02T08:25:38Z</dcterms:modified>
</cp:coreProperties>
</file>