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0" r:id="rId3"/>
    <p:sldId id="267" r:id="rId4"/>
    <p:sldId id="268" r:id="rId5"/>
    <p:sldId id="281" r:id="rId6"/>
    <p:sldId id="270" r:id="rId7"/>
    <p:sldId id="272" r:id="rId8"/>
    <p:sldId id="273" r:id="rId9"/>
    <p:sldId id="282" r:id="rId10"/>
    <p:sldId id="276" r:id="rId11"/>
    <p:sldId id="278" r:id="rId12"/>
    <p:sldId id="283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7" autoAdjust="0"/>
    <p:restoredTop sz="64409" autoAdjust="0"/>
  </p:normalViewPr>
  <p:slideViewPr>
    <p:cSldViewPr snapToGrid="0">
      <p:cViewPr varScale="1">
        <p:scale>
          <a:sx n="57" d="100"/>
          <a:sy n="57" d="100"/>
        </p:scale>
        <p:origin x="13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55BD4-20C4-4583-A728-CE3A78F059A6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9E2E8E7-26D3-4BA5-9DC3-E63925DB46E2}">
      <dgm:prSet phldrT="[テキスト]" custT="1"/>
      <dgm:spPr/>
      <dgm:t>
        <a:bodyPr/>
        <a:lstStyle/>
        <a:p>
          <a:r>
            <a:rPr kumimoji="1" lang="ja-JP" altLang="en-US" sz="24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顧客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73CBE011-7E4F-4344-B2CA-BB7E37EF68D2}" type="parTrans" cxnId="{6E70DE7F-2055-4605-BC72-8E37AE4F27A5}">
      <dgm:prSet/>
      <dgm:spPr/>
      <dgm:t>
        <a:bodyPr/>
        <a:lstStyle/>
        <a:p>
          <a:endParaRPr kumimoji="1" lang="ja-JP" altLang="en-US"/>
        </a:p>
      </dgm:t>
    </dgm:pt>
    <dgm:pt modelId="{7532CA5F-D116-416D-BB1D-AD199825BD4D}" type="sibTrans" cxnId="{6E70DE7F-2055-4605-BC72-8E37AE4F27A5}">
      <dgm:prSet/>
      <dgm:spPr/>
      <dgm:t>
        <a:bodyPr/>
        <a:lstStyle/>
        <a:p>
          <a:endParaRPr kumimoji="1" lang="ja-JP" altLang="en-US"/>
        </a:p>
      </dgm:t>
    </dgm:pt>
    <dgm:pt modelId="{67F8EB83-584A-495D-BF8B-392676EB8FEC}">
      <dgm:prSet phldrT="[テキスト]" custT="1"/>
      <dgm:spPr/>
      <dgm:t>
        <a:bodyPr/>
        <a:lstStyle/>
        <a:p>
          <a:r>
            <a:rPr kumimoji="1" lang="ja-JP" altLang="en-US" sz="14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日本に旅行に来る中国人</a:t>
          </a:r>
          <a:endParaRPr kumimoji="1" lang="ja-JP" altLang="en-US" sz="14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4D96F3F3-AA8F-40B3-8F1B-CF462C8555BA}" type="parTrans" cxnId="{B9463765-39DD-482D-A7C8-CADC000B7689}">
      <dgm:prSet/>
      <dgm:spPr/>
      <dgm:t>
        <a:bodyPr/>
        <a:lstStyle/>
        <a:p>
          <a:endParaRPr kumimoji="1" lang="ja-JP" altLang="en-US"/>
        </a:p>
      </dgm:t>
    </dgm:pt>
    <dgm:pt modelId="{645F93A2-4526-4FA1-88F5-CD8499EDCECB}" type="sibTrans" cxnId="{B9463765-39DD-482D-A7C8-CADC000B7689}">
      <dgm:prSet/>
      <dgm:spPr/>
      <dgm:t>
        <a:bodyPr/>
        <a:lstStyle/>
        <a:p>
          <a:endParaRPr kumimoji="1" lang="ja-JP" altLang="en-US"/>
        </a:p>
      </dgm:t>
    </dgm:pt>
    <dgm:pt modelId="{2C737762-3A70-4199-BC4D-A178E89DA7D3}">
      <dgm:prSet phldrT="[テキスト]" custT="1"/>
      <dgm:spPr/>
      <dgm:t>
        <a:bodyPr/>
        <a:lstStyle/>
        <a:p>
          <a:r>
            <a:rPr kumimoji="1" lang="ja-JP" altLang="en-US" sz="24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ニーズ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C102F6FC-FFF4-4B8A-BFF4-550E56EB6BFB}" type="parTrans" cxnId="{BCF8219F-85DC-4F00-8B93-8901C1990FCF}">
      <dgm:prSet/>
      <dgm:spPr/>
      <dgm:t>
        <a:bodyPr/>
        <a:lstStyle/>
        <a:p>
          <a:endParaRPr kumimoji="1" lang="ja-JP" altLang="en-US"/>
        </a:p>
      </dgm:t>
    </dgm:pt>
    <dgm:pt modelId="{9E84B74D-DAF5-4BB3-90A2-6FC5D3FA9484}" type="sibTrans" cxnId="{BCF8219F-85DC-4F00-8B93-8901C1990FCF}">
      <dgm:prSet/>
      <dgm:spPr/>
      <dgm:t>
        <a:bodyPr/>
        <a:lstStyle/>
        <a:p>
          <a:endParaRPr kumimoji="1" lang="ja-JP" altLang="en-US"/>
        </a:p>
      </dgm:t>
    </dgm:pt>
    <dgm:pt modelId="{DE20E5E5-FD6E-4ED5-8172-C59480E13449}">
      <dgm:prSet phldrT="[テキスト]" custT="1"/>
      <dgm:spPr/>
      <dgm:t>
        <a:bodyPr/>
        <a:lstStyle/>
        <a:p>
          <a:r>
            <a:rPr kumimoji="1" lang="ja-JP" altLang="en-US" sz="2400" dirty="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競合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3209E3F6-B905-41F9-AB35-A51E4ADC5CF5}" type="parTrans" cxnId="{7E187EF4-C5F0-43FF-B9A2-5D9A71A18FF9}">
      <dgm:prSet/>
      <dgm:spPr/>
      <dgm:t>
        <a:bodyPr/>
        <a:lstStyle/>
        <a:p>
          <a:endParaRPr kumimoji="1" lang="ja-JP" altLang="en-US"/>
        </a:p>
      </dgm:t>
    </dgm:pt>
    <dgm:pt modelId="{279A30CF-DACE-4F02-9885-6DF5FE3E1752}" type="sibTrans" cxnId="{7E187EF4-C5F0-43FF-B9A2-5D9A71A18FF9}">
      <dgm:prSet/>
      <dgm:spPr/>
      <dgm:t>
        <a:bodyPr/>
        <a:lstStyle/>
        <a:p>
          <a:endParaRPr kumimoji="1" lang="ja-JP" altLang="en-US"/>
        </a:p>
      </dgm:t>
    </dgm:pt>
    <dgm:pt modelId="{46B1E6DF-5D39-4DC6-853F-A2FD34A60211}">
      <dgm:prSet phldrT="[テキスト]" custT="1"/>
      <dgm:spPr/>
      <dgm:t>
        <a:bodyPr/>
        <a:lstStyle/>
        <a:p>
          <a:r>
            <a:rPr kumimoji="1" lang="ja-JP" altLang="en-US" sz="24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資源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59207EF7-BE65-4F33-8C60-CAF39EFFA5FB}" type="parTrans" cxnId="{573677DB-760C-4C55-BC61-9DCA1E94E1F3}">
      <dgm:prSet/>
      <dgm:spPr/>
      <dgm:t>
        <a:bodyPr/>
        <a:lstStyle/>
        <a:p>
          <a:endParaRPr kumimoji="1" lang="ja-JP" altLang="en-US"/>
        </a:p>
      </dgm:t>
    </dgm:pt>
    <dgm:pt modelId="{07DE1EA6-3B7D-4589-B915-B388213146F4}" type="sibTrans" cxnId="{573677DB-760C-4C55-BC61-9DCA1E94E1F3}">
      <dgm:prSet/>
      <dgm:spPr/>
      <dgm:t>
        <a:bodyPr/>
        <a:lstStyle/>
        <a:p>
          <a:endParaRPr kumimoji="1" lang="ja-JP" altLang="en-US"/>
        </a:p>
      </dgm:t>
    </dgm:pt>
    <dgm:pt modelId="{94589ECD-A648-410B-B5DB-F022773BFA0D}">
      <dgm:prSet phldrT="[テキスト]" custT="1"/>
      <dgm:spPr/>
      <dgm:t>
        <a:bodyPr/>
        <a:lstStyle/>
        <a:p>
          <a:endParaRPr kumimoji="1" lang="ja-JP" altLang="en-US" sz="9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20E28AB0-0B8F-4B6B-AA86-EE2E66B692DA}" type="parTrans" cxnId="{10321788-18B8-4B29-9510-86F03943BB7E}">
      <dgm:prSet/>
      <dgm:spPr/>
      <dgm:t>
        <a:bodyPr/>
        <a:lstStyle/>
        <a:p>
          <a:endParaRPr kumimoji="1" lang="ja-JP" altLang="en-US"/>
        </a:p>
      </dgm:t>
    </dgm:pt>
    <dgm:pt modelId="{FBE0842C-DE34-427B-A1D3-EB45F7140317}" type="sibTrans" cxnId="{10321788-18B8-4B29-9510-86F03943BB7E}">
      <dgm:prSet/>
      <dgm:spPr/>
      <dgm:t>
        <a:bodyPr/>
        <a:lstStyle/>
        <a:p>
          <a:endParaRPr kumimoji="1" lang="ja-JP" altLang="en-US"/>
        </a:p>
      </dgm:t>
    </dgm:pt>
    <dgm:pt modelId="{C3D797EA-477E-42EE-AA21-D33A6C6244AD}">
      <dgm:prSet phldrT="[テキスト]" custT="1"/>
      <dgm:spPr/>
      <dgm:t>
        <a:bodyPr/>
        <a:lstStyle/>
        <a:p>
          <a:r>
            <a:rPr kumimoji="1" lang="ja-JP" altLang="en-US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旅行先で美しい風景を撮りたい</a:t>
          </a:r>
          <a:endParaRPr kumimoji="1" lang="ja-JP" altLang="en-US" sz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187ABB5F-C916-46E8-978E-F1132EBA272F}" type="parTrans" cxnId="{2AC3C95C-AB5D-471A-91F2-9127915F1F41}">
      <dgm:prSet/>
      <dgm:spPr/>
      <dgm:t>
        <a:bodyPr/>
        <a:lstStyle/>
        <a:p>
          <a:endParaRPr kumimoji="1" lang="ja-JP" altLang="en-US"/>
        </a:p>
      </dgm:t>
    </dgm:pt>
    <dgm:pt modelId="{60817CFD-46D5-4C62-9B39-AEB75B475AE5}" type="sibTrans" cxnId="{2AC3C95C-AB5D-471A-91F2-9127915F1F41}">
      <dgm:prSet/>
      <dgm:spPr/>
      <dgm:t>
        <a:bodyPr/>
        <a:lstStyle/>
        <a:p>
          <a:endParaRPr kumimoji="1" lang="ja-JP" altLang="en-US"/>
        </a:p>
      </dgm:t>
    </dgm:pt>
    <dgm:pt modelId="{DBCD0656-D891-4600-84BE-85CA2BBCD504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一緒に創業してくれる仲間がいる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50B38B3-D683-4C13-9DF3-A476A3CF4788}" type="parTrans" cxnId="{18F86F2F-D56C-4F8A-9E94-ED8145FFA1FF}">
      <dgm:prSet/>
      <dgm:spPr/>
      <dgm:t>
        <a:bodyPr/>
        <a:lstStyle/>
        <a:p>
          <a:endParaRPr kumimoji="1" lang="ja-JP" altLang="en-US"/>
        </a:p>
      </dgm:t>
    </dgm:pt>
    <dgm:pt modelId="{2F531241-B391-4B61-8689-0AD6E1AEF674}" type="sibTrans" cxnId="{18F86F2F-D56C-4F8A-9E94-ED8145FFA1FF}">
      <dgm:prSet/>
      <dgm:spPr/>
      <dgm:t>
        <a:bodyPr/>
        <a:lstStyle/>
        <a:p>
          <a:endParaRPr kumimoji="1" lang="ja-JP" altLang="en-US"/>
        </a:p>
      </dgm:t>
    </dgm:pt>
    <dgm:pt modelId="{91537E1A-F488-4BA4-9FBC-7EFD35E2EE25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市場規模が大きい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E2484374-F053-4E3D-AEB2-5183C5333DCE}" type="parTrans" cxnId="{4EEA35CE-2D46-40C4-9D7E-8B33F7DED10F}">
      <dgm:prSet/>
      <dgm:spPr/>
      <dgm:t>
        <a:bodyPr/>
        <a:lstStyle/>
        <a:p>
          <a:endParaRPr kumimoji="1" lang="ja-JP" altLang="en-US"/>
        </a:p>
      </dgm:t>
    </dgm:pt>
    <dgm:pt modelId="{861FC9A6-66E6-4DFD-B7C4-C74BFF66D823}" type="sibTrans" cxnId="{4EEA35CE-2D46-40C4-9D7E-8B33F7DED10F}">
      <dgm:prSet/>
      <dgm:spPr/>
      <dgm:t>
        <a:bodyPr/>
        <a:lstStyle/>
        <a:p>
          <a:endParaRPr kumimoji="1" lang="ja-JP" altLang="en-US"/>
        </a:p>
      </dgm:t>
    </dgm:pt>
    <dgm:pt modelId="{D193C9D2-0002-44BD-9842-FAF4AD2501D8}">
      <dgm:prSet phldrT="[テキスト]" custT="1"/>
      <dgm:spPr/>
      <dgm:t>
        <a:bodyPr/>
        <a:lstStyle/>
        <a:p>
          <a:r>
            <a:rPr kumimoji="1" lang="ja-JP" altLang="en-US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現在競合サービスは三つほど</a:t>
          </a:r>
          <a:endParaRPr kumimoji="1" lang="ja-JP" altLang="en-US" sz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444E07D-D725-42E0-8767-A85372A5AE0E}" type="parTrans" cxnId="{264C9043-2D53-4EB9-9AF5-E70FFD6B0265}">
      <dgm:prSet/>
      <dgm:spPr/>
      <dgm:t>
        <a:bodyPr/>
        <a:lstStyle/>
        <a:p>
          <a:endParaRPr kumimoji="1" lang="ja-JP" altLang="en-US"/>
        </a:p>
      </dgm:t>
    </dgm:pt>
    <dgm:pt modelId="{78E0097B-1887-43AC-87CC-0AF226C86CDD}" type="sibTrans" cxnId="{264C9043-2D53-4EB9-9AF5-E70FFD6B0265}">
      <dgm:prSet/>
      <dgm:spPr/>
      <dgm:t>
        <a:bodyPr/>
        <a:lstStyle/>
        <a:p>
          <a:endParaRPr kumimoji="1" lang="ja-JP" altLang="en-US"/>
        </a:p>
      </dgm:t>
    </dgm:pt>
    <dgm:pt modelId="{B35B0813-B672-4EB6-B482-70CBF2F4D33A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自己資金、親族の資金協力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33CD62E6-EB16-4A2E-AB5B-8B0E0CA35381}" type="sibTrans" cxnId="{9D813033-C8CB-4E26-B4EB-CB3E036A8FA5}">
      <dgm:prSet/>
      <dgm:spPr/>
      <dgm:t>
        <a:bodyPr/>
        <a:lstStyle/>
        <a:p>
          <a:endParaRPr kumimoji="1" lang="ja-JP" altLang="en-US"/>
        </a:p>
      </dgm:t>
    </dgm:pt>
    <dgm:pt modelId="{CBFDD695-86E8-4E66-BE1A-5D3B83DF25C5}" type="parTrans" cxnId="{9D813033-C8CB-4E26-B4EB-CB3E036A8FA5}">
      <dgm:prSet/>
      <dgm:spPr/>
      <dgm:t>
        <a:bodyPr/>
        <a:lstStyle/>
        <a:p>
          <a:endParaRPr kumimoji="1" lang="ja-JP" altLang="en-US"/>
        </a:p>
      </dgm:t>
    </dgm:pt>
    <dgm:pt modelId="{3DCB42EB-96BB-4821-898A-108ABCE986F3}">
      <dgm:prSet phldrT="[テキスト]" custT="1"/>
      <dgm:spPr/>
      <dgm:t>
        <a:bodyPr/>
        <a:lstStyle/>
        <a:p>
          <a:r>
            <a:rPr kumimoji="1" lang="ja-JP" altLang="en-US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いい思い出を残したい</a:t>
          </a:r>
          <a:endParaRPr kumimoji="1" lang="ja-JP" altLang="en-US" sz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0F0F08D5-EFC1-4E28-A6A2-14723F90FB52}" type="sibTrans" cxnId="{DB4D149F-5333-439D-81DC-915EBC8E3770}">
      <dgm:prSet/>
      <dgm:spPr/>
      <dgm:t>
        <a:bodyPr/>
        <a:lstStyle/>
        <a:p>
          <a:endParaRPr kumimoji="1" lang="ja-JP" altLang="en-US"/>
        </a:p>
      </dgm:t>
    </dgm:pt>
    <dgm:pt modelId="{7A879921-57E1-47FE-A30A-DB256F882B58}" type="parTrans" cxnId="{DB4D149F-5333-439D-81DC-915EBC8E3770}">
      <dgm:prSet/>
      <dgm:spPr/>
      <dgm:t>
        <a:bodyPr/>
        <a:lstStyle/>
        <a:p>
          <a:endParaRPr kumimoji="1" lang="ja-JP" altLang="en-US"/>
        </a:p>
      </dgm:t>
    </dgm:pt>
    <dgm:pt modelId="{928885E9-F1C0-4E47-BF81-FFB986D92FD0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仕事でシステム開発経験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0252F089-8776-4E35-B60C-7857FA8D5E09}" type="sibTrans" cxnId="{E4368E69-9852-46E9-B95A-3A95AF7E1361}">
      <dgm:prSet/>
      <dgm:spPr/>
      <dgm:t>
        <a:bodyPr/>
        <a:lstStyle/>
        <a:p>
          <a:endParaRPr kumimoji="1" lang="ja-JP" altLang="en-US"/>
        </a:p>
      </dgm:t>
    </dgm:pt>
    <dgm:pt modelId="{BE204FB2-D8DC-4F3C-99A1-07025DF2DEE2}" type="parTrans" cxnId="{E4368E69-9852-46E9-B95A-3A95AF7E1361}">
      <dgm:prSet/>
      <dgm:spPr/>
      <dgm:t>
        <a:bodyPr/>
        <a:lstStyle/>
        <a:p>
          <a:endParaRPr kumimoji="1" lang="ja-JP" altLang="en-US"/>
        </a:p>
      </dgm:t>
    </dgm:pt>
    <dgm:pt modelId="{2F4B64E2-7A81-42BC-AE26-AD925DC89B9D}" type="pres">
      <dgm:prSet presAssocID="{24455BD4-20C4-4583-A728-CE3A78F059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3C71857-47F3-4729-9A66-EF15CBCD892F}" type="pres">
      <dgm:prSet presAssocID="{24455BD4-20C4-4583-A728-CE3A78F059A6}" presName="cycle" presStyleCnt="0"/>
      <dgm:spPr/>
    </dgm:pt>
    <dgm:pt modelId="{FCF98E04-0817-49AD-AD4B-2F8A30C49528}" type="pres">
      <dgm:prSet presAssocID="{C9E2E8E7-26D3-4BA5-9DC3-E63925DB46E2}" presName="nodeFirstNode" presStyleLbl="node1" presStyleIdx="0" presStyleCnt="4" custScaleY="9026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1E68282-C330-4A76-B7EC-9506A8510826}" type="pres">
      <dgm:prSet presAssocID="{7532CA5F-D116-416D-BB1D-AD199825BD4D}" presName="sibTransFirstNode" presStyleLbl="bgShp" presStyleIdx="0" presStyleCnt="1"/>
      <dgm:spPr/>
      <dgm:t>
        <a:bodyPr/>
        <a:lstStyle/>
        <a:p>
          <a:endParaRPr kumimoji="1" lang="ja-JP" altLang="en-US"/>
        </a:p>
      </dgm:t>
    </dgm:pt>
    <dgm:pt modelId="{6FDA6F01-698F-431D-B3FA-11EAC9CBF03B}" type="pres">
      <dgm:prSet presAssocID="{2C737762-3A70-4199-BC4D-A178E89DA7D3}" presName="nodeFollowingNodes" presStyleLbl="node1" presStyleIdx="1" presStyleCnt="4" custScaleY="112168" custRadScaleRad="14333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644252-2E8E-4423-9E3A-02FBA5E32FA3}" type="pres">
      <dgm:prSet presAssocID="{DE20E5E5-FD6E-4ED5-8172-C59480E13449}" presName="nodeFollowingNodes" presStyleLbl="node1" presStyleIdx="2" presStyleCnt="4" custScaleY="9026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58795C-D914-450D-9B0E-EB9B814D6A99}" type="pres">
      <dgm:prSet presAssocID="{46B1E6DF-5D39-4DC6-853F-A2FD34A60211}" presName="nodeFollowingNodes" presStyleLbl="node1" presStyleIdx="3" presStyleCnt="4" custScaleY="112168" custRadScaleRad="1502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64C9043-2D53-4EB9-9AF5-E70FFD6B0265}" srcId="{DE20E5E5-FD6E-4ED5-8172-C59480E13449}" destId="{D193C9D2-0002-44BD-9842-FAF4AD2501D8}" srcOrd="0" destOrd="0" parTransId="{8444E07D-D725-42E0-8767-A85372A5AE0E}" sibTransId="{78E0097B-1887-43AC-87CC-0AF226C86CDD}"/>
    <dgm:cxn modelId="{E2E43126-31CE-4478-AE2F-784482B95BD8}" type="presOf" srcId="{DBCD0656-D891-4600-84BE-85CA2BBCD504}" destId="{5D58795C-D914-450D-9B0E-EB9B814D6A99}" srcOrd="0" destOrd="2" presId="urn:microsoft.com/office/officeart/2005/8/layout/cycle3"/>
    <dgm:cxn modelId="{2AC3C95C-AB5D-471A-91F2-9127915F1F41}" srcId="{2C737762-3A70-4199-BC4D-A178E89DA7D3}" destId="{C3D797EA-477E-42EE-AA21-D33A6C6244AD}" srcOrd="1" destOrd="0" parTransId="{187ABB5F-C916-46E8-978E-F1132EBA272F}" sibTransId="{60817CFD-46D5-4C62-9B39-AEB75B475AE5}"/>
    <dgm:cxn modelId="{2CF32B5F-08BB-4BA7-A6D2-5A350C0127D1}" type="presOf" srcId="{91537E1A-F488-4BA4-9FBC-7EFD35E2EE25}" destId="{5D58795C-D914-450D-9B0E-EB9B814D6A99}" srcOrd="0" destOrd="3" presId="urn:microsoft.com/office/officeart/2005/8/layout/cycle3"/>
    <dgm:cxn modelId="{3A4ED13C-587B-49D8-88B8-60C05B5F78AA}" type="presOf" srcId="{DE20E5E5-FD6E-4ED5-8172-C59480E13449}" destId="{B0644252-2E8E-4423-9E3A-02FBA5E32FA3}" srcOrd="0" destOrd="0" presId="urn:microsoft.com/office/officeart/2005/8/layout/cycle3"/>
    <dgm:cxn modelId="{0A4C7C43-1BCD-45D4-9D67-C1F1768B8CFD}" type="presOf" srcId="{94589ECD-A648-410B-B5DB-F022773BFA0D}" destId="{FCF98E04-0817-49AD-AD4B-2F8A30C49528}" srcOrd="0" destOrd="2" presId="urn:microsoft.com/office/officeart/2005/8/layout/cycle3"/>
    <dgm:cxn modelId="{FD2DB94A-E488-4F20-AB17-8B903D51952F}" type="presOf" srcId="{C9E2E8E7-26D3-4BA5-9DC3-E63925DB46E2}" destId="{FCF98E04-0817-49AD-AD4B-2F8A30C49528}" srcOrd="0" destOrd="0" presId="urn:microsoft.com/office/officeart/2005/8/layout/cycle3"/>
    <dgm:cxn modelId="{56B4592E-4B78-4E39-8931-E7F8A1EEB42F}" type="presOf" srcId="{67F8EB83-584A-495D-BF8B-392676EB8FEC}" destId="{FCF98E04-0817-49AD-AD4B-2F8A30C49528}" srcOrd="0" destOrd="1" presId="urn:microsoft.com/office/officeart/2005/8/layout/cycle3"/>
    <dgm:cxn modelId="{C69D447E-EA95-4D1A-8ED1-7AFEFAE29E7F}" type="presOf" srcId="{D193C9D2-0002-44BD-9842-FAF4AD2501D8}" destId="{B0644252-2E8E-4423-9E3A-02FBA5E32FA3}" srcOrd="0" destOrd="1" presId="urn:microsoft.com/office/officeart/2005/8/layout/cycle3"/>
    <dgm:cxn modelId="{6E70DE7F-2055-4605-BC72-8E37AE4F27A5}" srcId="{24455BD4-20C4-4583-A728-CE3A78F059A6}" destId="{C9E2E8E7-26D3-4BA5-9DC3-E63925DB46E2}" srcOrd="0" destOrd="0" parTransId="{73CBE011-7E4F-4344-B2CA-BB7E37EF68D2}" sibTransId="{7532CA5F-D116-416D-BB1D-AD199825BD4D}"/>
    <dgm:cxn modelId="{18F86F2F-D56C-4F8A-9E94-ED8145FFA1FF}" srcId="{46B1E6DF-5D39-4DC6-853F-A2FD34A60211}" destId="{DBCD0656-D891-4600-84BE-85CA2BBCD504}" srcOrd="1" destOrd="0" parTransId="{850B38B3-D683-4C13-9DF3-A476A3CF4788}" sibTransId="{2F531241-B391-4B61-8689-0AD6E1AEF674}"/>
    <dgm:cxn modelId="{61386A0E-A9CF-48F7-8A2F-1267903C0CCA}" type="presOf" srcId="{7532CA5F-D116-416D-BB1D-AD199825BD4D}" destId="{D1E68282-C330-4A76-B7EC-9506A8510826}" srcOrd="0" destOrd="0" presId="urn:microsoft.com/office/officeart/2005/8/layout/cycle3"/>
    <dgm:cxn modelId="{BE41E37E-0D97-499E-B862-A8E909B7983D}" type="presOf" srcId="{24455BD4-20C4-4583-A728-CE3A78F059A6}" destId="{2F4B64E2-7A81-42BC-AE26-AD925DC89B9D}" srcOrd="0" destOrd="0" presId="urn:microsoft.com/office/officeart/2005/8/layout/cycle3"/>
    <dgm:cxn modelId="{B9463765-39DD-482D-A7C8-CADC000B7689}" srcId="{C9E2E8E7-26D3-4BA5-9DC3-E63925DB46E2}" destId="{67F8EB83-584A-495D-BF8B-392676EB8FEC}" srcOrd="0" destOrd="0" parTransId="{4D96F3F3-AA8F-40B3-8F1B-CF462C8555BA}" sibTransId="{645F93A2-4526-4FA1-88F5-CD8499EDCECB}"/>
    <dgm:cxn modelId="{7640ABE9-5BE8-42C7-8935-9F2E2E34C4E1}" type="presOf" srcId="{3DCB42EB-96BB-4821-898A-108ABCE986F3}" destId="{6FDA6F01-698F-431D-B3FA-11EAC9CBF03B}" srcOrd="0" destOrd="1" presId="urn:microsoft.com/office/officeart/2005/8/layout/cycle3"/>
    <dgm:cxn modelId="{4B61E497-92B6-4050-AE5F-2988BBF74E0A}" type="presOf" srcId="{928885E9-F1C0-4E47-BF81-FFB986D92FD0}" destId="{5D58795C-D914-450D-9B0E-EB9B814D6A99}" srcOrd="0" destOrd="1" presId="urn:microsoft.com/office/officeart/2005/8/layout/cycle3"/>
    <dgm:cxn modelId="{CDEFD7AF-2FED-4576-849F-2D89F498FC74}" type="presOf" srcId="{46B1E6DF-5D39-4DC6-853F-A2FD34A60211}" destId="{5D58795C-D914-450D-9B0E-EB9B814D6A99}" srcOrd="0" destOrd="0" presId="urn:microsoft.com/office/officeart/2005/8/layout/cycle3"/>
    <dgm:cxn modelId="{573677DB-760C-4C55-BC61-9DCA1E94E1F3}" srcId="{24455BD4-20C4-4583-A728-CE3A78F059A6}" destId="{46B1E6DF-5D39-4DC6-853F-A2FD34A60211}" srcOrd="3" destOrd="0" parTransId="{59207EF7-BE65-4F33-8C60-CAF39EFFA5FB}" sibTransId="{07DE1EA6-3B7D-4589-B915-B388213146F4}"/>
    <dgm:cxn modelId="{7E187EF4-C5F0-43FF-B9A2-5D9A71A18FF9}" srcId="{24455BD4-20C4-4583-A728-CE3A78F059A6}" destId="{DE20E5E5-FD6E-4ED5-8172-C59480E13449}" srcOrd="2" destOrd="0" parTransId="{3209E3F6-B905-41F9-AB35-A51E4ADC5CF5}" sibTransId="{279A30CF-DACE-4F02-9885-6DF5FE3E1752}"/>
    <dgm:cxn modelId="{877C062F-D521-4B6E-A432-9AC9BB6F414B}" type="presOf" srcId="{B35B0813-B672-4EB6-B482-70CBF2F4D33A}" destId="{5D58795C-D914-450D-9B0E-EB9B814D6A99}" srcOrd="0" destOrd="4" presId="urn:microsoft.com/office/officeart/2005/8/layout/cycle3"/>
    <dgm:cxn modelId="{4EEA35CE-2D46-40C4-9D7E-8B33F7DED10F}" srcId="{46B1E6DF-5D39-4DC6-853F-A2FD34A60211}" destId="{91537E1A-F488-4BA4-9FBC-7EFD35E2EE25}" srcOrd="2" destOrd="0" parTransId="{E2484374-F053-4E3D-AEB2-5183C5333DCE}" sibTransId="{861FC9A6-66E6-4DFD-B7C4-C74BFF66D823}"/>
    <dgm:cxn modelId="{E4368E69-9852-46E9-B95A-3A95AF7E1361}" srcId="{46B1E6DF-5D39-4DC6-853F-A2FD34A60211}" destId="{928885E9-F1C0-4E47-BF81-FFB986D92FD0}" srcOrd="0" destOrd="0" parTransId="{BE204FB2-D8DC-4F3C-99A1-07025DF2DEE2}" sibTransId="{0252F089-8776-4E35-B60C-7857FA8D5E09}"/>
    <dgm:cxn modelId="{E4AE5DDB-CD71-4038-864C-5DB9E9D7F925}" type="presOf" srcId="{2C737762-3A70-4199-BC4D-A178E89DA7D3}" destId="{6FDA6F01-698F-431D-B3FA-11EAC9CBF03B}" srcOrd="0" destOrd="0" presId="urn:microsoft.com/office/officeart/2005/8/layout/cycle3"/>
    <dgm:cxn modelId="{9D813033-C8CB-4E26-B4EB-CB3E036A8FA5}" srcId="{46B1E6DF-5D39-4DC6-853F-A2FD34A60211}" destId="{B35B0813-B672-4EB6-B482-70CBF2F4D33A}" srcOrd="3" destOrd="0" parTransId="{CBFDD695-86E8-4E66-BE1A-5D3B83DF25C5}" sibTransId="{33CD62E6-EB16-4A2E-AB5B-8B0E0CA35381}"/>
    <dgm:cxn modelId="{DB4D149F-5333-439D-81DC-915EBC8E3770}" srcId="{2C737762-3A70-4199-BC4D-A178E89DA7D3}" destId="{3DCB42EB-96BB-4821-898A-108ABCE986F3}" srcOrd="0" destOrd="0" parTransId="{7A879921-57E1-47FE-A30A-DB256F882B58}" sibTransId="{0F0F08D5-EFC1-4E28-A6A2-14723F90FB52}"/>
    <dgm:cxn modelId="{10321788-18B8-4B29-9510-86F03943BB7E}" srcId="{C9E2E8E7-26D3-4BA5-9DC3-E63925DB46E2}" destId="{94589ECD-A648-410B-B5DB-F022773BFA0D}" srcOrd="1" destOrd="0" parTransId="{20E28AB0-0B8F-4B6B-AA86-EE2E66B692DA}" sibTransId="{FBE0842C-DE34-427B-A1D3-EB45F7140317}"/>
    <dgm:cxn modelId="{BCF8219F-85DC-4F00-8B93-8901C1990FCF}" srcId="{24455BD4-20C4-4583-A728-CE3A78F059A6}" destId="{2C737762-3A70-4199-BC4D-A178E89DA7D3}" srcOrd="1" destOrd="0" parTransId="{C102F6FC-FFF4-4B8A-BFF4-550E56EB6BFB}" sibTransId="{9E84B74D-DAF5-4BB3-90A2-6FC5D3FA9484}"/>
    <dgm:cxn modelId="{7300A4E4-0026-4F5A-BD5C-D2FC09CCCB34}" type="presOf" srcId="{C3D797EA-477E-42EE-AA21-D33A6C6244AD}" destId="{6FDA6F01-698F-431D-B3FA-11EAC9CBF03B}" srcOrd="0" destOrd="2" presId="urn:microsoft.com/office/officeart/2005/8/layout/cycle3"/>
    <dgm:cxn modelId="{DC5ECC59-1B1C-4EEC-AD7D-830E4794614E}" type="presParOf" srcId="{2F4B64E2-7A81-42BC-AE26-AD925DC89B9D}" destId="{03C71857-47F3-4729-9A66-EF15CBCD892F}" srcOrd="0" destOrd="0" presId="urn:microsoft.com/office/officeart/2005/8/layout/cycle3"/>
    <dgm:cxn modelId="{BCA2FB81-3AC0-47A1-9939-177B9C8F5013}" type="presParOf" srcId="{03C71857-47F3-4729-9A66-EF15CBCD892F}" destId="{FCF98E04-0817-49AD-AD4B-2F8A30C49528}" srcOrd="0" destOrd="0" presId="urn:microsoft.com/office/officeart/2005/8/layout/cycle3"/>
    <dgm:cxn modelId="{67AA7BFA-62C3-4249-9F81-E7B68FAA4D16}" type="presParOf" srcId="{03C71857-47F3-4729-9A66-EF15CBCD892F}" destId="{D1E68282-C330-4A76-B7EC-9506A8510826}" srcOrd="1" destOrd="0" presId="urn:microsoft.com/office/officeart/2005/8/layout/cycle3"/>
    <dgm:cxn modelId="{B170CBF8-E5A2-49B7-9C0C-EB848125CFC7}" type="presParOf" srcId="{03C71857-47F3-4729-9A66-EF15CBCD892F}" destId="{6FDA6F01-698F-431D-B3FA-11EAC9CBF03B}" srcOrd="2" destOrd="0" presId="urn:microsoft.com/office/officeart/2005/8/layout/cycle3"/>
    <dgm:cxn modelId="{128C54B8-ADF4-4B96-A25A-3FDF864112D4}" type="presParOf" srcId="{03C71857-47F3-4729-9A66-EF15CBCD892F}" destId="{B0644252-2E8E-4423-9E3A-02FBA5E32FA3}" srcOrd="3" destOrd="0" presId="urn:microsoft.com/office/officeart/2005/8/layout/cycle3"/>
    <dgm:cxn modelId="{ED8F044A-4D67-4676-B125-1A43486AC75C}" type="presParOf" srcId="{03C71857-47F3-4729-9A66-EF15CBCD892F}" destId="{5D58795C-D914-450D-9B0E-EB9B814D6A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68282-C330-4A76-B7EC-9506A8510826}">
      <dsp:nvSpPr>
        <dsp:cNvPr id="0" name=""/>
        <dsp:cNvSpPr/>
      </dsp:nvSpPr>
      <dsp:spPr>
        <a:xfrm>
          <a:off x="2126257" y="-137469"/>
          <a:ext cx="5194960" cy="5194960"/>
        </a:xfrm>
        <a:prstGeom prst="circularArrow">
          <a:avLst>
            <a:gd name="adj1" fmla="val 4668"/>
            <a:gd name="adj2" fmla="val 272909"/>
            <a:gd name="adj3" fmla="val 12841085"/>
            <a:gd name="adj4" fmla="val 18024255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F98E04-0817-49AD-AD4B-2F8A30C49528}">
      <dsp:nvSpPr>
        <dsp:cNvPr id="0" name=""/>
        <dsp:cNvSpPr/>
      </dsp:nvSpPr>
      <dsp:spPr>
        <a:xfrm>
          <a:off x="2998466" y="85276"/>
          <a:ext cx="3450542" cy="1557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顧客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日本に旅行に来る中国人</a:t>
          </a:r>
          <a:endParaRPr kumimoji="1" lang="ja-JP" altLang="en-US" sz="14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3074488" y="161298"/>
        <a:ext cx="3298498" cy="1405272"/>
      </dsp:txXfrm>
    </dsp:sp>
    <dsp:sp modelId="{6FDA6F01-698F-431D-B3FA-11EAC9CBF03B}">
      <dsp:nvSpPr>
        <dsp:cNvPr id="0" name=""/>
        <dsp:cNvSpPr/>
      </dsp:nvSpPr>
      <dsp:spPr>
        <a:xfrm>
          <a:off x="5672089" y="1761669"/>
          <a:ext cx="3450542" cy="1935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ニーズ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2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いい思い出を残したい</a:t>
          </a:r>
          <a:endParaRPr kumimoji="1" lang="ja-JP" altLang="en-US" sz="12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2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旅行先で美しい風景を撮りたい</a:t>
          </a:r>
          <a:endParaRPr kumimoji="1" lang="ja-JP" altLang="en-US" sz="12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5766558" y="1856138"/>
        <a:ext cx="3261604" cy="1746264"/>
      </dsp:txXfrm>
    </dsp:sp>
    <dsp:sp modelId="{B0644252-2E8E-4423-9E3A-02FBA5E32FA3}">
      <dsp:nvSpPr>
        <dsp:cNvPr id="0" name=""/>
        <dsp:cNvSpPr/>
      </dsp:nvSpPr>
      <dsp:spPr>
        <a:xfrm>
          <a:off x="2998466" y="3815948"/>
          <a:ext cx="3450542" cy="1557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競合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2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現在競合サービスは三つほど</a:t>
          </a:r>
          <a:endParaRPr kumimoji="1" lang="ja-JP" altLang="en-US" sz="12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3074488" y="3891970"/>
        <a:ext cx="3298498" cy="1405272"/>
      </dsp:txXfrm>
    </dsp:sp>
    <dsp:sp modelId="{5D58795C-D914-450D-9B0E-EB9B814D6A99}">
      <dsp:nvSpPr>
        <dsp:cNvPr id="0" name=""/>
        <dsp:cNvSpPr/>
      </dsp:nvSpPr>
      <dsp:spPr>
        <a:xfrm>
          <a:off x="195986" y="1761669"/>
          <a:ext cx="3450542" cy="1935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資源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仕事でシステム開発経験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一緒に創業してくれる仲間がいる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市場規模が大きい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自己資金、親族の資金協力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290455" y="1856138"/>
        <a:ext cx="3261604" cy="1746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59A1-377C-472E-B31F-7E75C76D4ADF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11F38-EFCA-462D-8806-E9F8D18FE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10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9EC21-E802-4753-9801-E19EF8E87DB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F9CA-6DB8-4B3D-9E6C-17986F275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85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17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74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3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96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6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09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E19C8-5C2B-4512-8CA0-22C6148FC64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72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09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21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3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FF3-B09B-42FF-BC04-E47840252069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5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B86-9A60-44C6-A00E-0DC63F92785D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4EE8-A232-40F3-920F-918E5CC94000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2F-5C33-43A4-BFDC-0DD5B29E00D8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031C-A9EA-4605-8412-50435214ECC3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33DB-1049-400B-A489-63891984EEBA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5299-01C0-4010-82FE-90566DB5212E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9657-7C51-4774-B867-3B5DD5F6E319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2334-3AE1-4F93-AAD5-451093FF9F87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99CA9C-4806-4450-9655-DD7F71D88648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07C6-C4EC-43CD-8E09-8DE271E59285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3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AB7E8F-C768-44D0-B395-0BFB77E9776B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1" y="112591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81813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ご当地カメラマンを探すシステムプラットフォーム</a:t>
            </a:r>
            <a:r>
              <a:rPr lang="en-US" altLang="ja-JP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開業計画書</a:t>
            </a:r>
            <a:br>
              <a:rPr lang="ja-JP" altLang="en-US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</a:b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63" y="206375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19838" y="2937249"/>
            <a:ext cx="8325925" cy="62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～日本に旅行に来る</a:t>
            </a:r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中国人向け</a:t>
            </a:r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にご当地をよく知っている</a:t>
            </a:r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カメラマンを探しで</a:t>
            </a:r>
            <a:r>
              <a:rPr lang="ja-JP" altLang="en-US" sz="2000" i="1" dirty="0">
                <a:latin typeface="HG丸ｺﾞｼｯｸM-PRO" pitchFamily="50" charset="-128"/>
                <a:ea typeface="HG丸ｺﾞｼｯｸM-PRO" pitchFamily="50" charset="-128"/>
              </a:rPr>
              <a:t>差別化！～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328542" y="4611066"/>
            <a:ext cx="3992562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ja-JP" sz="2400" dirty="0">
                <a:latin typeface="HG丸ｺﾞｼｯｸM-PRO" pitchFamily="50" charset="-128"/>
                <a:ea typeface="HG丸ｺﾞｼｯｸM-PRO" pitchFamily="50" charset="-128"/>
              </a:rPr>
              <a:t>201</a:t>
            </a:r>
            <a:r>
              <a:rPr lang="ja-JP" altLang="en-US" sz="2400" dirty="0">
                <a:latin typeface="HG丸ｺﾞｼｯｸM-PRO" pitchFamily="50" charset="-128"/>
                <a:ea typeface="HG丸ｺﾞｼｯｸM-PRO" pitchFamily="50" charset="-128"/>
              </a:rPr>
              <a:t>８年</a:t>
            </a:r>
            <a:r>
              <a:rPr lang="en-US" altLang="ja-JP" sz="2400" dirty="0">
                <a:latin typeface="HG丸ｺﾞｼｯｸM-PRO" pitchFamily="50" charset="-128"/>
                <a:ea typeface="HG丸ｺﾞｼｯｸM-PRO" pitchFamily="50" charset="-128"/>
              </a:rPr>
              <a:t>10</a:t>
            </a: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月</a:t>
            </a:r>
            <a:r>
              <a:rPr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6</a:t>
            </a: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日</a:t>
            </a:r>
            <a:endParaRPr lang="en-US" altLang="ja-JP" sz="24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徐</a:t>
            </a:r>
            <a:r>
              <a:rPr lang="ja-JP" altLang="en-US" sz="2400" dirty="0">
                <a:latin typeface="HG丸ｺﾞｼｯｸM-PRO" pitchFamily="50" charset="-128"/>
                <a:ea typeface="HG丸ｺﾞｼｯｸM-PRO" pitchFamily="50" charset="-128"/>
              </a:rPr>
              <a:t>洋</a:t>
            </a:r>
          </a:p>
        </p:txBody>
      </p:sp>
    </p:spTree>
    <p:extLst>
      <p:ext uri="{BB962C8B-B14F-4D97-AF65-F5344CB8AC3E}">
        <p14:creationId xmlns:p14="http://schemas.microsoft.com/office/powerpoint/2010/main" val="17832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計数目標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95300" y="2595977"/>
            <a:ext cx="54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>
                <a:latin typeface="メイリオ "/>
                <a:ea typeface="+mj-ea"/>
              </a:rPr>
              <a:t>○総事業費は</a:t>
            </a:r>
            <a:r>
              <a:rPr kumimoji="1" lang="en-US" altLang="ja-JP" sz="2200" dirty="0" smtClean="0">
                <a:latin typeface="メイリオ "/>
                <a:ea typeface="+mj-ea"/>
              </a:rPr>
              <a:t>8,280</a:t>
            </a:r>
            <a:r>
              <a:rPr kumimoji="1" lang="ja-JP" altLang="en-US" sz="2200" dirty="0" smtClean="0">
                <a:latin typeface="メイリオ "/>
                <a:ea typeface="+mj-ea"/>
              </a:rPr>
              <a:t>千円で、借入依存度は約</a:t>
            </a:r>
            <a:r>
              <a:rPr kumimoji="1" lang="en-US" altLang="ja-JP" sz="2200" dirty="0" smtClean="0">
                <a:latin typeface="メイリオ "/>
                <a:ea typeface="+mj-ea"/>
              </a:rPr>
              <a:t>15</a:t>
            </a:r>
            <a:r>
              <a:rPr kumimoji="1" lang="ja-JP" altLang="en-US" sz="2200" dirty="0" smtClean="0">
                <a:latin typeface="メイリオ "/>
                <a:ea typeface="+mj-ea"/>
              </a:rPr>
              <a:t>％です。</a:t>
            </a:r>
            <a:endParaRPr kumimoji="1" lang="en-US" altLang="ja-JP" sz="2200" dirty="0" smtClean="0">
              <a:latin typeface="メイリオ "/>
              <a:ea typeface="+mj-ea"/>
            </a:endParaRPr>
          </a:p>
          <a:p>
            <a:endParaRPr lang="en-US" altLang="ja-JP" sz="2200" dirty="0">
              <a:latin typeface="メイリオ "/>
              <a:ea typeface="+mj-ea"/>
            </a:endParaRPr>
          </a:p>
          <a:p>
            <a:r>
              <a:rPr kumimoji="1" lang="ja-JP" altLang="en-US" sz="2200" dirty="0" smtClean="0">
                <a:latin typeface="メイリオ "/>
                <a:ea typeface="+mj-ea"/>
              </a:rPr>
              <a:t>○約</a:t>
            </a:r>
            <a:r>
              <a:rPr kumimoji="1" lang="en-US" altLang="ja-JP" sz="2200" dirty="0" smtClean="0">
                <a:latin typeface="メイリオ "/>
                <a:ea typeface="+mj-ea"/>
              </a:rPr>
              <a:t>12</a:t>
            </a:r>
            <a:r>
              <a:rPr kumimoji="1" lang="ja-JP" altLang="en-US" sz="2200" dirty="0" smtClean="0">
                <a:latin typeface="メイリオ "/>
                <a:ea typeface="+mj-ea"/>
              </a:rPr>
              <a:t>か月分の運転資金を見込んだ計画になっています。</a:t>
            </a:r>
            <a:endParaRPr kumimoji="1" lang="en-US" altLang="ja-JP" sz="2200" dirty="0" smtClean="0">
              <a:latin typeface="メイリオ "/>
              <a:ea typeface="+mj-ea"/>
            </a:endParaRPr>
          </a:p>
          <a:p>
            <a:endParaRPr lang="en-US" altLang="ja-JP" sz="2200" dirty="0">
              <a:latin typeface="メイリオ "/>
              <a:ea typeface="+mj-ea"/>
            </a:endParaRPr>
          </a:p>
          <a:p>
            <a:r>
              <a:rPr kumimoji="1" lang="ja-JP" altLang="en-US" sz="2200" dirty="0" smtClean="0">
                <a:latin typeface="メイリオ "/>
                <a:ea typeface="+mj-ea"/>
              </a:rPr>
              <a:t>○運転資金の</a:t>
            </a:r>
            <a:r>
              <a:rPr kumimoji="1" lang="en-US" altLang="ja-JP" sz="2200" dirty="0" smtClean="0">
                <a:latin typeface="メイリオ "/>
                <a:ea typeface="+mj-ea"/>
              </a:rPr>
              <a:t>85</a:t>
            </a:r>
            <a:r>
              <a:rPr kumimoji="1" lang="ja-JP" altLang="en-US" sz="2200" dirty="0" smtClean="0">
                <a:latin typeface="メイリオ "/>
                <a:ea typeface="+mj-ea"/>
              </a:rPr>
              <a:t>％を自己資金で賄うことができます。</a:t>
            </a:r>
            <a:endParaRPr kumimoji="1" lang="ja-JP" altLang="en-US" sz="2200" dirty="0">
              <a:latin typeface="メイリオ "/>
              <a:ea typeface="+mj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3838" y="2016125"/>
            <a:ext cx="6188075" cy="4006850"/>
            <a:chOff x="141" y="1270"/>
            <a:chExt cx="3898" cy="252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1" y="1270"/>
              <a:ext cx="3898" cy="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14" y="1463"/>
              <a:ext cx="1181" cy="11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85" y="1463"/>
              <a:ext cx="1181" cy="11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914" y="2623"/>
              <a:ext cx="1181" cy="204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85" y="2623"/>
              <a:ext cx="1181" cy="2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14" y="2817"/>
              <a:ext cx="1181" cy="784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85" y="2817"/>
              <a:ext cx="1181" cy="784"/>
            </a:xfrm>
            <a:prstGeom prst="rect">
              <a:avLst/>
            </a:prstGeom>
            <a:solidFill>
              <a:srgbClr val="C4D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83" y="1871"/>
              <a:ext cx="41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運転資金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50" y="2065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6</a:t>
              </a:r>
              <a:r>
                <a:rPr kumimoji="0" lang="ja-JP" altLang="ja-JP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,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000千円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83" y="2935"/>
              <a:ext cx="41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設備資金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0" y="3128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2</a:t>
              </a:r>
              <a:r>
                <a:rPr kumimoji="0" lang="ja-JP" altLang="ja-JP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,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28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428" y="1968"/>
              <a:ext cx="33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借入金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21" y="2161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1,280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353" y="3031"/>
              <a:ext cx="41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自己資金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321" y="3225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7</a:t>
              </a:r>
              <a:r>
                <a:rPr kumimoji="0" lang="ja-JP" altLang="ja-JP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,</a:t>
              </a:r>
              <a:r>
                <a:rPr lang="en-US" altLang="ja-JP" sz="2000" dirty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00千円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1340906" cy="1450757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創業</a:t>
            </a:r>
            <a:r>
              <a:rPr lang="ja-JP" altLang="en-US" dirty="0">
                <a:solidFill>
                  <a:schemeClr val="tx1"/>
                </a:solidFill>
              </a:rPr>
              <a:t>宣言</a:t>
            </a:r>
            <a:endParaRPr kumimoji="1" lang="ja-JP" altLang="en-US" dirty="0"/>
          </a:p>
        </p:txBody>
      </p:sp>
      <p:sp>
        <p:nvSpPr>
          <p:cNvPr id="4" name="テキスト ボックス 6"/>
          <p:cNvSpPr txBox="1">
            <a:spLocks noChangeArrowheads="1"/>
          </p:cNvSpPr>
          <p:nvPr/>
        </p:nvSpPr>
        <p:spPr bwMode="auto">
          <a:xfrm>
            <a:off x="1097279" y="2126185"/>
            <a:ext cx="1079859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latin typeface="HG丸ｺﾞｼｯｸM-PRO" pitchFamily="50" charset="-128"/>
                <a:ea typeface="HG丸ｺﾞｼｯｸM-PRO" pitchFamily="50" charset="-128"/>
              </a:rPr>
              <a:t>【</a:t>
            </a:r>
            <a:r>
              <a:rPr lang="ja-JP" altLang="en-US" sz="1800" dirty="0">
                <a:latin typeface="HG丸ｺﾞｼｯｸM-PRO" pitchFamily="50" charset="-128"/>
                <a:ea typeface="HG丸ｺﾞｼｯｸM-PRO" pitchFamily="50" charset="-128"/>
              </a:rPr>
              <a:t>創業宣言</a:t>
            </a:r>
            <a:r>
              <a:rPr lang="en-US" altLang="ja-JP" sz="1800" dirty="0" smtClean="0">
                <a:latin typeface="HG丸ｺﾞｼｯｸM-PRO" pitchFamily="50" charset="-128"/>
                <a:ea typeface="HG丸ｺﾞｼｯｸM-PRO" pitchFamily="50" charset="-128"/>
              </a:rPr>
              <a:t>】</a:t>
            </a:r>
          </a:p>
          <a:p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　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私徐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洋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は、システムの開発、運用、保守に携わった経験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を活かし、不退転の決意で起業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します。旅をする人たちに便利をもたらすと認識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していただける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コンセプトづくり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を行い、健全な経営体力と地域に貢献できる事業と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して地元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密着の経営を心掛けて参ります。</a:t>
            </a:r>
          </a:p>
          <a:p>
            <a:endParaRPr lang="en-US" altLang="ja-JP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13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6527" y="2075061"/>
            <a:ext cx="10058400" cy="1450757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434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開業の動機と略歴</a:t>
            </a:r>
            <a:endParaRPr kumimoji="1" lang="ja-JP" altLang="en-US" dirty="0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1034907" y="1813293"/>
            <a:ext cx="105143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800" dirty="0" smtClean="0">
                <a:latin typeface="HG丸ｺﾞｼｯｸM-PRO" pitchFamily="50" charset="-128"/>
                <a:ea typeface="HG丸ｺﾞｼｯｸM-PRO" pitchFamily="50" charset="-128"/>
              </a:rPr>
              <a:t>☆中国人は旅先で、他人に写真を撮っていただく習慣があり、</a:t>
            </a:r>
            <a:r>
              <a:rPr lang="ja-JP" altLang="ja-JP" dirty="0" smtClean="0"/>
              <a:t>旅先</a:t>
            </a:r>
            <a:r>
              <a:rPr lang="ja-JP" altLang="ja-JP" dirty="0"/>
              <a:t>でご当地をよく知っているプロカメラマンによい思い出、自分の素敵などを</a:t>
            </a:r>
            <a:r>
              <a:rPr lang="ja-JP" altLang="ja-JP" dirty="0" smtClean="0"/>
              <a:t>残して</a:t>
            </a:r>
            <a:r>
              <a:rPr lang="ja-JP" altLang="ja-JP" dirty="0"/>
              <a:t>もらうため、現地のカメラマンを探すシステムを提供し、旅をする人たちに便利</a:t>
            </a:r>
            <a:r>
              <a:rPr lang="ja-JP" altLang="ja-JP" dirty="0" smtClean="0"/>
              <a:t>をもたらす</a:t>
            </a:r>
            <a:r>
              <a:rPr lang="ja-JP" altLang="ja-JP" dirty="0"/>
              <a:t>ため、創業を決意</a:t>
            </a:r>
            <a:r>
              <a:rPr lang="ja-JP" altLang="ja-JP" dirty="0" smtClean="0"/>
              <a:t>し</a:t>
            </a:r>
            <a:r>
              <a:rPr lang="ja-JP" altLang="en-US" dirty="0"/>
              <a:t>た</a:t>
            </a:r>
            <a:r>
              <a:rPr lang="ja-JP" altLang="ja-JP" dirty="0" smtClean="0"/>
              <a:t>。</a:t>
            </a:r>
            <a:endParaRPr lang="ja-JP" altLang="en-US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034907" y="3130457"/>
            <a:ext cx="10514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800" dirty="0" smtClean="0">
                <a:latin typeface="HG丸ｺﾞｼｯｸM-PRO" pitchFamily="50" charset="-128"/>
                <a:ea typeface="HG丸ｺﾞｼｯｸM-PRO" pitchFamily="50" charset="-128"/>
              </a:rPr>
              <a:t>☆</a:t>
            </a:r>
            <a:r>
              <a:rPr lang="ja-JP" altLang="ja-JP" dirty="0"/>
              <a:t>ローソンチケッシステム、かん</a:t>
            </a:r>
            <a:r>
              <a:rPr lang="ja-JP" altLang="ja-JP" dirty="0" err="1"/>
              <a:t>ぽ</a:t>
            </a:r>
            <a:r>
              <a:rPr lang="ja-JP" altLang="ja-JP" dirty="0"/>
              <a:t>生命システム、顧客ポイント管理システム、</a:t>
            </a:r>
            <a:r>
              <a:rPr lang="en-US" altLang="ja-JP" dirty="0"/>
              <a:t>EC</a:t>
            </a:r>
            <a:r>
              <a:rPr lang="ja-JP" altLang="ja-JP" dirty="0" smtClean="0"/>
              <a:t>サイト</a:t>
            </a:r>
            <a:r>
              <a:rPr lang="ja-JP" altLang="ja-JP" dirty="0"/>
              <a:t>の構築、運用、保守経験を</a:t>
            </a:r>
            <a:r>
              <a:rPr lang="ja-JP" altLang="ja-JP" dirty="0" smtClean="0"/>
              <a:t>持って</a:t>
            </a:r>
            <a:r>
              <a:rPr lang="ja-JP" altLang="en-US" dirty="0" smtClean="0"/>
              <a:t>い</a:t>
            </a:r>
            <a:r>
              <a:rPr lang="ja-JP" altLang="en-US" dirty="0"/>
              <a:t>る</a:t>
            </a:r>
            <a:r>
              <a:rPr lang="ja-JP" altLang="ja-JP" dirty="0" smtClean="0"/>
              <a:t>。</a:t>
            </a:r>
            <a:endParaRPr lang="en-US" altLang="ja-JP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1034907" y="4170622"/>
            <a:ext cx="10514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800" dirty="0" smtClean="0">
                <a:latin typeface="HG丸ｺﾞｼｯｸM-PRO" pitchFamily="50" charset="-128"/>
                <a:ea typeface="HG丸ｺﾞｼｯｸM-PRO" pitchFamily="50" charset="-128"/>
              </a:rPr>
              <a:t>☆</a:t>
            </a:r>
            <a:r>
              <a:rPr lang="ja-JP" altLang="ja-JP" dirty="0"/>
              <a:t>日本に旅行に来る中国人に対して</a:t>
            </a:r>
            <a:r>
              <a:rPr lang="ja-JP" altLang="ja-JP" dirty="0" smtClean="0"/>
              <a:t>現地</a:t>
            </a:r>
            <a:r>
              <a:rPr lang="ja-JP" altLang="ja-JP" dirty="0"/>
              <a:t>のカメラマンを探すシステムプラットフォーム</a:t>
            </a:r>
            <a:r>
              <a:rPr lang="ja-JP" altLang="ja-JP" dirty="0" smtClean="0"/>
              <a:t>開発</a:t>
            </a:r>
            <a:r>
              <a:rPr lang="ja-JP" altLang="en-US" sz="1800" dirty="0">
                <a:latin typeface="HG丸ｺﾞｼｯｸM-PRO" pitchFamily="50" charset="-128"/>
                <a:ea typeface="HG丸ｺﾞｼｯｸM-PRO" pitchFamily="50" charset="-128"/>
              </a:rPr>
              <a:t>　　　</a:t>
            </a:r>
            <a:endParaRPr lang="en-US" altLang="ja-JP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662842" y="2970419"/>
            <a:ext cx="4065184" cy="2266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3"/>
          <p:cNvSpPr txBox="1">
            <a:spLocks/>
          </p:cNvSpPr>
          <p:nvPr/>
        </p:nvSpPr>
        <p:spPr>
          <a:xfrm>
            <a:off x="3667533" y="209375"/>
            <a:ext cx="5669818" cy="5898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>
                <a:solidFill>
                  <a:schemeClr val="tx1"/>
                </a:solidFill>
              </a:rPr>
              <a:t>エグゼクティブサマリー</a:t>
            </a: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3931031" y="2377460"/>
            <a:ext cx="32661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b="1" u="sng" dirty="0" smtClean="0">
                <a:latin typeface="HG丸ｺﾞｼｯｸM-PRO" pitchFamily="50" charset="-128"/>
                <a:ea typeface="HG丸ｺﾞｼｯｸM-PRO" pitchFamily="50" charset="-128"/>
              </a:rPr>
              <a:t>☆ご当地カメラマンを探すサービス</a:t>
            </a:r>
            <a:endParaRPr lang="ja-JP" altLang="en-US" sz="1400" b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931031" y="2970419"/>
            <a:ext cx="3601162" cy="147732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ja-JP"/>
            </a:defPPr>
            <a:lvl1pPr>
              <a:defRPr sz="1100"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r>
              <a:rPr lang="en-US" altLang="ja-JP" sz="1800" dirty="0" smtClean="0"/>
              <a:t>■</a:t>
            </a:r>
            <a:r>
              <a:rPr lang="ja-JP" altLang="en-US" sz="1800" dirty="0" smtClean="0"/>
              <a:t>サービス</a:t>
            </a:r>
            <a:r>
              <a:rPr lang="en-US" altLang="ja-JP" sz="1800" dirty="0" smtClean="0"/>
              <a:t>■</a:t>
            </a:r>
          </a:p>
          <a:p>
            <a:r>
              <a:rPr lang="ja-JP" altLang="en-US" sz="1800" dirty="0" smtClean="0"/>
              <a:t>・気になるカメラマンを予約する</a:t>
            </a:r>
            <a:endParaRPr lang="en-US" altLang="ja-JP" sz="1800" dirty="0" smtClean="0"/>
          </a:p>
          <a:p>
            <a:r>
              <a:rPr lang="ja-JP" altLang="en-US" sz="1800" dirty="0" smtClean="0"/>
              <a:t>・達成額の</a:t>
            </a:r>
            <a:r>
              <a:rPr lang="en-US" altLang="ja-JP" sz="1800" dirty="0" smtClean="0"/>
              <a:t>10%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徴収</a:t>
            </a:r>
            <a:r>
              <a:rPr lang="ja-JP" altLang="en-US" sz="1800" dirty="0" smtClean="0"/>
              <a:t>する。</a:t>
            </a:r>
            <a:endParaRPr lang="en-US" altLang="ja-JP" sz="1800" dirty="0"/>
          </a:p>
          <a:p>
            <a:r>
              <a:rPr lang="ja-JP" altLang="en-US" sz="1800" dirty="0" smtClean="0"/>
              <a:t>・広告登録費を徴収する。</a:t>
            </a:r>
            <a:endParaRPr lang="en-US" altLang="ja-JP" sz="1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552876" y="41747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 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8294019" y="2886447"/>
            <a:ext cx="2616914" cy="1534566"/>
          </a:xfrm>
          <a:prstGeom prst="wedgeRoundRectCallout">
            <a:avLst>
              <a:gd name="adj1" fmla="val -57440"/>
              <a:gd name="adj2" fmla="val -21870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443413" y="3071385"/>
            <a:ext cx="2318126" cy="10705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差別化の特徴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</a:p>
          <a:p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・日本に旅行に来る中国人向け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・ご当地をよく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知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っているカメラマン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406165" y="745995"/>
            <a:ext cx="5528107" cy="462267"/>
          </a:xfrm>
          <a:prstGeom prst="roundRect">
            <a:avLst/>
          </a:prstGeom>
          <a:solidFill>
            <a:schemeClr val="bg1"/>
          </a:solidFill>
          <a:ln cmpd="thickThin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4"/>
          <p:cNvSpPr txBox="1">
            <a:spLocks noChangeArrowheads="1"/>
          </p:cNvSpPr>
          <p:nvPr/>
        </p:nvSpPr>
        <p:spPr bwMode="auto">
          <a:xfrm>
            <a:off x="2429301" y="814791"/>
            <a:ext cx="7322569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日本に旅行に来る中国人</a:t>
            </a:r>
            <a:r>
              <a:rPr lang="en-US" altLang="en-US" sz="16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に向け</a:t>
            </a:r>
            <a:r>
              <a:rPr lang="ja-JP" altLang="en-US" sz="1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ご当地カメラマンを探す</a:t>
            </a:r>
            <a:r>
              <a:rPr lang="ja-JP" altLang="en-US" sz="1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システムプラットフォーム</a:t>
            </a:r>
            <a:endParaRPr lang="en-US" altLang="ja-JP" sz="16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406165" y="1273689"/>
            <a:ext cx="4410490" cy="360040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旅行者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396275" y="4031360"/>
            <a:ext cx="121513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1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1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40" y="86216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矢印 1"/>
          <p:cNvSpPr/>
          <p:nvPr/>
        </p:nvSpPr>
        <p:spPr>
          <a:xfrm>
            <a:off x="5338898" y="1763616"/>
            <a:ext cx="450376" cy="584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/>
          <p:cNvSpPr txBox="1">
            <a:spLocks/>
          </p:cNvSpPr>
          <p:nvPr/>
        </p:nvSpPr>
        <p:spPr>
          <a:xfrm>
            <a:off x="4835337" y="185923"/>
            <a:ext cx="2286000" cy="626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solidFill>
                  <a:schemeClr val="tx1"/>
                </a:solidFill>
              </a:rPr>
              <a:t>事業概要</a:t>
            </a:r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015842047"/>
              </p:ext>
            </p:extLst>
          </p:nvPr>
        </p:nvGraphicFramePr>
        <p:xfrm>
          <a:off x="1108364" y="839965"/>
          <a:ext cx="9447476" cy="5458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40" y="86216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53159"/>
              </p:ext>
            </p:extLst>
          </p:nvPr>
        </p:nvGraphicFramePr>
        <p:xfrm>
          <a:off x="1178280" y="2177294"/>
          <a:ext cx="9112131" cy="1336780"/>
        </p:xfrm>
        <a:graphic>
          <a:graphicData uri="http://schemas.openxmlformats.org/drawingml/2006/table">
            <a:tbl>
              <a:tblPr/>
              <a:tblGrid>
                <a:gridCol w="1154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32629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32629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66104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単位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：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人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年度</a:t>
                      </a: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2018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（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月まで）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中国人旅行者人数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1,314,437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2,409,158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4,993,689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6,373,564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7,355,818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5,795,600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市場調査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230805" y="2033854"/>
            <a:ext cx="8797788" cy="342139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85928" y="3697860"/>
            <a:ext cx="5235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dirty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ja-JP" altLang="en-US" sz="1400" dirty="0">
                <a:latin typeface="HG丸ｺﾞｼｯｸM-PRO" pitchFamily="50" charset="-128"/>
                <a:ea typeface="HG丸ｺﾞｼｯｸM-PRO" pitchFamily="50" charset="-128"/>
              </a:rPr>
              <a:t>出所</a:t>
            </a:r>
            <a:r>
              <a:rPr lang="en-US" altLang="ja-JP" sz="1400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日本政府観光局 作成</a:t>
            </a:r>
            <a:endParaRPr kumimoji="1"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54853" y="1940547"/>
            <a:ext cx="544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日本に旅行に来る中国人人数推移</a:t>
            </a:r>
            <a:endParaRPr kumimoji="1"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0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市場調査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1928" y="1890307"/>
            <a:ext cx="523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中国の撮影会社の海外旅行写真撮影価格</a:t>
            </a:r>
            <a:endParaRPr kumimoji="1"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986550" y="4972930"/>
            <a:ext cx="900100" cy="5400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4379" y="4736662"/>
            <a:ext cx="6750750" cy="975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中国人が旅行写真に投資する傾向がある。</a:t>
            </a:r>
            <a:endParaRPr kumimoji="1" lang="ja-JP" altLang="en-US" sz="1600" dirty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1362454" y="2985342"/>
            <a:ext cx="10514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☆最大一日撮影料金２０万の会社もある☆</a:t>
            </a:r>
            <a:endParaRPr lang="en-US" altLang="ja-JP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6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/>
          <p:cNvSpPr txBox="1">
            <a:spLocks/>
          </p:cNvSpPr>
          <p:nvPr/>
        </p:nvSpPr>
        <p:spPr>
          <a:xfrm>
            <a:off x="1759527" y="338328"/>
            <a:ext cx="8229600" cy="626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solidFill>
                  <a:schemeClr val="tx1"/>
                </a:solidFill>
              </a:rPr>
              <a:t>競合分析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8708"/>
              </p:ext>
            </p:extLst>
          </p:nvPr>
        </p:nvGraphicFramePr>
        <p:xfrm>
          <a:off x="1988127" y="1325956"/>
          <a:ext cx="9199826" cy="42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623"/>
                <a:gridCol w="2059236"/>
                <a:gridCol w="2002035"/>
                <a:gridCol w="1982967"/>
                <a:gridCol w="1839965"/>
              </a:tblGrid>
              <a:tr h="642287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当サイト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fotowa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ourPhoto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Flytographer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9920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概要</a:t>
                      </a:r>
                      <a:endParaRPr lang="ja-JP" altLang="en-US" sz="12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全国ご当地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をよく知っているカメラマンを予約する。</a:t>
                      </a:r>
                      <a:endParaRPr lang="ja-JP" altLang="en-US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全国出張カメラマンを予約する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全国出張カメラマンを予約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する</a:t>
                      </a:r>
                      <a:endParaRPr lang="ja-JP" altLang="en-US" sz="12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東京と京都の出張カメラマンだけを予約する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対象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+mn-ea"/>
                          <a:cs typeface="メイリオ" pitchFamily="50" charset="-128"/>
                        </a:rPr>
                        <a:t>日本に旅行に来る中国人をターゲット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日本家庭向け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日本家庭向け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世界各国旅行者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9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ご当地に対しての了解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ご当地をよく知っている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よく知らない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よく知らない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よく知らない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2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主な商品と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価格帯</a:t>
                      </a:r>
                    </a:p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カメラマン自分で決める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１日２～３万円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2~3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万円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１日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～４万円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63" y="206375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0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マーケティング戦略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19842"/>
              </p:ext>
            </p:extLst>
          </p:nvPr>
        </p:nvGraphicFramePr>
        <p:xfrm>
          <a:off x="1207323" y="1720359"/>
          <a:ext cx="8407732" cy="398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659"/>
                <a:gridCol w="4184073"/>
              </a:tblGrid>
              <a:tr h="366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商品・サービス（</a:t>
                      </a:r>
                      <a:r>
                        <a:rPr lang="en-US" altLang="ja-JP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Product</a:t>
                      </a: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価格（</a:t>
                      </a:r>
                      <a:r>
                        <a:rPr lang="en-US" altLang="ja-JP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Price</a:t>
                      </a: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632434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・ご当地カメラマンを予約システムプラットフォーム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・達成金額の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10%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手数料を徴収する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・広告登録料金など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立地・流通チャネル（</a:t>
                      </a:r>
                      <a:r>
                        <a:rPr lang="en-US" altLang="ja-JP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Place</a:t>
                      </a: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プロモーション（</a:t>
                      </a:r>
                      <a:r>
                        <a:rPr lang="en-US" altLang="ja-JP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Promotion</a:t>
                      </a: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595484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・インターネット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・旅行会社と連携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・ブログ、ＳＮＳ（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Twitter</a:t>
                      </a:r>
                      <a:r>
                        <a:rPr kumimoji="1" lang="ja-JP" altLang="en-US" sz="1400" b="0" dirty="0" err="1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、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Facebook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等）の活用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計数目標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27635"/>
              </p:ext>
            </p:extLst>
          </p:nvPr>
        </p:nvGraphicFramePr>
        <p:xfrm>
          <a:off x="1286825" y="2033845"/>
          <a:ext cx="71107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0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0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第一期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第二期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損益分岐点売上高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17,893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目標売上高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20,000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06805" y="3699030"/>
            <a:ext cx="801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2019</a:t>
            </a:r>
            <a:r>
              <a:rPr kumimoji="1" lang="ja-JP" altLang="en-US" sz="1800" dirty="0" smtClean="0">
                <a:latin typeface="+mj-ea"/>
                <a:ea typeface="+mj-ea"/>
              </a:rPr>
              <a:t>年１月</a:t>
            </a:r>
            <a:r>
              <a:rPr kumimoji="1" lang="ja-JP" altLang="en-US" sz="1800" dirty="0">
                <a:latin typeface="+mj-ea"/>
                <a:ea typeface="+mj-ea"/>
              </a:rPr>
              <a:t>の開業後、</a:t>
            </a:r>
            <a:r>
              <a:rPr kumimoji="1" lang="ja-JP" altLang="en-US" sz="1800" dirty="0" smtClean="0">
                <a:latin typeface="+mj-ea"/>
                <a:ea typeface="+mj-ea"/>
              </a:rPr>
              <a:t>翌</a:t>
            </a:r>
            <a:r>
              <a:rPr kumimoji="1" lang="en-US" altLang="ja-JP" sz="1800" dirty="0" smtClean="0">
                <a:latin typeface="+mj-ea"/>
                <a:ea typeface="+mj-ea"/>
              </a:rPr>
              <a:t>2020</a:t>
            </a:r>
            <a:r>
              <a:rPr kumimoji="1" lang="ja-JP" altLang="en-US" sz="1800" dirty="0" smtClean="0">
                <a:latin typeface="+mj-ea"/>
                <a:ea typeface="+mj-ea"/>
              </a:rPr>
              <a:t>年</a:t>
            </a:r>
            <a:r>
              <a:rPr kumimoji="1" lang="en-US" altLang="ja-JP" dirty="0">
                <a:latin typeface="+mj-ea"/>
                <a:ea typeface="+mj-ea"/>
              </a:rPr>
              <a:t>9</a:t>
            </a:r>
            <a:r>
              <a:rPr kumimoji="1" lang="ja-JP" altLang="en-US" sz="1800" dirty="0" smtClean="0">
                <a:latin typeface="+mj-ea"/>
                <a:ea typeface="+mj-ea"/>
              </a:rPr>
              <a:t>月</a:t>
            </a:r>
            <a:r>
              <a:rPr kumimoji="1" lang="ja-JP" altLang="en-US" sz="1800" dirty="0">
                <a:latin typeface="+mj-ea"/>
                <a:ea typeface="+mj-ea"/>
              </a:rPr>
              <a:t>には損益分岐点売上高をクリア、</a:t>
            </a:r>
            <a:endParaRPr kumimoji="1" lang="en-US" altLang="ja-JP" sz="1800" dirty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2020</a:t>
            </a:r>
            <a:r>
              <a:rPr lang="ja-JP" altLang="en-US" sz="1800" dirty="0" smtClean="0">
                <a:latin typeface="+mj-ea"/>
                <a:ea typeface="+mj-ea"/>
              </a:rPr>
              <a:t>年</a:t>
            </a:r>
            <a:r>
              <a:rPr lang="en-US" altLang="ja-JP" dirty="0" smtClean="0">
                <a:latin typeface="+mj-ea"/>
                <a:ea typeface="+mj-ea"/>
              </a:rPr>
              <a:t>11</a:t>
            </a:r>
            <a:r>
              <a:rPr lang="ja-JP" altLang="en-US" sz="1800" dirty="0" smtClean="0">
                <a:latin typeface="+mj-ea"/>
                <a:ea typeface="+mj-ea"/>
              </a:rPr>
              <a:t>月</a:t>
            </a:r>
            <a:r>
              <a:rPr lang="ja-JP" altLang="en-US" sz="1800" dirty="0">
                <a:latin typeface="+mj-ea"/>
                <a:ea typeface="+mj-ea"/>
              </a:rPr>
              <a:t>の単月経常黒字化を目指します。</a:t>
            </a:r>
            <a:endParaRPr kumimoji="1" lang="ja-JP" altLang="en-US" sz="18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6805" y="4779150"/>
            <a:ext cx="801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latin typeface="+mj-ea"/>
                <a:ea typeface="+mj-ea"/>
              </a:rPr>
              <a:t>計画第</a:t>
            </a:r>
            <a:r>
              <a:rPr lang="ja-JP" altLang="en-US" dirty="0" smtClean="0">
                <a:latin typeface="+mj-ea"/>
                <a:ea typeface="+mj-ea"/>
              </a:rPr>
              <a:t>二</a:t>
            </a:r>
            <a:r>
              <a:rPr lang="ja-JP" altLang="en-US" sz="1800" dirty="0" smtClean="0">
                <a:latin typeface="+mj-ea"/>
                <a:ea typeface="+mj-ea"/>
              </a:rPr>
              <a:t>期</a:t>
            </a:r>
            <a:r>
              <a:rPr lang="ja-JP" altLang="en-US" sz="1800" dirty="0">
                <a:latin typeface="+mj-ea"/>
                <a:ea typeface="+mj-ea"/>
              </a:rPr>
              <a:t>の　</a:t>
            </a:r>
            <a:r>
              <a:rPr lang="ja-JP" altLang="en-US" dirty="0" smtClean="0">
                <a:latin typeface="+mj-ea"/>
                <a:ea typeface="+mj-ea"/>
              </a:rPr>
              <a:t>カメラマン登録数</a:t>
            </a:r>
            <a:r>
              <a:rPr lang="ja-JP" altLang="en-US" sz="1800" dirty="0" smtClean="0">
                <a:latin typeface="+mj-ea"/>
                <a:ea typeface="+mj-ea"/>
              </a:rPr>
              <a:t>を月</a:t>
            </a:r>
            <a:r>
              <a:rPr lang="en-US" altLang="ja-JP" dirty="0" smtClean="0">
                <a:latin typeface="+mj-ea"/>
                <a:ea typeface="+mj-ea"/>
              </a:rPr>
              <a:t>10</a:t>
            </a:r>
            <a:r>
              <a:rPr lang="ja-JP" altLang="en-US" sz="1800" dirty="0" smtClean="0">
                <a:latin typeface="+mj-ea"/>
                <a:ea typeface="+mj-ea"/>
              </a:rPr>
              <a:t>人</a:t>
            </a:r>
            <a:r>
              <a:rPr lang="ja-JP" altLang="en-US" sz="1800" dirty="0">
                <a:latin typeface="+mj-ea"/>
                <a:ea typeface="+mj-ea"/>
              </a:rPr>
              <a:t>とします。</a:t>
            </a:r>
            <a:endParaRPr lang="en-US" altLang="ja-JP" sz="1800" dirty="0">
              <a:latin typeface="+mj-ea"/>
              <a:ea typeface="+mj-ea"/>
            </a:endParaRPr>
          </a:p>
          <a:p>
            <a:r>
              <a:rPr kumimoji="1" lang="ja-JP" altLang="en-US" sz="1800" dirty="0">
                <a:latin typeface="+mj-ea"/>
                <a:ea typeface="+mj-ea"/>
              </a:rPr>
              <a:t>　　　　　　　月当たりの客数目標</a:t>
            </a:r>
            <a:r>
              <a:rPr kumimoji="1" lang="ja-JP" altLang="en-US" sz="1800" dirty="0" smtClean="0">
                <a:latin typeface="+mj-ea"/>
                <a:ea typeface="+mj-ea"/>
              </a:rPr>
              <a:t>を</a:t>
            </a:r>
            <a:r>
              <a:rPr lang="en-US" altLang="ja-JP" dirty="0" smtClean="0">
                <a:latin typeface="+mj-ea"/>
                <a:ea typeface="+mj-ea"/>
              </a:rPr>
              <a:t>100</a:t>
            </a:r>
            <a:r>
              <a:rPr lang="ja-JP" altLang="en-US" sz="1800" dirty="0" smtClean="0">
                <a:latin typeface="+mj-ea"/>
                <a:ea typeface="+mj-ea"/>
              </a:rPr>
              <a:t>人</a:t>
            </a:r>
            <a:r>
              <a:rPr lang="ja-JP" altLang="en-US" sz="1800" dirty="0">
                <a:latin typeface="+mj-ea"/>
                <a:ea typeface="+mj-ea"/>
              </a:rPr>
              <a:t>とし、各種施策を講じます。</a:t>
            </a:r>
            <a:endParaRPr kumimoji="1" lang="en-US" altLang="ja-JP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5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ユーザー定義 3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9DB66"/>
      </a:accent1>
      <a:accent2>
        <a:srgbClr val="FD3573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2102</TotalTime>
  <Words>636</Words>
  <Application>Microsoft Office PowerPoint</Application>
  <PresentationFormat>ワイド画面</PresentationFormat>
  <Paragraphs>137</Paragraphs>
  <Slides>12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HGPｺﾞｼｯｸE</vt:lpstr>
      <vt:lpstr>HG丸ｺﾞｼｯｸM-PRO</vt:lpstr>
      <vt:lpstr>ＭＳ Ｐゴシック</vt:lpstr>
      <vt:lpstr>メイリオ</vt:lpstr>
      <vt:lpstr>メイリオ </vt:lpstr>
      <vt:lpstr>Arial</vt:lpstr>
      <vt:lpstr>Calibri</vt:lpstr>
      <vt:lpstr>レトロスペクト</vt:lpstr>
      <vt:lpstr>ご当地カメラマンを探すシステムプラットフォーム 開業計画書 </vt:lpstr>
      <vt:lpstr>開業の動機と略歴</vt:lpstr>
      <vt:lpstr>PowerPoint プレゼンテーション</vt:lpstr>
      <vt:lpstr>PowerPoint プレゼンテーション</vt:lpstr>
      <vt:lpstr>市場調査</vt:lpstr>
      <vt:lpstr>市場調査</vt:lpstr>
      <vt:lpstr>PowerPoint プレゼンテーション</vt:lpstr>
      <vt:lpstr>マーケティング戦略</vt:lpstr>
      <vt:lpstr>計数目標</vt:lpstr>
      <vt:lpstr>計数目標</vt:lpstr>
      <vt:lpstr>創業宣言</vt:lpstr>
      <vt:lpstr>ご清聴ありがとうございました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2016独立Navi テーマ「 </dc:title>
  <dc:creator>井上 雅晴</dc:creator>
  <cp:lastModifiedBy>xuyang</cp:lastModifiedBy>
  <cp:revision>155</cp:revision>
  <cp:lastPrinted>2018-08-17T05:33:47Z</cp:lastPrinted>
  <dcterms:created xsi:type="dcterms:W3CDTF">2016-08-08T00:55:42Z</dcterms:created>
  <dcterms:modified xsi:type="dcterms:W3CDTF">2018-10-05T15:34:02Z</dcterms:modified>
</cp:coreProperties>
</file>