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2" autoAdjust="0"/>
    <p:restoredTop sz="7419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92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998937"/>
            <a:ext cx="4947557" cy="1672346"/>
          </a:xfrm>
        </p:spPr>
        <p:txBody>
          <a:bodyPr anchor="ctr">
            <a:normAutofit fontScale="90000"/>
          </a:bodyPr>
          <a:lstStyle/>
          <a:p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err="1"/>
              <a:t>Overflow</a:t>
            </a:r>
            <a:r>
              <a:rPr lang="it-IT" dirty="0"/>
              <a:t> Developer </a:t>
            </a:r>
            <a:r>
              <a:rPr lang="it-IT" dirty="0" err="1"/>
              <a:t>Survey</a:t>
            </a:r>
            <a:r>
              <a:rPr lang="it-IT" dirty="0"/>
              <a:t> 2019: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Findings</a:t>
            </a:r>
            <a:r>
              <a:rPr lang="it-IT" dirty="0"/>
              <a:t> </a:t>
            </a:r>
            <a:br>
              <a:rPr lang="it-IT" dirty="0"/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Danilo De </a:t>
            </a:r>
            <a:r>
              <a:rPr lang="en-US" dirty="0" err="1"/>
              <a:t>Matteis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22-02-2023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it-IT" dirty="0"/>
              <a:t>SQL database </a:t>
            </a:r>
            <a:r>
              <a:rPr lang="it-IT" dirty="0" err="1"/>
              <a:t>programs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in 2019, with </a:t>
            </a:r>
            <a:r>
              <a:rPr lang="it-IT" i="1" dirty="0" err="1"/>
              <a:t>MySQL</a:t>
            </a:r>
            <a:r>
              <a:rPr lang="it-IT" i="1" dirty="0"/>
              <a:t> </a:t>
            </a:r>
            <a:r>
              <a:rPr lang="it-IT" dirty="0"/>
              <a:t>in the </a:t>
            </a:r>
            <a:r>
              <a:rPr lang="it-IT" dirty="0" err="1"/>
              <a:t>lead</a:t>
            </a:r>
            <a:r>
              <a:rPr lang="it-IT" dirty="0"/>
              <a:t>. </a:t>
            </a:r>
          </a:p>
          <a:p>
            <a:r>
              <a:rPr lang="it-IT" i="1" dirty="0" err="1"/>
              <a:t>PostgreSQL</a:t>
            </a:r>
            <a:r>
              <a:rPr lang="it-IT" i="1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gaining</a:t>
            </a:r>
            <a:r>
              <a:rPr lang="it-IT" dirty="0"/>
              <a:t> </a:t>
            </a:r>
            <a:r>
              <a:rPr lang="it-IT" dirty="0" err="1"/>
              <a:t>popularity</a:t>
            </a:r>
            <a:r>
              <a:rPr lang="it-IT" dirty="0"/>
              <a:t> over </a:t>
            </a:r>
            <a:r>
              <a:rPr lang="it-IT" dirty="0" err="1"/>
              <a:t>other</a:t>
            </a:r>
            <a:r>
              <a:rPr lang="it-IT" dirty="0"/>
              <a:t> SQL database </a:t>
            </a:r>
            <a:r>
              <a:rPr lang="it-IT" dirty="0" err="1"/>
              <a:t>programs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overall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desired</a:t>
            </a:r>
            <a:r>
              <a:rPr lang="it-IT" dirty="0"/>
              <a:t> database for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. </a:t>
            </a:r>
          </a:p>
          <a:p>
            <a:r>
              <a:rPr lang="it-IT" i="1" dirty="0" err="1"/>
              <a:t>MongoDB</a:t>
            </a:r>
            <a:r>
              <a:rPr lang="it-IT" i="1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in 2019 and </a:t>
            </a:r>
            <a:r>
              <a:rPr lang="it-IT" dirty="0" err="1"/>
              <a:t>gaining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. </a:t>
            </a:r>
          </a:p>
          <a:p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in </a:t>
            </a:r>
            <a:r>
              <a:rPr lang="it-IT" i="1" dirty="0" err="1"/>
              <a:t>Elasticsearch</a:t>
            </a:r>
            <a:r>
              <a:rPr lang="it-IT" i="1" dirty="0"/>
              <a:t>. </a:t>
            </a: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to be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developer</a:t>
            </a:r>
            <a:r>
              <a:rPr lang="it-IT" dirty="0"/>
              <a:t> </a:t>
            </a:r>
            <a:r>
              <a:rPr lang="it-IT" dirty="0" err="1"/>
              <a:t>preference</a:t>
            </a:r>
            <a:r>
              <a:rPr lang="it-IT" dirty="0"/>
              <a:t> </a:t>
            </a:r>
            <a:r>
              <a:rPr lang="it-IT" dirty="0" err="1"/>
              <a:t>toward</a:t>
            </a:r>
            <a:r>
              <a:rPr lang="it-IT" dirty="0"/>
              <a:t> open-source database </a:t>
            </a:r>
            <a:r>
              <a:rPr lang="it-IT" dirty="0" err="1"/>
              <a:t>programs</a:t>
            </a:r>
            <a:r>
              <a:rPr lang="it-IT" dirty="0"/>
              <a:t>. </a:t>
            </a:r>
          </a:p>
          <a:p>
            <a:r>
              <a:rPr lang="it-IT" dirty="0"/>
              <a:t>• </a:t>
            </a:r>
            <a:r>
              <a:rPr lang="it-IT" dirty="0" err="1"/>
              <a:t>NoSQL</a:t>
            </a:r>
            <a:r>
              <a:rPr lang="it-IT" dirty="0"/>
              <a:t> database </a:t>
            </a:r>
            <a:r>
              <a:rPr lang="it-IT" dirty="0" err="1"/>
              <a:t>programs</a:t>
            </a:r>
            <a:r>
              <a:rPr lang="it-IT" dirty="0"/>
              <a:t> are </a:t>
            </a:r>
            <a:r>
              <a:rPr lang="it-IT" dirty="0" err="1"/>
              <a:t>gaining</a:t>
            </a:r>
            <a:r>
              <a:rPr lang="it-IT" dirty="0"/>
              <a:t> </a:t>
            </a:r>
            <a:r>
              <a:rPr lang="it-IT" dirty="0" err="1"/>
              <a:t>popularity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reflects</a:t>
            </a:r>
            <a:r>
              <a:rPr lang="it-IT" dirty="0"/>
              <a:t> a </a:t>
            </a:r>
            <a:r>
              <a:rPr lang="it-IT" dirty="0" err="1"/>
              <a:t>growing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handle</a:t>
            </a:r>
            <a:r>
              <a:rPr lang="it-IT" dirty="0"/>
              <a:t> non- </a:t>
            </a:r>
            <a:r>
              <a:rPr lang="it-IT" dirty="0" err="1"/>
              <a:t>relational</a:t>
            </a:r>
            <a:r>
              <a:rPr lang="it-IT" dirty="0"/>
              <a:t> and </a:t>
            </a:r>
            <a:r>
              <a:rPr lang="it-IT" dirty="0" err="1"/>
              <a:t>unstructured</a:t>
            </a:r>
            <a:r>
              <a:rPr lang="it-IT" dirty="0"/>
              <a:t> data. </a:t>
            </a:r>
          </a:p>
          <a:p>
            <a:r>
              <a:rPr lang="it-IT" dirty="0"/>
              <a:t>• </a:t>
            </a:r>
            <a:r>
              <a:rPr lang="it-IT" dirty="0" err="1"/>
              <a:t>Current</a:t>
            </a:r>
            <a:r>
              <a:rPr lang="it-IT" dirty="0"/>
              <a:t> and </a:t>
            </a:r>
            <a:r>
              <a:rPr lang="it-IT" dirty="0" err="1"/>
              <a:t>aspiring</a:t>
            </a:r>
            <a:r>
              <a:rPr lang="it-IT" dirty="0"/>
              <a:t> data </a:t>
            </a:r>
            <a:r>
              <a:rPr lang="it-IT" dirty="0" err="1"/>
              <a:t>analysts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competence</a:t>
            </a:r>
            <a:r>
              <a:rPr lang="it-IT" dirty="0"/>
              <a:t> in </a:t>
            </a:r>
            <a:r>
              <a:rPr lang="it-IT" dirty="0" err="1"/>
              <a:t>NoSQL</a:t>
            </a:r>
            <a:r>
              <a:rPr lang="it-IT" dirty="0"/>
              <a:t> in </a:t>
            </a:r>
            <a:r>
              <a:rPr lang="it-IT" dirty="0" err="1"/>
              <a:t>addition</a:t>
            </a:r>
            <a:r>
              <a:rPr lang="it-IT" dirty="0"/>
              <a:t> to SQL database </a:t>
            </a:r>
            <a:r>
              <a:rPr lang="it-IT" dirty="0" err="1"/>
              <a:t>programs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324746"/>
            <a:ext cx="7068725" cy="338670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following</a:t>
            </a:r>
            <a:r>
              <a:rPr lang="it-IT" dirty="0"/>
              <a:t> link </a:t>
            </a:r>
            <a:r>
              <a:rPr lang="it-IT" dirty="0" err="1"/>
              <a:t>contains</a:t>
            </a:r>
            <a:r>
              <a:rPr lang="it-IT" dirty="0"/>
              <a:t> the full, </a:t>
            </a:r>
            <a:r>
              <a:rPr lang="it-IT" dirty="0" err="1"/>
              <a:t>interactive</a:t>
            </a:r>
            <a:r>
              <a:rPr lang="it-IT" dirty="0"/>
              <a:t> </a:t>
            </a:r>
            <a:r>
              <a:rPr lang="it-IT" i="1" dirty="0"/>
              <a:t>Cognos </a:t>
            </a:r>
            <a:r>
              <a:rPr lang="it-IT" dirty="0" err="1"/>
              <a:t>dashboard</a:t>
            </a:r>
            <a:r>
              <a:rPr lang="it-IT" dirty="0"/>
              <a:t> </a:t>
            </a:r>
            <a:r>
              <a:rPr lang="it-IT" dirty="0" err="1"/>
              <a:t>summarizing</a:t>
            </a:r>
            <a:r>
              <a:rPr lang="it-IT" dirty="0"/>
              <a:t> (a) </a:t>
            </a:r>
            <a:r>
              <a:rPr lang="it-IT" b="1" dirty="0" err="1"/>
              <a:t>current</a:t>
            </a:r>
            <a:r>
              <a:rPr lang="it-IT" b="1" dirty="0"/>
              <a:t> </a:t>
            </a:r>
            <a:r>
              <a:rPr lang="it-IT" b="1" dirty="0" err="1"/>
              <a:t>technology</a:t>
            </a:r>
            <a:r>
              <a:rPr lang="it-IT" b="1" dirty="0"/>
              <a:t> use</a:t>
            </a:r>
            <a:r>
              <a:rPr lang="it-IT" dirty="0"/>
              <a:t>, (b) </a:t>
            </a:r>
            <a:r>
              <a:rPr lang="it-IT" b="1" dirty="0"/>
              <a:t>future </a:t>
            </a:r>
            <a:r>
              <a:rPr lang="it-IT" b="1" dirty="0" err="1"/>
              <a:t>technology</a:t>
            </a:r>
            <a:r>
              <a:rPr lang="it-IT" b="1" dirty="0"/>
              <a:t> trend</a:t>
            </a:r>
            <a:r>
              <a:rPr lang="it-IT" dirty="0"/>
              <a:t>, and (c) </a:t>
            </a:r>
            <a:r>
              <a:rPr lang="it-IT" b="1" dirty="0" err="1"/>
              <a:t>demographics</a:t>
            </a:r>
            <a:r>
              <a:rPr lang="it-IT" b="1" dirty="0"/>
              <a:t> </a:t>
            </a:r>
            <a:r>
              <a:rPr lang="it-IT" dirty="0"/>
              <a:t>of the </a:t>
            </a:r>
            <a:r>
              <a:rPr lang="it-IT" dirty="0" err="1"/>
              <a:t>survey</a:t>
            </a:r>
            <a:r>
              <a:rPr lang="it-IT" dirty="0"/>
              <a:t> </a:t>
            </a:r>
            <a:r>
              <a:rPr lang="it-IT" dirty="0" err="1"/>
              <a:t>respondents</a:t>
            </a:r>
            <a:r>
              <a:rPr lang="it-IT" dirty="0"/>
              <a:t>: </a:t>
            </a:r>
            <a:endParaRPr lang="it-IT" sz="2400" dirty="0"/>
          </a:p>
          <a:p>
            <a:r>
              <a:rPr lang="it-IT" b="1" dirty="0"/>
              <a:t>Click </a:t>
            </a:r>
            <a:r>
              <a:rPr lang="it-IT" b="1" dirty="0" err="1"/>
              <a:t>here</a:t>
            </a:r>
            <a:r>
              <a:rPr lang="it-IT" b="1" dirty="0"/>
              <a:t> to open the </a:t>
            </a:r>
            <a:r>
              <a:rPr lang="it-IT" b="1" dirty="0" err="1"/>
              <a:t>dashboard</a:t>
            </a:r>
            <a:r>
              <a:rPr lang="it-IT" b="1" dirty="0"/>
              <a:t> (</a:t>
            </a:r>
            <a:r>
              <a:rPr lang="it-IT" b="1" dirty="0" err="1"/>
              <a:t>Ctrl+Click</a:t>
            </a:r>
            <a:r>
              <a:rPr lang="it-IT" b="1" dirty="0"/>
              <a:t>) </a:t>
            </a:r>
            <a:endParaRPr lang="it-IT" sz="2400" dirty="0"/>
          </a:p>
          <a:p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screenshots</a:t>
            </a:r>
            <a:r>
              <a:rPr lang="it-IT" dirty="0"/>
              <a:t> of the </a:t>
            </a:r>
            <a:r>
              <a:rPr lang="it-IT" dirty="0" err="1"/>
              <a:t>dashboard</a:t>
            </a:r>
            <a:r>
              <a:rPr lang="it-IT" dirty="0"/>
              <a:t> are </a:t>
            </a:r>
            <a:r>
              <a:rPr lang="it-IT" dirty="0" err="1"/>
              <a:t>shown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slides</a:t>
            </a:r>
            <a:r>
              <a:rPr lang="it-IT" dirty="0"/>
              <a:t>. </a:t>
            </a:r>
            <a:endParaRPr lang="it-IT" sz="24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145" name="Picture 1" descr="page12image30695968">
            <a:extLst>
              <a:ext uri="{FF2B5EF4-FFF2-40B4-BE49-F238E27FC236}">
                <a16:creationId xmlns:a16="http://schemas.microsoft.com/office/drawing/2014/main" id="{2F834981-C02D-A445-9085-CC05CD80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5363"/>
            <a:ext cx="10626312" cy="483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7169" name="Picture 1" descr="page13image30698880">
            <a:extLst>
              <a:ext uri="{FF2B5EF4-FFF2-40B4-BE49-F238E27FC236}">
                <a16:creationId xmlns:a16="http://schemas.microsoft.com/office/drawing/2014/main" id="{5D1CA386-EFC8-814F-BED3-B701C6F9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9341"/>
            <a:ext cx="10630546" cy="48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8193" name="Picture 1" descr="page14image30825792">
            <a:extLst>
              <a:ext uri="{FF2B5EF4-FFF2-40B4-BE49-F238E27FC236}">
                <a16:creationId xmlns:a16="http://schemas.microsoft.com/office/drawing/2014/main" id="{0EF41E76-A3C8-A84D-B4E7-56A36006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5363"/>
            <a:ext cx="10813606" cy="50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, the </a:t>
            </a:r>
            <a:r>
              <a:rPr lang="it-IT" dirty="0" err="1"/>
              <a:t>findings</a:t>
            </a:r>
            <a:r>
              <a:rPr lang="it-IT" dirty="0"/>
              <a:t> </a:t>
            </a:r>
            <a:r>
              <a:rPr lang="it-IT" dirty="0" err="1"/>
              <a:t>yield</a:t>
            </a:r>
            <a:r>
              <a:rPr lang="it-IT" dirty="0"/>
              <a:t> </a:t>
            </a:r>
            <a:r>
              <a:rPr lang="it-IT" dirty="0" err="1"/>
              <a:t>insights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: </a:t>
            </a:r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kinds</a:t>
            </a:r>
            <a:r>
              <a:rPr lang="it-IT" dirty="0"/>
              <a:t> of </a:t>
            </a:r>
            <a:r>
              <a:rPr lang="it-IT" dirty="0" err="1"/>
              <a:t>developer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are in top </a:t>
            </a:r>
            <a:r>
              <a:rPr lang="it-IT" dirty="0" err="1"/>
              <a:t>demand</a:t>
            </a:r>
            <a:r>
              <a:rPr lang="it-IT" dirty="0"/>
              <a:t>? </a:t>
            </a:r>
          </a:p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prospective</a:t>
            </a:r>
            <a:r>
              <a:rPr lang="it-IT" dirty="0"/>
              <a:t> </a:t>
            </a:r>
            <a:r>
              <a:rPr lang="it-IT" dirty="0" err="1"/>
              <a:t>developers</a:t>
            </a:r>
            <a:r>
              <a:rPr lang="it-IT" dirty="0"/>
              <a:t> and data </a:t>
            </a:r>
            <a:r>
              <a:rPr lang="it-IT" dirty="0" err="1"/>
              <a:t>professionals</a:t>
            </a:r>
            <a:r>
              <a:rPr lang="it-IT" dirty="0"/>
              <a:t> be </a:t>
            </a:r>
            <a:r>
              <a:rPr lang="it-IT" dirty="0" err="1"/>
              <a:t>learning</a:t>
            </a:r>
            <a:r>
              <a:rPr lang="it-IT" dirty="0"/>
              <a:t>? </a:t>
            </a:r>
          </a:p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educators</a:t>
            </a:r>
            <a:r>
              <a:rPr lang="it-IT" dirty="0"/>
              <a:t> </a:t>
            </a:r>
            <a:r>
              <a:rPr lang="it-IT" dirty="0" err="1"/>
              <a:t>place</a:t>
            </a:r>
            <a:r>
              <a:rPr lang="it-IT" dirty="0"/>
              <a:t> more </a:t>
            </a:r>
            <a:r>
              <a:rPr lang="it-IT" dirty="0" err="1"/>
              <a:t>emphasis</a:t>
            </a:r>
            <a:r>
              <a:rPr lang="it-IT" dirty="0"/>
              <a:t> on </a:t>
            </a:r>
            <a:r>
              <a:rPr lang="it-IT" dirty="0" err="1"/>
              <a:t>teaching</a:t>
            </a:r>
            <a:r>
              <a:rPr lang="it-IT" dirty="0"/>
              <a:t> in </a:t>
            </a:r>
            <a:r>
              <a:rPr lang="it-IT" dirty="0" err="1"/>
              <a:t>upcoming</a:t>
            </a:r>
            <a:r>
              <a:rPr lang="it-IT" dirty="0"/>
              <a:t> </a:t>
            </a:r>
            <a:r>
              <a:rPr lang="it-IT" dirty="0" err="1"/>
              <a:t>years</a:t>
            </a:r>
            <a:r>
              <a:rPr lang="it-IT" dirty="0"/>
              <a:t>? </a:t>
            </a:r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distribution</a:t>
            </a:r>
            <a:r>
              <a:rPr lang="it-IT" dirty="0"/>
              <a:t> of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compensation</a:t>
            </a:r>
            <a:r>
              <a:rPr lang="it-IT" dirty="0"/>
              <a:t> for </a:t>
            </a:r>
            <a:r>
              <a:rPr lang="it-IT" dirty="0" err="1"/>
              <a:t>developers</a:t>
            </a:r>
            <a:r>
              <a:rPr lang="it-IT" dirty="0"/>
              <a:t> look </a:t>
            </a:r>
            <a:r>
              <a:rPr lang="it-IT" dirty="0" err="1"/>
              <a:t>like</a:t>
            </a:r>
            <a:r>
              <a:rPr lang="it-IT" dirty="0"/>
              <a:t>? </a:t>
            </a:r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developer</a:t>
            </a:r>
            <a:r>
              <a:rPr lang="it-IT" dirty="0"/>
              <a:t> </a:t>
            </a:r>
            <a:r>
              <a:rPr lang="it-IT" dirty="0" err="1"/>
              <a:t>demographic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?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 gender </a:t>
            </a:r>
            <a:r>
              <a:rPr lang="it-IT" dirty="0" err="1"/>
              <a:t>representation</a:t>
            </a:r>
            <a:r>
              <a:rPr lang="it-IT" dirty="0"/>
              <a:t> gap?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it-IT" dirty="0"/>
              <a:t>High </a:t>
            </a:r>
            <a:r>
              <a:rPr lang="it-IT" dirty="0" err="1"/>
              <a:t>usage</a:t>
            </a:r>
            <a:r>
              <a:rPr lang="it-IT" dirty="0"/>
              <a:t> and </a:t>
            </a:r>
            <a:r>
              <a:rPr lang="it-IT" dirty="0" err="1"/>
              <a:t>interest</a:t>
            </a:r>
            <a:r>
              <a:rPr lang="it-IT" dirty="0"/>
              <a:t> in </a:t>
            </a:r>
            <a:r>
              <a:rPr lang="it-IT" i="1" dirty="0" err="1"/>
              <a:t>Javascript</a:t>
            </a:r>
            <a:r>
              <a:rPr lang="it-IT" i="1" dirty="0"/>
              <a:t> </a:t>
            </a:r>
            <a:r>
              <a:rPr lang="it-IT" dirty="0"/>
              <a:t>and </a:t>
            </a:r>
            <a:r>
              <a:rPr lang="it-IT" i="1" dirty="0"/>
              <a:t>HTML/CSS </a:t>
            </a:r>
            <a:r>
              <a:rPr lang="it-IT" dirty="0" err="1"/>
              <a:t>remain</a:t>
            </a:r>
            <a:r>
              <a:rPr lang="it-IT" dirty="0"/>
              <a:t> </a:t>
            </a:r>
          </a:p>
          <a:p>
            <a:r>
              <a:rPr lang="it-IT" dirty="0"/>
              <a:t>high </a:t>
            </a:r>
            <a:r>
              <a:rPr lang="it-IT" dirty="0" err="1"/>
              <a:t>usage</a:t>
            </a:r>
            <a:r>
              <a:rPr lang="it-IT" dirty="0"/>
              <a:t>. </a:t>
            </a:r>
            <a:r>
              <a:rPr lang="it-IT" dirty="0" err="1"/>
              <a:t>There’s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in </a:t>
            </a:r>
            <a:r>
              <a:rPr lang="it-IT" i="1" dirty="0" err="1"/>
              <a:t>Typescript</a:t>
            </a:r>
            <a:r>
              <a:rPr lang="it-IT" dirty="0"/>
              <a:t>. </a:t>
            </a:r>
          </a:p>
          <a:p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in </a:t>
            </a:r>
            <a:r>
              <a:rPr lang="it-IT" i="1" dirty="0" err="1"/>
              <a:t>Python</a:t>
            </a:r>
            <a:r>
              <a:rPr lang="it-IT" i="1" dirty="0"/>
              <a:t>. </a:t>
            </a:r>
            <a:endParaRPr lang="it-IT" dirty="0"/>
          </a:p>
          <a:p>
            <a:r>
              <a:rPr lang="it-IT" dirty="0"/>
              <a:t>High </a:t>
            </a:r>
            <a:r>
              <a:rPr lang="it-IT" dirty="0" err="1"/>
              <a:t>usage</a:t>
            </a:r>
            <a:r>
              <a:rPr lang="it-IT" dirty="0"/>
              <a:t> and </a:t>
            </a:r>
            <a:r>
              <a:rPr lang="it-IT" dirty="0" err="1"/>
              <a:t>interest</a:t>
            </a:r>
            <a:r>
              <a:rPr lang="it-IT" dirty="0"/>
              <a:t> in SQL. </a:t>
            </a:r>
            <a:r>
              <a:rPr lang="it-IT" i="1" dirty="0" err="1"/>
              <a:t>MySQL</a:t>
            </a:r>
            <a:r>
              <a:rPr lang="it-IT" i="1" dirty="0"/>
              <a:t> </a:t>
            </a:r>
            <a:r>
              <a:rPr lang="it-IT" dirty="0" err="1"/>
              <a:t>had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in 2019,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i="1" dirty="0" err="1"/>
              <a:t>PostgreSQL</a:t>
            </a:r>
            <a:r>
              <a:rPr lang="it-IT" i="1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gaining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and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overall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desired</a:t>
            </a:r>
            <a:r>
              <a:rPr lang="it-IT" dirty="0"/>
              <a:t> database </a:t>
            </a:r>
            <a:r>
              <a:rPr lang="it-IT" dirty="0" err="1"/>
              <a:t>program</a:t>
            </a:r>
            <a:r>
              <a:rPr lang="it-IT" dirty="0"/>
              <a:t> for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</a:t>
            </a:r>
          </a:p>
          <a:p>
            <a:r>
              <a:rPr lang="it-IT" dirty="0" err="1"/>
              <a:t>NoSQL</a:t>
            </a:r>
            <a:r>
              <a:rPr lang="it-IT" dirty="0"/>
              <a:t> database </a:t>
            </a:r>
            <a:r>
              <a:rPr lang="it-IT" dirty="0" err="1"/>
              <a:t>programs</a:t>
            </a:r>
            <a:r>
              <a:rPr lang="it-IT" dirty="0"/>
              <a:t> </a:t>
            </a:r>
            <a:r>
              <a:rPr lang="it-IT" dirty="0" err="1"/>
              <a:t>gaining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, of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i="1" dirty="0" err="1"/>
              <a:t>MongoDB</a:t>
            </a:r>
            <a:r>
              <a:rPr lang="it-IT" i="1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2019 and </a:t>
            </a:r>
            <a:r>
              <a:rPr lang="it-IT" dirty="0" err="1"/>
              <a:t>desired</a:t>
            </a:r>
            <a:r>
              <a:rPr lang="it-IT" dirty="0"/>
              <a:t> for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. </a:t>
            </a:r>
          </a:p>
          <a:p>
            <a:r>
              <a:rPr lang="it-IT" dirty="0"/>
              <a:t>A severe gender </a:t>
            </a:r>
            <a:r>
              <a:rPr lang="it-IT" dirty="0" err="1"/>
              <a:t>representation</a:t>
            </a:r>
            <a:r>
              <a:rPr lang="it-IT" dirty="0"/>
              <a:t> gap (in </a:t>
            </a:r>
            <a:r>
              <a:rPr lang="it-IT" dirty="0" err="1"/>
              <a:t>favor</a:t>
            </a:r>
            <a:r>
              <a:rPr lang="it-IT" dirty="0"/>
              <a:t> of men), </a:t>
            </a:r>
            <a:r>
              <a:rPr lang="it-IT" dirty="0" err="1"/>
              <a:t>despite</a:t>
            </a:r>
            <a:r>
              <a:rPr lang="it-IT" dirty="0"/>
              <a:t>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compensation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for </a:t>
            </a:r>
            <a:r>
              <a:rPr lang="it-IT" dirty="0" err="1"/>
              <a:t>women</a:t>
            </a:r>
            <a:r>
              <a:rPr lang="it-IT" dirty="0"/>
              <a:t>. </a:t>
            </a:r>
          </a:p>
          <a:p>
            <a:r>
              <a:rPr lang="it-IT" dirty="0"/>
              <a:t>Technology divide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countries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it-IT" dirty="0"/>
              <a:t>Web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in high </a:t>
            </a:r>
            <a:r>
              <a:rPr lang="it-IT" dirty="0" err="1"/>
              <a:t>demand</a:t>
            </a:r>
            <a:r>
              <a:rPr lang="it-IT" dirty="0"/>
              <a:t>. </a:t>
            </a:r>
            <a:r>
              <a:rPr lang="it-IT" dirty="0" err="1"/>
              <a:t>Current</a:t>
            </a:r>
            <a:r>
              <a:rPr lang="it-IT" dirty="0"/>
              <a:t> and </a:t>
            </a:r>
            <a:r>
              <a:rPr lang="it-IT" dirty="0" err="1"/>
              <a:t>prospective</a:t>
            </a:r>
            <a:r>
              <a:rPr lang="it-IT" dirty="0"/>
              <a:t> </a:t>
            </a:r>
            <a:r>
              <a:rPr lang="it-IT" dirty="0" err="1"/>
              <a:t>developers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picking</a:t>
            </a:r>
            <a:r>
              <a:rPr lang="it-IT" dirty="0"/>
              <a:t> up </a:t>
            </a:r>
            <a:r>
              <a:rPr lang="it-IT" i="1" dirty="0" err="1"/>
              <a:t>Typescript</a:t>
            </a:r>
            <a:r>
              <a:rPr lang="it-IT" i="1" dirty="0"/>
              <a:t> </a:t>
            </a:r>
            <a:r>
              <a:rPr lang="it-IT" dirty="0"/>
              <a:t>in </a:t>
            </a:r>
            <a:r>
              <a:rPr lang="it-IT" dirty="0" err="1"/>
              <a:t>addition</a:t>
            </a:r>
            <a:r>
              <a:rPr lang="it-IT" dirty="0"/>
              <a:t> to </a:t>
            </a:r>
            <a:r>
              <a:rPr lang="it-IT" i="1" dirty="0" err="1"/>
              <a:t>Javascript</a:t>
            </a:r>
            <a:r>
              <a:rPr lang="it-IT" i="1" dirty="0"/>
              <a:t> </a:t>
            </a:r>
            <a:r>
              <a:rPr lang="it-IT" dirty="0"/>
              <a:t>and </a:t>
            </a:r>
            <a:r>
              <a:rPr lang="it-IT" i="1" dirty="0"/>
              <a:t>HTML/CSS. </a:t>
            </a:r>
            <a:endParaRPr lang="it-IT" dirty="0"/>
          </a:p>
          <a:p>
            <a:r>
              <a:rPr lang="it-IT" dirty="0"/>
              <a:t>With the </a:t>
            </a:r>
            <a:r>
              <a:rPr lang="it-IT" dirty="0" err="1"/>
              <a:t>growing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handle</a:t>
            </a:r>
            <a:r>
              <a:rPr lang="it-IT" dirty="0"/>
              <a:t> big data and </a:t>
            </a:r>
            <a:r>
              <a:rPr lang="it-IT" dirty="0" err="1"/>
              <a:t>perform</a:t>
            </a:r>
            <a:r>
              <a:rPr lang="it-IT" dirty="0"/>
              <a:t> AI and ML work, data </a:t>
            </a:r>
            <a:r>
              <a:rPr lang="it-IT" dirty="0" err="1"/>
              <a:t>professionals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continue to </a:t>
            </a:r>
            <a:r>
              <a:rPr lang="it-IT" dirty="0" err="1"/>
              <a:t>enhance</a:t>
            </a:r>
            <a:r>
              <a:rPr lang="it-IT" dirty="0"/>
              <a:t> SQL </a:t>
            </a:r>
            <a:r>
              <a:rPr lang="it-IT" dirty="0" err="1"/>
              <a:t>competence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</a:t>
            </a:r>
            <a:r>
              <a:rPr lang="it-IT" dirty="0" err="1"/>
              <a:t>competence</a:t>
            </a:r>
            <a:r>
              <a:rPr lang="it-IT" dirty="0"/>
              <a:t> with </a:t>
            </a:r>
            <a:r>
              <a:rPr lang="it-IT" dirty="0" err="1"/>
              <a:t>NoSQL</a:t>
            </a:r>
            <a:r>
              <a:rPr lang="it-IT" dirty="0"/>
              <a:t> database </a:t>
            </a:r>
            <a:r>
              <a:rPr lang="it-IT" dirty="0" err="1"/>
              <a:t>programs</a:t>
            </a:r>
            <a:r>
              <a:rPr lang="it-IT" dirty="0"/>
              <a:t> and </a:t>
            </a:r>
            <a:r>
              <a:rPr lang="it-IT" i="1" dirty="0" err="1"/>
              <a:t>Python</a:t>
            </a:r>
            <a:r>
              <a:rPr lang="it-IT" dirty="0"/>
              <a:t>. </a:t>
            </a:r>
          </a:p>
          <a:p>
            <a:r>
              <a:rPr lang="it-IT" dirty="0"/>
              <a:t>Businesses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adapt</a:t>
            </a:r>
            <a:r>
              <a:rPr lang="it-IT" dirty="0"/>
              <a:t> to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technology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, </a:t>
            </a:r>
            <a:r>
              <a:rPr lang="it-IT" dirty="0" err="1"/>
              <a:t>especially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talent </a:t>
            </a:r>
            <a:r>
              <a:rPr lang="it-IT" dirty="0" err="1"/>
              <a:t>acquisition</a:t>
            </a:r>
            <a:r>
              <a:rPr lang="it-IT" dirty="0"/>
              <a:t> and </a:t>
            </a:r>
            <a:r>
              <a:rPr lang="it-IT" dirty="0" err="1"/>
              <a:t>development</a:t>
            </a:r>
            <a:r>
              <a:rPr lang="it-IT" dirty="0"/>
              <a:t>. </a:t>
            </a:r>
          </a:p>
          <a:p>
            <a:r>
              <a:rPr lang="it-IT" dirty="0"/>
              <a:t>Policy </a:t>
            </a:r>
            <a:r>
              <a:rPr lang="it-IT" dirty="0" err="1"/>
              <a:t>makers</a:t>
            </a:r>
            <a:r>
              <a:rPr lang="it-IT" dirty="0"/>
              <a:t>, </a:t>
            </a:r>
            <a:r>
              <a:rPr lang="it-IT" dirty="0" err="1"/>
              <a:t>educators</a:t>
            </a:r>
            <a:r>
              <a:rPr lang="it-IT" dirty="0"/>
              <a:t>, and </a:t>
            </a:r>
            <a:r>
              <a:rPr lang="it-IT" dirty="0" err="1"/>
              <a:t>organizations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work to </a:t>
            </a:r>
            <a:r>
              <a:rPr lang="it-IT" dirty="0" err="1"/>
              <a:t>minimize</a:t>
            </a:r>
            <a:r>
              <a:rPr lang="it-IT" dirty="0"/>
              <a:t> the gender </a:t>
            </a:r>
            <a:r>
              <a:rPr lang="it-IT" dirty="0" err="1"/>
              <a:t>representation</a:t>
            </a:r>
            <a:r>
              <a:rPr lang="it-IT" dirty="0"/>
              <a:t> gap in </a:t>
            </a:r>
            <a:r>
              <a:rPr lang="it-IT" dirty="0" err="1"/>
              <a:t>addition</a:t>
            </a:r>
            <a:r>
              <a:rPr lang="it-IT" dirty="0"/>
              <a:t> to the </a:t>
            </a:r>
            <a:r>
              <a:rPr lang="it-IT" dirty="0" err="1"/>
              <a:t>technology</a:t>
            </a:r>
            <a:r>
              <a:rPr lang="it-IT" dirty="0"/>
              <a:t> divide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countries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 subset of data </a:t>
            </a:r>
            <a:r>
              <a:rPr lang="it-IT" dirty="0" err="1"/>
              <a:t>collected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part of the </a:t>
            </a:r>
            <a:r>
              <a:rPr lang="it-IT" i="1" dirty="0"/>
              <a:t>2019 </a:t>
            </a:r>
            <a:r>
              <a:rPr lang="it-IT" i="1" dirty="0" err="1"/>
              <a:t>Stack</a:t>
            </a:r>
            <a:r>
              <a:rPr lang="it-IT" i="1" dirty="0"/>
              <a:t> </a:t>
            </a:r>
            <a:r>
              <a:rPr lang="it-IT" i="1" dirty="0" err="1"/>
              <a:t>Overflow</a:t>
            </a:r>
            <a:r>
              <a:rPr lang="it-IT" i="1" dirty="0"/>
              <a:t> Developer </a:t>
            </a:r>
            <a:r>
              <a:rPr lang="it-IT" i="1" dirty="0" err="1"/>
              <a:t>Survey</a:t>
            </a:r>
            <a:r>
              <a:rPr lang="it-IT" i="1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examined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findings</a:t>
            </a:r>
            <a:r>
              <a:rPr lang="it-IT" dirty="0"/>
              <a:t> </a:t>
            </a:r>
            <a:r>
              <a:rPr lang="it-IT" dirty="0" err="1"/>
              <a:t>yielded</a:t>
            </a:r>
            <a:r>
              <a:rPr lang="it-IT" dirty="0"/>
              <a:t> </a:t>
            </a:r>
            <a:r>
              <a:rPr lang="it-IT" dirty="0" err="1"/>
              <a:t>numerous</a:t>
            </a:r>
            <a:r>
              <a:rPr lang="it-IT" dirty="0"/>
              <a:t> </a:t>
            </a:r>
            <a:r>
              <a:rPr lang="it-IT" dirty="0" err="1"/>
              <a:t>insights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and </a:t>
            </a:r>
            <a:r>
              <a:rPr lang="it-IT" dirty="0" err="1"/>
              <a:t>desired</a:t>
            </a:r>
            <a:r>
              <a:rPr lang="it-IT" dirty="0"/>
              <a:t> by </a:t>
            </a:r>
            <a:r>
              <a:rPr lang="it-IT" dirty="0" err="1"/>
              <a:t>developers</a:t>
            </a:r>
            <a:r>
              <a:rPr lang="it-IT" dirty="0"/>
              <a:t> in </a:t>
            </a:r>
            <a:r>
              <a:rPr lang="it-IT" dirty="0" err="1"/>
              <a:t>addition</a:t>
            </a:r>
            <a:r>
              <a:rPr lang="it-IT" dirty="0"/>
              <a:t> to the </a:t>
            </a:r>
            <a:r>
              <a:rPr lang="it-IT" dirty="0" err="1"/>
              <a:t>developer</a:t>
            </a:r>
            <a:r>
              <a:rPr lang="it-IT" dirty="0"/>
              <a:t> </a:t>
            </a:r>
            <a:r>
              <a:rPr lang="it-IT" dirty="0" err="1"/>
              <a:t>demographic</a:t>
            </a:r>
            <a:r>
              <a:rPr lang="it-IT" dirty="0"/>
              <a:t>. 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insights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for </a:t>
            </a:r>
            <a:r>
              <a:rPr lang="it-IT" dirty="0" err="1"/>
              <a:t>current</a:t>
            </a:r>
            <a:r>
              <a:rPr lang="it-IT" dirty="0"/>
              <a:t> and </a:t>
            </a:r>
            <a:r>
              <a:rPr lang="it-IT" dirty="0" err="1"/>
              <a:t>prospective</a:t>
            </a:r>
            <a:r>
              <a:rPr lang="it-IT" dirty="0"/>
              <a:t> </a:t>
            </a:r>
            <a:r>
              <a:rPr lang="it-IT" dirty="0" err="1"/>
              <a:t>developers</a:t>
            </a:r>
            <a:r>
              <a:rPr lang="it-IT" dirty="0"/>
              <a:t> </a:t>
            </a:r>
            <a:r>
              <a:rPr lang="it-IT" dirty="0" err="1"/>
              <a:t>aiming</a:t>
            </a:r>
            <a:r>
              <a:rPr lang="it-IT" dirty="0"/>
              <a:t> to </a:t>
            </a:r>
            <a:r>
              <a:rPr lang="it-IT" dirty="0" err="1"/>
              <a:t>remain</a:t>
            </a:r>
            <a:r>
              <a:rPr lang="it-IT" dirty="0"/>
              <a:t> competitive, businesses </a:t>
            </a:r>
            <a:r>
              <a:rPr lang="it-IT" dirty="0" err="1"/>
              <a:t>aiming</a:t>
            </a:r>
            <a:r>
              <a:rPr lang="it-IT" dirty="0"/>
              <a:t> to </a:t>
            </a:r>
            <a:r>
              <a:rPr lang="it-IT" dirty="0" err="1"/>
              <a:t>upskill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talent, </a:t>
            </a:r>
            <a:r>
              <a:rPr lang="it-IT" dirty="0" err="1"/>
              <a:t>educators</a:t>
            </a:r>
            <a:r>
              <a:rPr lang="it-IT" dirty="0"/>
              <a:t> in the </a:t>
            </a:r>
            <a:r>
              <a:rPr lang="it-IT" dirty="0" err="1"/>
              <a:t>field</a:t>
            </a:r>
            <a:r>
              <a:rPr lang="it-IT" dirty="0"/>
              <a:t>, and policy </a:t>
            </a:r>
            <a:r>
              <a:rPr lang="it-IT" dirty="0" err="1"/>
              <a:t>makers</a:t>
            </a:r>
            <a:r>
              <a:rPr lang="it-IT" dirty="0"/>
              <a:t> </a:t>
            </a:r>
            <a:r>
              <a:rPr lang="it-IT" dirty="0" err="1"/>
              <a:t>aiming</a:t>
            </a:r>
            <a:r>
              <a:rPr lang="it-IT" dirty="0"/>
              <a:t> to </a:t>
            </a:r>
            <a:r>
              <a:rPr lang="it-IT" dirty="0" err="1"/>
              <a:t>address</a:t>
            </a:r>
            <a:r>
              <a:rPr lang="it-IT" dirty="0"/>
              <a:t> gender and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9217" name="Picture 1" descr="page18image30757552">
            <a:extLst>
              <a:ext uri="{FF2B5EF4-FFF2-40B4-BE49-F238E27FC236}">
                <a16:creationId xmlns:a16="http://schemas.microsoft.com/office/drawing/2014/main" id="{B08D7219-4F4D-7643-A658-D706E6B3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49" y="1849823"/>
            <a:ext cx="7865529" cy="37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10241" name="Picture 1" descr="page19image30763168">
            <a:extLst>
              <a:ext uri="{FF2B5EF4-FFF2-40B4-BE49-F238E27FC236}">
                <a16:creationId xmlns:a16="http://schemas.microsoft.com/office/drawing/2014/main" id="{3939D550-AB73-9449-BDF8-8561F7B7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6" y="1430719"/>
            <a:ext cx="11453248" cy="450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slides</a:t>
            </a:r>
            <a:r>
              <a:rPr lang="it-IT" dirty="0"/>
              <a:t> </a:t>
            </a:r>
            <a:r>
              <a:rPr lang="it-IT" dirty="0" err="1"/>
              <a:t>summarize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findings</a:t>
            </a:r>
            <a:r>
              <a:rPr lang="it-IT" dirty="0"/>
              <a:t> from an </a:t>
            </a:r>
            <a:r>
              <a:rPr lang="it-IT" dirty="0" err="1"/>
              <a:t>analysis</a:t>
            </a:r>
            <a:r>
              <a:rPr lang="it-IT" dirty="0"/>
              <a:t> of data </a:t>
            </a:r>
            <a:r>
              <a:rPr lang="it-IT" dirty="0" err="1"/>
              <a:t>collected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part of the </a:t>
            </a:r>
            <a:r>
              <a:rPr lang="it-IT" b="1" dirty="0"/>
              <a:t>2019 </a:t>
            </a:r>
            <a:r>
              <a:rPr lang="it-IT" b="1" dirty="0" err="1"/>
              <a:t>Stack</a:t>
            </a:r>
            <a:r>
              <a:rPr lang="it-IT" b="1" dirty="0"/>
              <a:t> </a:t>
            </a:r>
            <a:r>
              <a:rPr lang="it-IT" b="1" dirty="0" err="1"/>
              <a:t>Overflow</a:t>
            </a:r>
            <a:r>
              <a:rPr lang="it-IT" b="1" dirty="0"/>
              <a:t> Developer </a:t>
            </a:r>
            <a:r>
              <a:rPr lang="it-IT" b="1" dirty="0" err="1"/>
              <a:t>Survey</a:t>
            </a:r>
            <a:r>
              <a:rPr lang="it-IT" dirty="0"/>
              <a:t>. </a:t>
            </a:r>
            <a:endParaRPr lang="it-IT" sz="2400" dirty="0"/>
          </a:p>
          <a:p>
            <a:r>
              <a:rPr lang="it-IT" dirty="0"/>
              <a:t>The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yielded</a:t>
            </a:r>
            <a:r>
              <a:rPr lang="it-IT" dirty="0"/>
              <a:t> </a:t>
            </a:r>
            <a:r>
              <a:rPr lang="it-IT" dirty="0" err="1"/>
              <a:t>insights</a:t>
            </a:r>
            <a:r>
              <a:rPr lang="it-IT" dirty="0"/>
              <a:t> </a:t>
            </a:r>
            <a:r>
              <a:rPr lang="it-IT" dirty="0" err="1"/>
              <a:t>regarding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: </a:t>
            </a:r>
            <a:endParaRPr lang="it-IT" sz="2400" dirty="0"/>
          </a:p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, </a:t>
            </a:r>
            <a:r>
              <a:rPr lang="it-IT" dirty="0" err="1"/>
              <a:t>databases</a:t>
            </a:r>
            <a:r>
              <a:rPr lang="it-IT" dirty="0"/>
              <a:t>,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the time of data </a:t>
            </a:r>
            <a:r>
              <a:rPr lang="it-IT" dirty="0" err="1"/>
              <a:t>collection</a:t>
            </a:r>
            <a:r>
              <a:rPr lang="it-IT" dirty="0"/>
              <a:t>) </a:t>
            </a:r>
          </a:p>
          <a:p>
            <a:r>
              <a:rPr lang="it-IT" dirty="0" err="1"/>
              <a:t>Attitudes</a:t>
            </a:r>
            <a:r>
              <a:rPr lang="it-IT" dirty="0"/>
              <a:t> </a:t>
            </a:r>
            <a:r>
              <a:rPr lang="it-IT" dirty="0" err="1"/>
              <a:t>reflecting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in the future </a:t>
            </a:r>
          </a:p>
          <a:p>
            <a:r>
              <a:rPr lang="it-IT" dirty="0" err="1"/>
              <a:t>Demographics</a:t>
            </a:r>
            <a:r>
              <a:rPr lang="it-IT" dirty="0"/>
              <a:t> (e.g., the gender gap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developers</a:t>
            </a:r>
            <a:r>
              <a:rPr lang="it-IT" dirty="0"/>
              <a:t>) 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findings</a:t>
            </a:r>
            <a:r>
              <a:rPr lang="it-IT" dirty="0"/>
              <a:t> are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to </a:t>
            </a:r>
            <a:r>
              <a:rPr lang="it-IT" dirty="0" err="1"/>
              <a:t>current</a:t>
            </a:r>
            <a:r>
              <a:rPr lang="it-IT" dirty="0"/>
              <a:t> and </a:t>
            </a:r>
            <a:r>
              <a:rPr lang="it-IT" dirty="0" err="1"/>
              <a:t>aspiring</a:t>
            </a:r>
            <a:r>
              <a:rPr lang="it-IT" dirty="0"/>
              <a:t> </a:t>
            </a:r>
            <a:r>
              <a:rPr lang="it-IT" dirty="0" err="1"/>
              <a:t>developers</a:t>
            </a:r>
            <a:r>
              <a:rPr lang="it-IT" dirty="0"/>
              <a:t>, </a:t>
            </a:r>
            <a:r>
              <a:rPr lang="it-IT" dirty="0" err="1"/>
              <a:t>recruiters</a:t>
            </a:r>
            <a:r>
              <a:rPr lang="it-IT" dirty="0"/>
              <a:t>, </a:t>
            </a:r>
            <a:r>
              <a:rPr lang="it-IT" dirty="0" err="1"/>
              <a:t>educators</a:t>
            </a:r>
            <a:r>
              <a:rPr lang="it-IT" dirty="0"/>
              <a:t>, and policy </a:t>
            </a:r>
            <a:r>
              <a:rPr lang="it-IT" dirty="0" err="1"/>
              <a:t>makers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Since</a:t>
            </a:r>
            <a:r>
              <a:rPr lang="it-IT" dirty="0"/>
              <a:t> 2011, the online </a:t>
            </a:r>
            <a:r>
              <a:rPr lang="it-IT" dirty="0" err="1"/>
              <a:t>programming</a:t>
            </a:r>
            <a:r>
              <a:rPr lang="it-IT" dirty="0"/>
              <a:t> </a:t>
            </a:r>
            <a:r>
              <a:rPr lang="it-IT" dirty="0" err="1"/>
              <a:t>knowledge</a:t>
            </a:r>
            <a:r>
              <a:rPr lang="it-IT" dirty="0"/>
              <a:t>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, </a:t>
            </a:r>
            <a:r>
              <a:rPr lang="it-IT" i="1" dirty="0" err="1"/>
              <a:t>Stack</a:t>
            </a:r>
            <a:r>
              <a:rPr lang="it-IT" i="1" dirty="0"/>
              <a:t> </a:t>
            </a:r>
            <a:r>
              <a:rPr lang="it-IT" i="1" dirty="0" err="1"/>
              <a:t>Overflow</a:t>
            </a:r>
            <a:r>
              <a:rPr lang="it-IT" dirty="0"/>
              <a:t>,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conducting</a:t>
            </a:r>
            <a:r>
              <a:rPr lang="it-IT" dirty="0"/>
              <a:t> the </a:t>
            </a:r>
            <a:r>
              <a:rPr lang="it-IT" b="1" dirty="0" err="1"/>
              <a:t>Stack</a:t>
            </a:r>
            <a:r>
              <a:rPr lang="it-IT" b="1" dirty="0"/>
              <a:t> </a:t>
            </a:r>
            <a:r>
              <a:rPr lang="it-IT" b="1" dirty="0" err="1"/>
              <a:t>Overflow</a:t>
            </a:r>
            <a:r>
              <a:rPr lang="it-IT" b="1" dirty="0"/>
              <a:t> </a:t>
            </a:r>
            <a:r>
              <a:rPr lang="it-IT" b="1" dirty="0" err="1"/>
              <a:t>Annual</a:t>
            </a:r>
            <a:r>
              <a:rPr lang="it-IT" b="1" dirty="0"/>
              <a:t> Developer </a:t>
            </a:r>
            <a:r>
              <a:rPr lang="it-IT" b="1" dirty="0" err="1"/>
              <a:t>Survey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primary</a:t>
            </a:r>
            <a:r>
              <a:rPr lang="it-IT" dirty="0"/>
              <a:t> </a:t>
            </a:r>
            <a:r>
              <a:rPr lang="it-IT" dirty="0" err="1"/>
              <a:t>objective</a:t>
            </a:r>
            <a:r>
              <a:rPr lang="it-IT" dirty="0"/>
              <a:t> of the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surveys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gather</a:t>
            </a:r>
            <a:r>
              <a:rPr lang="it-IT" dirty="0"/>
              <a:t> data </a:t>
            </a:r>
            <a:r>
              <a:rPr lang="it-IT" dirty="0" err="1"/>
              <a:t>regarding</a:t>
            </a:r>
            <a:r>
              <a:rPr lang="it-IT" dirty="0"/>
              <a:t> </a:t>
            </a:r>
            <a:r>
              <a:rPr lang="it-IT" dirty="0" err="1"/>
              <a:t>technology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and trends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developers</a:t>
            </a:r>
            <a:r>
              <a:rPr lang="it-IT" dirty="0"/>
              <a:t>. </a:t>
            </a:r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, a subset of the 2019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examined</a:t>
            </a:r>
            <a:r>
              <a:rPr lang="it-IT" dirty="0"/>
              <a:t> (</a:t>
            </a:r>
            <a:r>
              <a:rPr lang="it-IT" dirty="0" err="1"/>
              <a:t>present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: </a:t>
            </a:r>
            <a:r>
              <a:rPr lang="it-IT" b="1" i="1" dirty="0" err="1"/>
              <a:t>N</a:t>
            </a:r>
            <a:r>
              <a:rPr lang="it-IT" b="1" i="1" dirty="0"/>
              <a:t> </a:t>
            </a:r>
            <a:r>
              <a:rPr lang="it-IT" b="1" dirty="0"/>
              <a:t>= 11, 398</a:t>
            </a:r>
            <a:r>
              <a:rPr lang="it-IT" dirty="0"/>
              <a:t>;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i="1" dirty="0" err="1"/>
              <a:t>N</a:t>
            </a:r>
            <a:r>
              <a:rPr lang="it-IT" i="1" dirty="0"/>
              <a:t> </a:t>
            </a:r>
            <a:r>
              <a:rPr lang="it-IT" dirty="0"/>
              <a:t>≈ 90,000). </a:t>
            </a:r>
          </a:p>
          <a:p>
            <a:r>
              <a:rPr lang="it-IT" dirty="0"/>
              <a:t>Audience: Developers (</a:t>
            </a:r>
            <a:r>
              <a:rPr lang="it-IT" dirty="0" err="1"/>
              <a:t>current</a:t>
            </a:r>
            <a:r>
              <a:rPr lang="it-IT" dirty="0"/>
              <a:t> and </a:t>
            </a:r>
            <a:r>
              <a:rPr lang="it-IT" dirty="0" err="1"/>
              <a:t>aspiring</a:t>
            </a:r>
            <a:r>
              <a:rPr lang="it-IT" dirty="0"/>
              <a:t>), HR </a:t>
            </a:r>
            <a:r>
              <a:rPr lang="it-IT" dirty="0" err="1"/>
              <a:t>professionals</a:t>
            </a:r>
            <a:r>
              <a:rPr lang="it-IT" dirty="0"/>
              <a:t>, </a:t>
            </a:r>
            <a:r>
              <a:rPr lang="it-IT" dirty="0" err="1"/>
              <a:t>educators</a:t>
            </a:r>
            <a:r>
              <a:rPr lang="it-IT" dirty="0"/>
              <a:t>, policy </a:t>
            </a:r>
            <a:r>
              <a:rPr lang="it-IT" dirty="0" err="1"/>
              <a:t>makers</a:t>
            </a:r>
            <a:r>
              <a:rPr lang="it-IT" dirty="0"/>
              <a:t>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</a:t>
            </a:r>
            <a:r>
              <a:rPr lang="it-IT" b="1" dirty="0"/>
              <a:t>Data Source</a:t>
            </a:r>
            <a:r>
              <a:rPr lang="it-IT" dirty="0"/>
              <a:t>: 2019 </a:t>
            </a:r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err="1"/>
              <a:t>Overflow</a:t>
            </a:r>
            <a:r>
              <a:rPr lang="it-IT" dirty="0"/>
              <a:t> Developer </a:t>
            </a:r>
            <a:r>
              <a:rPr lang="it-IT" dirty="0" err="1"/>
              <a:t>Survey</a:t>
            </a:r>
            <a:br>
              <a:rPr lang="it-IT" dirty="0"/>
            </a:br>
            <a:r>
              <a:rPr lang="it-IT" dirty="0"/>
              <a:t>• Link to </a:t>
            </a:r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err="1"/>
              <a:t>Overflow’s</a:t>
            </a:r>
            <a:r>
              <a:rPr lang="it-IT" dirty="0"/>
              <a:t>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survey</a:t>
            </a:r>
            <a:r>
              <a:rPr lang="it-IT" dirty="0"/>
              <a:t> data and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sz="2000" dirty="0"/>
              <a:t>(</a:t>
            </a:r>
            <a:r>
              <a:rPr lang="it-IT" sz="2000" dirty="0" err="1"/>
              <a:t>Ctrl</a:t>
            </a:r>
            <a:r>
              <a:rPr lang="it-IT" sz="2000" dirty="0"/>
              <a:t> + Click) </a:t>
            </a:r>
            <a:endParaRPr lang="it-IT" dirty="0"/>
          </a:p>
          <a:p>
            <a:r>
              <a:rPr lang="it-IT" b="1" dirty="0"/>
              <a:t>Data </a:t>
            </a:r>
            <a:r>
              <a:rPr lang="it-IT" b="1" dirty="0" err="1"/>
              <a:t>Wrangling</a:t>
            </a:r>
            <a:r>
              <a:rPr lang="it-IT" dirty="0"/>
              <a:t>: A </a:t>
            </a:r>
            <a:r>
              <a:rPr lang="it-IT" dirty="0" err="1"/>
              <a:t>portion</a:t>
            </a:r>
            <a:r>
              <a:rPr lang="it-IT" dirty="0"/>
              <a:t> of the </a:t>
            </a:r>
            <a:r>
              <a:rPr lang="it-IT" dirty="0" err="1"/>
              <a:t>dataset</a:t>
            </a:r>
            <a:r>
              <a:rPr lang="it-IT" dirty="0"/>
              <a:t> (</a:t>
            </a:r>
            <a:r>
              <a:rPr lang="it-IT" dirty="0" err="1"/>
              <a:t>provided</a:t>
            </a:r>
            <a:r>
              <a:rPr lang="it-IT" dirty="0"/>
              <a:t> by IBM)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loaded</a:t>
            </a:r>
            <a:r>
              <a:rPr lang="it-IT" dirty="0"/>
              <a:t> and </a:t>
            </a:r>
            <a:r>
              <a:rPr lang="it-IT" dirty="0" err="1"/>
              <a:t>cleaned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i="1" dirty="0"/>
              <a:t>SQL </a:t>
            </a:r>
            <a:r>
              <a:rPr lang="it-IT" dirty="0"/>
              <a:t>and </a:t>
            </a:r>
            <a:r>
              <a:rPr lang="it-IT" dirty="0" err="1"/>
              <a:t>Python’s</a:t>
            </a:r>
            <a:r>
              <a:rPr lang="it-IT" dirty="0"/>
              <a:t> </a:t>
            </a:r>
            <a:r>
              <a:rPr lang="it-IT" i="1" dirty="0" err="1"/>
              <a:t>pandas</a:t>
            </a:r>
            <a:r>
              <a:rPr lang="it-IT" i="1" dirty="0"/>
              <a:t> </a:t>
            </a:r>
            <a:r>
              <a:rPr lang="it-IT" dirty="0" err="1"/>
              <a:t>library</a:t>
            </a:r>
            <a:r>
              <a:rPr lang="it-IT" dirty="0"/>
              <a:t>. </a:t>
            </a:r>
          </a:p>
          <a:p>
            <a:pPr lvl="1"/>
            <a:r>
              <a:rPr lang="it-IT" dirty="0" err="1"/>
              <a:t>Cleaning</a:t>
            </a:r>
            <a:r>
              <a:rPr lang="it-IT" dirty="0"/>
              <a:t> procedure: </a:t>
            </a:r>
            <a:r>
              <a:rPr lang="it-IT" dirty="0" err="1"/>
              <a:t>Duplicates</a:t>
            </a:r>
            <a:r>
              <a:rPr lang="it-IT" dirty="0"/>
              <a:t> </a:t>
            </a:r>
            <a:r>
              <a:rPr lang="it-IT" dirty="0" err="1"/>
              <a:t>removal</a:t>
            </a:r>
            <a:r>
              <a:rPr lang="it-IT" dirty="0"/>
              <a:t>, data </a:t>
            </a:r>
            <a:r>
              <a:rPr lang="it-IT" dirty="0" err="1"/>
              <a:t>imputation</a:t>
            </a:r>
            <a:r>
              <a:rPr lang="it-IT" dirty="0"/>
              <a:t>, data </a:t>
            </a:r>
            <a:r>
              <a:rPr lang="it-IT" dirty="0" err="1"/>
              <a:t>normalization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Link to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IBM </a:t>
            </a:r>
            <a:r>
              <a:rPr lang="it-IT" sz="1800" dirty="0"/>
              <a:t>(</a:t>
            </a:r>
            <a:r>
              <a:rPr lang="it-IT" sz="1800" dirty="0" err="1"/>
              <a:t>Ctrl</a:t>
            </a:r>
            <a:r>
              <a:rPr lang="it-IT" sz="1800" dirty="0"/>
              <a:t> + Click) </a:t>
            </a:r>
            <a:endParaRPr lang="it-IT" dirty="0"/>
          </a:p>
          <a:p>
            <a:r>
              <a:rPr lang="it-IT" b="1" dirty="0"/>
              <a:t>Analysis &amp; </a:t>
            </a:r>
            <a:r>
              <a:rPr lang="it-IT" b="1" dirty="0" err="1"/>
              <a:t>Visualization</a:t>
            </a:r>
            <a:r>
              <a:rPr lang="it-IT" dirty="0"/>
              <a:t>: EDA and data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conducted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libraries</a:t>
            </a:r>
            <a:r>
              <a:rPr lang="it-IT" dirty="0"/>
              <a:t> and </a:t>
            </a:r>
            <a:r>
              <a:rPr lang="it-IT" i="1" dirty="0"/>
              <a:t>Cognos. </a:t>
            </a:r>
            <a:r>
              <a:rPr lang="it-IT" dirty="0" err="1"/>
              <a:t>Specifically</a:t>
            </a:r>
            <a:r>
              <a:rPr lang="it-IT" i="1" dirty="0"/>
              <a:t>, </a:t>
            </a:r>
            <a:r>
              <a:rPr lang="it-IT" dirty="0"/>
              <a:t>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examined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Technologies (i.e., </a:t>
            </a:r>
            <a:r>
              <a:rPr lang="it-IT" dirty="0" err="1"/>
              <a:t>languages</a:t>
            </a:r>
            <a:r>
              <a:rPr lang="it-IT" dirty="0"/>
              <a:t>, </a:t>
            </a:r>
            <a:r>
              <a:rPr lang="it-IT" dirty="0" err="1"/>
              <a:t>databases</a:t>
            </a:r>
            <a:r>
              <a:rPr lang="it-IT" dirty="0"/>
              <a:t>, </a:t>
            </a:r>
            <a:r>
              <a:rPr lang="it-IT" dirty="0" err="1"/>
              <a:t>platforms</a:t>
            </a:r>
            <a:r>
              <a:rPr lang="it-IT" dirty="0"/>
              <a:t>, and web </a:t>
            </a:r>
            <a:r>
              <a:rPr lang="it-IT" dirty="0" err="1"/>
              <a:t>frames</a:t>
            </a:r>
            <a:r>
              <a:rPr lang="it-IT" dirty="0"/>
              <a:t>) </a:t>
            </a:r>
            <a:r>
              <a:rPr lang="it-IT" dirty="0" err="1"/>
              <a:t>used</a:t>
            </a:r>
            <a:r>
              <a:rPr lang="it-IT" dirty="0"/>
              <a:t> in 2019 </a:t>
            </a:r>
          </a:p>
          <a:p>
            <a:pPr lvl="1"/>
            <a:r>
              <a:rPr lang="it-IT" dirty="0"/>
              <a:t>Technologies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desired</a:t>
            </a:r>
            <a:r>
              <a:rPr lang="it-IT" dirty="0"/>
              <a:t> for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Demographics</a:t>
            </a:r>
            <a:r>
              <a:rPr lang="it-IT" dirty="0"/>
              <a:t> (i.e., gender, country, </a:t>
            </a:r>
            <a:r>
              <a:rPr lang="it-IT" dirty="0" err="1"/>
              <a:t>age</a:t>
            </a:r>
            <a:r>
              <a:rPr lang="it-IT" dirty="0"/>
              <a:t>, and </a:t>
            </a:r>
            <a:r>
              <a:rPr lang="it-IT" dirty="0" err="1"/>
              <a:t>education</a:t>
            </a:r>
            <a:r>
              <a:rPr lang="it-IT" dirty="0"/>
              <a:t>). 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5" name="Picture 1" descr="page6image30722912">
            <a:extLst>
              <a:ext uri="{FF2B5EF4-FFF2-40B4-BE49-F238E27FC236}">
                <a16:creationId xmlns:a16="http://schemas.microsoft.com/office/drawing/2014/main" id="{B46BB2DE-EBFC-F44B-8EB8-1D0ED98D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67" y="1393872"/>
            <a:ext cx="6096306" cy="478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A3592E-4072-2345-8E18-05FF70F55430}"/>
              </a:ext>
            </a:extLst>
          </p:cNvPr>
          <p:cNvSpPr/>
          <p:nvPr/>
        </p:nvSpPr>
        <p:spPr>
          <a:xfrm>
            <a:off x="511444" y="1859340"/>
            <a:ext cx="4959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First,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descriptive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statistics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regarding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demographics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and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total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annual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compensation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were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computed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. </a:t>
            </a:r>
            <a:endParaRPr lang="it-IT" dirty="0">
              <a:solidFill>
                <a:srgbClr val="006DBF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Sample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size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after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compensation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outlier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removal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: </a:t>
            </a:r>
            <a:r>
              <a:rPr lang="it-IT" b="1" i="1" dirty="0" err="1">
                <a:solidFill>
                  <a:srgbClr val="006DBF"/>
                </a:solidFill>
                <a:latin typeface="Calibri" panose="020F0502020204030204" pitchFamily="34" charset="0"/>
              </a:rPr>
              <a:t>N</a:t>
            </a:r>
            <a:r>
              <a:rPr lang="it-IT" b="1" i="1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= 10,519 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(vs.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before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removal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: </a:t>
            </a:r>
            <a:r>
              <a:rPr lang="it-IT" i="1" dirty="0" err="1">
                <a:solidFill>
                  <a:srgbClr val="006DBF"/>
                </a:solidFill>
                <a:latin typeface="Calibri" panose="020F0502020204030204" pitchFamily="34" charset="0"/>
              </a:rPr>
              <a:t>N</a:t>
            </a:r>
            <a:r>
              <a:rPr lang="it-IT" i="1" dirty="0">
                <a:solidFill>
                  <a:srgbClr val="006DBF"/>
                </a:solidFill>
                <a:latin typeface="Calibri" panose="020F0502020204030204" pitchFamily="34" charset="0"/>
              </a:rPr>
              <a:t> = 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11,398). </a:t>
            </a:r>
            <a:endParaRPr lang="it-IT" dirty="0">
              <a:solidFill>
                <a:srgbClr val="006DBF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The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respondents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had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a </a:t>
            </a:r>
            <a:r>
              <a:rPr lang="it-IT" b="1" dirty="0" err="1">
                <a:solidFill>
                  <a:srgbClr val="006DBF"/>
                </a:solidFill>
                <a:latin typeface="Calibri" panose="020F0502020204030204" pitchFamily="34" charset="0"/>
              </a:rPr>
              <a:t>median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b="1" dirty="0" err="1">
                <a:solidFill>
                  <a:srgbClr val="006DBF"/>
                </a:solidFill>
                <a:latin typeface="Calibri" panose="020F0502020204030204" pitchFamily="34" charset="0"/>
              </a:rPr>
              <a:t>age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 of 29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, and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were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b="1" dirty="0" err="1">
                <a:solidFill>
                  <a:srgbClr val="006DBF"/>
                </a:solidFill>
                <a:latin typeface="Calibri" panose="020F0502020204030204" pitchFamily="34" charset="0"/>
              </a:rPr>
              <a:t>predominantly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 male 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(i.e., 93.5% male vs. 6.5%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female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). </a:t>
            </a:r>
            <a:endParaRPr lang="it-IT" dirty="0">
              <a:solidFill>
                <a:srgbClr val="006DBF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6DBF"/>
                </a:solidFill>
                <a:latin typeface="Calibri" panose="020F0502020204030204" pitchFamily="34" charset="0"/>
              </a:rPr>
              <a:t>Median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b="1" dirty="0" err="1">
                <a:solidFill>
                  <a:srgbClr val="006DBF"/>
                </a:solidFill>
                <a:latin typeface="Calibri" panose="020F0502020204030204" pitchFamily="34" charset="0"/>
              </a:rPr>
              <a:t>compensation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: $52,704 USD 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per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year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. </a:t>
            </a:r>
            <a:endParaRPr lang="it-IT" dirty="0">
              <a:solidFill>
                <a:srgbClr val="006DBF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Compensation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and Age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were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positively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correlated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: </a:t>
            </a:r>
            <a:endParaRPr lang="it-IT" dirty="0">
              <a:solidFill>
                <a:srgbClr val="006DBF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rgbClr val="006DBF"/>
                </a:solidFill>
                <a:latin typeface="Calibri" panose="020F0502020204030204" pitchFamily="34" charset="0"/>
              </a:rPr>
              <a:t>r</a:t>
            </a:r>
            <a:r>
              <a:rPr lang="it-IT" b="1" i="1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= .40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. </a:t>
            </a:r>
            <a:endParaRPr lang="it-IT" dirty="0">
              <a:solidFill>
                <a:srgbClr val="006DBF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Median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compensation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was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higher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for </a:t>
            </a:r>
            <a:r>
              <a:rPr lang="it-IT" b="1" dirty="0" err="1">
                <a:solidFill>
                  <a:srgbClr val="006DBF"/>
                </a:solidFill>
                <a:latin typeface="Calibri" panose="020F0502020204030204" pitchFamily="34" charset="0"/>
              </a:rPr>
              <a:t>women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: 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$54,956 </a:t>
            </a:r>
            <a:r>
              <a:rPr lang="it-IT" dirty="0" err="1">
                <a:solidFill>
                  <a:srgbClr val="006DBF"/>
                </a:solidFill>
                <a:latin typeface="Calibri" panose="020F0502020204030204" pitchFamily="34" charset="0"/>
              </a:rPr>
              <a:t>than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 men: </a:t>
            </a:r>
            <a:r>
              <a:rPr lang="it-IT" b="1" dirty="0">
                <a:solidFill>
                  <a:srgbClr val="006DBF"/>
                </a:solidFill>
                <a:latin typeface="Calibri" panose="020F0502020204030204" pitchFamily="34" charset="0"/>
              </a:rPr>
              <a:t>$52,339</a:t>
            </a:r>
            <a:r>
              <a:rPr lang="it-IT" dirty="0">
                <a:solidFill>
                  <a:srgbClr val="006DBF"/>
                </a:solidFill>
                <a:latin typeface="Calibri" panose="020F0502020204030204" pitchFamily="34" charset="0"/>
              </a:rPr>
              <a:t>. </a:t>
            </a:r>
            <a:endParaRPr lang="it-IT" dirty="0">
              <a:solidFill>
                <a:srgbClr val="006DBF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2050" name="Picture 2" descr="page7image30675216">
            <a:extLst>
              <a:ext uri="{FF2B5EF4-FFF2-40B4-BE49-F238E27FC236}">
                <a16:creationId xmlns:a16="http://schemas.microsoft.com/office/drawing/2014/main" id="{AA40789C-1AF5-4F4E-B542-D9869242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6" y="1690688"/>
            <a:ext cx="5532895" cy="449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7image30676256">
            <a:extLst>
              <a:ext uri="{FF2B5EF4-FFF2-40B4-BE49-F238E27FC236}">
                <a16:creationId xmlns:a16="http://schemas.microsoft.com/office/drawing/2014/main" id="{C563257A-1050-4D4D-9EEA-C9909FC6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11077"/>
            <a:ext cx="4416210" cy="405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87F5A4-DC80-1B4A-B3AD-5FCC5343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61950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64290AE-AB43-F540-997A-837EC2BC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92500" lnSpcReduction="10000"/>
          </a:bodyPr>
          <a:lstStyle/>
          <a:p>
            <a:endParaRPr lang="it-IT" i="1" dirty="0"/>
          </a:p>
          <a:p>
            <a:r>
              <a:rPr lang="it-IT" i="1" dirty="0" err="1"/>
              <a:t>Javascript</a:t>
            </a:r>
            <a:r>
              <a:rPr lang="it-IT" i="1" dirty="0"/>
              <a:t> </a:t>
            </a:r>
            <a:r>
              <a:rPr lang="it-IT" dirty="0"/>
              <a:t>and </a:t>
            </a:r>
            <a:r>
              <a:rPr lang="it-IT" i="1" dirty="0"/>
              <a:t>HTML/CSS </a:t>
            </a:r>
            <a:r>
              <a:rPr lang="it-IT" dirty="0" err="1"/>
              <a:t>were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in 2019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remain</a:t>
            </a:r>
            <a:r>
              <a:rPr lang="it-IT" dirty="0"/>
              <a:t> so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. </a:t>
            </a:r>
            <a:endParaRPr lang="it-IT" i="1" dirty="0"/>
          </a:p>
          <a:p>
            <a:r>
              <a:rPr lang="it-IT" i="1" dirty="0"/>
              <a:t>SQL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in 2019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remain</a:t>
            </a:r>
            <a:r>
              <a:rPr lang="it-IT" dirty="0"/>
              <a:t> so. </a:t>
            </a:r>
          </a:p>
          <a:p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interests</a:t>
            </a:r>
            <a:r>
              <a:rPr lang="it-IT" dirty="0"/>
              <a:t> in </a:t>
            </a:r>
            <a:r>
              <a:rPr lang="it-IT" i="1" dirty="0" err="1"/>
              <a:t>Python</a:t>
            </a:r>
            <a:r>
              <a:rPr lang="it-IT" i="1" dirty="0"/>
              <a:t> </a:t>
            </a:r>
            <a:r>
              <a:rPr lang="it-IT" dirty="0"/>
              <a:t>and </a:t>
            </a:r>
            <a:r>
              <a:rPr lang="it-IT" i="1" dirty="0" err="1"/>
              <a:t>TypeScript</a:t>
            </a:r>
            <a:r>
              <a:rPr lang="it-IT" dirty="0"/>
              <a:t>. </a:t>
            </a:r>
          </a:p>
          <a:p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in </a:t>
            </a:r>
            <a:r>
              <a:rPr lang="it-IT" i="1" dirty="0" err="1"/>
              <a:t>PowerShell</a:t>
            </a:r>
            <a:r>
              <a:rPr lang="it-IT" i="1" dirty="0"/>
              <a:t>/</a:t>
            </a:r>
            <a:r>
              <a:rPr lang="it-IT" i="1" dirty="0" err="1"/>
              <a:t>Bash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65079D5-5CD5-0F43-9D8A-7975BB98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49250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Implications</a:t>
            </a:r>
            <a:endParaRPr lang="it-IT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AE04647-2EB7-4640-BBAC-AA43D293D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0413"/>
            <a:ext cx="5183188" cy="415925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 Web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in high </a:t>
            </a:r>
            <a:r>
              <a:rPr lang="it-IT" dirty="0" err="1"/>
              <a:t>demand</a:t>
            </a:r>
            <a:r>
              <a:rPr lang="it-IT" dirty="0"/>
              <a:t>, and </a:t>
            </a:r>
            <a:r>
              <a:rPr lang="it-IT" i="1" dirty="0" err="1"/>
              <a:t>Javascript</a:t>
            </a:r>
            <a:r>
              <a:rPr lang="it-IT" i="1" dirty="0"/>
              <a:t> </a:t>
            </a:r>
            <a:r>
              <a:rPr lang="it-IT" dirty="0"/>
              <a:t>and </a:t>
            </a:r>
            <a:r>
              <a:rPr lang="it-IT" i="1" dirty="0"/>
              <a:t>HTML/CSS </a:t>
            </a:r>
            <a:r>
              <a:rPr lang="it-IT" dirty="0" err="1"/>
              <a:t>remain</a:t>
            </a:r>
            <a:r>
              <a:rPr lang="it-IT" dirty="0"/>
              <a:t> the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—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i="1" dirty="0" err="1"/>
              <a:t>TypeScript</a:t>
            </a:r>
            <a:r>
              <a:rPr lang="it-IT" i="1" dirty="0"/>
              <a:t> </a:t>
            </a:r>
            <a:r>
              <a:rPr lang="it-IT" dirty="0" err="1"/>
              <a:t>may</a:t>
            </a:r>
            <a:r>
              <a:rPr lang="it-IT" dirty="0"/>
              <a:t> catch up in the future. </a:t>
            </a:r>
          </a:p>
          <a:p>
            <a:r>
              <a:rPr lang="it-IT" dirty="0"/>
              <a:t>• </a:t>
            </a:r>
            <a:r>
              <a:rPr lang="it-IT" i="1" dirty="0"/>
              <a:t>SQL </a:t>
            </a:r>
            <a:r>
              <a:rPr lang="it-IT" dirty="0" err="1"/>
              <a:t>remains</a:t>
            </a:r>
            <a:r>
              <a:rPr lang="it-IT" dirty="0"/>
              <a:t> the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for big data </a:t>
            </a:r>
            <a:r>
              <a:rPr lang="it-IT" dirty="0" err="1"/>
              <a:t>storage</a:t>
            </a:r>
            <a:r>
              <a:rPr lang="it-IT" dirty="0"/>
              <a:t> and </a:t>
            </a:r>
            <a:r>
              <a:rPr lang="it-IT" dirty="0" err="1"/>
              <a:t>querying</a:t>
            </a:r>
            <a:r>
              <a:rPr lang="it-IT" dirty="0"/>
              <a:t>—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to go </a:t>
            </a:r>
            <a:r>
              <a:rPr lang="it-IT" dirty="0" err="1"/>
              <a:t>away</a:t>
            </a:r>
            <a:r>
              <a:rPr lang="it-IT" dirty="0"/>
              <a:t> </a:t>
            </a:r>
            <a:r>
              <a:rPr lang="it-IT" dirty="0" err="1"/>
              <a:t>anytime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. </a:t>
            </a:r>
          </a:p>
          <a:p>
            <a:r>
              <a:rPr lang="it-IT" dirty="0"/>
              <a:t>• </a:t>
            </a:r>
            <a:r>
              <a:rPr lang="it-IT" i="1" dirty="0" err="1"/>
              <a:t>Python</a:t>
            </a:r>
            <a:r>
              <a:rPr lang="it-IT" dirty="0" err="1"/>
              <a:t>’s</a:t>
            </a:r>
            <a:r>
              <a:rPr lang="it-IT" dirty="0"/>
              <a:t> </a:t>
            </a:r>
            <a:r>
              <a:rPr lang="it-IT" dirty="0" err="1"/>
              <a:t>rising</a:t>
            </a:r>
            <a:r>
              <a:rPr lang="it-IT" dirty="0"/>
              <a:t> </a:t>
            </a:r>
            <a:r>
              <a:rPr lang="it-IT" dirty="0" err="1"/>
              <a:t>popularity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reflects</a:t>
            </a:r>
            <a:r>
              <a:rPr lang="it-IT" dirty="0"/>
              <a:t> the </a:t>
            </a:r>
            <a:r>
              <a:rPr lang="it-IT" dirty="0" err="1"/>
              <a:t>growth</a:t>
            </a:r>
            <a:r>
              <a:rPr lang="it-IT" dirty="0"/>
              <a:t> of AI and ML work. </a:t>
            </a:r>
          </a:p>
          <a:p>
            <a:endParaRPr lang="it-IT" dirty="0"/>
          </a:p>
        </p:txBody>
      </p:sp>
      <p:pic>
        <p:nvPicPr>
          <p:cNvPr id="3074" name="Picture 2" descr="page8image20198528">
            <a:extLst>
              <a:ext uri="{FF2B5EF4-FFF2-40B4-BE49-F238E27FC236}">
                <a16:creationId xmlns:a16="http://schemas.microsoft.com/office/drawing/2014/main" id="{52A5A4B7-C8BD-2A4C-A93B-3835D21C8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557213"/>
            <a:ext cx="10528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age8image20189504">
            <a:extLst>
              <a:ext uri="{FF2B5EF4-FFF2-40B4-BE49-F238E27FC236}">
                <a16:creationId xmlns:a16="http://schemas.microsoft.com/office/drawing/2014/main" id="{464EBEBB-0441-F043-90E8-CBBFE322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557213"/>
            <a:ext cx="7747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ge8image20193920">
            <a:extLst>
              <a:ext uri="{FF2B5EF4-FFF2-40B4-BE49-F238E27FC236}">
                <a16:creationId xmlns:a16="http://schemas.microsoft.com/office/drawing/2014/main" id="{3EEA25C1-4B81-404D-A7E1-2C07DC7E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557213"/>
            <a:ext cx="11303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ge8image20198528">
            <a:extLst>
              <a:ext uri="{FF2B5EF4-FFF2-40B4-BE49-F238E27FC236}">
                <a16:creationId xmlns:a16="http://schemas.microsoft.com/office/drawing/2014/main" id="{C69DD1A7-5AD5-7F4D-9B3C-26FFBB7A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-404813"/>
            <a:ext cx="10528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page8image20189504">
            <a:extLst>
              <a:ext uri="{FF2B5EF4-FFF2-40B4-BE49-F238E27FC236}">
                <a16:creationId xmlns:a16="http://schemas.microsoft.com/office/drawing/2014/main" id="{C1692052-02DE-AA4F-9D4F-E9BDAE0F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-404813"/>
            <a:ext cx="7747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age8image20193920">
            <a:extLst>
              <a:ext uri="{FF2B5EF4-FFF2-40B4-BE49-F238E27FC236}">
                <a16:creationId xmlns:a16="http://schemas.microsoft.com/office/drawing/2014/main" id="{1DA02202-9C80-B741-B142-0A399727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-404813"/>
            <a:ext cx="11303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page8image20198528">
            <a:extLst>
              <a:ext uri="{FF2B5EF4-FFF2-40B4-BE49-F238E27FC236}">
                <a16:creationId xmlns:a16="http://schemas.microsoft.com/office/drawing/2014/main" id="{561BF8C5-96C1-574D-A0A3-5CCA3AFD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019"/>
            <a:ext cx="105283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age8image20189504">
            <a:extLst>
              <a:ext uri="{FF2B5EF4-FFF2-40B4-BE49-F238E27FC236}">
                <a16:creationId xmlns:a16="http://schemas.microsoft.com/office/drawing/2014/main" id="{5F71A1AE-67FB-EB46-9ACD-437EAFBA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319"/>
            <a:ext cx="774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page8image20193920">
            <a:extLst>
              <a:ext uri="{FF2B5EF4-FFF2-40B4-BE49-F238E27FC236}">
                <a16:creationId xmlns:a16="http://schemas.microsoft.com/office/drawing/2014/main" id="{5223D402-9A00-D744-8CBB-0AADA467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319"/>
            <a:ext cx="11303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page8image20198528">
            <a:extLst>
              <a:ext uri="{FF2B5EF4-FFF2-40B4-BE49-F238E27FC236}">
                <a16:creationId xmlns:a16="http://schemas.microsoft.com/office/drawing/2014/main" id="{DDAA407C-C2FE-0243-92DA-8D825640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28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age8image20189504">
            <a:extLst>
              <a:ext uri="{FF2B5EF4-FFF2-40B4-BE49-F238E27FC236}">
                <a16:creationId xmlns:a16="http://schemas.microsoft.com/office/drawing/2014/main" id="{44AF0934-7AA6-304B-B5F1-57CCE832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7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page8image20193920">
            <a:extLst>
              <a:ext uri="{FF2B5EF4-FFF2-40B4-BE49-F238E27FC236}">
                <a16:creationId xmlns:a16="http://schemas.microsoft.com/office/drawing/2014/main" id="{F29EC816-13A7-B94E-804C-877C2FD0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03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page8image20198528">
            <a:extLst>
              <a:ext uri="{FF2B5EF4-FFF2-40B4-BE49-F238E27FC236}">
                <a16:creationId xmlns:a16="http://schemas.microsoft.com/office/drawing/2014/main" id="{AA0B548F-A412-2D4D-8A7A-6E2DDDDF7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28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page8image20189504">
            <a:extLst>
              <a:ext uri="{FF2B5EF4-FFF2-40B4-BE49-F238E27FC236}">
                <a16:creationId xmlns:a16="http://schemas.microsoft.com/office/drawing/2014/main" id="{CD429717-5261-B842-BE39-07563CB7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7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page8image20193920">
            <a:extLst>
              <a:ext uri="{FF2B5EF4-FFF2-40B4-BE49-F238E27FC236}">
                <a16:creationId xmlns:a16="http://schemas.microsoft.com/office/drawing/2014/main" id="{D94FE8A2-30D0-7F4A-B9DC-4BDD7B03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03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4098" name="Picture 2" descr="page9image30711728">
            <a:extLst>
              <a:ext uri="{FF2B5EF4-FFF2-40B4-BE49-F238E27FC236}">
                <a16:creationId xmlns:a16="http://schemas.microsoft.com/office/drawing/2014/main" id="{A6980147-CAF2-784B-BEED-C298D1C8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5" y="1515659"/>
            <a:ext cx="5309616" cy="440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age9image30705696">
            <a:extLst>
              <a:ext uri="{FF2B5EF4-FFF2-40B4-BE49-F238E27FC236}">
                <a16:creationId xmlns:a16="http://schemas.microsoft.com/office/drawing/2014/main" id="{71CEA1E0-6AD6-F545-981D-1A84A4B3A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91" y="1400543"/>
            <a:ext cx="5182892" cy="463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1117</Words>
  <Application>Microsoft Macintosh PowerPoint</Application>
  <PresentationFormat>Widescreen</PresentationFormat>
  <Paragraphs>103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ArialMT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2019: Key Findings 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POPULAR LANGUAGES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Microsoft Office User</cp:lastModifiedBy>
  <cp:revision>37</cp:revision>
  <dcterms:created xsi:type="dcterms:W3CDTF">2020-10-28T18:29:43Z</dcterms:created>
  <dcterms:modified xsi:type="dcterms:W3CDTF">2023-02-22T11:45:11Z</dcterms:modified>
</cp:coreProperties>
</file>