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</p:sldMasterIdLst>
  <p:sldIdLst>
    <p:sldId id="256" r:id="rId5"/>
    <p:sldId id="257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1000" y="112680"/>
            <a:ext cx="9197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41000" y="1335240"/>
            <a:ext cx="919764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168"/>
              </a:spcBef>
              <a:buNone/>
            </a:pPr>
            <a:endParaRPr b="0" lang="en-US" sz="23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B99D05-5AD0-4294-BB5B-7FDA7BF076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1000" y="112680"/>
            <a:ext cx="9197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41000" y="1335240"/>
            <a:ext cx="919764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9FFC9B-ED10-465C-9999-08D1EC8A79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1000" y="112680"/>
            <a:ext cx="9197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41000" y="1335240"/>
            <a:ext cx="919764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168"/>
              </a:spcBef>
              <a:buNone/>
            </a:pPr>
            <a:endParaRPr b="0" lang="en-US" sz="23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9E2D69-C842-4CC4-86FA-11022033FB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F558E3-6B30-459C-B7FC-EF88CC9E13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0754A93-C3EF-4AEA-981D-85F96474A2F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1000" y="112680"/>
            <a:ext cx="9197640" cy="109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1000" y="1335240"/>
            <a:ext cx="9197640" cy="377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819E6F-2A58-409A-9926-2CA528344B7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dt" idx="7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8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9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605DC1-3293-4903-B0AE-909D151898B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74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1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31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65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65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65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65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"/>
          <p:cNvPicPr/>
          <p:nvPr/>
        </p:nvPicPr>
        <p:blipFill>
          <a:blip r:embed="rId1"/>
          <a:stretch/>
        </p:blipFill>
        <p:spPr>
          <a:xfrm>
            <a:off x="445320" y="0"/>
            <a:ext cx="4304520" cy="5669640"/>
          </a:xfrm>
          <a:prstGeom prst="rect">
            <a:avLst/>
          </a:prstGeom>
          <a:ln w="0">
            <a:noFill/>
          </a:ln>
        </p:spPr>
      </p:pic>
      <p:pic>
        <p:nvPicPr>
          <p:cNvPr id="22" name="Picture 2" descr="Less traffic, more trees: Paris as a cycling city | Modus | RICS"/>
          <p:cNvPicPr/>
          <p:nvPr/>
        </p:nvPicPr>
        <p:blipFill>
          <a:blip r:embed="rId2"/>
          <a:srcRect l="-2" t="0" r="34750" b="0"/>
          <a:stretch/>
        </p:blipFill>
        <p:spPr>
          <a:xfrm>
            <a:off x="427320" y="1323000"/>
            <a:ext cx="4323240" cy="4346640"/>
          </a:xfrm>
          <a:prstGeom prst="rect">
            <a:avLst/>
          </a:prstGeom>
          <a:ln w="0">
            <a:noFill/>
          </a:ln>
        </p:spPr>
      </p:pic>
      <p:sp>
        <p:nvSpPr>
          <p:cNvPr id="23" name="Text Box 3"/>
          <p:cNvSpPr/>
          <p:nvPr/>
        </p:nvSpPr>
        <p:spPr>
          <a:xfrm>
            <a:off x="427320" y="360"/>
            <a:ext cx="4346640" cy="36468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451"/>
              </a:spcBef>
              <a:tabLst>
                <a:tab algn="l" pos="0"/>
              </a:tabLst>
            </a:pPr>
            <a:r>
              <a:rPr b="1" lang="es-ES" sz="900" spc="-1" strike="noStrike">
                <a:solidFill>
                  <a:srgbClr val="ffff00"/>
                </a:solidFill>
                <a:latin typeface="Calibri"/>
              </a:rPr>
              <a:t>ADENTRO: UN INFORME ESPECIAL DE 14 PÁGINAS SOBRE LAS SOLUCIONES DE VIVIENDA DE MONTERREY</a:t>
            </a:r>
            <a:endParaRPr b="0" lang="en-US" sz="9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Text Box 4"/>
          <p:cNvSpPr/>
          <p:nvPr/>
        </p:nvSpPr>
        <p:spPr>
          <a:xfrm>
            <a:off x="689760" y="1110240"/>
            <a:ext cx="2005200" cy="211320"/>
          </a:xfrm>
          <a:prstGeom prst="rect">
            <a:avLst/>
          </a:prstGeom>
          <a:solidFill>
            <a:srgbClr val="e7f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</a:rPr>
              <a:t>JUNE 22</a:t>
            </a:r>
            <a:r>
              <a:rPr b="1" lang="en-US" sz="8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1" lang="en-US" sz="800" spc="-1" strike="noStrike">
                <a:solidFill>
                  <a:srgbClr val="000000"/>
                </a:solidFill>
                <a:latin typeface="Calibri"/>
              </a:rPr>
              <a:t>-28</a:t>
            </a:r>
            <a:r>
              <a:rPr b="1" lang="en-US" sz="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1" lang="en-US" sz="800" spc="-1" strike="noStrike">
                <a:solidFill>
                  <a:srgbClr val="000000"/>
                </a:solidFill>
                <a:latin typeface="Calibri"/>
              </a:rPr>
              <a:t> 2040    </a:t>
            </a:r>
            <a:r>
              <a:rPr b="1" lang="en-US" sz="600" spc="-1" strike="noStrike">
                <a:solidFill>
                  <a:srgbClr val="000000"/>
                </a:solidFill>
                <a:latin typeface="Calibri"/>
              </a:rPr>
              <a:t>www.economist.com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 Box 5"/>
          <p:cNvSpPr/>
          <p:nvPr/>
        </p:nvSpPr>
        <p:spPr>
          <a:xfrm>
            <a:off x="2442960" y="252000"/>
            <a:ext cx="2244240" cy="1369800"/>
          </a:xfrm>
          <a:prstGeom prst="rect">
            <a:avLst/>
          </a:prstGeom>
          <a:solidFill>
            <a:srgbClr val="e7f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New hope for Iraq?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Pyongyang’s rock scene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Technology: future of fusion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i="1" lang="en-US" sz="1200" spc="-1" strike="noStrike">
                <a:solidFill>
                  <a:srgbClr val="000000"/>
                </a:solidFill>
                <a:latin typeface="Calibri"/>
              </a:rPr>
              <a:t>     ‘</a:t>
            </a:r>
            <a:r>
              <a:rPr b="1" i="1" lang="en-US" sz="1200" spc="-1" strike="noStrike">
                <a:solidFill>
                  <a:srgbClr val="000000"/>
                </a:solidFill>
                <a:latin typeface="Calibri"/>
              </a:rPr>
              <a:t>Blagdorf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’:  Movies learn to feel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Five years after CERN disaster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Rectangle 2"/>
          <p:cNvSpPr/>
          <p:nvPr/>
        </p:nvSpPr>
        <p:spPr>
          <a:xfrm>
            <a:off x="678960" y="1259640"/>
            <a:ext cx="3968640" cy="62640"/>
          </a:xfrm>
          <a:prstGeom prst="rect">
            <a:avLst/>
          </a:prstGeom>
          <a:solidFill>
            <a:srgbClr val="e7f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8000" bIns="18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Text Box 8"/>
          <p:cNvSpPr/>
          <p:nvPr/>
        </p:nvSpPr>
        <p:spPr>
          <a:xfrm>
            <a:off x="1134720" y="1827720"/>
            <a:ext cx="387360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ffff00"/>
                </a:solidFill>
                <a:latin typeface="Calibri"/>
              </a:rPr>
              <a:t>Revising the Urban Core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s-ES" sz="2000" spc="-1" strike="noStrike">
                <a:solidFill>
                  <a:srgbClr val="ffff00"/>
                </a:solidFill>
                <a:latin typeface="Calibri"/>
              </a:rPr>
              <a:t>Life and work in greater Monterrey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Box 2"/>
          <p:cNvSpPr/>
          <p:nvPr/>
        </p:nvSpPr>
        <p:spPr>
          <a:xfrm>
            <a:off x="5061240" y="536760"/>
            <a:ext cx="4803480" cy="780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¿Cómo describe el artículo de la revista la dinámica de la vivienda en 2040?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¿Cuáles son los puntos principales?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¿Qué necesitamos para que ocurra este resultado?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¿Qué no pasó?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¿Cuáles fueron las principales disyuntivas y sus compensaciones involucradas?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chemeClr val="dk1"/>
                </a:solidFill>
                <a:latin typeface="Calibri"/>
              </a:rPr>
              <a:t>¿Qué acuerdos era necesario alcanzar para resolver los conflictos?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¿Qué mantiene este estado de las cosas?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¿Qué hará que estas realidades económicas perduren?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082BBD-2B63-4D31-8806-258F79D17588}" type="slidenum">
              <a:t>1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1"/>
          <p:cNvGraphicFramePr/>
          <p:nvPr/>
        </p:nvGraphicFramePr>
        <p:xfrm>
          <a:off x="651960" y="786240"/>
          <a:ext cx="8775720" cy="4343400"/>
        </p:xfrm>
        <a:graphic>
          <a:graphicData uri="http://schemas.openxmlformats.org/drawingml/2006/table">
            <a:tbl>
              <a:tblPr/>
              <a:tblGrid>
                <a:gridCol w="2275200"/>
                <a:gridCol w="2058840"/>
                <a:gridCol w="1896120"/>
                <a:gridCol w="2545560"/>
              </a:tblGrid>
              <a:tr h="1791000">
                <a:tc>
                  <a:txBody>
                    <a:bodyPr lIns="68400" rIns="68400" tIns="0" bIns="0" anchor="t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¿Cómo describe el artículo de la revista la situación de la vivienda en 2040?  </a:t>
                      </a:r>
                      <a:r>
                        <a:rPr b="1" lang="es-ES" sz="16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[enumere sus puntos principales]</a:t>
                      </a:r>
                      <a:endParaRPr b="0" lang="en-US" sz="16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¿Qué tenía que pasar para lograr ese resultado?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¿Qué no pasó?</a:t>
                      </a:r>
                      <a:r>
                        <a:rPr b="1" lang="en-US" sz="11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 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¿Cuáles fueron las principales disyuntivas involucradas (pérdidas/ganancias)?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¿Qué es lo que evita que la situación actual cambie a ese estado futuro?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marL="91440" indent="-91440" defTabSz="9144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 charset="2"/>
                        <a:buChar char=""/>
                      </a:pPr>
                      <a:r>
                        <a:rPr b="0" lang="es-MX" sz="11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296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1000" y="0"/>
            <a:ext cx="9197640" cy="68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s-ES" sz="3200" spc="-1" strike="noStrike">
                <a:solidFill>
                  <a:schemeClr val="dk2"/>
                </a:solidFill>
                <a:latin typeface="Calibri"/>
              </a:rPr>
              <a:t>Sesión I en grupos pequeños: Grupo</a:t>
            </a:r>
            <a:r>
              <a:rPr b="0" lang="en-US" sz="3200" spc="-1" strike="noStrike">
                <a:solidFill>
                  <a:srgbClr val="1f497d"/>
                </a:solidFill>
                <a:latin typeface="Calibri"/>
              </a:rPr>
              <a:t>______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F5E1EF-BD51-4378-9CD6-1AC974F2F2AB}" type="slidenum">
              <a:t>2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2025-02-20T13:30:34Z</dcterms:created>
  <dc:creator/>
  <dc:description/>
  <dc:language>en-US</dc:language>
  <cp:lastModifiedBy/>
  <dcterms:modified xsi:type="dcterms:W3CDTF">2025-02-20T13:40:37Z</dcterms:modified>
  <cp:revision>1</cp:revision>
  <dc:subject/>
  <dc:title/>
</cp:coreProperties>
</file>